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Conformational Analysis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Exploring the energy landscape</a:t>
            </a:r>
          </a:p>
        </p:txBody>
      </p:sp>
    </p:spTree>
    <p:extLst>
      <p:ext uri="{BB962C8B-B14F-4D97-AF65-F5344CB8AC3E}">
        <p14:creationId xmlns:p14="http://schemas.microsoft.com/office/powerpoint/2010/main" val="1318290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combinatorial explos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70839" y="1280585"/>
            <a:ext cx="3976788" cy="3976788"/>
          </a:xfrm>
          <a:prstGeom prst="roundRect">
            <a:avLst>
              <a:gd name="adj" fmla="val 3517"/>
            </a:avLst>
          </a:prstGeom>
          <a:noFill/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579" y="0"/>
            <a:ext cx="6573685" cy="957943"/>
          </a:xfrm>
        </p:spPr>
        <p:txBody>
          <a:bodyPr>
            <a:normAutofit/>
          </a:bodyPr>
          <a:lstStyle/>
          <a:p>
            <a:r>
              <a:rPr lang="en-US" dirty="0"/>
              <a:t>Combinatorial Explosion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3191" y="839755"/>
            <a:ext cx="6573684" cy="5747657"/>
          </a:xfrm>
        </p:spPr>
        <p:txBody>
          <a:bodyPr>
            <a:normAutofit/>
          </a:bodyPr>
          <a:lstStyle/>
          <a:p>
            <a:r>
              <a:rPr lang="en-US" dirty="0"/>
              <a:t>Number of structures increases in an exponential fashion with the number of rotatable bonds.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If there are 5 bonds, and an increment of 30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⁰ is used… then there are ____________ structures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… if each minimization takes 1 second.. How long will it take to compute all ____________ structures?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If we had 7 bonds (36,000,000 possible structures).. How long would it take?</a:t>
            </a:r>
            <a:endParaRPr lang="en-US" dirty="0"/>
          </a:p>
        </p:txBody>
      </p:sp>
      <p:pic>
        <p:nvPicPr>
          <p:cNvPr id="6148" name="Picture 4" descr="Conformational Analysis• Conformation generally means structural arrangement• Conformational analysis is needed to identif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0" t="21609" r="24188" b="57257"/>
          <a:stretch/>
        </p:blipFill>
        <p:spPr bwMode="auto">
          <a:xfrm>
            <a:off x="975793" y="1911928"/>
            <a:ext cx="5886825" cy="181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639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age result for conformational search tre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8719" y="1123406"/>
            <a:ext cx="6042754" cy="4622706"/>
          </a:xfrm>
          <a:prstGeom prst="roundRect">
            <a:avLst>
              <a:gd name="adj" fmla="val 3517"/>
            </a:avLst>
          </a:prstGeom>
          <a:noFill/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719" y="0"/>
            <a:ext cx="5122606" cy="923731"/>
          </a:xfrm>
        </p:spPr>
        <p:txBody>
          <a:bodyPr>
            <a:normAutofit/>
          </a:bodyPr>
          <a:lstStyle/>
          <a:p>
            <a:r>
              <a:rPr lang="en-US" dirty="0"/>
              <a:t>Search Trees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0465" y="289248"/>
            <a:ext cx="5122606" cy="6148873"/>
          </a:xfrm>
        </p:spPr>
        <p:txBody>
          <a:bodyPr>
            <a:normAutofit/>
          </a:bodyPr>
          <a:lstStyle/>
          <a:p>
            <a:r>
              <a:rPr lang="en-US" dirty="0"/>
              <a:t>Widely used to represent different states that a problem can adopt</a:t>
            </a:r>
          </a:p>
          <a:p>
            <a:r>
              <a:rPr lang="en-US" dirty="0"/>
              <a:t>A tree contains </a:t>
            </a:r>
            <a:r>
              <a:rPr lang="en-US" b="1" dirty="0"/>
              <a:t>nodes</a:t>
            </a:r>
            <a:r>
              <a:rPr lang="en-US" dirty="0"/>
              <a:t> that are connected by </a:t>
            </a:r>
            <a:r>
              <a:rPr lang="en-US" b="1" dirty="0"/>
              <a:t>edges</a:t>
            </a:r>
            <a:r>
              <a:rPr lang="en-US" dirty="0"/>
              <a:t> (a relationship)</a:t>
            </a:r>
          </a:p>
          <a:p>
            <a:r>
              <a:rPr lang="en-US" b="1" dirty="0"/>
              <a:t>Root node</a:t>
            </a:r>
            <a:r>
              <a:rPr lang="en-US" dirty="0"/>
              <a:t> represents the initial state of the problem</a:t>
            </a:r>
          </a:p>
          <a:p>
            <a:r>
              <a:rPr lang="en-US" b="1" dirty="0"/>
              <a:t>Terminal nodes</a:t>
            </a:r>
            <a:r>
              <a:rPr lang="en-US" dirty="0"/>
              <a:t> have no child nodes</a:t>
            </a:r>
          </a:p>
          <a:p>
            <a:r>
              <a:rPr lang="en-US" b="1" dirty="0"/>
              <a:t>Goal nodes </a:t>
            </a:r>
            <a:r>
              <a:rPr lang="en-US" dirty="0"/>
              <a:t>represent acceptable solutions to the problem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80993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715" y="0"/>
            <a:ext cx="9905998" cy="1189167"/>
          </a:xfrm>
        </p:spPr>
        <p:txBody>
          <a:bodyPr/>
          <a:lstStyle/>
          <a:p>
            <a:r>
              <a:rPr lang="en-US" dirty="0"/>
              <a:t>Search Tree – n-hexane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715" y="1189167"/>
            <a:ext cx="6316824" cy="5491551"/>
          </a:xfrm>
        </p:spPr>
        <p:txBody>
          <a:bodyPr>
            <a:normAutofit/>
          </a:bodyPr>
          <a:lstStyle/>
          <a:p>
            <a:r>
              <a:rPr lang="en-US" dirty="0"/>
              <a:t>Ignore the rotation of the terminal </a:t>
            </a:r>
            <a:r>
              <a:rPr lang="en-US" dirty="0" err="1"/>
              <a:t>methyls</a:t>
            </a:r>
            <a:endParaRPr lang="en-US" dirty="0"/>
          </a:p>
          <a:p>
            <a:r>
              <a:rPr lang="en-US" dirty="0"/>
              <a:t>Leaves three torsion angles that can be varied</a:t>
            </a:r>
          </a:p>
          <a:p>
            <a:r>
              <a:rPr lang="en-US" dirty="0"/>
              <a:t>If we permit each to adopt three values corresponding to trans (180), gauche (+60) and Gauche (-60).</a:t>
            </a:r>
          </a:p>
          <a:p>
            <a:r>
              <a:rPr lang="en-US" dirty="0"/>
              <a:t>Search tree has only 27 terminal nodes. </a:t>
            </a:r>
          </a:p>
          <a:p>
            <a:r>
              <a:rPr lang="en-US" dirty="0"/>
              <a:t>Also called </a:t>
            </a:r>
            <a:r>
              <a:rPr lang="en-US" b="1" dirty="0"/>
              <a:t>DEPTH SEARCH</a:t>
            </a:r>
            <a:endParaRPr lang="en-US" dirty="0"/>
          </a:p>
          <a:p>
            <a:r>
              <a:rPr lang="en-US" dirty="0"/>
              <a:t>Efficiency can be enhanced by ruling out structures that violate some energetic or geometric criteria</a:t>
            </a:r>
          </a:p>
          <a:p>
            <a:r>
              <a:rPr lang="en-US" b="1" dirty="0"/>
              <a:t>Lets create a search tree for pentane using the same criteria as hexane… are there structures we can rule out?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796" t="23787" r="16327"/>
          <a:stretch/>
        </p:blipFill>
        <p:spPr>
          <a:xfrm rot="10800000">
            <a:off x="6494105" y="1491729"/>
            <a:ext cx="5271796" cy="407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03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459" y="797774"/>
            <a:ext cx="5105282" cy="883298"/>
          </a:xfrm>
        </p:spPr>
        <p:txBody>
          <a:bodyPr>
            <a:normAutofit fontScale="90000"/>
          </a:bodyPr>
          <a:lstStyle/>
          <a:p>
            <a:r>
              <a:rPr lang="en-US" dirty="0"/>
              <a:t>Model-building approaches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314" y="3069772"/>
            <a:ext cx="11700587" cy="3925078"/>
          </a:xfrm>
        </p:spPr>
        <p:txBody>
          <a:bodyPr>
            <a:normAutofit/>
          </a:bodyPr>
          <a:lstStyle/>
          <a:p>
            <a:r>
              <a:rPr lang="en-US" dirty="0"/>
              <a:t>Uses larger building blocks, or molecular fragments, to construct the conformation.</a:t>
            </a:r>
          </a:p>
          <a:p>
            <a:r>
              <a:rPr lang="en-US" dirty="0"/>
              <a:t>More efficient b/c there are usually less combinations of fragment conformations than there are torsion angle combinations. </a:t>
            </a:r>
          </a:p>
          <a:p>
            <a:r>
              <a:rPr lang="en-US" dirty="0"/>
              <a:t>Particularly good for cyclic compounds</a:t>
            </a:r>
          </a:p>
          <a:p>
            <a:r>
              <a:rPr lang="en-US" dirty="0"/>
              <a:t>Must first decide which fragments to use, relies on a library of known fragments</a:t>
            </a:r>
          </a:p>
          <a:p>
            <a:r>
              <a:rPr lang="en-US" dirty="0"/>
              <a:t>Assumes:</a:t>
            </a:r>
          </a:p>
          <a:p>
            <a:pPr lvl="1"/>
            <a:r>
              <a:rPr lang="en-US" dirty="0"/>
              <a:t>Each fragment is independent of the other fragments in the molecule</a:t>
            </a:r>
          </a:p>
          <a:p>
            <a:pPr lvl="1"/>
            <a:r>
              <a:rPr lang="en-US" dirty="0"/>
              <a:t>Conformations stored for each fragment must cover the range of structures that are observed in fully constructed molecules</a:t>
            </a:r>
          </a:p>
          <a:p>
            <a:endParaRPr lang="en-US" dirty="0"/>
          </a:p>
        </p:txBody>
      </p:sp>
      <p:pic>
        <p:nvPicPr>
          <p:cNvPr id="9218" name="Picture 2" descr="Image result for random search method conformational chemist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0" b="43581"/>
          <a:stretch/>
        </p:blipFill>
        <p:spPr bwMode="auto">
          <a:xfrm>
            <a:off x="4136448" y="697399"/>
            <a:ext cx="6934200" cy="196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185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196" y="-80866"/>
            <a:ext cx="9905998" cy="976605"/>
          </a:xfrm>
        </p:spPr>
        <p:txBody>
          <a:bodyPr/>
          <a:lstStyle/>
          <a:p>
            <a:r>
              <a:rPr lang="en-US" dirty="0"/>
              <a:t>Random Search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068" y="729674"/>
            <a:ext cx="6940405" cy="5458690"/>
          </a:xfrm>
        </p:spPr>
        <p:txBody>
          <a:bodyPr>
            <a:normAutofit/>
          </a:bodyPr>
          <a:lstStyle/>
          <a:p>
            <a:r>
              <a:rPr lang="en-US" dirty="0"/>
              <a:t>Moves from one region of the energy surface to a completely unconnected region in a single step</a:t>
            </a:r>
          </a:p>
          <a:p>
            <a:r>
              <a:rPr lang="en-US" dirty="0"/>
              <a:t>Explores by either changing torsion angles or Cartesian coordinates </a:t>
            </a:r>
          </a:p>
          <a:p>
            <a:r>
              <a:rPr lang="en-US" dirty="0"/>
              <a:t>At each iteration, a change is made, and the new structure is refined using energy minimization. </a:t>
            </a:r>
          </a:p>
          <a:p>
            <a:r>
              <a:rPr lang="en-US" dirty="0"/>
              <a:t>Repeats until a given number of iterations have been performed or until it has decided no new conformations can be found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4141" t="11526" r="16734" b="9102"/>
          <a:stretch/>
        </p:blipFill>
        <p:spPr>
          <a:xfrm>
            <a:off x="6659418" y="1012592"/>
            <a:ext cx="5024582" cy="505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229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Available technologies•   CatConf, or ConFirm, from Accelrys that is part of the Discovery Studio    pharmacophore modelin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382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444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543" y="320351"/>
            <a:ext cx="9905998" cy="827314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6180" y="1147665"/>
            <a:ext cx="11063027" cy="4541935"/>
          </a:xfrm>
        </p:spPr>
        <p:txBody>
          <a:bodyPr>
            <a:normAutofit/>
          </a:bodyPr>
          <a:lstStyle/>
          <a:p>
            <a:r>
              <a:rPr lang="en-US" dirty="0"/>
              <a:t>Explain and defend why understanding a molecule’s structure is important for various types of chemists.</a:t>
            </a:r>
          </a:p>
          <a:p>
            <a:r>
              <a:rPr lang="en-US" dirty="0"/>
              <a:t>Define conformation and Conformational Search</a:t>
            </a:r>
          </a:p>
          <a:p>
            <a:r>
              <a:rPr lang="en-US" dirty="0"/>
              <a:t>Describe and Evaluate the various conformational search methods</a:t>
            </a:r>
          </a:p>
          <a:p>
            <a:r>
              <a:rPr lang="en-US" dirty="0"/>
              <a:t>Construct a search tree for a simple alkane</a:t>
            </a:r>
          </a:p>
          <a:p>
            <a:r>
              <a:rPr lang="en-US" dirty="0"/>
              <a:t>Evaluate possible structures (terminal nodes) that can be disregarded within a search tree</a:t>
            </a:r>
          </a:p>
          <a:p>
            <a:r>
              <a:rPr lang="en-US" dirty="0"/>
              <a:t>Perform a conformational analysis of a dipeptide using Spartan to generate a Ramachandran plot.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5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Warm 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3" y="2041237"/>
            <a:ext cx="9905998" cy="3749964"/>
          </a:xfrm>
        </p:spPr>
        <p:txBody>
          <a:bodyPr>
            <a:normAutofit/>
          </a:bodyPr>
          <a:lstStyle/>
          <a:p>
            <a:r>
              <a:rPr lang="en-US" sz="3600" dirty="0"/>
              <a:t>List three reasons as to why knowing the conformation of a structure is important to </a:t>
            </a:r>
          </a:p>
          <a:p>
            <a:pPr lvl="1"/>
            <a:r>
              <a:rPr lang="en-US" sz="3400" dirty="0"/>
              <a:t>Biochemists? </a:t>
            </a:r>
          </a:p>
          <a:p>
            <a:pPr lvl="1"/>
            <a:r>
              <a:rPr lang="en-US" sz="3400" dirty="0"/>
              <a:t>Organic Chemists?</a:t>
            </a:r>
          </a:p>
          <a:p>
            <a:pPr lvl="1"/>
            <a:r>
              <a:rPr lang="en-US" sz="3400" dirty="0"/>
              <a:t>Medicinal Chemists?</a:t>
            </a:r>
          </a:p>
        </p:txBody>
      </p:sp>
    </p:spTree>
    <p:extLst>
      <p:ext uri="{BB962C8B-B14F-4D97-AF65-F5344CB8AC3E}">
        <p14:creationId xmlns:p14="http://schemas.microsoft.com/office/powerpoint/2010/main" val="3848078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structure function relationship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6" t="41759" r="13475" b="29583"/>
          <a:stretch/>
        </p:blipFill>
        <p:spPr bwMode="auto">
          <a:xfrm>
            <a:off x="4622973" y="4612623"/>
            <a:ext cx="7491961" cy="19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Derek Bart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0" y="375082"/>
            <a:ext cx="6274359" cy="359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reactivity of substituted cyclohexa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409" y="196630"/>
            <a:ext cx="5267325" cy="4181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biocryst.com/img/structurebased_drugdesig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1" y="4307755"/>
            <a:ext cx="4340652" cy="230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54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905000"/>
          </a:xfrm>
        </p:spPr>
        <p:txBody>
          <a:bodyPr/>
          <a:lstStyle/>
          <a:p>
            <a:r>
              <a:rPr lang="en-US" dirty="0"/>
              <a:t>Conformation is…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245" y="1498554"/>
            <a:ext cx="4883118" cy="4479636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Arrangement of atoms in space that can be interconverted purely by rotation about single bonds</a:t>
            </a:r>
          </a:p>
          <a:p>
            <a:r>
              <a:rPr lang="en-US" sz="2800" b="1" dirty="0"/>
              <a:t>Conformational Search:</a:t>
            </a:r>
            <a:r>
              <a:rPr lang="en-US" sz="2800" dirty="0"/>
              <a:t> identify the “preferred” conformations of a molecule… the conformations that can determine its behavior.</a:t>
            </a:r>
            <a:endParaRPr lang="en-US" sz="2800" b="1" dirty="0"/>
          </a:p>
        </p:txBody>
      </p:sp>
      <p:pic>
        <p:nvPicPr>
          <p:cNvPr id="2050" name="Picture 2" descr="Image result for hemoglobin T to 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1" b="24150"/>
          <a:stretch/>
        </p:blipFill>
        <p:spPr bwMode="auto">
          <a:xfrm>
            <a:off x="6024531" y="1987421"/>
            <a:ext cx="6076950" cy="324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43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2" descr="Image result for energy landscape"/>
          <p:cNvPicPr>
            <a:picLocks noChangeAspect="1"/>
          </p:cNvPicPr>
          <p:nvPr/>
        </p:nvPicPr>
        <p:blipFill rotWithShape="1">
          <a:blip r:embed="rId2"/>
          <a:srcRect t="2505" r="-3" b="6878"/>
          <a:stretch/>
        </p:blipFill>
        <p:spPr>
          <a:xfrm>
            <a:off x="4630994" y="645106"/>
            <a:ext cx="6916633" cy="5247747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987" y="0"/>
            <a:ext cx="4386007" cy="1293845"/>
          </a:xfrm>
        </p:spPr>
        <p:txBody>
          <a:bodyPr>
            <a:normAutofit/>
          </a:bodyPr>
          <a:lstStyle/>
          <a:p>
            <a:r>
              <a:rPr lang="en-US" sz="2800" dirty="0"/>
              <a:t>Exploring the Energy Surface</a:t>
            </a:r>
          </a:p>
        </p:txBody>
      </p:sp>
      <p:sp>
        <p:nvSpPr>
          <p:cNvPr id="3078" name="Content Placeholder 3077"/>
          <p:cNvSpPr>
            <a:spLocks noGrp="1"/>
          </p:cNvSpPr>
          <p:nvPr>
            <p:ph idx="1"/>
          </p:nvPr>
        </p:nvSpPr>
        <p:spPr>
          <a:xfrm>
            <a:off x="475241" y="1035698"/>
            <a:ext cx="3643674" cy="5374433"/>
          </a:xfrm>
        </p:spPr>
        <p:txBody>
          <a:bodyPr>
            <a:normAutofit/>
          </a:bodyPr>
          <a:lstStyle/>
          <a:p>
            <a:r>
              <a:rPr lang="en-US" dirty="0"/>
              <a:t>Conformational searches: </a:t>
            </a:r>
          </a:p>
          <a:p>
            <a:pPr lvl="1"/>
            <a:r>
              <a:rPr lang="en-US" dirty="0"/>
              <a:t>Requires us to locate conformations that are at minimum points on the energy surface</a:t>
            </a:r>
          </a:p>
          <a:p>
            <a:r>
              <a:rPr lang="en-US" dirty="0"/>
              <a:t>Dynamic Simulations:</a:t>
            </a:r>
          </a:p>
          <a:p>
            <a:pPr lvl="1"/>
            <a:r>
              <a:rPr lang="en-US" dirty="0"/>
              <a:t>Generates an ensemble of states that includes structures not at energy minima </a:t>
            </a:r>
          </a:p>
        </p:txBody>
      </p:sp>
    </p:spTree>
    <p:extLst>
      <p:ext uri="{BB962C8B-B14F-4D97-AF65-F5344CB8AC3E}">
        <p14:creationId xmlns:p14="http://schemas.microsoft.com/office/powerpoint/2010/main" val="1230517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thinking about macromolecules, such as proteins, can you predict some challenges?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Solvent effects, multiple single bonds, multiple bond angles and torsion angles… a seemingly endless array of structural possibilities:</a:t>
            </a:r>
          </a:p>
          <a:p>
            <a:pPr lvl="1"/>
            <a:r>
              <a:rPr lang="en-US" sz="2800" dirty="0"/>
              <a:t>The native structure is often assumed as the lowest energy structure and is called the </a:t>
            </a:r>
            <a:r>
              <a:rPr lang="en-US" sz="2800" b="1" dirty="0"/>
              <a:t>global minimum energy conformation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474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ounded 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0994" y="620720"/>
            <a:ext cx="6929447" cy="5272133"/>
          </a:xfrm>
          <a:prstGeom prst="roundRect">
            <a:avLst>
              <a:gd name="adj" fmla="val 3812"/>
            </a:avLst>
          </a:prstGeom>
          <a:solidFill>
            <a:srgbClr val="FFFFFF"/>
          </a:solidFill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Image result for energy landscap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28626" y="1469004"/>
            <a:ext cx="5934182" cy="357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192" y="609600"/>
            <a:ext cx="3643674" cy="1905000"/>
          </a:xfrm>
        </p:spPr>
        <p:txBody>
          <a:bodyPr>
            <a:normAutofit/>
          </a:bodyPr>
          <a:lstStyle/>
          <a:p>
            <a:r>
              <a:rPr lang="en-US" sz="2800"/>
              <a:t>Conformational search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148" y="2200468"/>
            <a:ext cx="4170782" cy="3216276"/>
          </a:xfrm>
        </p:spPr>
        <p:txBody>
          <a:bodyPr>
            <a:noAutofit/>
          </a:bodyPr>
          <a:lstStyle/>
          <a:p>
            <a:r>
              <a:rPr lang="en-US" sz="2400" dirty="0"/>
              <a:t>Systemic Search Algorithms</a:t>
            </a:r>
          </a:p>
          <a:p>
            <a:r>
              <a:rPr lang="en-US" sz="2400" dirty="0"/>
              <a:t>Model building methods</a:t>
            </a:r>
          </a:p>
          <a:p>
            <a:r>
              <a:rPr lang="en-US" sz="2400" dirty="0"/>
              <a:t>Random approaches</a:t>
            </a:r>
          </a:p>
          <a:p>
            <a:r>
              <a:rPr lang="en-US" sz="2400" dirty="0"/>
              <a:t>Distance geometry</a:t>
            </a:r>
          </a:p>
          <a:p>
            <a:r>
              <a:rPr lang="en-US" sz="2400" dirty="0"/>
              <a:t>Molecular dynamics</a:t>
            </a:r>
          </a:p>
        </p:txBody>
      </p:sp>
    </p:spTree>
    <p:extLst>
      <p:ext uri="{BB962C8B-B14F-4D97-AF65-F5344CB8AC3E}">
        <p14:creationId xmlns:p14="http://schemas.microsoft.com/office/powerpoint/2010/main" val="1347074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33" y="399967"/>
            <a:ext cx="9905998" cy="522514"/>
          </a:xfrm>
        </p:spPr>
        <p:txBody>
          <a:bodyPr>
            <a:normAutofit fontScale="90000"/>
          </a:bodyPr>
          <a:lstStyle/>
          <a:p>
            <a:r>
              <a:rPr lang="en-US" dirty="0"/>
              <a:t>Systemic Methods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053" y="522515"/>
            <a:ext cx="4696234" cy="6572102"/>
          </a:xfrm>
        </p:spPr>
        <p:txBody>
          <a:bodyPr>
            <a:normAutofit/>
          </a:bodyPr>
          <a:lstStyle/>
          <a:p>
            <a:r>
              <a:rPr lang="en-US" sz="1800" dirty="0"/>
              <a:t>Explores by making regular and predictable changes to the conformation</a:t>
            </a:r>
          </a:p>
          <a:p>
            <a:pPr lvl="1"/>
            <a:r>
              <a:rPr lang="en-US" dirty="0"/>
              <a:t>“Grid Search”</a:t>
            </a:r>
          </a:p>
          <a:p>
            <a:r>
              <a:rPr lang="en-US" sz="1800" dirty="0"/>
              <a:t>1. All rotatable bonds in the molecule are identified</a:t>
            </a:r>
          </a:p>
          <a:p>
            <a:r>
              <a:rPr lang="en-US" sz="1800" dirty="0"/>
              <a:t>2. Bond lengths and angles are fixed</a:t>
            </a:r>
          </a:p>
          <a:p>
            <a:r>
              <a:rPr lang="en-US" sz="1800" dirty="0"/>
              <a:t>Each bond is then systemically rotated through 360</a:t>
            </a:r>
            <a:r>
              <a:rPr lang="en-US" sz="1800" dirty="0">
                <a:cs typeface="Calibri" panose="020F0502020204030204" pitchFamily="34" charset="0"/>
              </a:rPr>
              <a:t>⁰ using a fixed increment</a:t>
            </a:r>
          </a:p>
          <a:p>
            <a:r>
              <a:rPr lang="en-US" sz="1800" dirty="0">
                <a:cs typeface="Calibri" panose="020F0502020204030204" pitchFamily="34" charset="0"/>
              </a:rPr>
              <a:t>New conformation is subjected to energy minimization</a:t>
            </a:r>
          </a:p>
          <a:p>
            <a:r>
              <a:rPr lang="en-US" sz="1800" dirty="0">
                <a:cs typeface="Calibri" panose="020F0502020204030204" pitchFamily="34" charset="0"/>
              </a:rPr>
              <a:t>Search stops when all possible combinations of torsion angles have been generated </a:t>
            </a:r>
          </a:p>
          <a:p>
            <a:endParaRPr lang="en-US" dirty="0"/>
          </a:p>
        </p:txBody>
      </p:sp>
      <p:pic>
        <p:nvPicPr>
          <p:cNvPr id="5128" name="Picture 8" descr="Image result for alanine dipept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977" y="1905000"/>
            <a:ext cx="3005604" cy="470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Image result for Ramachandran plot of glycine dipepti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581" y="3499599"/>
            <a:ext cx="3153802" cy="31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70525" y="1337001"/>
            <a:ext cx="2593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Alanine dipeptide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35886" y="1337001"/>
            <a:ext cx="226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Glycine dipeptide</a:t>
            </a:r>
          </a:p>
        </p:txBody>
      </p:sp>
      <p:pic>
        <p:nvPicPr>
          <p:cNvPr id="5132" name="Picture 12" descr="Image result for glycine-glycine dipeptid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7"/>
          <a:stretch/>
        </p:blipFill>
        <p:spPr bwMode="auto">
          <a:xfrm>
            <a:off x="8926009" y="2012861"/>
            <a:ext cx="3186163" cy="12525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7924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182</TotalTime>
  <Words>682</Words>
  <Application>Microsoft Office PowerPoint</Application>
  <PresentationFormat>Widescreen</PresentationFormat>
  <Paragraphs>78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Century Gothic</vt:lpstr>
      <vt:lpstr>Mesh</vt:lpstr>
      <vt:lpstr>Conformational Analysis</vt:lpstr>
      <vt:lpstr>Learning objectives</vt:lpstr>
      <vt:lpstr>Warm up</vt:lpstr>
      <vt:lpstr>PowerPoint Presentation</vt:lpstr>
      <vt:lpstr>Conformation is…</vt:lpstr>
      <vt:lpstr>Exploring the Energy Surface</vt:lpstr>
      <vt:lpstr>In thinking about macromolecules, such as proteins, can you predict some challenges?</vt:lpstr>
      <vt:lpstr>Conformational search methods</vt:lpstr>
      <vt:lpstr>Systemic Methods </vt:lpstr>
      <vt:lpstr>Combinatorial Explosion</vt:lpstr>
      <vt:lpstr>Search Trees</vt:lpstr>
      <vt:lpstr>Search Tree – n-hexane</vt:lpstr>
      <vt:lpstr>Model-building approaches</vt:lpstr>
      <vt:lpstr>Random Search Methods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Conformational Analysis</dc:title>
  <dc:creator>Kate Hayden</dc:creator>
  <cp:lastModifiedBy>Kate Hayden</cp:lastModifiedBy>
  <cp:revision>21</cp:revision>
  <dcterms:created xsi:type="dcterms:W3CDTF">2016-11-08T00:30:13Z</dcterms:created>
  <dcterms:modified xsi:type="dcterms:W3CDTF">2016-11-08T03:32:20Z</dcterms:modified>
</cp:coreProperties>
</file>