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sldIdLst>
    <p:sldId id="256" r:id="rId2"/>
    <p:sldId id="257" r:id="rId3"/>
    <p:sldId id="26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3" autoAdjust="0"/>
    <p:restoredTop sz="94660"/>
  </p:normalViewPr>
  <p:slideViewPr>
    <p:cSldViewPr snapToGrid="0">
      <p:cViewPr>
        <p:scale>
          <a:sx n="75" d="100"/>
          <a:sy n="75" d="100"/>
        </p:scale>
        <p:origin x="60" y="6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t>11/14/2016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11/14/2016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Conformational Analysis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Considerations for macromolecules</a:t>
            </a:r>
          </a:p>
        </p:txBody>
      </p:sp>
    </p:spTree>
    <p:extLst>
      <p:ext uri="{BB962C8B-B14F-4D97-AF65-F5344CB8AC3E}">
        <p14:creationId xmlns:p14="http://schemas.microsoft.com/office/powerpoint/2010/main" val="3308508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</p:spPr>
        <p:txBody>
          <a:bodyPr/>
          <a:lstStyle/>
          <a:p>
            <a:r>
              <a:rPr lang="en-US" dirty="0"/>
              <a:t>Comparative modeling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057400"/>
            <a:ext cx="3920067" cy="4038600"/>
          </a:xfrm>
        </p:spPr>
        <p:txBody>
          <a:bodyPr/>
          <a:lstStyle/>
          <a:p>
            <a:r>
              <a:rPr lang="en-US" dirty="0"/>
              <a:t>Assumes that proteins within the same family, or proteins with the same function, have similar structures.</a:t>
            </a:r>
          </a:p>
          <a:p>
            <a:r>
              <a:rPr lang="en-US" dirty="0"/>
              <a:t>Start with a known structure and align the unknown to the known as the initial model for refinement. </a:t>
            </a:r>
          </a:p>
        </p:txBody>
      </p:sp>
      <p:pic>
        <p:nvPicPr>
          <p:cNvPr id="4098" name="Picture 2" descr="Image result for chymotrypsin trypsin and elasta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512" y="1701800"/>
            <a:ext cx="6182803" cy="408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5117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Sequence alignment</a:t>
            </a:r>
          </a:p>
        </p:txBody>
      </p:sp>
      <p:pic>
        <p:nvPicPr>
          <p:cNvPr id="5124" name="Picture 4" descr="http://www.bioinformatics.org/strap/images/alignment_proteasom_8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069" y="2177627"/>
            <a:ext cx="7427382" cy="3892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6976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mages.slideplayer.com/18/5698114/slides/slide_3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867" y="289785"/>
            <a:ext cx="8373533" cy="628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6676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Warm 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As we begin discussing applying computational chemistry methodology to understanding macromolecules such as proteins and nucleic acids, list at least 2 limitations or challenges you can predict when analyzing very large molecules?</a:t>
            </a:r>
          </a:p>
        </p:txBody>
      </p:sp>
    </p:spTree>
    <p:extLst>
      <p:ext uri="{BB962C8B-B14F-4D97-AF65-F5344CB8AC3E}">
        <p14:creationId xmlns:p14="http://schemas.microsoft.com/office/powerpoint/2010/main" val="4206021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4533" y="2057400"/>
            <a:ext cx="9872871" cy="4038600"/>
          </a:xfrm>
        </p:spPr>
        <p:txBody>
          <a:bodyPr/>
          <a:lstStyle/>
          <a:p>
            <a:r>
              <a:rPr lang="en-US" dirty="0"/>
              <a:t>Discuss various challenges in computational analysis of macromolecules</a:t>
            </a:r>
          </a:p>
          <a:p>
            <a:r>
              <a:rPr lang="en-US" dirty="0"/>
              <a:t>Evaluate various methods of predicting protein structure</a:t>
            </a:r>
          </a:p>
          <a:p>
            <a:r>
              <a:rPr lang="en-US" dirty="0"/>
              <a:t>Discuss applications for NMR constrained distance geometry analysis for conformational analysis of a nucleic acid</a:t>
            </a:r>
          </a:p>
          <a:p>
            <a:r>
              <a:rPr lang="en-US" dirty="0"/>
              <a:t>Search, evaluate and discuss the primary literature concerning </a:t>
            </a:r>
            <a:r>
              <a:rPr lang="en-US"/>
              <a:t>computational chemistry.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075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6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26" name="Picture 2" descr="Image result for distance geometry conformational analysi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2007" y="1789506"/>
            <a:ext cx="6045576" cy="3491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7864" y="609600"/>
            <a:ext cx="5713284" cy="1356360"/>
          </a:xfrm>
        </p:spPr>
        <p:txBody>
          <a:bodyPr>
            <a:normAutofit/>
          </a:bodyPr>
          <a:lstStyle/>
          <a:p>
            <a:r>
              <a:rPr lang="en-US" sz="6000" dirty="0"/>
              <a:t>D</a:t>
            </a:r>
            <a:r>
              <a:rPr lang="en-US" sz="5400" dirty="0"/>
              <a:t>istance Geometry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93682" y="1604093"/>
            <a:ext cx="4927472" cy="4038600"/>
          </a:xfrm>
        </p:spPr>
        <p:txBody>
          <a:bodyPr>
            <a:noAutofit/>
          </a:bodyPr>
          <a:lstStyle/>
          <a:p>
            <a:pPr marL="388620" indent="-342900">
              <a:buFont typeface="+mj-lt"/>
              <a:buAutoNum type="arabicPeriod"/>
            </a:pPr>
            <a:r>
              <a:rPr lang="en-US" sz="2400" dirty="0"/>
              <a:t>Matrix of upper and lower interatomic distance bounds are determined</a:t>
            </a:r>
          </a:p>
          <a:p>
            <a:pPr marL="388620" indent="-342900">
              <a:buFont typeface="+mj-lt"/>
              <a:buAutoNum type="arabicPeriod"/>
            </a:pPr>
            <a:r>
              <a:rPr lang="en-US" sz="2400" dirty="0"/>
              <a:t>Values are then randomly assigned to each interatomic distance within the boundaries</a:t>
            </a:r>
          </a:p>
          <a:p>
            <a:pPr marL="388620" indent="-342900">
              <a:buFont typeface="+mj-lt"/>
              <a:buAutoNum type="arabicPeriod"/>
            </a:pPr>
            <a:r>
              <a:rPr lang="en-US" sz="2400" dirty="0"/>
              <a:t>The resulting distance matrix is then converted to Cartesian coordinates.</a:t>
            </a:r>
          </a:p>
          <a:p>
            <a:pPr marL="388620" indent="-342900">
              <a:buFont typeface="+mj-lt"/>
              <a:buAutoNum type="arabicPeriod"/>
            </a:pPr>
            <a:r>
              <a:rPr lang="en-US" sz="2400" dirty="0"/>
              <a:t>The new conformation is then refined through energy minimization</a:t>
            </a:r>
          </a:p>
        </p:txBody>
      </p:sp>
    </p:spTree>
    <p:extLst>
      <p:ext uri="{BB962C8B-B14F-4D97-AF65-F5344CB8AC3E}">
        <p14:creationId xmlns:p14="http://schemas.microsoft.com/office/powerpoint/2010/main" val="2630232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Applying NMR to Distance Geometry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58119" y="1965960"/>
            <a:ext cx="4233444" cy="40386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1659" y="1689902"/>
            <a:ext cx="4229101" cy="2295358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0" y="-26568"/>
            <a:ext cx="9868626" cy="6884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119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888" y="163548"/>
            <a:ext cx="9875520" cy="1356360"/>
          </a:xfrm>
        </p:spPr>
        <p:txBody>
          <a:bodyPr/>
          <a:lstStyle/>
          <a:p>
            <a:r>
              <a:rPr lang="en-US" dirty="0"/>
              <a:t>A very unique hairpin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7975" y="4105945"/>
            <a:ext cx="5007769" cy="2414292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6669" y="1364456"/>
            <a:ext cx="6327665" cy="45315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8" r="27285"/>
          <a:stretch/>
        </p:blipFill>
        <p:spPr>
          <a:xfrm>
            <a:off x="7872413" y="517435"/>
            <a:ext cx="3036093" cy="337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568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Conformational analysis using NMR distance constraints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824" y="1965960"/>
            <a:ext cx="3636177" cy="4038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246" y="2384612"/>
            <a:ext cx="3953435" cy="316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5152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056" name="Picture 6" descr="http://journals.plos.org/plosone/article/figure/image?size=inline&amp;id=info:doi/10.1371/journal.pone.0059504.g003"/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1032514" y="857675"/>
            <a:ext cx="2814515" cy="51406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8404" y="609600"/>
            <a:ext cx="6822744" cy="1356360"/>
          </a:xfrm>
        </p:spPr>
        <p:txBody>
          <a:bodyPr>
            <a:normAutofit/>
          </a:bodyPr>
          <a:lstStyle/>
          <a:p>
            <a:r>
              <a:rPr lang="en-US" dirty="0"/>
              <a:t>Exploring protein folding – Lattice Models</a:t>
            </a:r>
          </a:p>
        </p:txBody>
      </p:sp>
      <p:sp>
        <p:nvSpPr>
          <p:cNvPr id="2058" name="Content Placeholder 2057"/>
          <p:cNvSpPr>
            <a:spLocks noGrp="1"/>
          </p:cNvSpPr>
          <p:nvPr>
            <p:ph idx="1"/>
          </p:nvPr>
        </p:nvSpPr>
        <p:spPr>
          <a:xfrm>
            <a:off x="4648404" y="2057400"/>
            <a:ext cx="6822744" cy="4038600"/>
          </a:xfrm>
        </p:spPr>
        <p:txBody>
          <a:bodyPr>
            <a:normAutofit/>
          </a:bodyPr>
          <a:lstStyle/>
          <a:p>
            <a:r>
              <a:rPr lang="en-US" dirty="0"/>
              <a:t>“HP” model developed by Chan and Dill (1993)</a:t>
            </a:r>
          </a:p>
          <a:p>
            <a:r>
              <a:rPr lang="en-US" dirty="0"/>
              <a:t>Protein is modeled as a 2D sequence of hydrophobic (H) and hydrophilic (P) monomers</a:t>
            </a:r>
          </a:p>
          <a:p>
            <a:r>
              <a:rPr lang="en-US" dirty="0"/>
              <a:t>Sequence is grown in a 2D lattice using self-avoiding walk</a:t>
            </a:r>
          </a:p>
          <a:p>
            <a:r>
              <a:rPr lang="en-US" dirty="0"/>
              <a:t>Energy calculated by summing interactions between pairs of monomers that occupy adjacent lattice spaces but are not covalently bound.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289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6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8404" y="609600"/>
            <a:ext cx="6822744" cy="1356360"/>
          </a:xfrm>
        </p:spPr>
        <p:txBody>
          <a:bodyPr>
            <a:normAutofit/>
          </a:bodyPr>
          <a:lstStyle/>
          <a:p>
            <a:r>
              <a:rPr lang="en-US" dirty="0"/>
              <a:t>Rule based approaches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404" y="2057400"/>
            <a:ext cx="6822744" cy="4038600"/>
          </a:xfrm>
        </p:spPr>
        <p:txBody>
          <a:bodyPr>
            <a:normAutofit/>
          </a:bodyPr>
          <a:lstStyle/>
          <a:p>
            <a:r>
              <a:rPr lang="en-US" dirty="0"/>
              <a:t>Amino acids, or patterns of amino acids, are assigned into one of three categories</a:t>
            </a:r>
          </a:p>
          <a:p>
            <a:pPr lvl="1"/>
            <a:r>
              <a:rPr lang="en-US" dirty="0"/>
              <a:t>Alpha helix</a:t>
            </a:r>
          </a:p>
          <a:p>
            <a:pPr lvl="1"/>
            <a:r>
              <a:rPr lang="en-US" dirty="0"/>
              <a:t>Beta sheets</a:t>
            </a:r>
          </a:p>
          <a:p>
            <a:pPr lvl="1"/>
            <a:r>
              <a:rPr lang="en-US" dirty="0"/>
              <a:t>Random coil</a:t>
            </a:r>
          </a:p>
        </p:txBody>
      </p:sp>
      <p:pic>
        <p:nvPicPr>
          <p:cNvPr id="3076" name="Picture 4" descr="https://www.computer.org/cms/Computer.org/dl/trans/tb/2011/03/figures/ttb2011030858t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25" y="412594"/>
            <a:ext cx="3746147" cy="5861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1572074"/>
      </p:ext>
    </p:extLst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101</TotalTime>
  <Words>277</Words>
  <Application>Microsoft Office PowerPoint</Application>
  <PresentationFormat>Widescreen</PresentationFormat>
  <Paragraphs>31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Corbel</vt:lpstr>
      <vt:lpstr>Basis</vt:lpstr>
      <vt:lpstr>Conformational Analysis</vt:lpstr>
      <vt:lpstr>Warm up</vt:lpstr>
      <vt:lpstr>Learning Objectives</vt:lpstr>
      <vt:lpstr>Distance Geometry </vt:lpstr>
      <vt:lpstr>Applying NMR to Distance Geometry</vt:lpstr>
      <vt:lpstr>A very unique hairpin</vt:lpstr>
      <vt:lpstr>Conformational analysis using NMR distance constraints</vt:lpstr>
      <vt:lpstr>Exploring protein folding – Lattice Models</vt:lpstr>
      <vt:lpstr>Rule based approaches</vt:lpstr>
      <vt:lpstr>Comparative modeling</vt:lpstr>
      <vt:lpstr>Sequence alignment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Conformational Analysis</dc:title>
  <dc:creator>Kate Hayden</dc:creator>
  <cp:lastModifiedBy>Kate Hayden</cp:lastModifiedBy>
  <cp:revision>12</cp:revision>
  <dcterms:created xsi:type="dcterms:W3CDTF">2016-11-15T01:47:13Z</dcterms:created>
  <dcterms:modified xsi:type="dcterms:W3CDTF">2016-11-15T03:29:05Z</dcterms:modified>
</cp:coreProperties>
</file>