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6" r:id="rId13"/>
    <p:sldId id="277" r:id="rId14"/>
    <p:sldId id="278" r:id="rId15"/>
    <p:sldId id="267" r:id="rId16"/>
    <p:sldId id="268" r:id="rId17"/>
    <p:sldId id="269" r:id="rId18"/>
    <p:sldId id="270" r:id="rId19"/>
    <p:sldId id="271" r:id="rId20"/>
    <p:sldId id="279" r:id="rId21"/>
    <p:sldId id="280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embeddedFontLst>
    <p:embeddedFont>
      <p:font typeface="Corben" panose="020B0604020202020204" charset="0"/>
      <p:bold r:id="rId28"/>
    </p:embeddedFont>
    <p:embeddedFont>
      <p:font typeface="Wingdings 2" panose="05020102010507070707" pitchFamily="18" charset="2"/>
      <p:regular r:id="rId29"/>
    </p:embeddedFont>
    <p:embeddedFont>
      <p:font typeface="Verdana" panose="020B0604030504040204" pitchFamily="34" charset="0"/>
      <p:regular r:id="rId30"/>
      <p:bold r:id="rId31"/>
      <p:italic r:id="rId32"/>
      <p:boldItalic r:id="rId33"/>
    </p:embeddedFont>
    <p:embeddedFont>
      <p:font typeface="Corbel" panose="020B0503020204020204" pitchFamily="34" charset="0"/>
      <p:regular r:id="rId34"/>
      <p:bold r:id="rId35"/>
      <p:italic r:id="rId36"/>
      <p:boldItalic r:id="rId3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163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5" name="Shape 8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Shape 1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83" name="Shape 1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90" name="Shape 19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AEC0D02-60C4-4B73-90F8-9AED016D19B5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20" name="Rectangle 4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564890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03" name="Shape 2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11" name="Shape 21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Shape 21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5" name="Shape 22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2" name="Shape 23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39" name="Shape 23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8" name="Shape 9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46" name="Shape 2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253" name="Shape 2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7" name="Shape 11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0" name="Shape 15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57" name="Shape 1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0" name="Shape 17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77" name="Shape 1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/>
        </p:nvSpPr>
        <p:spPr>
          <a:xfrm>
            <a:off x="685800" y="2393950"/>
            <a:ext cx="7772400" cy="109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74160" y="0"/>
                </a:lnTo>
                <a:lnTo>
                  <a:pt x="74160" y="120000"/>
                </a:lnTo>
                <a:lnTo>
                  <a:pt x="0" y="120000"/>
                </a:lnTo>
                <a:close/>
              </a:path>
              <a:path w="120000" h="120000" extrusionOk="0">
                <a:moveTo>
                  <a:pt x="0" y="0"/>
                </a:moveTo>
                <a:lnTo>
                  <a:pt x="120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990600"/>
            <a:ext cx="77724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1447800" y="3429000"/>
            <a:ext cx="7010400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08050" marR="0" lvl="1" indent="-27305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4925" marR="0" lvl="2" indent="-257175" algn="l" rtl="0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3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93863" marR="0" lvl="3" indent="-27146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93913" marR="0" lvl="4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51113" marR="0" lvl="5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08313" marR="0" lvl="6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65513" marR="0" lvl="7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22713" marR="0" lvl="8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6858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6553200" y="6248400"/>
            <a:ext cx="19049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3" name="Shape 73"/>
          <p:cNvSpPr txBox="1">
            <a:spLocks noGrp="1"/>
          </p:cNvSpPr>
          <p:nvPr>
            <p:ph type="body" idx="1"/>
          </p:nvPr>
        </p:nvSpPr>
        <p:spPr>
          <a:xfrm rot="5400000">
            <a:off x="2433638" y="-114300"/>
            <a:ext cx="4267199" cy="800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9900" marR="0" lvl="0" indent="-2794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08050" marR="0" lvl="1" indent="-27305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4925" marR="0" lvl="2" indent="-257175" algn="l" rtl="0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3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93863" marR="0" lvl="3" indent="-27146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93913" marR="0" lvl="4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51113" marR="0" lvl="5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08313" marR="0" lvl="6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65513" marR="0" lvl="7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22713" marR="0" lvl="8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4" name="Shape 74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 rot="5400000">
            <a:off x="4717256" y="2161381"/>
            <a:ext cx="5714999" cy="20018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body" idx="1"/>
          </p:nvPr>
        </p:nvSpPr>
        <p:spPr>
          <a:xfrm rot="5400000">
            <a:off x="636587" y="234949"/>
            <a:ext cx="5714999" cy="5854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9900" marR="0" lvl="0" indent="-2794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08050" marR="0" lvl="1" indent="-27305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4925" marR="0" lvl="2" indent="-257175" algn="l" rtl="0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3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93863" marR="0" lvl="3" indent="-27146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93913" marR="0" lvl="4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51113" marR="0" lvl="5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08313" marR="0" lvl="6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65513" marR="0" lvl="7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22713" marR="0" lvl="8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0" name="Shape 80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2" name="Shape 8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9900" marR="0" lvl="0" indent="-2794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08050" marR="0" lvl="1" indent="-27305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4925" marR="0" lvl="2" indent="-257175" algn="l" rtl="0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3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93863" marR="0" lvl="3" indent="-27146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93913" marR="0" lvl="4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51113" marR="0" lvl="5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08313" marR="0" lvl="6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65513" marR="0" lvl="7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22713" marR="0" lvl="8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40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35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1"/>
          </p:nvPr>
        </p:nvSpPr>
        <p:spPr>
          <a:xfrm>
            <a:off x="5667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9900" marR="0" lvl="0" indent="-29210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080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4925" marR="0" lvl="2" indent="-276225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93863" marR="0" lvl="3" indent="-284163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93913" marR="0" lvl="4" indent="-290513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51113" marR="0" lvl="5" indent="-290513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08313" marR="0" lvl="6" indent="-290513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65513" marR="0" lvl="7" indent="-290512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22713" marR="0" lvl="8" indent="-290512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2"/>
          </p:nvPr>
        </p:nvSpPr>
        <p:spPr>
          <a:xfrm>
            <a:off x="4643437" y="1752600"/>
            <a:ext cx="3924299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9900" marR="0" lvl="0" indent="-29210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08050" marR="0" lvl="1" indent="-28575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4925" marR="0" lvl="2" indent="-276225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93863" marR="0" lvl="3" indent="-284163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93913" marR="0" lvl="4" indent="-290513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51113" marR="0" lvl="5" indent="-290513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08313" marR="0" lvl="6" indent="-290513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65513" marR="0" lvl="7" indent="-290512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22713" marR="0" lvl="8" indent="-290512" algn="l" rtl="0">
              <a:spcBef>
                <a:spcPts val="45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9900" marR="0" lvl="0" indent="-3175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08050" marR="0" lvl="1" indent="-31115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4925" marR="0" lvl="2" indent="-288925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93863" marR="0" lvl="3" indent="-296863" algn="l" rtl="0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93913" marR="0" lvl="4" indent="-30321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51113" marR="0" lvl="5" indent="-30321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08313" marR="0" lvl="6" indent="-30321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65513" marR="0" lvl="7" indent="-30321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22713" marR="0" lvl="8" indent="-30321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4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0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8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600" b="1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9900" marR="0" lvl="0" indent="-31750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08050" marR="0" lvl="1" indent="-31115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4925" marR="0" lvl="2" indent="-288925" algn="l" rtl="0">
              <a:spcBef>
                <a:spcPts val="3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93863" marR="0" lvl="3" indent="-296863" algn="l" rtl="0">
              <a:spcBef>
                <a:spcPts val="3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93913" marR="0" lvl="4" indent="-30321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51113" marR="0" lvl="5" indent="-30321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08313" marR="0" lvl="6" indent="-30321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65513" marR="0" lvl="7" indent="-30321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22713" marR="0" lvl="8" indent="-303212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1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6" name="Shape 4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47" name="Shape 4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5" name="Shape 5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9900" marR="0" lvl="0" indent="-266700" algn="l" rtl="0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08050" marR="0" lvl="1" indent="-26035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4925" marR="0" lvl="2" indent="-250825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93863" marR="0" lvl="3" indent="-27146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93913" marR="0" lvl="4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51113" marR="0" lvl="5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08313" marR="0" lvl="6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65513" marR="0" lvl="7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22713" marR="0" lvl="8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225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225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225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225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225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2000" b="1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56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4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2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24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20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1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180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225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225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225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225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225"/>
              </a:spcBef>
              <a:spcAft>
                <a:spcPts val="0"/>
              </a:spcAft>
              <a:buClr>
                <a:schemeClr val="accent2"/>
              </a:buClr>
              <a:buFont typeface="Noto Sans Symbols"/>
              <a:buNone/>
              <a:defRPr sz="9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457200" marR="0" lvl="5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914400" marR="0" lvl="6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1371600" marR="0" lvl="7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1828800" marR="0" lvl="8" indent="0" algn="l" rtl="0">
              <a:spcBef>
                <a:spcPts val="0"/>
              </a:spcBef>
              <a:spcAft>
                <a:spcPts val="0"/>
              </a:spcAft>
              <a:buNone/>
              <a:defRPr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469900" marR="0" lvl="0" indent="-2794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908050" marR="0" lvl="1" indent="-27305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04925" marR="0" lvl="2" indent="-257175" algn="l" rtl="0">
              <a:spcBef>
                <a:spcPts val="46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  <a:defRPr sz="23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693863" marR="0" lvl="3" indent="-271463" algn="l" rtl="0"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093913" marR="0" lvl="4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551113" marR="0" lvl="5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3008313" marR="0" lvl="6" indent="-277813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465513" marR="0" lvl="7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922713" marR="0" lvl="8" indent="-277812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▪"/>
              <a:defRPr sz="2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8" name="Shape 8"/>
          <p:cNvSpPr/>
          <p:nvPr/>
        </p:nvSpPr>
        <p:spPr>
          <a:xfrm>
            <a:off x="609600" y="1566862"/>
            <a:ext cx="7958137" cy="10953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70200" y="0"/>
                </a:lnTo>
                <a:lnTo>
                  <a:pt x="70200" y="120000"/>
                </a:lnTo>
                <a:lnTo>
                  <a:pt x="0" y="120000"/>
                </a:lnTo>
                <a:close/>
              </a:path>
              <a:path w="120000" h="120000" extrusionOk="0">
                <a:moveTo>
                  <a:pt x="0" y="0"/>
                </a:moveTo>
                <a:lnTo>
                  <a:pt x="120000" y="0"/>
                </a:lnTo>
              </a:path>
            </a:pathLst>
          </a:custGeom>
          <a:solidFill>
            <a:schemeClr val="accent2"/>
          </a:solidFill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9" name="Shape 9"/>
          <p:cNvCxnSpPr/>
          <p:nvPr/>
        </p:nvCxnSpPr>
        <p:spPr>
          <a:xfrm>
            <a:off x="609600" y="6172200"/>
            <a:ext cx="7924799" cy="0"/>
          </a:xfrm>
          <a:prstGeom prst="straightConnector1">
            <a:avLst/>
          </a:prstGeom>
          <a:noFill/>
          <a:ln w="9525" cap="flat" cmpd="sng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xfrm>
            <a:off x="6096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ctr" rtl="0">
              <a:spcBef>
                <a:spcPts val="0"/>
              </a:spcBef>
              <a:spcAft>
                <a:spcPts val="0"/>
              </a:spcAft>
              <a:buNone/>
              <a:defRPr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marL="457200" marR="0" lvl="1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914400" marR="0" lvl="2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371600" marR="0" lvl="3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1828800" marR="0" lvl="4" indent="0" algn="l" rtl="0">
              <a:spcBef>
                <a:spcPts val="0"/>
              </a:spcBef>
              <a:spcAft>
                <a:spcPts val="0"/>
              </a:spcAft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286000" marR="0" lvl="5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6pPr>
            <a:lvl7pPr marL="2743200" marR="0" lvl="6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7pPr>
            <a:lvl8pPr marL="3200400" marR="0" lvl="7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8pPr>
            <a:lvl9pPr marL="3657600" marR="0" lvl="8" indent="0" algn="l" rtl="0">
              <a:spcBef>
                <a:spcPts val="0"/>
              </a:spcBef>
              <a:buNone/>
              <a:defRPr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1981199" cy="47624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‹#›</a:t>
            </a:fld>
            <a:endParaRPr lang="en-US" sz="1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hyperlink" Target="https://www.youtube.com/watch?v=2XsaK3pWyII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cludingsamuel.com/media/Video/Keith-Video.asp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9DktV772njY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video.pbs.org/video/2276039079/" TargetMode="External"/><Relationship Id="rId7" Type="http://schemas.openxmlformats.org/officeDocument/2006/relationships/hyperlink" Target="https://www.youtube.com/watch?v=v-6mJUZ1gOU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nbcolympics.com/news/zaccardi-top-stories-watch-rio-paralympics" TargetMode="External"/><Relationship Id="rId5" Type="http://schemas.openxmlformats.org/officeDocument/2006/relationships/hyperlink" Target="http://video.pbs.org/video/2275467207" TargetMode="External"/><Relationship Id="rId4" Type="http://schemas.openxmlformats.org/officeDocument/2006/relationships/image" Target="../media/image24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 descr="C:\Documents and Settings\aspencer\Local Settings\Temporary Internet Files\Content.IE5\9BS5QYMJ\MP900402053[1]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2390488" cy="3589238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 descr="C:\Documents and Settings\aspencer\Local Settings\Temporary Internet Files\Content.IE5\YV1BWD7J\MP900386352[1]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62200" y="0"/>
            <a:ext cx="1609344" cy="2438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Shape 89" descr="C:\Documents and Settings\aspencer\Local Settings\Temporary Internet Files\Content.IE5\6NTCRV9S\MP900402051[1]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62398" y="0"/>
            <a:ext cx="2819400" cy="2087273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Shape 90"/>
          <p:cNvSpPr txBox="1">
            <a:spLocks noGrp="1"/>
          </p:cNvSpPr>
          <p:nvPr>
            <p:ph type="ctrTitle"/>
          </p:nvPr>
        </p:nvSpPr>
        <p:spPr>
          <a:xfrm>
            <a:off x="3962398" y="6629400"/>
            <a:ext cx="5029199" cy="23398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4000" b="1" i="0" u="none" strike="noStrike" cap="none">
                <a:solidFill>
                  <a:srgbClr val="00B050"/>
                </a:solidFill>
                <a:latin typeface="Verdana"/>
                <a:ea typeface="Verdana"/>
                <a:cs typeface="Verdana"/>
                <a:sym typeface="Verdana"/>
              </a:rPr>
              <a:t/>
            </a:r>
            <a:br>
              <a:rPr lang="en-US" sz="4000" b="1" i="0" u="none" strike="noStrike" cap="none">
                <a:solidFill>
                  <a:srgbClr val="00B05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4000" b="1" i="0" u="none" strike="noStrike" cap="none">
                <a:solidFill>
                  <a:srgbClr val="00B050"/>
                </a:solidFill>
                <a:latin typeface="Verdana"/>
                <a:ea typeface="Verdana"/>
                <a:cs typeface="Verdana"/>
                <a:sym typeface="Verdana"/>
              </a:rPr>
              <a:t/>
            </a:r>
            <a:br>
              <a:rPr lang="en-US" sz="4000" b="1" i="0" u="none" strike="noStrike" cap="none">
                <a:solidFill>
                  <a:srgbClr val="00B050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600" b="0" i="0" u="none" strike="noStrike" cap="none">
                <a:solidFill>
                  <a:srgbClr val="7030A0"/>
                </a:solidFill>
                <a:latin typeface="Corben"/>
                <a:ea typeface="Corben"/>
                <a:cs typeface="Corben"/>
                <a:sym typeface="Corben"/>
              </a:rPr>
              <a:t/>
            </a:r>
            <a:br>
              <a:rPr lang="en-US" sz="3600" b="0" i="0" u="none" strike="noStrike" cap="none">
                <a:solidFill>
                  <a:srgbClr val="7030A0"/>
                </a:solidFill>
                <a:latin typeface="Corben"/>
                <a:ea typeface="Corben"/>
                <a:cs typeface="Corben"/>
                <a:sym typeface="Corben"/>
              </a:rPr>
            </a:br>
            <a:endParaRPr lang="en-US" sz="3600" b="0" i="0" u="none" strike="noStrike" cap="none">
              <a:solidFill>
                <a:srgbClr val="7030A0"/>
              </a:solidFill>
              <a:latin typeface="Corben"/>
              <a:ea typeface="Corben"/>
              <a:cs typeface="Corben"/>
              <a:sym typeface="Corben"/>
            </a:endParaRPr>
          </a:p>
        </p:txBody>
      </p:sp>
      <p:sp>
        <p:nvSpPr>
          <p:cNvPr id="91" name="Shape 91"/>
          <p:cNvSpPr txBox="1">
            <a:spLocks noGrp="1"/>
          </p:cNvSpPr>
          <p:nvPr>
            <p:ph type="subTitle" idx="1"/>
          </p:nvPr>
        </p:nvSpPr>
        <p:spPr>
          <a:xfrm>
            <a:off x="4191000" y="2438400"/>
            <a:ext cx="4267199" cy="3276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Special Education</a:t>
            </a:r>
            <a:r>
              <a:rPr lang="en-U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: </a:t>
            </a: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32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rtl="0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lang="en-U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Who? Why? How?</a:t>
            </a:r>
          </a:p>
        </p:txBody>
      </p:sp>
      <p:pic>
        <p:nvPicPr>
          <p:cNvPr id="92" name="Shape 92" descr="C:\Documents and Settings\aspencer\Local Settings\Temporary Internet Files\Content.IE5\EFPMPCO3\MP900202033[1].jp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2420111" y="2438400"/>
            <a:ext cx="1609344" cy="2438399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Shape 93" descr="C:\Documents and Settings\aspencer\Local Settings\Temporary Internet Files\Content.IE5\YV1BWD7J\MP900262936[1].jp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-57911" y="3205780"/>
            <a:ext cx="2420111" cy="3657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Shape 94" descr="C:\Documents and Settings\aspencer\Local Settings\Temporary Internet Files\Content.IE5\6NTCRV9S\MP900262662[1].jpg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2362200" y="4876800"/>
            <a:ext cx="1330706" cy="1981199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Shape 95"/>
          <p:cNvSpPr txBox="1"/>
          <p:nvPr/>
        </p:nvSpPr>
        <p:spPr>
          <a:xfrm>
            <a:off x="4114800" y="6324600"/>
            <a:ext cx="335279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b="0" i="0" u="sng" strike="noStrike" cap="none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9"/>
              </a:rPr>
              <a:t>Teach Special Education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Special Education</a:t>
            </a:r>
          </a:p>
        </p:txBody>
      </p:sp>
      <p:sp>
        <p:nvSpPr>
          <p:cNvPr id="186" name="Shape 186"/>
          <p:cNvSpPr txBox="1">
            <a:spLocks noGrp="1"/>
          </p:cNvSpPr>
          <p:nvPr>
            <p:ph type="body" idx="1"/>
          </p:nvPr>
        </p:nvSpPr>
        <p:spPr>
          <a:xfrm>
            <a:off x="566737" y="1752600"/>
            <a:ext cx="4462461" cy="426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Until 1975, children with special needs received educational services through self-contained classrooms, special schools or NO SCHOOL.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87" name="Shape 187" descr="C:\Documents and Settings\aspencer\Local Settings\Temporary Internet Files\Content.IE5\9BS5QYMJ\MP910218796[1]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86528" y="228600"/>
            <a:ext cx="4157471" cy="6400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/>
              <a:t>Selected </a:t>
            </a: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Court Cases Led to </a:t>
            </a:r>
            <a:b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Education for ALL (p. 13)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566737" y="2286000"/>
            <a:ext cx="8001000" cy="3733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dirty="0"/>
              <a:t>Brown v. Board of Education (1954)</a:t>
            </a:r>
          </a:p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dirty="0"/>
              <a:t>Diana v. State Board of Education(1970</a:t>
            </a:r>
            <a:r>
              <a:rPr lang="en-US" dirty="0" smtClean="0"/>
              <a:t>)- </a:t>
            </a:r>
            <a:r>
              <a:rPr lang="en-US" sz="1800" dirty="0" smtClean="0"/>
              <a:t>Test in Primary Language</a:t>
            </a:r>
            <a:endParaRPr lang="en-US" sz="1800" dirty="0"/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000" b="0" i="0" u="none" strike="noStrike" cap="none" dirty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Pennsylvania Association for Retarded Citizens (PARC) v. Commonwealth of Pennsylvania (1972</a:t>
            </a:r>
            <a:r>
              <a:rPr lang="en-US" sz="30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)</a:t>
            </a:r>
            <a:r>
              <a:rPr lang="en-US" sz="1800" b="0" i="0" u="none" strike="noStrike" cap="none" dirty="0" smtClean="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- provide FAPE to all</a:t>
            </a:r>
            <a:endParaRPr lang="en-US" sz="3000" b="0" i="0" u="none" strike="noStrike" cap="none" dirty="0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lvl="0" rtl="0">
              <a:spcBef>
                <a:spcPts val="0"/>
              </a:spcBef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dirty="0"/>
              <a:t>Mills v. Washington (1972</a:t>
            </a:r>
            <a:r>
              <a:rPr lang="en-US" dirty="0" smtClean="0"/>
              <a:t>)</a:t>
            </a:r>
            <a:r>
              <a:rPr lang="en-US" sz="1800" dirty="0" smtClean="0"/>
              <a:t>- </a:t>
            </a:r>
            <a:r>
              <a:rPr lang="en-US" sz="1800" smtClean="0"/>
              <a:t>FREE education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Additional Topics</a:t>
            </a:r>
            <a:endParaRPr lang="en-US" dirty="0"/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/>
              <a:t>Lee vs. Macon- </a:t>
            </a:r>
          </a:p>
          <a:p>
            <a:pPr lvl="1"/>
            <a:r>
              <a:rPr lang="en-US" altLang="en-US" sz="2400" smtClean="0"/>
              <a:t>a case in Alabama in 1963, a mandate to desegregate schools in Macon County</a:t>
            </a:r>
          </a:p>
          <a:p>
            <a:pPr lvl="1"/>
            <a:r>
              <a:rPr lang="en-US" altLang="en-US" sz="2400" smtClean="0"/>
              <a:t>Issues with overrepresentation in special education (Emotional/Behavioral Disturbed and Intellectually Challenged)</a:t>
            </a:r>
          </a:p>
          <a:p>
            <a:pPr lvl="1"/>
            <a:r>
              <a:rPr lang="en-US" altLang="en-US" sz="2400" smtClean="0"/>
              <a:t>Issues with underrepresentation in gifted programs and special education (Learning Disabilities)</a:t>
            </a:r>
          </a:p>
        </p:txBody>
      </p:sp>
    </p:spTree>
    <p:extLst>
      <p:ext uri="{BB962C8B-B14F-4D97-AF65-F5344CB8AC3E}">
        <p14:creationId xmlns:p14="http://schemas.microsoft.com/office/powerpoint/2010/main" val="1424326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600" dirty="0" smtClean="0"/>
              <a:t>Overrepresentation in Special Education:</a:t>
            </a:r>
            <a:br>
              <a:rPr lang="en-US" sz="3600" dirty="0" smtClean="0"/>
            </a:br>
            <a:r>
              <a:rPr lang="en-US" sz="3600" dirty="0" smtClean="0"/>
              <a:t>Who?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9062" indent="0">
              <a:buFont typeface="Wingdings 2" panose="05020102010507070707" pitchFamily="18" charset="2"/>
              <a:buNone/>
              <a:defRPr/>
            </a:pPr>
            <a:r>
              <a:rPr lang="en-US" sz="2800" b="1" dirty="0" smtClean="0">
                <a:latin typeface="Arial" charset="0"/>
              </a:rPr>
              <a:t>African-American males:</a:t>
            </a:r>
          </a:p>
          <a:p>
            <a:pPr marL="119062" indent="0">
              <a:buFont typeface="Wingdings 2" panose="05020102010507070707" pitchFamily="18" charset="2"/>
              <a:buNone/>
              <a:defRPr/>
            </a:pPr>
            <a:endParaRPr lang="en-US" sz="2800" b="1" dirty="0">
              <a:latin typeface="Arial" charset="0"/>
            </a:endParaRP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sz="2800" b="1" dirty="0" smtClean="0">
                <a:latin typeface="Arial" charset="0"/>
              </a:rPr>
              <a:t>Less </a:t>
            </a:r>
            <a:r>
              <a:rPr lang="en-US" sz="2800" b="1" dirty="0">
                <a:latin typeface="Arial" charset="0"/>
              </a:rPr>
              <a:t>likely to receive early intervention and psychological </a:t>
            </a:r>
            <a:r>
              <a:rPr lang="en-US" sz="2800" b="1" dirty="0" smtClean="0">
                <a:latin typeface="Arial" charset="0"/>
              </a:rPr>
              <a:t>supports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sz="2800" b="1" dirty="0" smtClean="0">
                <a:latin typeface="Arial" charset="0"/>
              </a:rPr>
              <a:t>More </a:t>
            </a:r>
            <a:r>
              <a:rPr lang="en-US" sz="2800" b="1" dirty="0">
                <a:latin typeface="Arial" charset="0"/>
              </a:rPr>
              <a:t>likely to be placed in restrictive environments </a:t>
            </a:r>
            <a:endParaRPr lang="en-US" sz="2800" b="1" dirty="0" smtClean="0">
              <a:latin typeface="Arial" charset="0"/>
            </a:endParaRP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sz="2800" b="1" dirty="0" smtClean="0">
                <a:latin typeface="Arial" charset="0"/>
              </a:rPr>
              <a:t>2x </a:t>
            </a:r>
            <a:r>
              <a:rPr lang="en-US" sz="2800" b="1" dirty="0">
                <a:latin typeface="Arial" charset="0"/>
              </a:rPr>
              <a:t>as likely to be identified as Intellectually Challenged (IC) living anywhere in </a:t>
            </a:r>
            <a:r>
              <a:rPr lang="en-US" sz="2800" b="1" dirty="0" smtClean="0">
                <a:latin typeface="Arial" charset="0"/>
              </a:rPr>
              <a:t>U.S.</a:t>
            </a:r>
          </a:p>
          <a:p>
            <a:pPr>
              <a:buFont typeface="Wingdings" panose="05000000000000000000" pitchFamily="2" charset="2"/>
              <a:buChar char="v"/>
              <a:defRPr/>
            </a:pPr>
            <a:r>
              <a:rPr lang="en-US" sz="2800" b="1" dirty="0" smtClean="0">
                <a:latin typeface="Arial" charset="0"/>
              </a:rPr>
              <a:t>3x </a:t>
            </a:r>
            <a:r>
              <a:rPr lang="en-US" sz="2800" b="1" dirty="0">
                <a:latin typeface="Arial" charset="0"/>
              </a:rPr>
              <a:t>more likely in Alabama to be identified as IC.</a:t>
            </a: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27519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EFF472A-75B7-4E99-87C2-23A9F91EA12B}" type="slidenum">
              <a:rPr lang="en-US" altLang="en-US" smtClean="0">
                <a:solidFill>
                  <a:srgbClr val="3F3F3F"/>
                </a:solidFill>
                <a:latin typeface="Corbel" panose="020B0503020204020204" pitchFamily="34" charset="0"/>
              </a:rPr>
              <a:pPr/>
              <a:t>14</a:t>
            </a:fld>
            <a:endParaRPr lang="en-US" altLang="en-US" smtClean="0">
              <a:solidFill>
                <a:srgbClr val="3F3F3F"/>
              </a:solidFill>
              <a:latin typeface="Corbel" panose="020B0503020204020204" pitchFamily="34" charset="0"/>
            </a:endParaRPr>
          </a:p>
        </p:txBody>
      </p:sp>
      <p:sp>
        <p:nvSpPr>
          <p:cNvPr id="180226" name="Text Box 2050"/>
          <p:cNvSpPr txBox="1">
            <a:spLocks noChangeArrowheads="1"/>
          </p:cNvSpPr>
          <p:nvPr/>
        </p:nvSpPr>
        <p:spPr bwMode="auto">
          <a:xfrm>
            <a:off x="609023" y="381000"/>
            <a:ext cx="8001000" cy="830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>
            <a:lvl1pPr algn="l" defTabSz="10191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09588" algn="l" defTabSz="10191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019175" algn="l" defTabSz="10191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28763" algn="l" defTabSz="10191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8350" algn="l" defTabSz="10191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955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527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099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671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z="4800" b="1" dirty="0" smtClean="0">
                <a:ln w="18000">
                  <a:solidFill>
                    <a:srgbClr val="00206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charset="0"/>
              </a:rPr>
              <a:t>Significance?</a:t>
            </a:r>
            <a:endParaRPr lang="en-US" sz="4800" b="1" dirty="0">
              <a:ln w="18000">
                <a:solidFill>
                  <a:srgbClr val="00206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80227" name="Text Box 2051"/>
          <p:cNvSpPr txBox="1">
            <a:spLocks noChangeArrowheads="1"/>
          </p:cNvSpPr>
          <p:nvPr/>
        </p:nvSpPr>
        <p:spPr bwMode="auto">
          <a:xfrm>
            <a:off x="762000" y="1295400"/>
            <a:ext cx="7966075" cy="305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9" tIns="45714" rIns="91429" bIns="45714">
            <a:spAutoFit/>
          </a:bodyPr>
          <a:lstStyle>
            <a:lvl1pPr algn="l" defTabSz="10191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509588" algn="l" defTabSz="10191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019175" algn="l" defTabSz="10191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28763" algn="l" defTabSz="10191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38350" algn="l" defTabSz="1019175">
              <a:spcBef>
                <a:spcPct val="0"/>
              </a:spcBef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955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527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099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67150" defTabSz="101917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just">
              <a:spcBef>
                <a:spcPct val="50000"/>
              </a:spcBef>
              <a:defRPr/>
            </a:pP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When </a:t>
            </a:r>
            <a:r>
              <a:rPr lang="en-US" dirty="0">
                <a:solidFill>
                  <a:srgbClr val="002060"/>
                </a:solidFill>
                <a:latin typeface="Arial" charset="0"/>
              </a:rPr>
              <a:t>this occurs, they </a:t>
            </a: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are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Less </a:t>
            </a:r>
            <a:r>
              <a:rPr lang="en-US" dirty="0">
                <a:solidFill>
                  <a:srgbClr val="002060"/>
                </a:solidFill>
                <a:latin typeface="Arial" charset="0"/>
              </a:rPr>
              <a:t>likely to </a:t>
            </a: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graduate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More </a:t>
            </a:r>
            <a:r>
              <a:rPr lang="en-US" dirty="0">
                <a:solidFill>
                  <a:srgbClr val="002060"/>
                </a:solidFill>
                <a:latin typeface="Arial" charset="0"/>
              </a:rPr>
              <a:t>likely to be  </a:t>
            </a: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suspended/expelled</a:t>
            </a:r>
          </a:p>
          <a:p>
            <a:pPr marL="342900" indent="-342900" algn="just">
              <a:spcBef>
                <a:spcPct val="50000"/>
              </a:spcBef>
              <a:buFont typeface="Wingdings" panose="05000000000000000000" pitchFamily="2" charset="2"/>
              <a:buChar char="v"/>
              <a:defRPr/>
            </a:pP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More </a:t>
            </a:r>
            <a:r>
              <a:rPr lang="en-US" dirty="0">
                <a:solidFill>
                  <a:srgbClr val="002060"/>
                </a:solidFill>
                <a:latin typeface="Arial" charset="0"/>
              </a:rPr>
              <a:t>likely to drop out and/or </a:t>
            </a:r>
            <a:r>
              <a:rPr lang="en-US" dirty="0" smtClean="0">
                <a:solidFill>
                  <a:srgbClr val="002060"/>
                </a:solidFill>
                <a:latin typeface="Arial" charset="0"/>
              </a:rPr>
              <a:t>enter into </a:t>
            </a:r>
            <a:r>
              <a:rPr lang="en-US" dirty="0">
                <a:solidFill>
                  <a:srgbClr val="002060"/>
                </a:solidFill>
                <a:latin typeface="Arial" charset="0"/>
              </a:rPr>
              <a:t>a correctional facility </a:t>
            </a:r>
          </a:p>
          <a:p>
            <a:pPr>
              <a:lnSpc>
                <a:spcPct val="80000"/>
              </a:lnSpc>
              <a:spcBef>
                <a:spcPct val="50000"/>
              </a:spcBef>
              <a:defRPr/>
            </a:pPr>
            <a:endParaRPr lang="en-US" sz="2800" dirty="0">
              <a:latin typeface="Arial" charset="0"/>
            </a:endParaRPr>
          </a:p>
        </p:txBody>
      </p:sp>
      <p:sp>
        <p:nvSpPr>
          <p:cNvPr id="33798" name="Text Box 2066"/>
          <p:cNvSpPr txBox="1">
            <a:spLocks noChangeArrowheads="1"/>
          </p:cNvSpPr>
          <p:nvPr/>
        </p:nvSpPr>
        <p:spPr bwMode="auto">
          <a:xfrm>
            <a:off x="6254750" y="5780088"/>
            <a:ext cx="165100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01600" cmpd="tri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058" tIns="41029" rIns="82058" bIns="41029" anchor="ctr" anchorCtr="1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 sz="1600"/>
          </a:p>
        </p:txBody>
      </p:sp>
      <p:pic>
        <p:nvPicPr>
          <p:cNvPr id="3379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1938" y="3724275"/>
            <a:ext cx="3886200" cy="256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325777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0704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3000"/>
              <a:t>Key Special Education Legislation</a:t>
            </a:r>
          </a:p>
        </p:txBody>
      </p:sp>
      <p:sp>
        <p:nvSpPr>
          <p:cNvPr id="199" name="Shape 199"/>
          <p:cNvSpPr txBox="1">
            <a:spLocks noGrp="1"/>
          </p:cNvSpPr>
          <p:nvPr>
            <p:ph type="body" idx="1"/>
          </p:nvPr>
        </p:nvSpPr>
        <p:spPr>
          <a:xfrm>
            <a:off x="566737" y="1752600"/>
            <a:ext cx="8001000" cy="426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Individuals with Disabilities Education Act- IDEA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400"/>
              <a:t>Originally Education for All Handicapped Children Act enacted in 1975 and last amended 2004.</a:t>
            </a:r>
          </a:p>
          <a:p>
            <a:pPr marL="457200" lvl="0" indent="-381000" rtl="0">
              <a:spcBef>
                <a:spcPts val="0"/>
              </a:spcBef>
              <a:buSzPct val="100000"/>
            </a:pPr>
            <a:r>
              <a:rPr lang="en-US" sz="2400"/>
              <a:t>Originally meant for school age (3-21) but extends to birth (Part H)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 </a:t>
            </a:r>
          </a:p>
        </p:txBody>
      </p:sp>
      <p:pic>
        <p:nvPicPr>
          <p:cNvPr id="200" name="Shape 200" descr="C:\Documents and Settings\aspencer\Local Settings\Temporary Internet Files\Content.IE5\P6J8AG6K\MP900439473[1]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512700" y="4827025"/>
            <a:ext cx="4585800" cy="2031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Shape 205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IDEA’S Six Principles</a:t>
            </a:r>
          </a:p>
        </p:txBody>
      </p:sp>
      <p:sp>
        <p:nvSpPr>
          <p:cNvPr id="206" name="Shape 206"/>
          <p:cNvSpPr txBox="1">
            <a:spLocks noGrp="1"/>
          </p:cNvSpPr>
          <p:nvPr>
            <p:ph type="body" idx="1"/>
          </p:nvPr>
        </p:nvSpPr>
        <p:spPr>
          <a:xfrm>
            <a:off x="566750" y="2276900"/>
            <a:ext cx="8001000" cy="3742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lvl="0" indent="0" rtl="0">
              <a:spcBef>
                <a:spcPts val="640"/>
              </a:spcBef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200"/>
              <a:t>Free Appropriate Education </a:t>
            </a:r>
            <a:r>
              <a:rPr lang="en-US" sz="1800"/>
              <a:t>(FAPE)</a:t>
            </a:r>
          </a:p>
          <a:p>
            <a:pPr lvl="0" indent="0" rtl="0">
              <a:spcBef>
                <a:spcPts val="640"/>
              </a:spcBef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200"/>
              <a:t>Least Restrictive Environment </a:t>
            </a:r>
            <a:r>
              <a:rPr lang="en-US" sz="1800"/>
              <a:t>(LRE)</a:t>
            </a:r>
          </a:p>
          <a:p>
            <a:pPr marL="469900" marR="0" lvl="0" indent="-469900" algn="l" rtl="0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Individualized Education Program </a:t>
            </a:r>
            <a:r>
              <a:rPr lang="en-US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(IEP)</a:t>
            </a:r>
          </a:p>
          <a:p>
            <a:pPr marL="469900" marR="0" lvl="0" indent="-469900" algn="l" rtl="0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Procedural Due Process</a:t>
            </a:r>
          </a:p>
          <a:p>
            <a:pPr lvl="0" indent="0" rtl="0">
              <a:spcBef>
                <a:spcPts val="640"/>
              </a:spcBef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200"/>
              <a:t>Nondiscriminatory Assessment</a:t>
            </a:r>
          </a:p>
          <a:p>
            <a:pPr marL="469900" marR="0" lvl="0" indent="-469900" algn="l" rtl="0">
              <a:spcBef>
                <a:spcPts val="64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2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Parent and Student Participation</a:t>
            </a:r>
          </a:p>
        </p:txBody>
      </p:sp>
      <p:sp>
        <p:nvSpPr>
          <p:cNvPr id="207" name="Shape 207"/>
          <p:cNvSpPr txBox="1"/>
          <p:nvPr/>
        </p:nvSpPr>
        <p:spPr>
          <a:xfrm>
            <a:off x="550606" y="6185355"/>
            <a:ext cx="7924799" cy="26160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1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Keith Jones Disability Rights Activist</a:t>
            </a:r>
          </a:p>
        </p:txBody>
      </p:sp>
      <p:pic>
        <p:nvPicPr>
          <p:cNvPr id="208" name="Shape 208" descr="IEP for aspergers child.jpg"/>
          <p:cNvPicPr preferRelativeResize="0"/>
          <p:nvPr/>
        </p:nvPicPr>
        <p:blipFill>
          <a:blip r:embed="rId4">
            <a:alphaModFix amt="96000"/>
          </a:blip>
          <a:stretch>
            <a:fillRect/>
          </a:stretch>
        </p:blipFill>
        <p:spPr>
          <a:xfrm>
            <a:off x="6511900" y="-309650"/>
            <a:ext cx="2742900" cy="2742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Accomplishments of IDEA- </a:t>
            </a:r>
            <a:b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35</a:t>
            </a:r>
            <a:r>
              <a:rPr lang="en-US" sz="2000" b="0" i="0" u="none" strike="noStrike" cap="none" baseline="30000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</a:t>
            </a:r>
            <a:r>
              <a:rPr lang="en-US" sz="2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 anniversary in 2010</a:t>
            </a:r>
          </a:p>
        </p:txBody>
      </p:sp>
      <p:pic>
        <p:nvPicPr>
          <p:cNvPr id="214" name="Shape 2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58000" y="2133600"/>
            <a:ext cx="2286000" cy="472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Shape 215"/>
          <p:cNvSpPr txBox="1">
            <a:spLocks noGrp="1"/>
          </p:cNvSpPr>
          <p:nvPr>
            <p:ph type="body" idx="1"/>
          </p:nvPr>
        </p:nvSpPr>
        <p:spPr>
          <a:xfrm>
            <a:off x="566737" y="1643102"/>
            <a:ext cx="8001000" cy="437669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More early intervention= prevention of later services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More children with disabilities accessing general education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More children with disabilities graduate from high school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More students go to post-           secondary schools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More adults with disabilities  employed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Shape 220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5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Educational Reform</a:t>
            </a:r>
          </a:p>
        </p:txBody>
      </p:sp>
      <p:sp>
        <p:nvSpPr>
          <p:cNvPr id="221" name="Shape 221"/>
          <p:cNvSpPr txBox="1">
            <a:spLocks noGrp="1"/>
          </p:cNvSpPr>
          <p:nvPr>
            <p:ph type="body" idx="1"/>
          </p:nvPr>
        </p:nvSpPr>
        <p:spPr>
          <a:xfrm>
            <a:off x="566750" y="2149375"/>
            <a:ext cx="8001000" cy="3870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</a:pPr>
            <a:r>
              <a:rPr lang="en-US"/>
              <a:t>No Child Left Behind</a:t>
            </a:r>
          </a:p>
          <a:p>
            <a:pPr marL="457200" lvl="0" indent="-228600">
              <a:spcBef>
                <a:spcPts val="0"/>
              </a:spcBef>
            </a:pPr>
            <a:r>
              <a:rPr lang="en-US"/>
              <a:t>Common Core Standards</a:t>
            </a:r>
          </a:p>
          <a:p>
            <a:pPr marL="457200" lvl="0" indent="-228600" rtl="0">
              <a:spcBef>
                <a:spcPts val="0"/>
              </a:spcBef>
            </a:pPr>
            <a:r>
              <a:rPr lang="en-US"/>
              <a:t>IDEA 2004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IEP Process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Identify students with LD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Highly Qualified Teachers</a:t>
            </a:r>
          </a:p>
          <a:p>
            <a:pPr marL="914400" lvl="1" indent="-228600" rtl="0">
              <a:spcBef>
                <a:spcPts val="0"/>
              </a:spcBef>
            </a:pPr>
            <a:r>
              <a:rPr lang="en-US"/>
              <a:t>Discipline</a:t>
            </a:r>
          </a:p>
          <a:p>
            <a:pPr marL="914400" lvl="1" indent="-228600">
              <a:spcBef>
                <a:spcPts val="0"/>
              </a:spcBef>
            </a:pPr>
            <a:r>
              <a:rPr lang="en-US"/>
              <a:t>Evaluation of Students</a:t>
            </a:r>
          </a:p>
        </p:txBody>
      </p:sp>
      <p:pic>
        <p:nvPicPr>
          <p:cNvPr id="222" name="Shape 222" descr="smart_goals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3850" y="-137750"/>
            <a:ext cx="4000500" cy="40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5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Civil Rights Legislation</a:t>
            </a:r>
          </a:p>
        </p:txBody>
      </p:sp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566750" y="2212258"/>
            <a:ext cx="8001000" cy="3807592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>
              <a:spcBef>
                <a:spcPts val="0"/>
              </a:spcBef>
            </a:pPr>
            <a:r>
              <a:rPr lang="en-US" dirty="0" smtClean="0"/>
              <a:t>Rehabilitation </a:t>
            </a:r>
            <a:r>
              <a:rPr lang="en-US" dirty="0"/>
              <a:t>Act- Section 504 </a:t>
            </a:r>
            <a:r>
              <a:rPr lang="en-US" sz="1800" dirty="0"/>
              <a:t>(p. 24-26)</a:t>
            </a:r>
          </a:p>
          <a:p>
            <a:pPr marL="457200" lvl="0" indent="-228600">
              <a:spcBef>
                <a:spcPts val="0"/>
              </a:spcBef>
            </a:pPr>
            <a:r>
              <a:rPr lang="en-US" dirty="0"/>
              <a:t>American Disabilities </a:t>
            </a:r>
            <a:r>
              <a:rPr lang="en-US" dirty="0" smtClean="0"/>
              <a:t>Act</a:t>
            </a:r>
          </a:p>
          <a:p>
            <a:pPr marL="457200" lvl="0" indent="-228600">
              <a:spcBef>
                <a:spcPts val="0"/>
              </a:spcBef>
            </a:pPr>
            <a:r>
              <a:rPr lang="en-US" dirty="0" smtClean="0"/>
              <a:t>ADA- promises opportunity for education, employment, transportation, and inclusion for those with disabilities.</a:t>
            </a:r>
          </a:p>
          <a:p>
            <a:pPr marL="457200" lvl="0" indent="-228600">
              <a:spcBef>
                <a:spcPts val="0"/>
              </a:spcBef>
            </a:pPr>
            <a:r>
              <a:rPr lang="en-US" dirty="0" smtClean="0"/>
              <a:t>Rehabilitation Act goes beyond the legal protection and provides services</a:t>
            </a:r>
            <a:endParaRPr lang="en-US" dirty="0"/>
          </a:p>
        </p:txBody>
      </p:sp>
      <p:pic>
        <p:nvPicPr>
          <p:cNvPr id="229" name="Shape 229" descr="Kids-2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54761" y="1"/>
            <a:ext cx="2389239" cy="19762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Think about it…..</a:t>
            </a:r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>
            <a:off x="566737" y="2438400"/>
            <a:ext cx="8001000" cy="3581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lang="en-US" sz="4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What comes to your mind when you hear the words, “Special Education”?</a:t>
            </a:r>
          </a:p>
        </p:txBody>
      </p:sp>
      <p:pic>
        <p:nvPicPr>
          <p:cNvPr id="102" name="Shape 102" descr="C:\Documents and Settings\aspencer\Local Settings\Temporary Internet Files\Content.IE5\YV1BWD7J\MC900286456[1].wm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553200" y="70034"/>
            <a:ext cx="1976628" cy="2510779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Shape 103"/>
          <p:cNvSpPr txBox="1"/>
          <p:nvPr/>
        </p:nvSpPr>
        <p:spPr>
          <a:xfrm>
            <a:off x="914400" y="5791200"/>
            <a:ext cx="3886200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4"/>
              </a:rPr>
              <a:t>What is Special Education?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716" y="304800"/>
            <a:ext cx="8495071" cy="1216024"/>
          </a:xfrm>
        </p:spPr>
        <p:txBody>
          <a:bodyPr/>
          <a:lstStyle/>
          <a:p>
            <a:pPr algn="ctr"/>
            <a:r>
              <a:rPr lang="en-US" sz="2800" dirty="0" smtClean="0"/>
              <a:t>Rehabilitation Act and American </a:t>
            </a:r>
            <a:br>
              <a:rPr lang="en-US" sz="2800" dirty="0" smtClean="0"/>
            </a:br>
            <a:r>
              <a:rPr lang="en-US" sz="2800" dirty="0" smtClean="0"/>
              <a:t>Disabilities Act</a:t>
            </a:r>
            <a:endParaRPr lang="en-US" sz="2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Both are civil rights laws protecting individuals with disabilities from discrimination.</a:t>
            </a:r>
          </a:p>
          <a:p>
            <a:r>
              <a:rPr lang="en-US" dirty="0" smtClean="0"/>
              <a:t>RA goes beyond legal protection, but provides direct services to prepare individuals with disabilities for employment</a:t>
            </a:r>
          </a:p>
          <a:p>
            <a:r>
              <a:rPr lang="en-US" dirty="0" smtClean="0"/>
              <a:t>ADA is broader than Section 504, but is based on that portion of the law.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511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5187" y="304799"/>
            <a:ext cx="8000488" cy="1258529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504 applies to federally funded programs</a:t>
            </a:r>
          </a:p>
          <a:p>
            <a:r>
              <a:rPr lang="en-US" dirty="0" smtClean="0"/>
              <a:t>ADA applies to state and locally funded programs (Title II)</a:t>
            </a:r>
          </a:p>
          <a:p>
            <a:r>
              <a:rPr lang="en-US" dirty="0" smtClean="0"/>
              <a:t>ADA Title III applies to private sector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28832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 txBox="1">
            <a:spLocks noGrp="1"/>
          </p:cNvSpPr>
          <p:nvPr>
            <p:ph type="title"/>
          </p:nvPr>
        </p:nvSpPr>
        <p:spPr>
          <a:xfrm>
            <a:off x="574675" y="0"/>
            <a:ext cx="3692524" cy="152082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Same or different?</a:t>
            </a:r>
          </a:p>
        </p:txBody>
      </p:sp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566737" y="2514600"/>
            <a:ext cx="8001000" cy="3505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Disability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Handicap</a:t>
            </a:r>
          </a:p>
        </p:txBody>
      </p:sp>
      <p:pic>
        <p:nvPicPr>
          <p:cNvPr id="236" name="Shape 236" descr="C:\Documents and Settings\aspencer\Local Settings\Temporary Internet Files\Content.IE5\XKMHQ9CZ\MP900448429[1]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37055" y="0"/>
            <a:ext cx="4906945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Disability</a:t>
            </a:r>
          </a:p>
        </p:txBody>
      </p:sp>
      <p:sp>
        <p:nvSpPr>
          <p:cNvPr id="242" name="Shape 242"/>
          <p:cNvSpPr txBox="1">
            <a:spLocks noGrp="1"/>
          </p:cNvSpPr>
          <p:nvPr>
            <p:ph type="body" idx="1"/>
          </p:nvPr>
        </p:nvSpPr>
        <p:spPr>
          <a:xfrm>
            <a:off x="0" y="1752600"/>
            <a:ext cx="5105399" cy="426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Loss of physical functioning or a difficulty in learning or social ability that significantly impacts normal development (Friend 2008).</a:t>
            </a:r>
          </a:p>
        </p:txBody>
      </p:sp>
      <p:pic>
        <p:nvPicPr>
          <p:cNvPr id="243" name="Shape 243" descr="C:\Documents and Settings\aspencer\Local Settings\Temporary Internet Files\Content.IE5\P6J8AG6K\MP900447975[1]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53000" y="717549"/>
            <a:ext cx="4190999" cy="59762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Handicap</a:t>
            </a:r>
          </a:p>
        </p:txBody>
      </p:sp>
      <p:sp>
        <p:nvSpPr>
          <p:cNvPr id="249" name="Shape 249"/>
          <p:cNvSpPr txBox="1">
            <a:spLocks noGrp="1"/>
          </p:cNvSpPr>
          <p:nvPr>
            <p:ph type="body" idx="1"/>
          </p:nvPr>
        </p:nvSpPr>
        <p:spPr>
          <a:xfrm>
            <a:off x="152400" y="1828800"/>
            <a:ext cx="4267199" cy="426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Limitation based on environment and interference with the ability of the individual to adapt to situation (Friend, 2008)</a:t>
            </a:r>
          </a:p>
        </p:txBody>
      </p:sp>
      <p:pic>
        <p:nvPicPr>
          <p:cNvPr id="250" name="Shape 250" descr="giraffe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43400" y="-52447"/>
            <a:ext cx="4978908" cy="71390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Shape 255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endParaRPr sz="3800" b="0" i="0" u="none" strike="noStrike" cap="none">
              <a:solidFill>
                <a:schemeClr val="dk2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6" name="Shape 256"/>
          <p:cNvSpPr txBox="1">
            <a:spLocks noGrp="1"/>
          </p:cNvSpPr>
          <p:nvPr>
            <p:ph type="body" idx="1"/>
          </p:nvPr>
        </p:nvSpPr>
        <p:spPr>
          <a:xfrm>
            <a:off x="566737" y="1752600"/>
            <a:ext cx="4233861" cy="3429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“just like you, but different.”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257" name="Shape 257"/>
          <p:cNvSpPr txBox="1"/>
          <p:nvPr/>
        </p:nvSpPr>
        <p:spPr>
          <a:xfrm>
            <a:off x="1143000" y="5651012"/>
            <a:ext cx="3809999" cy="381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3"/>
              </a:rPr>
              <a:t>Paralympics Blake Leeper</a:t>
            </a:r>
          </a:p>
        </p:txBody>
      </p:sp>
      <p:pic>
        <p:nvPicPr>
          <p:cNvPr id="258" name="Shape 258" descr="children with disabilities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67200" y="1143000"/>
            <a:ext cx="4521199" cy="439420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Shape 259"/>
          <p:cNvSpPr txBox="1"/>
          <p:nvPr/>
        </p:nvSpPr>
        <p:spPr>
          <a:xfrm>
            <a:off x="1140069" y="6357760"/>
            <a:ext cx="601979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5"/>
              </a:rPr>
              <a:t>Paralympics Sitting Basketball Team</a:t>
            </a:r>
          </a:p>
        </p:txBody>
      </p:sp>
      <p:sp>
        <p:nvSpPr>
          <p:cNvPr id="260" name="Shape 260"/>
          <p:cNvSpPr txBox="1"/>
          <p:nvPr/>
        </p:nvSpPr>
        <p:spPr>
          <a:xfrm>
            <a:off x="1143000" y="6014860"/>
            <a:ext cx="320039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6"/>
              </a:rPr>
              <a:t>Jessica Long London</a:t>
            </a:r>
          </a:p>
        </p:txBody>
      </p:sp>
      <p:sp>
        <p:nvSpPr>
          <p:cNvPr id="261" name="Shape 261"/>
          <p:cNvSpPr txBox="1"/>
          <p:nvPr/>
        </p:nvSpPr>
        <p:spPr>
          <a:xfrm>
            <a:off x="1143000" y="5256767"/>
            <a:ext cx="3200399" cy="36933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1800" u="sng">
                <a:solidFill>
                  <a:schemeClr val="hlink"/>
                </a:solidFill>
                <a:latin typeface="Verdana"/>
                <a:ea typeface="Verdana"/>
                <a:cs typeface="Verdana"/>
                <a:sym typeface="Verdana"/>
                <a:hlinkClick r:id="rId7"/>
              </a:rPr>
              <a:t>Matt Stutzman, archer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762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Who</a:t>
            </a:r>
            <a:r>
              <a:rPr lang="en-US" sz="3000"/>
              <a:t> are these Learners</a:t>
            </a:r>
            <a:r>
              <a:rPr lang="en-US" sz="3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?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body" idx="1"/>
          </p:nvPr>
        </p:nvSpPr>
        <p:spPr>
          <a:xfrm>
            <a:off x="533400" y="16764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1409700" y="4572000"/>
            <a:ext cx="3352799" cy="457200"/>
          </a:xfrm>
          <a:prstGeom prst="rect">
            <a:avLst/>
          </a:prstGeom>
          <a:solidFill>
            <a:srgbClr val="FF8484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Children who are Gifted</a:t>
            </a:r>
          </a:p>
        </p:txBody>
      </p:sp>
      <p:sp>
        <p:nvSpPr>
          <p:cNvPr id="111" name="Shape 111"/>
          <p:cNvSpPr/>
          <p:nvPr/>
        </p:nvSpPr>
        <p:spPr>
          <a:xfrm>
            <a:off x="1447800" y="5486400"/>
            <a:ext cx="3200399" cy="533399"/>
          </a:xfrm>
          <a:prstGeom prst="rect">
            <a:avLst/>
          </a:prstGeom>
          <a:solidFill>
            <a:srgbClr val="0070C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Learners at-risk</a:t>
            </a:r>
          </a:p>
        </p:txBody>
      </p:sp>
      <p:sp>
        <p:nvSpPr>
          <p:cNvPr id="112" name="Shape 112"/>
          <p:cNvSpPr/>
          <p:nvPr/>
        </p:nvSpPr>
        <p:spPr>
          <a:xfrm>
            <a:off x="1557400" y="2743200"/>
            <a:ext cx="6457200" cy="533400"/>
          </a:xfrm>
          <a:prstGeom prst="rect">
            <a:avLst/>
          </a:prstGeom>
          <a:solidFill>
            <a:srgbClr val="7030A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Children with </a:t>
            </a:r>
            <a:r>
              <a:rPr lang="en-US" sz="24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Diagnosed </a:t>
            </a:r>
            <a:r>
              <a:rPr lang="en-US" sz="24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Special Needs </a:t>
            </a:r>
          </a:p>
        </p:txBody>
      </p:sp>
      <p:sp>
        <p:nvSpPr>
          <p:cNvPr id="113" name="Shape 113"/>
          <p:cNvSpPr/>
          <p:nvPr/>
        </p:nvSpPr>
        <p:spPr>
          <a:xfrm>
            <a:off x="5323850" y="4724400"/>
            <a:ext cx="3352800" cy="762000"/>
          </a:xfrm>
          <a:prstGeom prst="rect">
            <a:avLst/>
          </a:prstGeom>
          <a:solidFill>
            <a:srgbClr val="FFC000"/>
          </a:solidFill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Verdana"/>
              <a:buNone/>
            </a:pPr>
            <a:r>
              <a:rPr lang="en-US" sz="1800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Students who are culturally and linguistically diverse</a:t>
            </a:r>
          </a:p>
        </p:txBody>
      </p:sp>
      <p:pic>
        <p:nvPicPr>
          <p:cNvPr id="114" name="Shape 114" descr="IMG_0191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2749" y="145699"/>
            <a:ext cx="3287848" cy="24658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Children with Disabilities</a:t>
            </a:r>
          </a:p>
        </p:txBody>
      </p:sp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grpSp>
        <p:nvGrpSpPr>
          <p:cNvPr id="121" name="Shape 121"/>
          <p:cNvGrpSpPr/>
          <p:nvPr/>
        </p:nvGrpSpPr>
        <p:grpSpPr>
          <a:xfrm>
            <a:off x="838199" y="1904999"/>
            <a:ext cx="7772400" cy="3352801"/>
            <a:chOff x="671" y="1323"/>
            <a:chExt cx="4896" cy="2112"/>
          </a:xfrm>
        </p:grpSpPr>
        <p:sp>
          <p:nvSpPr>
            <p:cNvPr id="122" name="Shape 122"/>
            <p:cNvSpPr/>
            <p:nvPr/>
          </p:nvSpPr>
          <p:spPr>
            <a:xfrm>
              <a:off x="3120" y="3187"/>
              <a:ext cx="2447" cy="2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3" name="Shape 123"/>
            <p:cNvSpPr/>
            <p:nvPr/>
          </p:nvSpPr>
          <p:spPr>
            <a:xfrm>
              <a:off x="671" y="3170"/>
              <a:ext cx="2447" cy="2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Emotional Disturbance (6%)</a:t>
              </a:r>
            </a:p>
          </p:txBody>
        </p:sp>
        <p:sp>
          <p:nvSpPr>
            <p:cNvPr id="124" name="Shape 124"/>
            <p:cNvSpPr/>
            <p:nvPr/>
          </p:nvSpPr>
          <p:spPr>
            <a:xfrm>
              <a:off x="3120" y="2920"/>
              <a:ext cx="2447" cy="2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Visual impairments (&lt;1%)</a:t>
              </a:r>
            </a:p>
          </p:txBody>
        </p:sp>
        <p:sp>
          <p:nvSpPr>
            <p:cNvPr id="125" name="Shape 125"/>
            <p:cNvSpPr/>
            <p:nvPr/>
          </p:nvSpPr>
          <p:spPr>
            <a:xfrm>
              <a:off x="671" y="2920"/>
              <a:ext cx="2447" cy="2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Developmental Delay (6%)</a:t>
              </a:r>
            </a:p>
          </p:txBody>
        </p:sp>
        <p:sp>
          <p:nvSpPr>
            <p:cNvPr id="126" name="Shape 126"/>
            <p:cNvSpPr/>
            <p:nvPr/>
          </p:nvSpPr>
          <p:spPr>
            <a:xfrm>
              <a:off x="3120" y="2671"/>
              <a:ext cx="2447" cy="2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Traumatic brain injury (&lt;1%)</a:t>
              </a:r>
            </a:p>
          </p:txBody>
        </p:sp>
        <p:sp>
          <p:nvSpPr>
            <p:cNvPr id="127" name="Shape 127"/>
            <p:cNvSpPr/>
            <p:nvPr/>
          </p:nvSpPr>
          <p:spPr>
            <a:xfrm>
              <a:off x="671" y="2671"/>
              <a:ext cx="2447" cy="2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Intellectual Challenges (7%)</a:t>
              </a:r>
            </a:p>
          </p:txBody>
        </p:sp>
        <p:sp>
          <p:nvSpPr>
            <p:cNvPr id="128" name="Shape 128"/>
            <p:cNvSpPr/>
            <p:nvPr/>
          </p:nvSpPr>
          <p:spPr>
            <a:xfrm>
              <a:off x="3120" y="2305"/>
              <a:ext cx="2447" cy="3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Deaf Blindness (&lt;1%)</a:t>
              </a:r>
            </a:p>
          </p:txBody>
        </p:sp>
        <p:sp>
          <p:nvSpPr>
            <p:cNvPr id="129" name="Shape 129"/>
            <p:cNvSpPr/>
            <p:nvPr/>
          </p:nvSpPr>
          <p:spPr>
            <a:xfrm>
              <a:off x="671" y="2305"/>
              <a:ext cx="2447" cy="3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Autism (7%)</a:t>
              </a:r>
            </a:p>
          </p:txBody>
        </p:sp>
        <p:sp>
          <p:nvSpPr>
            <p:cNvPr id="130" name="Shape 130"/>
            <p:cNvSpPr/>
            <p:nvPr/>
          </p:nvSpPr>
          <p:spPr>
            <a:xfrm>
              <a:off x="3120" y="1938"/>
              <a:ext cx="2447" cy="3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Physical Disabilities (1%)</a:t>
              </a:r>
            </a:p>
          </p:txBody>
        </p:sp>
        <p:sp>
          <p:nvSpPr>
            <p:cNvPr id="131" name="Shape 131"/>
            <p:cNvSpPr/>
            <p:nvPr/>
          </p:nvSpPr>
          <p:spPr>
            <a:xfrm>
              <a:off x="671" y="1938"/>
              <a:ext cx="2447" cy="36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Other Health Impairments (12%)</a:t>
              </a:r>
            </a:p>
          </p:txBody>
        </p:sp>
        <p:sp>
          <p:nvSpPr>
            <p:cNvPr id="132" name="Shape 132"/>
            <p:cNvSpPr/>
            <p:nvPr/>
          </p:nvSpPr>
          <p:spPr>
            <a:xfrm>
              <a:off x="3120" y="1572"/>
              <a:ext cx="2447" cy="3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Hearing Impairments (1%)</a:t>
              </a:r>
            </a:p>
          </p:txBody>
        </p:sp>
        <p:sp>
          <p:nvSpPr>
            <p:cNvPr id="133" name="Shape 133"/>
            <p:cNvSpPr/>
            <p:nvPr/>
          </p:nvSpPr>
          <p:spPr>
            <a:xfrm>
              <a:off x="671" y="1572"/>
              <a:ext cx="2447" cy="36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Speech/Language Impairments (21%)</a:t>
              </a:r>
            </a:p>
          </p:txBody>
        </p:sp>
        <p:sp>
          <p:nvSpPr>
            <p:cNvPr id="134" name="Shape 134"/>
            <p:cNvSpPr/>
            <p:nvPr/>
          </p:nvSpPr>
          <p:spPr>
            <a:xfrm>
              <a:off x="3120" y="1323"/>
              <a:ext cx="2447" cy="2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Multiple Disabilities (2%)</a:t>
              </a:r>
            </a:p>
          </p:txBody>
        </p:sp>
        <p:sp>
          <p:nvSpPr>
            <p:cNvPr id="135" name="Shape 135"/>
            <p:cNvSpPr/>
            <p:nvPr/>
          </p:nvSpPr>
          <p:spPr>
            <a:xfrm>
              <a:off x="671" y="1323"/>
              <a:ext cx="2447" cy="24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lIns="92075" tIns="46025" rIns="92075" bIns="46025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lang="en-US" sz="1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Specific Learning Disabilities (36%)</a:t>
              </a:r>
            </a:p>
          </p:txBody>
        </p:sp>
        <p:cxnSp>
          <p:nvCxnSpPr>
            <p:cNvPr id="136" name="Shape 136"/>
            <p:cNvCxnSpPr/>
            <p:nvPr/>
          </p:nvCxnSpPr>
          <p:spPr>
            <a:xfrm>
              <a:off x="671" y="1323"/>
              <a:ext cx="4895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7" name="Shape 137"/>
            <p:cNvCxnSpPr/>
            <p:nvPr/>
          </p:nvCxnSpPr>
          <p:spPr>
            <a:xfrm>
              <a:off x="671" y="1572"/>
              <a:ext cx="4895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8" name="Shape 138"/>
            <p:cNvCxnSpPr/>
            <p:nvPr/>
          </p:nvCxnSpPr>
          <p:spPr>
            <a:xfrm>
              <a:off x="671" y="1938"/>
              <a:ext cx="4895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9" name="Shape 139"/>
            <p:cNvCxnSpPr/>
            <p:nvPr/>
          </p:nvCxnSpPr>
          <p:spPr>
            <a:xfrm>
              <a:off x="671" y="2305"/>
              <a:ext cx="4895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0" name="Shape 140"/>
            <p:cNvCxnSpPr/>
            <p:nvPr/>
          </p:nvCxnSpPr>
          <p:spPr>
            <a:xfrm>
              <a:off x="671" y="2671"/>
              <a:ext cx="4895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1" name="Shape 141"/>
            <p:cNvCxnSpPr/>
            <p:nvPr/>
          </p:nvCxnSpPr>
          <p:spPr>
            <a:xfrm>
              <a:off x="671" y="2920"/>
              <a:ext cx="4895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2" name="Shape 142"/>
            <p:cNvCxnSpPr/>
            <p:nvPr/>
          </p:nvCxnSpPr>
          <p:spPr>
            <a:xfrm>
              <a:off x="671" y="3170"/>
              <a:ext cx="4895" cy="0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3" name="Shape 143"/>
            <p:cNvCxnSpPr/>
            <p:nvPr/>
          </p:nvCxnSpPr>
          <p:spPr>
            <a:xfrm>
              <a:off x="671" y="3418"/>
              <a:ext cx="4895" cy="0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4" name="Shape 144"/>
            <p:cNvCxnSpPr/>
            <p:nvPr/>
          </p:nvCxnSpPr>
          <p:spPr>
            <a:xfrm>
              <a:off x="671" y="1323"/>
              <a:ext cx="0" cy="2094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5" name="Shape 145"/>
            <p:cNvCxnSpPr/>
            <p:nvPr/>
          </p:nvCxnSpPr>
          <p:spPr>
            <a:xfrm>
              <a:off x="3120" y="1323"/>
              <a:ext cx="0" cy="2094"/>
            </a:xfrm>
            <a:prstGeom prst="straightConnector1">
              <a:avLst/>
            </a:prstGeom>
            <a:noFill/>
            <a:ln w="127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46" name="Shape 146"/>
            <p:cNvCxnSpPr/>
            <p:nvPr/>
          </p:nvCxnSpPr>
          <p:spPr>
            <a:xfrm>
              <a:off x="5568" y="1323"/>
              <a:ext cx="0" cy="2094"/>
            </a:xfrm>
            <a:prstGeom prst="straightConnector1">
              <a:avLst/>
            </a:prstGeom>
            <a:noFill/>
            <a:ln w="25400" cap="flat" cmpd="sng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pic>
        <p:nvPicPr>
          <p:cNvPr id="147" name="Shape 147" descr="C:\Documents and Settings\aspencer\Local Settings\Temporary Internet Files\Content.IE5\6NTCRV9S\MM900336674[1]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05600" y="304800"/>
            <a:ext cx="2114550" cy="14506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4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Least Restrictive Environment (LRE)</a:t>
            </a:r>
          </a:p>
        </p:txBody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566737" y="1676400"/>
            <a:ext cx="8001000" cy="2057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❑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A student must be educated in a general education classroom whenever feasible; and the child would receive educational benefit.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  <p:pic>
        <p:nvPicPr>
          <p:cNvPr id="154" name="Shape 154" descr="Child Mental_Retardation.jp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819400" y="3962400"/>
            <a:ext cx="4048125" cy="2686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LRE </a:t>
            </a:r>
            <a:br>
              <a:rPr lang="en-US" sz="3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0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Continuum of Program Options Cascade of Services (p. 9)</a:t>
            </a:r>
          </a:p>
        </p:txBody>
      </p:sp>
      <p:pic>
        <p:nvPicPr>
          <p:cNvPr id="160" name="Shape 160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304800" y="2438400"/>
            <a:ext cx="8598090" cy="3200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59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Inclusionary Thinking</a:t>
            </a:r>
          </a:p>
        </p:txBody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566737" y="1752600"/>
            <a:ext cx="8001000" cy="426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All students are part of or belong in the general education classroom.</a:t>
            </a:r>
          </a:p>
          <a:p>
            <a:pPr lvl="0">
              <a:spcBef>
                <a:spcPts val="0"/>
              </a:spcBef>
              <a:buNone/>
            </a:pPr>
            <a:r>
              <a:rPr lang="en-US"/>
              <a:t>Inclusion does not refer to the space but the state of being (belonging and acceptance).</a:t>
            </a:r>
          </a:p>
          <a:p>
            <a:pPr lvl="0">
              <a:spcBef>
                <a:spcPts val="0"/>
              </a:spcBef>
              <a:buNone/>
            </a:pPr>
            <a:endParaRPr/>
          </a:p>
        </p:txBody>
      </p:sp>
      <p:pic>
        <p:nvPicPr>
          <p:cNvPr id="167" name="Shape 167" descr="IMG_0179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0424" y="3779649"/>
            <a:ext cx="4350351" cy="3262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People-First Language</a:t>
            </a:r>
          </a:p>
        </p:txBody>
      </p:sp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566737" y="1752600"/>
            <a:ext cx="5376862" cy="426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69900" marR="0" lvl="0" indent="-46990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□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Reference to the individual first; then 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    the disability</a:t>
            </a:r>
          </a:p>
          <a:p>
            <a:pPr marL="908050" marR="0" lvl="1" indent="-43815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■"/>
            </a:pPr>
            <a:r>
              <a:rPr lang="en-US" sz="2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“individual with Down Syndrome” NOT </a:t>
            </a:r>
          </a:p>
          <a:p>
            <a:pPr marL="908050" marR="0" lvl="1" indent="-438150" algn="l" rtl="0">
              <a:spcBef>
                <a:spcPts val="52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lang="en-US" sz="26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“the Down Syndrome boy”</a:t>
            </a:r>
          </a:p>
        </p:txBody>
      </p:sp>
      <p:pic>
        <p:nvPicPr>
          <p:cNvPr id="174" name="Shape 174" descr="Chidlren learning.gif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66087" y="1447800"/>
            <a:ext cx="3577911" cy="40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Shape 179"/>
          <p:cNvSpPr txBox="1">
            <a:spLocks noGrp="1"/>
          </p:cNvSpPr>
          <p:nvPr>
            <p:ph type="title"/>
          </p:nvPr>
        </p:nvSpPr>
        <p:spPr>
          <a:xfrm>
            <a:off x="574675" y="304800"/>
            <a:ext cx="8001000" cy="1216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/>
            </a:r>
            <a:b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Why?</a:t>
            </a:r>
            <a:b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</a:br>
            <a:r>
              <a:rPr lang="en-US" sz="3800" b="0" i="0" u="none" strike="noStrike" cap="none">
                <a:solidFill>
                  <a:schemeClr val="dk2"/>
                </a:solidFill>
                <a:latin typeface="Verdana"/>
                <a:ea typeface="Verdana"/>
                <a:cs typeface="Verdana"/>
                <a:sym typeface="Verdana"/>
              </a:rPr>
              <a:t>History of Special Education</a:t>
            </a:r>
          </a:p>
        </p:txBody>
      </p:sp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566737" y="1752600"/>
            <a:ext cx="8001000" cy="42671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Two events, in the 1960s brought about changes in education for individuals with special needs:</a:t>
            </a:r>
          </a:p>
          <a:p>
            <a:pPr marL="0" marR="0" lvl="0" indent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25000"/>
              <a:buFont typeface="Noto Sans Symbols"/>
              <a:buNone/>
            </a:pPr>
            <a:endParaRPr sz="3000" b="0" i="0" u="none" strike="noStrike" cap="none">
              <a:solidFill>
                <a:schemeClr val="dk1"/>
              </a:solidFill>
              <a:latin typeface="Verdana"/>
              <a:ea typeface="Verdana"/>
              <a:cs typeface="Verdana"/>
              <a:sym typeface="Verdana"/>
            </a:endParaRP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❑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	John F. Kennedy’s Presidency</a:t>
            </a:r>
          </a:p>
          <a:p>
            <a:pPr marL="469900" marR="0" lvl="0" indent="-4699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100000"/>
              <a:buFont typeface="Noto Sans Symbols"/>
              <a:buChar char="❑"/>
            </a:pPr>
            <a:r>
              <a:rPr lang="en-US" sz="30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rPr>
              <a:t>		Civil Rights Movement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file">
  <a:themeElements>
    <a:clrScheme name="Profile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770</Words>
  <Application>Microsoft Office PowerPoint</Application>
  <PresentationFormat>On-screen Show (4:3)</PresentationFormat>
  <Paragraphs>126</Paragraphs>
  <Slides>25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Corben</vt:lpstr>
      <vt:lpstr>Wingdings 2</vt:lpstr>
      <vt:lpstr>Wingdings</vt:lpstr>
      <vt:lpstr>Verdana</vt:lpstr>
      <vt:lpstr>Arial</vt:lpstr>
      <vt:lpstr>Times New Roman</vt:lpstr>
      <vt:lpstr>Corbel</vt:lpstr>
      <vt:lpstr>Noto Sans Symbols</vt:lpstr>
      <vt:lpstr>Profile</vt:lpstr>
      <vt:lpstr>   </vt:lpstr>
      <vt:lpstr>Think about it…..</vt:lpstr>
      <vt:lpstr>Who are these Learners?</vt:lpstr>
      <vt:lpstr>Children with Disabilities</vt:lpstr>
      <vt:lpstr>Least Restrictive Environment (LRE)</vt:lpstr>
      <vt:lpstr>LRE  Continuum of Program Options Cascade of Services (p. 9)</vt:lpstr>
      <vt:lpstr>Inclusionary Thinking</vt:lpstr>
      <vt:lpstr>People-First Language</vt:lpstr>
      <vt:lpstr> Why? History of Special Education</vt:lpstr>
      <vt:lpstr>Special Education</vt:lpstr>
      <vt:lpstr>Selected Court Cases Led to  Education for ALL (p. 13)</vt:lpstr>
      <vt:lpstr>Additional Topics</vt:lpstr>
      <vt:lpstr>Overrepresentation in Special Education: Who?</vt:lpstr>
      <vt:lpstr>PowerPoint Presentation</vt:lpstr>
      <vt:lpstr>Key Special Education Legislation</vt:lpstr>
      <vt:lpstr>IDEA’S Six Principles</vt:lpstr>
      <vt:lpstr>Accomplishments of IDEA-  35th anniversary in 2010</vt:lpstr>
      <vt:lpstr>Educational Reform</vt:lpstr>
      <vt:lpstr>Civil Rights Legislation</vt:lpstr>
      <vt:lpstr>Rehabilitation Act and American  Disabilities Act</vt:lpstr>
      <vt:lpstr>PowerPoint Presentation</vt:lpstr>
      <vt:lpstr>Same or different?</vt:lpstr>
      <vt:lpstr>Disability</vt:lpstr>
      <vt:lpstr>Handicap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</dc:title>
  <dc:creator>Spencer, Amelia G.</dc:creator>
  <cp:lastModifiedBy>Spencer, Amelia G.</cp:lastModifiedBy>
  <cp:revision>7</cp:revision>
  <dcterms:modified xsi:type="dcterms:W3CDTF">2020-09-04T13:55:59Z</dcterms:modified>
</cp:coreProperties>
</file>