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4"/>
  </p:sldMasterIdLst>
  <p:notesMasterIdLst>
    <p:notesMasterId r:id="rId102"/>
  </p:notesMasterIdLst>
  <p:sldIdLst>
    <p:sldId id="314" r:id="rId5"/>
    <p:sldId id="424" r:id="rId6"/>
    <p:sldId id="449" r:id="rId7"/>
    <p:sldId id="444" r:id="rId8"/>
    <p:sldId id="445" r:id="rId9"/>
    <p:sldId id="446" r:id="rId10"/>
    <p:sldId id="447" r:id="rId11"/>
    <p:sldId id="425" r:id="rId12"/>
    <p:sldId id="431" r:id="rId13"/>
    <p:sldId id="450" r:id="rId14"/>
    <p:sldId id="451" r:id="rId15"/>
    <p:sldId id="430" r:id="rId16"/>
    <p:sldId id="412" r:id="rId17"/>
    <p:sldId id="322" r:id="rId18"/>
    <p:sldId id="316" r:id="rId19"/>
    <p:sldId id="321" r:id="rId20"/>
    <p:sldId id="257" r:id="rId21"/>
    <p:sldId id="454" r:id="rId22"/>
    <p:sldId id="453" r:id="rId23"/>
    <p:sldId id="452" r:id="rId24"/>
    <p:sldId id="261" r:id="rId25"/>
    <p:sldId id="456" r:id="rId26"/>
    <p:sldId id="455" r:id="rId27"/>
    <p:sldId id="457" r:id="rId28"/>
    <p:sldId id="463" r:id="rId29"/>
    <p:sldId id="462" r:id="rId30"/>
    <p:sldId id="461" r:id="rId31"/>
    <p:sldId id="465" r:id="rId32"/>
    <p:sldId id="466" r:id="rId33"/>
    <p:sldId id="464" r:id="rId34"/>
    <p:sldId id="460" r:id="rId35"/>
    <p:sldId id="274" r:id="rId36"/>
    <p:sldId id="275" r:id="rId37"/>
    <p:sldId id="276" r:id="rId38"/>
    <p:sldId id="277" r:id="rId39"/>
    <p:sldId id="347" r:id="rId40"/>
    <p:sldId id="371" r:id="rId41"/>
    <p:sldId id="467" r:id="rId42"/>
    <p:sldId id="468" r:id="rId43"/>
    <p:sldId id="406" r:id="rId44"/>
    <p:sldId id="474" r:id="rId45"/>
    <p:sldId id="473" r:id="rId46"/>
    <p:sldId id="472" r:id="rId47"/>
    <p:sldId id="471" r:id="rId48"/>
    <p:sldId id="470" r:id="rId49"/>
    <p:sldId id="353" r:id="rId50"/>
    <p:sldId id="300" r:id="rId51"/>
    <p:sldId id="477" r:id="rId52"/>
    <p:sldId id="476" r:id="rId53"/>
    <p:sldId id="475" r:id="rId54"/>
    <p:sldId id="478" r:id="rId55"/>
    <p:sldId id="346" r:id="rId56"/>
    <p:sldId id="410" r:id="rId57"/>
    <p:sldId id="484" r:id="rId58"/>
    <p:sldId id="483" r:id="rId59"/>
    <p:sldId id="482" r:id="rId60"/>
    <p:sldId id="481" r:id="rId61"/>
    <p:sldId id="355" r:id="rId62"/>
    <p:sldId id="487" r:id="rId63"/>
    <p:sldId id="486" r:id="rId64"/>
    <p:sldId id="485" r:id="rId65"/>
    <p:sldId id="374" r:id="rId66"/>
    <p:sldId id="488" r:id="rId67"/>
    <p:sldId id="376" r:id="rId68"/>
    <p:sldId id="489" r:id="rId69"/>
    <p:sldId id="492" r:id="rId70"/>
    <p:sldId id="490" r:id="rId71"/>
    <p:sldId id="443" r:id="rId72"/>
    <p:sldId id="394" r:id="rId73"/>
    <p:sldId id="440" r:id="rId74"/>
    <p:sldId id="396" r:id="rId75"/>
    <p:sldId id="495" r:id="rId76"/>
    <p:sldId id="496" r:id="rId77"/>
    <p:sldId id="507" r:id="rId78"/>
    <p:sldId id="508" r:id="rId79"/>
    <p:sldId id="413" r:id="rId80"/>
    <p:sldId id="426" r:id="rId81"/>
    <p:sldId id="429" r:id="rId82"/>
    <p:sldId id="506" r:id="rId83"/>
    <p:sldId id="379" r:id="rId84"/>
    <p:sldId id="421" r:id="rId85"/>
    <p:sldId id="499" r:id="rId86"/>
    <p:sldId id="498" r:id="rId87"/>
    <p:sldId id="501" r:id="rId88"/>
    <p:sldId id="500" r:id="rId89"/>
    <p:sldId id="497" r:id="rId90"/>
    <p:sldId id="505" r:id="rId91"/>
    <p:sldId id="402" r:id="rId92"/>
    <p:sldId id="504" r:id="rId93"/>
    <p:sldId id="503" r:id="rId94"/>
    <p:sldId id="502" r:id="rId95"/>
    <p:sldId id="398" r:id="rId96"/>
    <p:sldId id="432" r:id="rId97"/>
    <p:sldId id="433" r:id="rId98"/>
    <p:sldId id="434" r:id="rId99"/>
    <p:sldId id="435" r:id="rId100"/>
    <p:sldId id="437" r:id="rId1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76" autoAdjust="0"/>
    <p:restoredTop sz="70726" autoAdjust="0"/>
  </p:normalViewPr>
  <p:slideViewPr>
    <p:cSldViewPr snapToGrid="0">
      <p:cViewPr varScale="1">
        <p:scale>
          <a:sx n="74" d="100"/>
          <a:sy n="74" d="100"/>
        </p:scale>
        <p:origin x="2094" y="72"/>
      </p:cViewPr>
      <p:guideLst/>
    </p:cSldViewPr>
  </p:slideViewPr>
  <p:outlineViewPr>
    <p:cViewPr>
      <p:scale>
        <a:sx n="33" d="100"/>
        <a:sy n="33" d="100"/>
      </p:scale>
      <p:origin x="0" y="-25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D5F698-0892-44EA-8BF5-392A4DCA56D9}" type="datetimeFigureOut">
              <a:rPr lang="en-US" smtClean="0"/>
              <a:t>10/4/2018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DEF32-6AEF-4DE1-9012-5CFFC75D3571}" type="slidenum">
              <a:rPr lang="en-US" smtClean="0"/>
              <a:t>‹#›</a:t>
            </a:fld>
            <a:endParaRPr lang="en-US" dirty="0"/>
          </a:p>
        </p:txBody>
      </p:sp>
    </p:spTree>
    <p:extLst>
      <p:ext uri="{BB962C8B-B14F-4D97-AF65-F5344CB8AC3E}">
        <p14:creationId xmlns:p14="http://schemas.microsoft.com/office/powerpoint/2010/main" val="1925950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Writing  Compliant Effective Standards-Based IEP’s  </a:t>
            </a:r>
          </a:p>
          <a:p>
            <a:endParaRPr lang="en-US" baseline="0" dirty="0" smtClean="0"/>
          </a:p>
          <a:p>
            <a:r>
              <a:rPr lang="en-US" baseline="0" dirty="0" smtClean="0"/>
              <a:t>As a follow-up to the IEP Training from the Spring, this is an </a:t>
            </a:r>
            <a:r>
              <a:rPr lang="en-US" b="1" baseline="0" dirty="0" smtClean="0"/>
              <a:t>EXAMPLE</a:t>
            </a:r>
            <a:r>
              <a:rPr lang="en-US" baseline="0" dirty="0" smtClean="0"/>
              <a:t> of an IEP written for one particular student.  </a:t>
            </a:r>
            <a:r>
              <a:rPr lang="en-US" b="0" baseline="0" dirty="0" smtClean="0"/>
              <a:t>  </a:t>
            </a:r>
          </a:p>
          <a:p>
            <a:endParaRPr lang="en-US" b="0" baseline="0" dirty="0" smtClean="0"/>
          </a:p>
          <a:p>
            <a:r>
              <a:rPr lang="en-US" b="0" baseline="0" dirty="0" smtClean="0"/>
              <a:t>Links for the videos are included on the slides;  copy and paste the link into a web browser to view the video.  </a:t>
            </a:r>
          </a:p>
          <a:p>
            <a:endParaRPr lang="en-US"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1</a:t>
            </a:fld>
            <a:endParaRPr lang="en-US"/>
          </a:p>
        </p:txBody>
      </p:sp>
    </p:spTree>
    <p:extLst>
      <p:ext uri="{BB962C8B-B14F-4D97-AF65-F5344CB8AC3E}">
        <p14:creationId xmlns:p14="http://schemas.microsoft.com/office/powerpoint/2010/main" val="2854035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measurable annual goal includes the five components:  </a:t>
            </a:r>
          </a:p>
          <a:p>
            <a:r>
              <a:rPr lang="en-US" baseline="0" dirty="0" smtClean="0"/>
              <a:t>1- Who (the student) </a:t>
            </a:r>
          </a:p>
          <a:p>
            <a:r>
              <a:rPr lang="en-US" baseline="0" dirty="0" smtClean="0"/>
              <a:t>2- Behavior (will do what) </a:t>
            </a:r>
          </a:p>
          <a:p>
            <a:r>
              <a:rPr lang="en-US" baseline="0" dirty="0" smtClean="0"/>
              <a:t>3- Conditions (under what conditions)</a:t>
            </a:r>
          </a:p>
          <a:p>
            <a:r>
              <a:rPr lang="en-US" baseline="0" dirty="0" smtClean="0"/>
              <a:t>4- Criterion (to what level) </a:t>
            </a:r>
          </a:p>
          <a:p>
            <a:r>
              <a:rPr lang="en-US" baseline="0" dirty="0" smtClean="0"/>
              <a:t>5- Time frame (in what length of time)</a:t>
            </a:r>
          </a:p>
          <a:p>
            <a:endParaRPr lang="en-US"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10</a:t>
            </a:fld>
            <a:endParaRPr lang="en-US" dirty="0"/>
          </a:p>
        </p:txBody>
      </p:sp>
    </p:spTree>
    <p:extLst>
      <p:ext uri="{BB962C8B-B14F-4D97-AF65-F5344CB8AC3E}">
        <p14:creationId xmlns:p14="http://schemas.microsoft.com/office/powerpoint/2010/main" val="31118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On the back is the template to develop specially designed instruction:</a:t>
            </a:r>
          </a:p>
          <a:p>
            <a:r>
              <a:rPr lang="en-US" baseline="0" dirty="0" smtClean="0"/>
              <a:t>The provider (who will deliver the service); </a:t>
            </a:r>
          </a:p>
          <a:p>
            <a:r>
              <a:rPr lang="en-US" baseline="0" dirty="0" smtClean="0"/>
              <a:t>Content (in what skill); </a:t>
            </a:r>
          </a:p>
          <a:p>
            <a:r>
              <a:rPr lang="en-US" baseline="0" dirty="0" smtClean="0"/>
              <a:t>Methodology (what teaching strategies will be used); </a:t>
            </a:r>
          </a:p>
          <a:p>
            <a:r>
              <a:rPr lang="en-US" baseline="0" dirty="0" smtClean="0"/>
              <a:t>Delivery (how or when)</a:t>
            </a:r>
          </a:p>
          <a:p>
            <a:endParaRPr lang="en-US" baseline="0" dirty="0" smtClean="0"/>
          </a:p>
          <a:p>
            <a:r>
              <a:rPr lang="en-US" dirty="0" smtClean="0"/>
              <a:t>We will be using these templates to develop the IEP.</a:t>
            </a:r>
            <a:r>
              <a:rPr lang="en-US" baseline="0" dirty="0" smtClean="0"/>
              <a: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11</a:t>
            </a:fld>
            <a:endParaRPr lang="en-US" dirty="0"/>
          </a:p>
        </p:txBody>
      </p:sp>
    </p:spTree>
    <p:extLst>
      <p:ext uri="{BB962C8B-B14F-4D97-AF65-F5344CB8AC3E}">
        <p14:creationId xmlns:p14="http://schemas.microsoft.com/office/powerpoint/2010/main" val="288017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How to reference standards using the curriculum guide.  </a:t>
            </a:r>
          </a:p>
          <a:p>
            <a:endParaRPr lang="en-US" baseline="0" dirty="0" smtClean="0"/>
          </a:p>
          <a:p>
            <a:r>
              <a:rPr lang="en-US" baseline="0" dirty="0" smtClean="0"/>
              <a:t>The letter represents the subject.  For this example that is Math; the next number is the grade level – 3</a:t>
            </a:r>
            <a:r>
              <a:rPr lang="en-US" baseline="30000" dirty="0" smtClean="0"/>
              <a:t>rd</a:t>
            </a:r>
            <a:r>
              <a:rPr lang="en-US" baseline="0" dirty="0" smtClean="0"/>
              <a:t> grade; the next number is the content standard; and the final </a:t>
            </a:r>
          </a:p>
          <a:p>
            <a:r>
              <a:rPr lang="en-US" baseline="0" dirty="0" smtClean="0"/>
              <a:t>number is the objective number.  </a:t>
            </a:r>
          </a:p>
          <a:p>
            <a:endParaRPr lang="en-US" baseline="0" dirty="0"/>
          </a:p>
          <a:p>
            <a:r>
              <a:rPr lang="en-US" baseline="0" dirty="0" smtClean="0"/>
              <a:t>Referencing objective 2:</a:t>
            </a:r>
          </a:p>
          <a:p>
            <a:r>
              <a:rPr lang="en-US" baseline="0" dirty="0" smtClean="0"/>
              <a:t>M. 3.10.2</a:t>
            </a:r>
          </a:p>
        </p:txBody>
      </p:sp>
      <p:sp>
        <p:nvSpPr>
          <p:cNvPr id="4" name="Slide Number Placeholder 3"/>
          <p:cNvSpPr>
            <a:spLocks noGrp="1"/>
          </p:cNvSpPr>
          <p:nvPr>
            <p:ph type="sldNum" sz="quarter" idx="10"/>
          </p:nvPr>
        </p:nvSpPr>
        <p:spPr/>
        <p:txBody>
          <a:bodyPr/>
          <a:lstStyle/>
          <a:p>
            <a:fld id="{48559DB2-DE3C-4D37-802C-3FD6C4008EF3}" type="slidenum">
              <a:rPr lang="en-US" smtClean="0"/>
              <a:t>12</a:t>
            </a:fld>
            <a:endParaRPr lang="en-US"/>
          </a:p>
        </p:txBody>
      </p:sp>
    </p:spTree>
    <p:extLst>
      <p:ext uri="{BB962C8B-B14F-4D97-AF65-F5344CB8AC3E}">
        <p14:creationId xmlns:p14="http://schemas.microsoft.com/office/powerpoint/2010/main" val="2467705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Middle is a comedy about a middle class family living in Indiana (the middle of the US) and their adventures.  The dad works at the local quarry and mom works as at a dealership selling cars.  They have three children.  The oldest, </a:t>
            </a:r>
            <a:r>
              <a:rPr lang="en-US" baseline="0" dirty="0" err="1" smtClean="0"/>
              <a:t>Axl</a:t>
            </a:r>
            <a:r>
              <a:rPr lang="en-US" baseline="0" dirty="0" smtClean="0"/>
              <a:t> is in high school, plays sports, and is popular.  Sue is upper middle school, very optimistic, and virtually unknown to everyone, including some of her teachers.  And then there’s Brick, the youngest.  When the series began he was in the 3</a:t>
            </a:r>
            <a:r>
              <a:rPr lang="en-US" baseline="30000" dirty="0" smtClean="0"/>
              <a:t>rd</a:t>
            </a:r>
            <a:r>
              <a:rPr lang="en-US" baseline="0" dirty="0" smtClean="0"/>
              <a:t> grade and he is going to be the focus of this IEP.   This IEP is based upon a few short clips and not the entire series.    </a:t>
            </a:r>
          </a:p>
          <a:p>
            <a:endParaRPr lang="en-US" baseline="0" dirty="0" smtClean="0"/>
          </a:p>
          <a:p>
            <a:r>
              <a:rPr lang="en-US" baseline="0" dirty="0" smtClean="0"/>
              <a:t>This first clip is a brief introduction to Brick; providing details on his personality and behavior.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13</a:t>
            </a:fld>
            <a:endParaRPr lang="en-US" dirty="0"/>
          </a:p>
        </p:txBody>
      </p:sp>
    </p:spTree>
    <p:extLst>
      <p:ext uri="{BB962C8B-B14F-4D97-AF65-F5344CB8AC3E}">
        <p14:creationId xmlns:p14="http://schemas.microsoft.com/office/powerpoint/2010/main" val="3772082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Student Strengths</a:t>
            </a:r>
          </a:p>
          <a:p>
            <a:r>
              <a:rPr lang="en-US" sz="1200" kern="1200" dirty="0" smtClean="0">
                <a:solidFill>
                  <a:schemeClr val="tx1"/>
                </a:solidFill>
                <a:effectLst/>
                <a:latin typeface="+mn-lt"/>
                <a:ea typeface="+mn-ea"/>
                <a:cs typeface="+mn-cs"/>
              </a:rPr>
              <a:t>Family-  they do show up for meeting</a:t>
            </a:r>
            <a:r>
              <a:rPr lang="en-US" sz="1200" kern="1200" baseline="0" dirty="0" smtClean="0">
                <a:solidFill>
                  <a:schemeClr val="tx1"/>
                </a:solidFill>
                <a:effectLst/>
                <a:latin typeface="+mn-lt"/>
                <a:ea typeface="+mn-ea"/>
                <a:cs typeface="+mn-cs"/>
              </a:rPr>
              <a:t> with teacher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Vocabulary skills – his use of the word imperative </a:t>
            </a:r>
          </a:p>
          <a:p>
            <a:r>
              <a:rPr lang="en-US" sz="1200" kern="1200" dirty="0" smtClean="0">
                <a:solidFill>
                  <a:schemeClr val="tx1"/>
                </a:solidFill>
                <a:effectLst/>
                <a:latin typeface="+mn-lt"/>
                <a:ea typeface="+mn-ea"/>
                <a:cs typeface="+mn-cs"/>
              </a:rPr>
              <a:t>Self-advocate - defends reason for whispering (it soothes him)</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Student Needs</a:t>
            </a:r>
          </a:p>
          <a:p>
            <a:r>
              <a:rPr lang="en-US" sz="1200" kern="1200" dirty="0" smtClean="0">
                <a:solidFill>
                  <a:schemeClr val="tx1"/>
                </a:solidFill>
                <a:effectLst/>
                <a:latin typeface="+mn-lt"/>
                <a:ea typeface="+mn-ea"/>
                <a:cs typeface="+mn-cs"/>
              </a:rPr>
              <a:t>Organization – doesn’t</a:t>
            </a:r>
            <a:r>
              <a:rPr lang="en-US" sz="1200" kern="1200" baseline="0" dirty="0" smtClean="0">
                <a:solidFill>
                  <a:schemeClr val="tx1"/>
                </a:solidFill>
                <a:effectLst/>
                <a:latin typeface="+mn-lt"/>
                <a:ea typeface="+mn-ea"/>
                <a:cs typeface="+mn-cs"/>
              </a:rPr>
              <a:t> give note to mom – in fact e</a:t>
            </a:r>
            <a:r>
              <a:rPr lang="en-US" sz="1200" kern="1200" dirty="0" smtClean="0">
                <a:solidFill>
                  <a:schemeClr val="tx1"/>
                </a:solidFill>
                <a:effectLst/>
                <a:latin typeface="+mn-lt"/>
                <a:ea typeface="+mn-ea"/>
                <a:cs typeface="+mn-cs"/>
              </a:rPr>
              <a:t>ats the paper</a:t>
            </a:r>
          </a:p>
          <a:p>
            <a:r>
              <a:rPr lang="en-US" sz="1200" kern="1200" dirty="0" smtClean="0">
                <a:solidFill>
                  <a:schemeClr val="tx1"/>
                </a:solidFill>
                <a:effectLst/>
                <a:latin typeface="+mn-lt"/>
                <a:ea typeface="+mn-ea"/>
                <a:cs typeface="+mn-cs"/>
              </a:rPr>
              <a:t>Odd behavior - Teacher views him as ‘”clinically odd”</a:t>
            </a:r>
          </a:p>
          <a:p>
            <a:r>
              <a:rPr lang="en-US" sz="1200" kern="1200" dirty="0" smtClean="0">
                <a:solidFill>
                  <a:schemeClr val="tx1"/>
                </a:solidFill>
                <a:effectLst/>
                <a:latin typeface="+mn-lt"/>
                <a:ea typeface="+mn-ea"/>
                <a:cs typeface="+mn-cs"/>
              </a:rPr>
              <a:t>Social Skills - Pulling down pants in hallway before entering the restroom; reading at his own birthday party; inappropriate touching</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Parent Concerns</a:t>
            </a:r>
          </a:p>
          <a:p>
            <a:r>
              <a:rPr lang="en-US" sz="1200" kern="1200" dirty="0" smtClean="0">
                <a:solidFill>
                  <a:schemeClr val="tx1"/>
                </a:solidFill>
                <a:effectLst/>
                <a:latin typeface="+mn-lt"/>
                <a:ea typeface="+mn-ea"/>
                <a:cs typeface="+mn-cs"/>
              </a:rPr>
              <a:t>Whispering to himself</a:t>
            </a:r>
          </a:p>
          <a:p>
            <a:r>
              <a:rPr lang="en-US" sz="1200" kern="1200" dirty="0" smtClean="0">
                <a:solidFill>
                  <a:schemeClr val="tx1"/>
                </a:solidFill>
                <a:effectLst/>
                <a:latin typeface="+mn-lt"/>
                <a:ea typeface="+mn-ea"/>
                <a:cs typeface="+mn-cs"/>
              </a:rPr>
              <a:t>Do not want to be bothered with school issues</a:t>
            </a:r>
          </a:p>
          <a:p>
            <a:r>
              <a:rPr lang="en-US" sz="1200" kern="1200" dirty="0" smtClean="0">
                <a:solidFill>
                  <a:schemeClr val="tx1"/>
                </a:solidFill>
                <a:effectLst/>
                <a:latin typeface="+mn-lt"/>
                <a:ea typeface="+mn-ea"/>
                <a:cs typeface="+mn-cs"/>
              </a:rPr>
              <a:t>Denial - Want to ignore his “quirkiness” – do not mind that he’s different and acknowledge that maybe he doesn’t fit the cookie cutter mold; do not think he needs anything special;  think if</a:t>
            </a:r>
            <a:r>
              <a:rPr lang="en-US" sz="1200" kern="1200" baseline="0" dirty="0" smtClean="0">
                <a:solidFill>
                  <a:schemeClr val="tx1"/>
                </a:solidFill>
                <a:effectLst/>
                <a:latin typeface="+mn-lt"/>
                <a:ea typeface="+mn-ea"/>
                <a:cs typeface="+mn-cs"/>
              </a:rPr>
              <a:t> they ignore behavior it will go away; </a:t>
            </a:r>
            <a:r>
              <a:rPr lang="en-US" sz="1200" kern="1200" dirty="0" smtClean="0">
                <a:solidFill>
                  <a:schemeClr val="tx1"/>
                </a:solidFill>
                <a:effectLst/>
                <a:latin typeface="+mn-lt"/>
                <a:ea typeface="+mn-ea"/>
                <a:cs typeface="+mn-cs"/>
              </a:rPr>
              <a:t>see him as a genius; </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Finally admits he is different-  dad’s response “maybe insurance will cover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Teacher Input</a:t>
            </a:r>
          </a:p>
          <a:p>
            <a:r>
              <a:rPr lang="en-US" sz="1200" kern="1200" dirty="0" smtClean="0">
                <a:solidFill>
                  <a:schemeClr val="tx1"/>
                </a:solidFill>
                <a:effectLst/>
                <a:latin typeface="+mn-lt"/>
                <a:ea typeface="+mn-ea"/>
                <a:cs typeface="+mn-cs"/>
              </a:rPr>
              <a:t>Thinks he could benefit from formal testing</a:t>
            </a:r>
          </a:p>
          <a:p>
            <a:r>
              <a:rPr lang="en-US" sz="1200" kern="1200" dirty="0" smtClean="0">
                <a:solidFill>
                  <a:schemeClr val="tx1"/>
                </a:solidFill>
                <a:effectLst/>
                <a:latin typeface="+mn-lt"/>
                <a:ea typeface="+mn-ea"/>
                <a:cs typeface="+mn-cs"/>
              </a:rPr>
              <a:t>Observed that his back pack is his best friend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14</a:t>
            </a:fld>
            <a:endParaRPr lang="en-US"/>
          </a:p>
        </p:txBody>
      </p:sp>
    </p:spTree>
    <p:extLst>
      <p:ext uri="{BB962C8B-B14F-4D97-AF65-F5344CB8AC3E}">
        <p14:creationId xmlns:p14="http://schemas.microsoft.com/office/powerpoint/2010/main" val="2245222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second clip will provide a few more details about his academic level and highlight some of those previous concerns noted.      </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15</a:t>
            </a:fld>
            <a:endParaRPr lang="en-US"/>
          </a:p>
        </p:txBody>
      </p:sp>
    </p:spTree>
    <p:extLst>
      <p:ext uri="{BB962C8B-B14F-4D97-AF65-F5344CB8AC3E}">
        <p14:creationId xmlns:p14="http://schemas.microsoft.com/office/powerpoint/2010/main" val="802744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Student Strengths</a:t>
            </a:r>
            <a:endParaRPr lang="en-US" b="1" baseline="0" dirty="0" smtClean="0"/>
          </a:p>
          <a:p>
            <a:r>
              <a:rPr lang="en-US" sz="1200" kern="1200" dirty="0" smtClean="0">
                <a:solidFill>
                  <a:schemeClr val="tx1"/>
                </a:solidFill>
                <a:effectLst/>
                <a:latin typeface="+mn-lt"/>
                <a:ea typeface="+mn-ea"/>
                <a:cs typeface="+mn-cs"/>
              </a:rPr>
              <a:t>Reading-</a:t>
            </a:r>
            <a:r>
              <a:rPr lang="en-US" sz="1200" kern="1200" baseline="0" dirty="0" smtClean="0">
                <a:solidFill>
                  <a:schemeClr val="tx1"/>
                </a:solidFill>
                <a:effectLst/>
                <a:latin typeface="+mn-lt"/>
                <a:ea typeface="+mn-ea"/>
                <a:cs typeface="+mn-cs"/>
              </a:rPr>
              <a:t>  on 8</a:t>
            </a:r>
            <a:r>
              <a:rPr lang="en-US" sz="1200" kern="1200" baseline="30000" dirty="0" smtClean="0">
                <a:solidFill>
                  <a:schemeClr val="tx1"/>
                </a:solidFill>
                <a:effectLst/>
                <a:latin typeface="+mn-lt"/>
                <a:ea typeface="+mn-ea"/>
                <a:cs typeface="+mn-cs"/>
              </a:rPr>
              <a:t>th</a:t>
            </a:r>
            <a:r>
              <a:rPr lang="en-US" sz="1200" kern="1200" baseline="0" dirty="0" smtClean="0">
                <a:solidFill>
                  <a:schemeClr val="tx1"/>
                </a:solidFill>
                <a:effectLst/>
                <a:latin typeface="+mn-lt"/>
                <a:ea typeface="+mn-ea"/>
                <a:cs typeface="+mn-cs"/>
              </a:rPr>
              <a:t> grade level</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Student Needs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Organization – carries a lot of things in book bag;</a:t>
            </a:r>
            <a:r>
              <a:rPr lang="en-US" sz="1200" kern="1200" baseline="0" dirty="0" smtClean="0">
                <a:solidFill>
                  <a:schemeClr val="tx1"/>
                </a:solidFill>
                <a:effectLst/>
                <a:latin typeface="+mn-lt"/>
                <a:ea typeface="+mn-ea"/>
                <a:cs typeface="+mn-cs"/>
              </a:rPr>
              <a:t> its messy (popsicle sticks, dead ants, </a:t>
            </a:r>
            <a:r>
              <a:rPr lang="en-US" sz="1200" kern="1200" baseline="0" dirty="0" err="1" smtClean="0">
                <a:solidFill>
                  <a:schemeClr val="tx1"/>
                </a:solidFill>
                <a:effectLst/>
                <a:latin typeface="+mn-lt"/>
                <a:ea typeface="+mn-ea"/>
                <a:cs typeface="+mn-cs"/>
              </a:rPr>
              <a:t>etc</a:t>
            </a:r>
            <a:r>
              <a:rPr lang="en-US" sz="1200" kern="1200" baseline="0" dirty="0" smtClean="0">
                <a:solidFill>
                  <a:schemeClr val="tx1"/>
                </a:solidFill>
                <a:effectLst/>
                <a:latin typeface="+mn-lt"/>
                <a:ea typeface="+mn-ea"/>
                <a:cs typeface="+mn-cs"/>
              </a:rPr>
              <a:t>)</a:t>
            </a:r>
          </a:p>
          <a:p>
            <a:r>
              <a:rPr lang="en-US" sz="1200" kern="1200" baseline="0" dirty="0" smtClean="0">
                <a:solidFill>
                  <a:schemeClr val="tx1"/>
                </a:solidFill>
                <a:effectLst/>
                <a:latin typeface="+mn-lt"/>
                <a:ea typeface="+mn-ea"/>
                <a:cs typeface="+mn-cs"/>
              </a:rPr>
              <a:t>D in math </a:t>
            </a:r>
          </a:p>
          <a:p>
            <a:r>
              <a:rPr lang="en-US" sz="1200" kern="1200" dirty="0" smtClean="0">
                <a:solidFill>
                  <a:schemeClr val="tx1"/>
                </a:solidFill>
                <a:effectLst/>
                <a:latin typeface="+mn-lt"/>
                <a:ea typeface="+mn-ea"/>
                <a:cs typeface="+mn-cs"/>
              </a:rPr>
              <a:t>Lack of concern</a:t>
            </a:r>
            <a:r>
              <a:rPr lang="en-US" sz="1200" kern="1200" baseline="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about grade in math</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Parent</a:t>
            </a:r>
            <a:r>
              <a:rPr lang="en-US" sz="1200" b="1" kern="1200" baseline="0" dirty="0" smtClean="0">
                <a:solidFill>
                  <a:schemeClr val="tx1"/>
                </a:solidFill>
                <a:effectLst/>
                <a:latin typeface="+mn-lt"/>
                <a:ea typeface="+mn-ea"/>
                <a:cs typeface="+mn-cs"/>
              </a:rPr>
              <a:t> Concerns</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 in Math - Expect him to bring up family average</a:t>
            </a:r>
          </a:p>
          <a:p>
            <a:r>
              <a:rPr lang="en-US" sz="1200" kern="1200" dirty="0" smtClean="0">
                <a:solidFill>
                  <a:schemeClr val="tx1"/>
                </a:solidFill>
                <a:effectLst/>
                <a:latin typeface="+mn-lt"/>
                <a:ea typeface="+mn-ea"/>
                <a:cs typeface="+mn-cs"/>
              </a:rPr>
              <a:t>His</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uture plans - Concerned that he wants to always live with them</a:t>
            </a:r>
          </a:p>
          <a:p>
            <a:r>
              <a:rPr lang="en-US" sz="1200" kern="1200" dirty="0" smtClean="0">
                <a:solidFill>
                  <a:schemeClr val="tx1"/>
                </a:solidFill>
                <a:effectLst/>
                <a:latin typeface="+mn-lt"/>
                <a:ea typeface="+mn-ea"/>
                <a:cs typeface="+mn-cs"/>
              </a:rPr>
              <a:t>Homework</a:t>
            </a:r>
            <a:r>
              <a:rPr lang="en-US" sz="1200" kern="1200" baseline="0" dirty="0" smtClean="0">
                <a:solidFill>
                  <a:schemeClr val="tx1"/>
                </a:solidFill>
                <a:effectLst/>
                <a:latin typeface="+mn-lt"/>
                <a:ea typeface="+mn-ea"/>
                <a:cs typeface="+mn-cs"/>
              </a:rPr>
              <a:t> – doesn’t go well in their house - </a:t>
            </a:r>
            <a:r>
              <a:rPr lang="en-US" sz="1200" kern="1200" dirty="0" smtClean="0">
                <a:solidFill>
                  <a:schemeClr val="tx1"/>
                </a:solidFill>
                <a:effectLst/>
                <a:latin typeface="+mn-lt"/>
                <a:ea typeface="+mn-ea"/>
                <a:cs typeface="+mn-cs"/>
              </a:rPr>
              <a:t>Do not like helping kids with homework</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16</a:t>
            </a:fld>
            <a:endParaRPr lang="en-US"/>
          </a:p>
        </p:txBody>
      </p:sp>
    </p:spTree>
    <p:extLst>
      <p:ext uri="{BB962C8B-B14F-4D97-AF65-F5344CB8AC3E}">
        <p14:creationId xmlns:p14="http://schemas.microsoft.com/office/powerpoint/2010/main" val="2314069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Testing revealed that Brick did qualify for special education services in the area of Autism.</a:t>
            </a:r>
          </a:p>
          <a:p>
            <a:endParaRPr lang="en-US" dirty="0" smtClean="0"/>
          </a:p>
          <a:p>
            <a:r>
              <a:rPr lang="en-US" dirty="0" smtClean="0"/>
              <a:t>The</a:t>
            </a:r>
            <a:r>
              <a:rPr lang="en-US" baseline="0" dirty="0" smtClean="0"/>
              <a:t> parent </a:t>
            </a:r>
            <a:r>
              <a:rPr lang="en-US" b="1" baseline="0" dirty="0" smtClean="0"/>
              <a:t>MUST </a:t>
            </a:r>
            <a:r>
              <a:rPr lang="en-US" b="0" baseline="0" dirty="0" smtClean="0"/>
              <a:t>be invited to the Eligibility/IEP meeting using the Notice of Proposed Meeting/Consent for Agency Participation.  The meeting is scheduled for August 11 at 10:00 a.m. in classroom 210 at the elementary school.  </a:t>
            </a:r>
          </a:p>
          <a:p>
            <a:endParaRPr lang="en-US" b="0" baseline="0" dirty="0" smtClean="0"/>
          </a:p>
          <a:p>
            <a:r>
              <a:rPr lang="en-US" b="0" baseline="0" dirty="0" smtClean="0"/>
              <a:t>The first box indicates the purpose of this meeting.  Remember: you can check more and do less but you cannot check less and do more.  For this meeting the plan is to determine initial eligibility and develop Brick’s initial IEP.</a:t>
            </a:r>
          </a:p>
          <a:p>
            <a:endParaRPr lang="en-US" b="0" baseline="0" dirty="0" smtClean="0"/>
          </a:p>
          <a:p>
            <a:r>
              <a:rPr lang="en-US" b="0" baseline="0" dirty="0" smtClean="0"/>
              <a:t>The second box indicates the people invited to the  meeting:  LEA Representative, someone who can interpret the instructional implication of the evaluation results (can be represented by someone already on the team), general education teacher, special education teacher, and parent.  These are the required IEP Team participants.</a:t>
            </a:r>
          </a:p>
          <a:p>
            <a:endParaRPr lang="en-US" b="0" baseline="0" dirty="0" smtClean="0"/>
          </a:p>
          <a:p>
            <a:r>
              <a:rPr lang="en-US" b="0" baseline="0" dirty="0" smtClean="0"/>
              <a:t>Brick is in the 2</a:t>
            </a:r>
            <a:r>
              <a:rPr lang="en-US" b="0" baseline="30000" dirty="0" smtClean="0"/>
              <a:t>nd</a:t>
            </a:r>
            <a:r>
              <a:rPr lang="en-US" b="0" baseline="0" dirty="0" smtClean="0"/>
              <a:t> grade – he is not invited.   </a:t>
            </a:r>
          </a:p>
          <a:p>
            <a:endParaRPr lang="en-US" b="0" baseline="0" dirty="0" smtClean="0"/>
          </a:p>
          <a:p>
            <a:r>
              <a:rPr lang="en-US" b="0" baseline="0" dirty="0" smtClean="0"/>
              <a:t>Complete required information in next section including first and last name; and phone number.</a:t>
            </a:r>
          </a:p>
        </p:txBody>
      </p:sp>
      <p:sp>
        <p:nvSpPr>
          <p:cNvPr id="4" name="Slide Number Placeholder 3"/>
          <p:cNvSpPr>
            <a:spLocks noGrp="1"/>
          </p:cNvSpPr>
          <p:nvPr>
            <p:ph type="sldNum" sz="quarter" idx="10"/>
          </p:nvPr>
        </p:nvSpPr>
        <p:spPr/>
        <p:txBody>
          <a:bodyPr/>
          <a:lstStyle/>
          <a:p>
            <a:fld id="{0A3C37BE-C303-496D-B5CD-85F2937540FC}" type="slidenum">
              <a:rPr lang="en-US" smtClean="0"/>
              <a:t>17</a:t>
            </a:fld>
            <a:endParaRPr lang="en-US"/>
          </a:p>
        </p:txBody>
      </p:sp>
    </p:spTree>
    <p:extLst>
      <p:ext uri="{BB962C8B-B14F-4D97-AF65-F5344CB8AC3E}">
        <p14:creationId xmlns:p14="http://schemas.microsoft.com/office/powerpoint/2010/main" val="282033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The next section indicates the time frame to return the notice.  Brick’s mom has indicated that she cannot meet and would like to reschedule.  </a:t>
            </a:r>
          </a:p>
        </p:txBody>
      </p:sp>
      <p:sp>
        <p:nvSpPr>
          <p:cNvPr id="4" name="Slide Number Placeholder 3"/>
          <p:cNvSpPr>
            <a:spLocks noGrp="1"/>
          </p:cNvSpPr>
          <p:nvPr>
            <p:ph type="sldNum" sz="quarter" idx="10"/>
          </p:nvPr>
        </p:nvSpPr>
        <p:spPr/>
        <p:txBody>
          <a:bodyPr/>
          <a:lstStyle/>
          <a:p>
            <a:fld id="{0A3C37BE-C303-496D-B5CD-85F2937540FC}" type="slidenum">
              <a:rPr lang="en-US" smtClean="0"/>
              <a:t>18</a:t>
            </a:fld>
            <a:endParaRPr lang="en-US"/>
          </a:p>
        </p:txBody>
      </p:sp>
    </p:spTree>
    <p:extLst>
      <p:ext uri="{BB962C8B-B14F-4D97-AF65-F5344CB8AC3E}">
        <p14:creationId xmlns:p14="http://schemas.microsoft.com/office/powerpoint/2010/main" val="2231412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Document at the bottom the date the meeting notice was sent and the results – parent unable to attend – need to reschedule. </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19</a:t>
            </a:fld>
            <a:endParaRPr lang="en-US"/>
          </a:p>
        </p:txBody>
      </p:sp>
    </p:spTree>
    <p:extLst>
      <p:ext uri="{BB962C8B-B14F-4D97-AF65-F5344CB8AC3E}">
        <p14:creationId xmlns:p14="http://schemas.microsoft.com/office/powerpoint/2010/main" val="4275346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Gather Data</a:t>
            </a:r>
          </a:p>
          <a:p>
            <a:pPr marL="285750" indent="-285750">
              <a:buFont typeface="Arial" panose="020B0604020202020204" pitchFamily="34" charset="0"/>
              <a:buChar char="•"/>
            </a:pPr>
            <a:r>
              <a:rPr lang="en-US" sz="1200" dirty="0" smtClean="0"/>
              <a:t>Recent Evaluation Results</a:t>
            </a:r>
          </a:p>
          <a:p>
            <a:pPr marL="285750" indent="-285750">
              <a:buFont typeface="Arial" panose="020B0604020202020204" pitchFamily="34" charset="0"/>
              <a:buChar char="•"/>
            </a:pPr>
            <a:r>
              <a:rPr lang="en-US" sz="1200" dirty="0" smtClean="0"/>
              <a:t>Previously Developed IEP’s</a:t>
            </a:r>
          </a:p>
          <a:p>
            <a:pPr marL="285750" indent="-285750">
              <a:buFont typeface="Arial" panose="020B0604020202020204" pitchFamily="34" charset="0"/>
              <a:buChar char="•"/>
            </a:pPr>
            <a:r>
              <a:rPr lang="en-US" sz="1200" dirty="0" smtClean="0"/>
              <a:t>Parent/Student/Teacher Input</a:t>
            </a:r>
          </a:p>
          <a:p>
            <a:pPr marL="285750" indent="-285750">
              <a:buFont typeface="Arial" panose="020B0604020202020204" pitchFamily="34" charset="0"/>
              <a:buChar char="•"/>
            </a:pPr>
            <a:r>
              <a:rPr lang="en-US" sz="1200" dirty="0" smtClean="0"/>
              <a:t>Observation</a:t>
            </a:r>
          </a:p>
          <a:p>
            <a:pPr marL="285750" indent="-285750">
              <a:buFont typeface="Arial" panose="020B0604020202020204" pitchFamily="34" charset="0"/>
              <a:buChar char="•"/>
            </a:pPr>
            <a:r>
              <a:rPr lang="en-US" sz="1200" dirty="0" smtClean="0"/>
              <a:t>Classroom Data</a:t>
            </a:r>
          </a:p>
          <a:p>
            <a:pPr marL="285750" indent="-285750">
              <a:buFont typeface="Arial" panose="020B0604020202020204" pitchFamily="34" charset="0"/>
              <a:buChar char="•"/>
            </a:pPr>
            <a:r>
              <a:rPr lang="en-US" sz="1200" dirty="0" smtClean="0"/>
              <a:t>Attendance/Discipline Reports</a:t>
            </a:r>
          </a:p>
          <a:p>
            <a:pPr marL="285750" indent="-285750">
              <a:buFont typeface="Arial" panose="020B0604020202020204" pitchFamily="34" charset="0"/>
              <a:buChar char="•"/>
            </a:pPr>
            <a:r>
              <a:rPr lang="en-US" sz="1200" dirty="0" smtClean="0"/>
              <a:t>Medical Reports</a:t>
            </a:r>
          </a:p>
        </p:txBody>
      </p:sp>
      <p:sp>
        <p:nvSpPr>
          <p:cNvPr id="4" name="Slide Number Placeholder 3"/>
          <p:cNvSpPr>
            <a:spLocks noGrp="1"/>
          </p:cNvSpPr>
          <p:nvPr>
            <p:ph type="sldNum" sz="quarter" idx="10"/>
          </p:nvPr>
        </p:nvSpPr>
        <p:spPr/>
        <p:txBody>
          <a:bodyPr/>
          <a:lstStyle/>
          <a:p>
            <a:fld id="{5DDDEF32-6AEF-4DE1-9012-5CFFC75D3571}" type="slidenum">
              <a:rPr lang="en-US" smtClean="0"/>
              <a:t>2</a:t>
            </a:fld>
            <a:endParaRPr lang="en-US" dirty="0"/>
          </a:p>
        </p:txBody>
      </p:sp>
    </p:spTree>
    <p:extLst>
      <p:ext uri="{BB962C8B-B14F-4D97-AF65-F5344CB8AC3E}">
        <p14:creationId xmlns:p14="http://schemas.microsoft.com/office/powerpoint/2010/main" val="29317087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Completed notice</a:t>
            </a:r>
            <a:r>
              <a:rPr lang="en-US" baseline="0" dirty="0" smtClean="0"/>
              <a:t> of proposed meeting. </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20</a:t>
            </a:fld>
            <a:endParaRPr lang="en-US"/>
          </a:p>
        </p:txBody>
      </p:sp>
    </p:spTree>
    <p:extLst>
      <p:ext uri="{BB962C8B-B14F-4D97-AF65-F5344CB8AC3E}">
        <p14:creationId xmlns:p14="http://schemas.microsoft.com/office/powerpoint/2010/main" val="1767574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second notification for the</a:t>
            </a:r>
            <a:r>
              <a:rPr lang="en-US" baseline="0" dirty="0" smtClean="0"/>
              <a:t> </a:t>
            </a:r>
            <a:r>
              <a:rPr lang="en-US" b="1" baseline="0" dirty="0" smtClean="0"/>
              <a:t>SAME </a:t>
            </a:r>
            <a:r>
              <a:rPr lang="en-US" b="0" baseline="0" dirty="0" smtClean="0"/>
              <a:t>meeting, just on a different date and time.  </a:t>
            </a:r>
          </a:p>
          <a:p>
            <a:endParaRPr lang="en-US" b="0" baseline="0" dirty="0" smtClean="0"/>
          </a:p>
          <a:p>
            <a:r>
              <a:rPr lang="en-US" b="0" baseline="0" dirty="0" smtClean="0"/>
              <a:t>Opening this new notice provides the documentation that the parent did receive two attempts for this meeting.  </a:t>
            </a:r>
          </a:p>
          <a:p>
            <a:endParaRPr lang="en-US" b="0" baseline="0" dirty="0" smtClean="0"/>
          </a:p>
          <a:p>
            <a:endParaRPr lang="en-US" b="0"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21</a:t>
            </a:fld>
            <a:endParaRPr lang="en-US"/>
          </a:p>
        </p:txBody>
      </p:sp>
    </p:spTree>
    <p:extLst>
      <p:ext uri="{BB962C8B-B14F-4D97-AF65-F5344CB8AC3E}">
        <p14:creationId xmlns:p14="http://schemas.microsoft.com/office/powerpoint/2010/main" val="3712252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The date and time have changed; the purpose of the meeting and people invited remains the same.  </a:t>
            </a:r>
          </a:p>
          <a:p>
            <a:endParaRPr lang="en-US" b="0" baseline="0" dirty="0" smtClean="0"/>
          </a:p>
          <a:p>
            <a:r>
              <a:rPr lang="en-US" b="0" baseline="0" dirty="0" smtClean="0"/>
              <a:t>This time mom indicates that she can meet.  </a:t>
            </a:r>
          </a:p>
          <a:p>
            <a:endParaRPr lang="en-US" b="0"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22</a:t>
            </a:fld>
            <a:endParaRPr lang="en-US"/>
          </a:p>
        </p:txBody>
      </p:sp>
    </p:spTree>
    <p:extLst>
      <p:ext uri="{BB962C8B-B14F-4D97-AF65-F5344CB8AC3E}">
        <p14:creationId xmlns:p14="http://schemas.microsoft.com/office/powerpoint/2010/main" val="2517243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Document results at the bottom of the form:  </a:t>
            </a:r>
          </a:p>
          <a:p>
            <a:endParaRPr lang="en-US" b="0" baseline="0" dirty="0" smtClean="0"/>
          </a:p>
          <a:p>
            <a:r>
              <a:rPr lang="en-US" b="1" baseline="0" dirty="0" smtClean="0"/>
              <a:t>First Attempt:  </a:t>
            </a:r>
            <a:r>
              <a:rPr lang="en-US" b="0" baseline="0" dirty="0" smtClean="0"/>
              <a:t>Notice of Proposed Meeting/Consent for Agency Participation for the first attempt for this SAME meeting was sent on August 4</a:t>
            </a:r>
            <a:r>
              <a:rPr lang="en-US" b="0" baseline="30000" dirty="0" smtClean="0"/>
              <a:t>th</a:t>
            </a:r>
            <a:r>
              <a:rPr lang="en-US" b="0" baseline="0" dirty="0" smtClean="0"/>
              <a:t>; mom was unable to attend and needed to reschedule.  </a:t>
            </a:r>
          </a:p>
          <a:p>
            <a:endParaRPr lang="en-US" b="0" baseline="0" dirty="0" smtClean="0"/>
          </a:p>
          <a:p>
            <a:r>
              <a:rPr lang="en-US" b="1" baseline="0" dirty="0" smtClean="0"/>
              <a:t>Second Attempt:  </a:t>
            </a:r>
            <a:r>
              <a:rPr lang="en-US" b="0" baseline="0" dirty="0" smtClean="0"/>
              <a:t> Action taken was a phone call to mom to reschedule and a second Notice of Proposed Meeting/Consent for Agency Participation was sent;  Results of 2</a:t>
            </a:r>
            <a:r>
              <a:rPr lang="en-US" b="0" baseline="30000" dirty="0" smtClean="0"/>
              <a:t>nd</a:t>
            </a:r>
            <a:r>
              <a:rPr lang="en-US" b="0" baseline="0" dirty="0" smtClean="0"/>
              <a:t> attempt: Parent attended – and the meeting was held</a:t>
            </a:r>
            <a:endParaRPr lang="en-US" b="1" baseline="0" dirty="0" smtClean="0"/>
          </a:p>
          <a:p>
            <a:r>
              <a:rPr lang="en-US" b="0" baseline="0" dirty="0" smtClean="0"/>
              <a:t>  </a:t>
            </a:r>
          </a:p>
          <a:p>
            <a:endParaRPr lang="en-US" b="0"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23</a:t>
            </a:fld>
            <a:endParaRPr lang="en-US"/>
          </a:p>
        </p:txBody>
      </p:sp>
    </p:spTree>
    <p:extLst>
      <p:ext uri="{BB962C8B-B14F-4D97-AF65-F5344CB8AC3E}">
        <p14:creationId xmlns:p14="http://schemas.microsoft.com/office/powerpoint/2010/main" val="346837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Second</a:t>
            </a:r>
            <a:r>
              <a:rPr lang="en-US" baseline="0" dirty="0" smtClean="0"/>
              <a:t> completed Notice of Proposed Meeting/Consent for Agency Participation</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24</a:t>
            </a:fld>
            <a:endParaRPr lang="en-US"/>
          </a:p>
        </p:txBody>
      </p:sp>
    </p:spTree>
    <p:extLst>
      <p:ext uri="{BB962C8B-B14F-4D97-AF65-F5344CB8AC3E}">
        <p14:creationId xmlns:p14="http://schemas.microsoft.com/office/powerpoint/2010/main" val="1899335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Beginning with the</a:t>
            </a:r>
            <a:r>
              <a:rPr lang="en-US" baseline="0" dirty="0" smtClean="0"/>
              <a:t> profile page: </a:t>
            </a:r>
          </a:p>
          <a:p>
            <a:r>
              <a:rPr lang="en-US" baseline="0" dirty="0" smtClean="0"/>
              <a:t>Student’s name: Brick Heck; </a:t>
            </a:r>
          </a:p>
          <a:p>
            <a:r>
              <a:rPr lang="en-US" baseline="0" dirty="0" smtClean="0"/>
              <a:t>DOB  2/16/08; (this is a made up date for this example) </a:t>
            </a:r>
          </a:p>
          <a:p>
            <a:r>
              <a:rPr lang="en-US" baseline="0" dirty="0" smtClean="0"/>
              <a:t>School year 2014-2015; </a:t>
            </a:r>
          </a:p>
          <a:p>
            <a:r>
              <a:rPr lang="en-US" baseline="0" dirty="0" smtClean="0"/>
              <a:t>Grade: 3</a:t>
            </a:r>
            <a:r>
              <a:rPr lang="en-US" baseline="30000" dirty="0" smtClean="0"/>
              <a:t>rd</a:t>
            </a:r>
            <a:r>
              <a:rPr lang="en-US" baseline="0" dirty="0" smtClean="0"/>
              <a:t>  </a:t>
            </a:r>
          </a:p>
          <a:p>
            <a:r>
              <a:rPr lang="en-US" baseline="0" dirty="0" smtClean="0"/>
              <a:t>IEP Initiation/Duration dates:  8/25/14-5/22/15</a:t>
            </a:r>
          </a:p>
          <a:p>
            <a:r>
              <a:rPr lang="en-US" baseline="0" dirty="0" smtClean="0"/>
              <a:t>*The IEP meeting was held August 18.  What is the due date for the next IEP?  On or before August 18, 2015.</a:t>
            </a:r>
          </a:p>
        </p:txBody>
      </p:sp>
      <p:sp>
        <p:nvSpPr>
          <p:cNvPr id="4" name="Slide Number Placeholder 3"/>
          <p:cNvSpPr>
            <a:spLocks noGrp="1"/>
          </p:cNvSpPr>
          <p:nvPr>
            <p:ph type="sldNum" sz="quarter" idx="10"/>
          </p:nvPr>
        </p:nvSpPr>
        <p:spPr/>
        <p:txBody>
          <a:bodyPr/>
          <a:lstStyle/>
          <a:p>
            <a:fld id="{5DDDEF32-6AEF-4DE1-9012-5CFFC75D3571}" type="slidenum">
              <a:rPr lang="en-US" smtClean="0"/>
              <a:t>25</a:t>
            </a:fld>
            <a:endParaRPr lang="en-US"/>
          </a:p>
        </p:txBody>
      </p:sp>
    </p:spTree>
    <p:extLst>
      <p:ext uri="{BB962C8B-B14F-4D97-AF65-F5344CB8AC3E}">
        <p14:creationId xmlns:p14="http://schemas.microsoft.com/office/powerpoint/2010/main" val="25428023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Strengths of the Student: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accent1">
                    <a:lumMod val="75000"/>
                  </a:schemeClr>
                </a:solidFill>
              </a:rPr>
              <a:t>Brick has great reading skills as evidenced by his ability to read on a level that is consistent with a student in the 8</a:t>
            </a:r>
            <a:r>
              <a:rPr lang="en-US" sz="1200" b="0" baseline="30000" dirty="0" smtClean="0">
                <a:solidFill>
                  <a:schemeClr val="accent1">
                    <a:lumMod val="75000"/>
                  </a:schemeClr>
                </a:solidFill>
              </a:rPr>
              <a:t>th</a:t>
            </a:r>
            <a:r>
              <a:rPr lang="en-US" sz="1200" b="0" dirty="0" smtClean="0">
                <a:solidFill>
                  <a:schemeClr val="accent1">
                    <a:lumMod val="75000"/>
                  </a:schemeClr>
                </a:solidFill>
              </a:rPr>
              <a:t> grade.  His expressive vocabulary is reflective of this high level.  He is often seen reading a book, and considers other academic subjects a hindrance.  His unique personality sets him apart from his peers in that he will state exactly what he is thinking.  Observations reveal that he has developed a calming technique that includes bowing his head and whispering the last word or phrase spoken; and his self advocacy is evident as he defends this behavior by stating, “It soothes me.”  </a:t>
            </a:r>
          </a:p>
        </p:txBody>
      </p:sp>
      <p:sp>
        <p:nvSpPr>
          <p:cNvPr id="4" name="Slide Number Placeholder 3"/>
          <p:cNvSpPr>
            <a:spLocks noGrp="1"/>
          </p:cNvSpPr>
          <p:nvPr>
            <p:ph type="sldNum" sz="quarter" idx="10"/>
          </p:nvPr>
        </p:nvSpPr>
        <p:spPr/>
        <p:txBody>
          <a:bodyPr/>
          <a:lstStyle/>
          <a:p>
            <a:fld id="{5DDDEF32-6AEF-4DE1-9012-5CFFC75D3571}" type="slidenum">
              <a:rPr lang="en-US" smtClean="0"/>
              <a:t>26</a:t>
            </a:fld>
            <a:endParaRPr lang="en-US"/>
          </a:p>
        </p:txBody>
      </p:sp>
    </p:spTree>
    <p:extLst>
      <p:ext uri="{BB962C8B-B14F-4D97-AF65-F5344CB8AC3E}">
        <p14:creationId xmlns:p14="http://schemas.microsoft.com/office/powerpoint/2010/main" val="17263744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accent1">
                    <a:lumMod val="75000"/>
                  </a:schemeClr>
                </a:solidFill>
              </a:rPr>
              <a:t>Parental Concerns for Enhancing Education: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Brick’s parents see him as funny, sweet, and a genius.  However, they realize he does not fit the mold of other students and lacks some social skills.  Mom is concerned about his lack of organizational skills, which have interfered with him keeping up with and completing assignments.  She is also concerned about Brick not delivering communication from the school in a timely manner.  Dad has expressed his concern about Brick always whispering to himself.  Both of them want to be involved more with his school activities but work and a busy home schedule hinders them.  They have expressed their desire for him to develop skills that will assist him in the future, especially going to college someday. </a:t>
            </a:r>
          </a:p>
        </p:txBody>
      </p:sp>
      <p:sp>
        <p:nvSpPr>
          <p:cNvPr id="4" name="Slide Number Placeholder 3"/>
          <p:cNvSpPr>
            <a:spLocks noGrp="1"/>
          </p:cNvSpPr>
          <p:nvPr>
            <p:ph type="sldNum" sz="quarter" idx="10"/>
          </p:nvPr>
        </p:nvSpPr>
        <p:spPr/>
        <p:txBody>
          <a:bodyPr/>
          <a:lstStyle/>
          <a:p>
            <a:fld id="{5DDDEF32-6AEF-4DE1-9012-5CFFC75D3571}" type="slidenum">
              <a:rPr lang="en-US" smtClean="0"/>
              <a:t>27</a:t>
            </a:fld>
            <a:endParaRPr lang="en-US"/>
          </a:p>
        </p:txBody>
      </p:sp>
    </p:spTree>
    <p:extLst>
      <p:ext uri="{BB962C8B-B14F-4D97-AF65-F5344CB8AC3E}">
        <p14:creationId xmlns:p14="http://schemas.microsoft.com/office/powerpoint/2010/main" val="37119924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Student Preferences or</a:t>
            </a:r>
            <a:r>
              <a:rPr lang="en-US" b="1" baseline="0" dirty="0" smtClean="0"/>
              <a:t> Interests: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Brick’s favorite subject is Reading.  He has stated that the extra academic work he is experiencing has interfered with his reading time.  Brick would prefer not to be bothered by the increase in school work, which causes a change in his routine.  His preference for reading also hinders him from interacting with friends/peers his own age as evidenced at his recent birthday celebration where he was reading a book versus participating in the activities. </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28</a:t>
            </a:fld>
            <a:endParaRPr lang="en-US" dirty="0"/>
          </a:p>
        </p:txBody>
      </p:sp>
    </p:spTree>
    <p:extLst>
      <p:ext uri="{BB962C8B-B14F-4D97-AF65-F5344CB8AC3E}">
        <p14:creationId xmlns:p14="http://schemas.microsoft.com/office/powerpoint/2010/main" val="3995461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Results of the Most</a:t>
            </a:r>
            <a:r>
              <a:rPr lang="en-US" b="1" baseline="0" dirty="0" smtClean="0"/>
              <a:t> Recent Evaluation: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Based upon recent achievement evaluations Brick is reading on a level that is consistent with a student in the 8th grade.  His math skills are consistent with a student in the 1st grade.  Classroom assessments indicate he is struggling with equations involving order of operations.  Teacher and parent observations reveal that Brick has a lack of empathy, difficulty initiating conversations and making friends.  His parents observed his lack of concern toward those in attendance at his recent birthday party.  His odd behavior, pulling his pants down prior to entering the restroom and inappropriately touching his teacher,  demonstrates his disregard toward peers and adults.  He has also demonstrated a lack of responsibility as evidenced by his neglect of personal property, completing homework assignments, and his indifferent attitude concerning communication between school and home. </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29</a:t>
            </a:fld>
            <a:endParaRPr lang="en-US" dirty="0"/>
          </a:p>
        </p:txBody>
      </p:sp>
    </p:spTree>
    <p:extLst>
      <p:ext uri="{BB962C8B-B14F-4D97-AF65-F5344CB8AC3E}">
        <p14:creationId xmlns:p14="http://schemas.microsoft.com/office/powerpoint/2010/main" val="2238429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Analyze Data</a:t>
            </a:r>
          </a:p>
          <a:p>
            <a:r>
              <a:rPr lang="en-US" sz="1200" dirty="0" smtClean="0"/>
              <a:t>To develop the student profile including general statements regarding:</a:t>
            </a:r>
          </a:p>
          <a:p>
            <a:r>
              <a:rPr lang="en-US" sz="1200" dirty="0" smtClean="0"/>
              <a:t>Strengths; needs; parental concerns; student preferences and/or interests; evaluation/assessment data; other – status of prior IEP goals, teacher/parent/student input, transition needs (at least by age 16)</a:t>
            </a:r>
          </a:p>
          <a:p>
            <a:endParaRPr lang="en-US" sz="120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3</a:t>
            </a:fld>
            <a:endParaRPr lang="en-US" dirty="0"/>
          </a:p>
        </p:txBody>
      </p:sp>
    </p:spTree>
    <p:extLst>
      <p:ext uri="{BB962C8B-B14F-4D97-AF65-F5344CB8AC3E}">
        <p14:creationId xmlns:p14="http://schemas.microsoft.com/office/powerpoint/2010/main" val="3412459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rPr>
              <a:t>Academic,</a:t>
            </a:r>
            <a:r>
              <a:rPr lang="en-US" sz="1200" b="1" baseline="0" dirty="0" smtClean="0">
                <a:solidFill>
                  <a:schemeClr val="tx1"/>
                </a:solidFill>
              </a:rPr>
              <a:t> Developmental, and Functional needs of the Student: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t>Brick needs to develop math strategies to increase his understanding of the properties of operations.  His resistance to change limits his understanding and acceptance in this foundational skill impeding his ability to perform on grade level.  He needs to develop organizational skills that will improve his performance in classwork and homework.  He needs to develop effective communication skills that will enhance his social interactions with peers and develop his understanding of the appropriate time to implement a coping strategy or identify a new one that does not appear odd. </a:t>
            </a:r>
            <a:endParaRPr lang="en-US" sz="1200" b="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30</a:t>
            </a:fld>
            <a:endParaRPr lang="en-US" dirty="0"/>
          </a:p>
        </p:txBody>
      </p:sp>
    </p:spTree>
    <p:extLst>
      <p:ext uri="{BB962C8B-B14F-4D97-AF65-F5344CB8AC3E}">
        <p14:creationId xmlns:p14="http://schemas.microsoft.com/office/powerpoint/2010/main" val="8735295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accent1">
                    <a:lumMod val="75000"/>
                  </a:schemeClr>
                </a:solidFill>
              </a:rPr>
              <a:t>Other:</a:t>
            </a:r>
            <a:r>
              <a:rPr lang="en-US" sz="1200" b="0" baseline="0" dirty="0" smtClean="0">
                <a:solidFill>
                  <a:schemeClr val="accent1">
                    <a:lumMod val="75000"/>
                  </a:schemeClr>
                </a:solidFill>
              </a:rPr>
              <a:t>  nothing to add at this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For the child transitioning from EI:  Brick is not three so this section is not applicable.</a:t>
            </a:r>
            <a:endParaRPr lang="en-US" sz="1200" b="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smtClean="0">
              <a:solidFill>
                <a:schemeClr val="accent1">
                  <a:lumMod val="75000"/>
                </a:schemeClr>
              </a:solidFill>
            </a:endParaRP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31</a:t>
            </a:fld>
            <a:endParaRPr lang="en-US"/>
          </a:p>
        </p:txBody>
      </p:sp>
    </p:spTree>
    <p:extLst>
      <p:ext uri="{BB962C8B-B14F-4D97-AF65-F5344CB8AC3E}">
        <p14:creationId xmlns:p14="http://schemas.microsoft.com/office/powerpoint/2010/main" val="3191587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dirty="0" smtClean="0">
                <a:ln>
                  <a:noFill/>
                </a:ln>
                <a:solidFill>
                  <a:srgbClr val="514843"/>
                </a:solidFill>
                <a:effectLst/>
                <a:uLnTx/>
                <a:uFillTx/>
                <a:latin typeface="+mn-lt"/>
              </a:rPr>
              <a:t>Special instructional factors:</a:t>
            </a:r>
          </a:p>
          <a:p>
            <a:r>
              <a:rPr kumimoji="0" lang="en-US" sz="1200" b="0" i="0" u="none" strike="noStrike" kern="1200" cap="none" spc="0" normalizeH="0" baseline="0" noProof="0" dirty="0" smtClean="0">
                <a:ln>
                  <a:noFill/>
                </a:ln>
                <a:solidFill>
                  <a:srgbClr val="514843"/>
                </a:solidFill>
                <a:effectLst/>
                <a:uLnTx/>
                <a:uFillTx/>
                <a:latin typeface="+mn-lt"/>
              </a:rPr>
              <a:t>-Does the student have behavior which impeded his/her learning or the learning of others? YES (which means we will address this in the IEP- what are the ways to do this?  BIP, goal, services – we will address using goals)</a:t>
            </a:r>
          </a:p>
          <a:p>
            <a:r>
              <a:rPr kumimoji="0" lang="en-US" sz="1200" b="0" i="0" u="none" strike="noStrike" kern="1200" cap="none" spc="0" normalizeH="0" baseline="0" noProof="0" dirty="0" smtClean="0">
                <a:ln>
                  <a:noFill/>
                </a:ln>
                <a:solidFill>
                  <a:srgbClr val="514843"/>
                </a:solidFill>
                <a:effectLst/>
                <a:uLnTx/>
                <a:uFillTx/>
                <a:latin typeface="+mn-lt"/>
              </a:rPr>
              <a:t>-Does the student have a Behavioral Intervention Plan? NO</a:t>
            </a:r>
          </a:p>
          <a:p>
            <a:r>
              <a:rPr kumimoji="0" lang="en-US" sz="1200" b="0" i="0" u="none" strike="noStrike" kern="1200" cap="none" spc="0" normalizeH="0" baseline="0" noProof="0" dirty="0" smtClean="0">
                <a:ln>
                  <a:noFill/>
                </a:ln>
                <a:solidFill>
                  <a:srgbClr val="514843"/>
                </a:solidFill>
                <a:effectLst/>
                <a:uLnTx/>
                <a:uFillTx/>
                <a:latin typeface="+mn-lt"/>
              </a:rPr>
              <a:t>-Does the student have limited English proficiency? NO</a:t>
            </a:r>
          </a:p>
          <a:p>
            <a:r>
              <a:rPr kumimoji="0" lang="en-US" sz="1200" b="0" i="0" u="none" strike="noStrike" kern="1200" cap="none" spc="0" normalizeH="0" baseline="0" noProof="0" dirty="0" smtClean="0">
                <a:ln>
                  <a:noFill/>
                </a:ln>
                <a:solidFill>
                  <a:srgbClr val="514843"/>
                </a:solidFill>
                <a:effectLst/>
                <a:uLnTx/>
                <a:uFillTx/>
                <a:latin typeface="+mn-lt"/>
              </a:rPr>
              <a:t>-Does the student need instruction in Braille and the use of Braille? NO</a:t>
            </a:r>
          </a:p>
          <a:p>
            <a:r>
              <a:rPr kumimoji="0" lang="en-US" sz="1200" b="0" i="0" u="none" strike="noStrike" kern="1200" cap="none" spc="0" normalizeH="0" baseline="0" noProof="0" dirty="0" smtClean="0">
                <a:ln>
                  <a:noFill/>
                </a:ln>
                <a:solidFill>
                  <a:srgbClr val="514843"/>
                </a:solidFill>
                <a:effectLst/>
                <a:uLnTx/>
                <a:uFillTx/>
                <a:latin typeface="+mn-lt"/>
              </a:rPr>
              <a:t>-Does the student have communication needs?  NO</a:t>
            </a:r>
            <a:br>
              <a:rPr kumimoji="0" lang="en-US" sz="1200" b="0" i="0" u="none" strike="noStrike" kern="1200" cap="none" spc="0" normalizeH="0" baseline="0" noProof="0" dirty="0" smtClean="0">
                <a:ln>
                  <a:noFill/>
                </a:ln>
                <a:solidFill>
                  <a:srgbClr val="514843"/>
                </a:solidFill>
                <a:effectLst/>
                <a:uLnTx/>
                <a:uFillTx/>
                <a:latin typeface="+mn-lt"/>
              </a:rPr>
            </a:br>
            <a:r>
              <a:rPr kumimoji="0" lang="en-US" sz="1200" b="0" i="0" u="none" strike="noStrike" kern="1200" cap="none" spc="0" normalizeH="0" baseline="0" noProof="0" dirty="0" smtClean="0">
                <a:ln>
                  <a:noFill/>
                </a:ln>
                <a:solidFill>
                  <a:srgbClr val="514843"/>
                </a:solidFill>
                <a:effectLst/>
                <a:uLnTx/>
                <a:uFillTx/>
                <a:latin typeface="+mn-lt"/>
              </a:rPr>
              <a:t>-Does the student need assistive technology devices and/or services?  NO</a:t>
            </a:r>
          </a:p>
          <a:p>
            <a:r>
              <a:rPr kumimoji="0" lang="en-US" sz="1200" b="0" i="0" u="none" strike="noStrike" kern="1200" cap="none" spc="0" normalizeH="0" baseline="0" noProof="0" dirty="0" smtClean="0">
                <a:ln>
                  <a:noFill/>
                </a:ln>
                <a:solidFill>
                  <a:srgbClr val="514843"/>
                </a:solidFill>
                <a:effectLst/>
                <a:uLnTx/>
                <a:uFillTx/>
                <a:latin typeface="+mn-lt"/>
              </a:rPr>
              <a:t>-Does the student require specially designed PE?  NO</a:t>
            </a:r>
          </a:p>
          <a:p>
            <a:r>
              <a:rPr kumimoji="0" lang="en-US" sz="1200" b="0" i="0" u="none" strike="noStrike" kern="1200" cap="none" spc="0" normalizeH="0" baseline="0" noProof="0" dirty="0" smtClean="0">
                <a:ln>
                  <a:noFill/>
                </a:ln>
                <a:solidFill>
                  <a:srgbClr val="514843"/>
                </a:solidFill>
                <a:effectLst/>
                <a:uLnTx/>
                <a:uFillTx/>
                <a:latin typeface="+mn-lt"/>
              </a:rPr>
              <a:t>-Is the student working toward alternate achievement standards and participating in the Alabama Alternate Assessment?  NO</a:t>
            </a:r>
            <a:br>
              <a:rPr kumimoji="0" lang="en-US" sz="1200" b="0" i="0" u="none" strike="noStrike" kern="1200" cap="none" spc="0" normalizeH="0" baseline="0" noProof="0" dirty="0" smtClean="0">
                <a:ln>
                  <a:noFill/>
                </a:ln>
                <a:solidFill>
                  <a:srgbClr val="514843"/>
                </a:solidFill>
                <a:effectLst/>
                <a:uLnTx/>
                <a:uFillTx/>
                <a:latin typeface="+mn-lt"/>
              </a:rPr>
            </a:br>
            <a:r>
              <a:rPr kumimoji="0" lang="en-US" sz="1200" b="0" i="0" u="none" strike="noStrike" kern="1200" cap="none" spc="0" normalizeH="0" baseline="0" noProof="0" dirty="0" smtClean="0">
                <a:ln>
                  <a:noFill/>
                </a:ln>
                <a:solidFill>
                  <a:srgbClr val="514843"/>
                </a:solidFill>
                <a:effectLst/>
                <a:uLnTx/>
                <a:uFillTx/>
                <a:latin typeface="+mn-lt"/>
              </a:rPr>
              <a:t>-Are transition services addressed in this IEP with an annual goal(s)?  NO</a:t>
            </a:r>
          </a:p>
        </p:txBody>
      </p:sp>
      <p:sp>
        <p:nvSpPr>
          <p:cNvPr id="4" name="Slide Number Placeholder 3"/>
          <p:cNvSpPr>
            <a:spLocks noGrp="1"/>
          </p:cNvSpPr>
          <p:nvPr>
            <p:ph type="sldNum" sz="quarter" idx="10"/>
          </p:nvPr>
        </p:nvSpPr>
        <p:spPr/>
        <p:txBody>
          <a:bodyPr/>
          <a:lstStyle/>
          <a:p>
            <a:fld id="{0A3C37BE-C303-496D-B5CD-85F2937540FC}" type="slidenum">
              <a:rPr lang="en-US" smtClean="0"/>
              <a:t>32</a:t>
            </a:fld>
            <a:endParaRPr lang="en-US"/>
          </a:p>
        </p:txBody>
      </p:sp>
    </p:spTree>
    <p:extLst>
      <p:ext uri="{BB962C8B-B14F-4D97-AF65-F5344CB8AC3E}">
        <p14:creationId xmlns:p14="http://schemas.microsoft.com/office/powerpoint/2010/main" val="24802400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smtClean="0">
                <a:ln>
                  <a:noFill/>
                </a:ln>
                <a:solidFill>
                  <a:srgbClr val="514843"/>
                </a:solidFill>
                <a:effectLst/>
                <a:uLnTx/>
                <a:uFillTx/>
                <a:latin typeface="+mn-lt"/>
              </a:rPr>
              <a:t>Student’s mode of transportation </a:t>
            </a:r>
            <a:r>
              <a:rPr kumimoji="0" lang="en-US" sz="1200" b="0" i="0" u="none" strike="noStrike" kern="1200" cap="none" spc="0" normalizeH="0" baseline="0" noProof="0" dirty="0" smtClean="0">
                <a:ln>
                  <a:noFill/>
                </a:ln>
                <a:solidFill>
                  <a:srgbClr val="FF0000"/>
                </a:solidFill>
                <a:effectLst/>
                <a:uLnTx/>
                <a:uFillTx/>
                <a:latin typeface="+mn-lt"/>
              </a:rPr>
              <a:t>must</a:t>
            </a:r>
            <a:r>
              <a:rPr kumimoji="0" lang="en-US" sz="1200" b="0" i="0" u="none" strike="noStrike" kern="1200" cap="none" spc="0" normalizeH="0" baseline="0" noProof="0" dirty="0" smtClean="0">
                <a:ln>
                  <a:noFill/>
                </a:ln>
                <a:solidFill>
                  <a:srgbClr val="514843"/>
                </a:solidFill>
                <a:effectLst/>
                <a:uLnTx/>
                <a:uFillTx/>
                <a:latin typeface="+mn-lt"/>
              </a:rPr>
              <a:t> be addressed in every IEP.  </a:t>
            </a: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smtClean="0">
              <a:ln>
                <a:noFill/>
              </a:ln>
              <a:solidFill>
                <a:srgbClr val="514843"/>
              </a:solidFill>
              <a:effectLst/>
              <a:uLnTx/>
              <a:uFillTx/>
              <a:latin typeface="+mn-lt"/>
            </a:endParaRP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smtClean="0">
                <a:ln>
                  <a:noFill/>
                </a:ln>
                <a:solidFill>
                  <a:srgbClr val="514843"/>
                </a:solidFill>
                <a:effectLst/>
                <a:uLnTx/>
                <a:uFillTx/>
                <a:latin typeface="+mn-lt"/>
              </a:rPr>
              <a:t>Brick’s mode of transportation is the regular bus.  Based upon what you have seen does he need transportation as a related service?  NO</a:t>
            </a:r>
          </a:p>
        </p:txBody>
      </p:sp>
      <p:sp>
        <p:nvSpPr>
          <p:cNvPr id="4" name="Slide Number Placeholder 3"/>
          <p:cNvSpPr>
            <a:spLocks noGrp="1"/>
          </p:cNvSpPr>
          <p:nvPr>
            <p:ph type="sldNum" sz="quarter" idx="10"/>
          </p:nvPr>
        </p:nvSpPr>
        <p:spPr/>
        <p:txBody>
          <a:bodyPr/>
          <a:lstStyle/>
          <a:p>
            <a:fld id="{0A3C37BE-C303-496D-B5CD-85F2937540FC}" type="slidenum">
              <a:rPr lang="en-US" smtClean="0"/>
              <a:t>33</a:t>
            </a:fld>
            <a:endParaRPr lang="en-US"/>
          </a:p>
        </p:txBody>
      </p:sp>
    </p:spTree>
    <p:extLst>
      <p:ext uri="{BB962C8B-B14F-4D97-AF65-F5344CB8AC3E}">
        <p14:creationId xmlns:p14="http://schemas.microsoft.com/office/powerpoint/2010/main" val="18462602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smtClean="0">
                <a:ln>
                  <a:noFill/>
                </a:ln>
                <a:solidFill>
                  <a:srgbClr val="514843"/>
                </a:solidFill>
                <a:effectLst/>
                <a:uLnTx/>
                <a:uFillTx/>
                <a:latin typeface="+mn-lt"/>
              </a:rPr>
              <a:t>NONACADEMIC AND EXTRACURRICULAR ACTIVITIES </a:t>
            </a:r>
            <a:r>
              <a:rPr kumimoji="0" lang="en-US" sz="1200" b="0" i="0" u="none" strike="noStrike" kern="1200" cap="none" spc="0" normalizeH="0" baseline="0" noProof="0" dirty="0" smtClean="0">
                <a:ln>
                  <a:noFill/>
                </a:ln>
                <a:solidFill>
                  <a:srgbClr val="FF0000"/>
                </a:solidFill>
                <a:effectLst/>
                <a:uLnTx/>
                <a:uFillTx/>
                <a:latin typeface="+mn-lt"/>
              </a:rPr>
              <a:t>must</a:t>
            </a:r>
            <a:r>
              <a:rPr kumimoji="0" lang="en-US" sz="1200" b="0" i="0" u="none" strike="noStrike" kern="1200" cap="none" spc="0" normalizeH="0" baseline="0" noProof="0" dirty="0" smtClean="0">
                <a:ln>
                  <a:noFill/>
                </a:ln>
                <a:solidFill>
                  <a:srgbClr val="514843"/>
                </a:solidFill>
                <a:effectLst/>
                <a:uLnTx/>
                <a:uFillTx/>
                <a:latin typeface="+mn-lt"/>
              </a:rPr>
              <a:t> have at least one item checked.</a:t>
            </a: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smtClean="0">
                <a:ln>
                  <a:noFill/>
                </a:ln>
                <a:solidFill>
                  <a:srgbClr val="514843"/>
                </a:solidFill>
                <a:effectLst/>
                <a:uLnTx/>
                <a:uFillTx/>
                <a:latin typeface="+mn-lt"/>
              </a:rPr>
              <a:t>Will Brick have the opportunity to participate in nonacademic/extracurricular activities with his/her nondisabled peers?  YES</a:t>
            </a: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smtClean="0">
              <a:ln>
                <a:noFill/>
              </a:ln>
              <a:solidFill>
                <a:srgbClr val="514843"/>
              </a:solidFill>
              <a:effectLst/>
              <a:uLnTx/>
              <a:uFillTx/>
              <a:latin typeface="+mn-lt"/>
            </a:endParaRP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endParaRPr kumimoji="0" lang="en-US" sz="1200" b="0" i="0" u="none" strike="noStrike" kern="1200" cap="none" spc="0" normalizeH="0" baseline="0" noProof="0" dirty="0" smtClean="0">
              <a:ln>
                <a:noFill/>
              </a:ln>
              <a:solidFill>
                <a:srgbClr val="514843"/>
              </a:solidFill>
              <a:effectLst/>
              <a:uLnTx/>
              <a:uFillTx/>
              <a:latin typeface="+mn-lt"/>
            </a:endParaRPr>
          </a:p>
          <a:p>
            <a:pPr marL="0" marR="0" lvl="0" indent="0" algn="l" defTabSz="914400" rtl="0" eaLnBrk="1" fontAlgn="auto" latinLnBrk="0" hangingPunct="1">
              <a:lnSpc>
                <a:spcPct val="90000"/>
              </a:lnSpc>
              <a:spcBef>
                <a:spcPts val="1800"/>
              </a:spcBef>
              <a:spcAft>
                <a:spcPts val="0"/>
              </a:spcAft>
              <a:buClrTx/>
              <a:buSzTx/>
              <a:buFont typeface="Wingdings" panose="05000000000000000000" pitchFamily="2" charset="2"/>
              <a:buNone/>
              <a:tabLst/>
              <a:defRPr/>
            </a:pPr>
            <a:r>
              <a:rPr kumimoji="0" lang="en-US" sz="1200" b="0" i="0" u="none" strike="noStrike" kern="1200" cap="none" spc="0" normalizeH="0" baseline="0" noProof="0" dirty="0" smtClean="0">
                <a:ln>
                  <a:noFill/>
                </a:ln>
                <a:solidFill>
                  <a:srgbClr val="514843"/>
                </a:solidFill>
                <a:effectLst/>
                <a:uLnTx/>
                <a:uFillTx/>
                <a:latin typeface="+mn-lt"/>
              </a:rPr>
              <a:t>Always indicate that the annual goal progress report will be send home each time report cards are issued.    This is every 9 weeks.  </a:t>
            </a:r>
          </a:p>
        </p:txBody>
      </p:sp>
      <p:sp>
        <p:nvSpPr>
          <p:cNvPr id="4" name="Slide Number Placeholder 3"/>
          <p:cNvSpPr>
            <a:spLocks noGrp="1"/>
          </p:cNvSpPr>
          <p:nvPr>
            <p:ph type="sldNum" sz="quarter" idx="10"/>
          </p:nvPr>
        </p:nvSpPr>
        <p:spPr/>
        <p:txBody>
          <a:bodyPr/>
          <a:lstStyle/>
          <a:p>
            <a:fld id="{0A3C37BE-C303-496D-B5CD-85F2937540FC}" type="slidenum">
              <a:rPr lang="en-US" smtClean="0"/>
              <a:t>34</a:t>
            </a:fld>
            <a:endParaRPr lang="en-US"/>
          </a:p>
        </p:txBody>
      </p:sp>
    </p:spTree>
    <p:extLst>
      <p:ext uri="{BB962C8B-B14F-4D97-AF65-F5344CB8AC3E}">
        <p14:creationId xmlns:p14="http://schemas.microsoft.com/office/powerpoint/2010/main" val="7113580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dirty="0" smtClean="0"/>
              <a:t>The Transition Page:</a:t>
            </a:r>
            <a:r>
              <a:rPr lang="en-US" sz="1400" baseline="0" dirty="0" smtClean="0"/>
              <a:t>  Brick is a 3</a:t>
            </a:r>
            <a:r>
              <a:rPr lang="en-US" sz="1400" baseline="30000" dirty="0" smtClean="0"/>
              <a:t>rd</a:t>
            </a:r>
            <a:r>
              <a:rPr lang="en-US" sz="1400" baseline="0" dirty="0" smtClean="0"/>
              <a:t> grader – do we need this page?</a:t>
            </a:r>
          </a:p>
          <a:p>
            <a:endParaRPr lang="en-US" sz="1400" baseline="0" dirty="0" smtClean="0"/>
          </a:p>
          <a:p>
            <a:r>
              <a:rPr lang="en-US" sz="1400" baseline="0" dirty="0" smtClean="0"/>
              <a:t>However, his plans to live with his parents forever did have an effect on them.  They may need something to address that if he doesn’t change his mind.  </a:t>
            </a:r>
          </a:p>
          <a:p>
            <a:endParaRPr lang="en-US" sz="1400" baseline="0" dirty="0" smtClean="0"/>
          </a:p>
          <a:p>
            <a:r>
              <a:rPr lang="en-US" sz="1400" baseline="0" dirty="0" smtClean="0"/>
              <a:t>And stay tuned we have a video clip of an older Brick after this IEP and we will demonstrate how to complete the Notice of Proposed Meeting/Consent for Agency Participation and the transition page for an older student.  </a:t>
            </a:r>
            <a:endParaRPr lang="en-US" sz="1400" dirty="0"/>
          </a:p>
        </p:txBody>
      </p:sp>
      <p:sp>
        <p:nvSpPr>
          <p:cNvPr id="4" name="Slide Number Placeholder 3"/>
          <p:cNvSpPr>
            <a:spLocks noGrp="1"/>
          </p:cNvSpPr>
          <p:nvPr>
            <p:ph type="sldNum" sz="quarter" idx="10"/>
          </p:nvPr>
        </p:nvSpPr>
        <p:spPr/>
        <p:txBody>
          <a:bodyPr/>
          <a:lstStyle/>
          <a:p>
            <a:fld id="{26D18A5D-9F6D-4F20-92C2-291EB6281672}" type="slidenum">
              <a:rPr lang="en-US" smtClean="0"/>
              <a:pPr/>
              <a:t>35</a:t>
            </a:fld>
            <a:endParaRPr lang="en-US"/>
          </a:p>
        </p:txBody>
      </p:sp>
    </p:spTree>
    <p:extLst>
      <p:ext uri="{BB962C8B-B14F-4D97-AF65-F5344CB8AC3E}">
        <p14:creationId xmlns:p14="http://schemas.microsoft.com/office/powerpoint/2010/main" val="5968113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Developing the measurable annual goal:</a:t>
            </a:r>
          </a:p>
          <a:p>
            <a:endParaRPr lang="en-US" baseline="0" dirty="0" smtClean="0"/>
          </a:p>
          <a:p>
            <a:r>
              <a:rPr lang="en-US" baseline="0" dirty="0" smtClean="0"/>
              <a:t>Step 1:  Gather Data – what types can we gather here?  Recent evaluations for eligibility, classroom assessments, classroom observations, grades, parent observations/interviews, etc.</a:t>
            </a:r>
          </a:p>
          <a:p>
            <a:r>
              <a:rPr lang="en-US" baseline="0" dirty="0" smtClean="0"/>
              <a:t>Step 2:  Analyze Data –in looking at the data - remember the needs we identified from the clip -  social skills – odd behavior, indifference toward other academics, organizational skills, and academically he has a D in Math; further classroom assessments in Math indicated that Brick can perform addition and subtraction but he is not performing well on problems involving properties of operations; </a:t>
            </a:r>
          </a:p>
          <a:p>
            <a:endParaRPr lang="en-US" baseline="0" dirty="0" smtClean="0"/>
          </a:p>
          <a:p>
            <a:r>
              <a:rPr lang="en-US" baseline="0" dirty="0" smtClean="0"/>
              <a:t>Use the Curriculum Guide to the Alabama Course of Study: Mathematics to develop this goal.</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p>
          <a:p>
            <a:endParaRPr lang="en-US" baseline="0" dirty="0" smtClean="0"/>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36</a:t>
            </a:fld>
            <a:endParaRPr lang="en-US"/>
          </a:p>
        </p:txBody>
      </p:sp>
    </p:spTree>
    <p:extLst>
      <p:ext uri="{BB962C8B-B14F-4D97-AF65-F5344CB8AC3E}">
        <p14:creationId xmlns:p14="http://schemas.microsoft.com/office/powerpoint/2010/main" val="4204043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Often times the question or comment is made concerning how many grade levels to drop when writing the IEP.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Remember, the curriculum guides have been c</a:t>
            </a:r>
            <a:r>
              <a:rPr lang="en-US" dirty="0" smtClean="0"/>
              <a:t>rossed</a:t>
            </a:r>
            <a:r>
              <a:rPr lang="en-US" baseline="0" dirty="0" smtClean="0"/>
              <a:t> referenced back to previous grade standards.  These references are indicated within the objectives.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For example:  Brick’s deficit is using the properties of operations to add and subtract is located on page 31 of the </a:t>
            </a:r>
            <a:r>
              <a:rPr lang="en-US" i="1" baseline="0" dirty="0" smtClean="0"/>
              <a:t>Curriculum Guide to the Alabama Course of Study:  Mathematics</a:t>
            </a:r>
            <a:r>
              <a:rPr lang="en-US" i="0" baseline="0" dirty="0" smtClean="0"/>
              <a:t>;  M (Math). 3 (Grade 3). 5 (Standard 5). 3 (Objective 3)</a:t>
            </a:r>
            <a:endParaRPr lang="en-US" baseline="0" dirty="0" smtClean="0"/>
          </a:p>
          <a:p>
            <a:endParaRPr lang="en-US" baseline="0" dirty="0" smtClean="0"/>
          </a:p>
          <a:p>
            <a:r>
              <a:rPr lang="en-US" baseline="0" dirty="0" smtClean="0"/>
              <a:t>Is cross referenced back to…</a:t>
            </a:r>
          </a:p>
        </p:txBody>
      </p:sp>
      <p:sp>
        <p:nvSpPr>
          <p:cNvPr id="4" name="Slide Number Placeholder 3"/>
          <p:cNvSpPr>
            <a:spLocks noGrp="1"/>
          </p:cNvSpPr>
          <p:nvPr>
            <p:ph type="sldNum" sz="quarter" idx="10"/>
          </p:nvPr>
        </p:nvSpPr>
        <p:spPr/>
        <p:txBody>
          <a:bodyPr/>
          <a:lstStyle/>
          <a:p>
            <a:fld id="{5DDDEF32-6AEF-4DE1-9012-5CFFC75D3571}" type="slidenum">
              <a:rPr lang="en-US" smtClean="0"/>
              <a:t>37</a:t>
            </a:fld>
            <a:endParaRPr lang="en-US"/>
          </a:p>
        </p:txBody>
      </p:sp>
    </p:spTree>
    <p:extLst>
      <p:ext uri="{BB962C8B-B14F-4D97-AF65-F5344CB8AC3E}">
        <p14:creationId xmlns:p14="http://schemas.microsoft.com/office/powerpoint/2010/main" val="28710670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…previous grade level standards in the first grade.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Page 13 of the </a:t>
            </a:r>
            <a:r>
              <a:rPr lang="en-US" i="1" baseline="0" dirty="0" smtClean="0"/>
              <a:t>Curriculum Guide to the Alabama Course of Study:  Mathematics</a:t>
            </a:r>
            <a:r>
              <a:rPr lang="en-US" baseline="0" dirty="0" smtClean="0"/>
              <a:t> 1</a:t>
            </a:r>
            <a:r>
              <a:rPr lang="en-US" baseline="30000" dirty="0" smtClean="0"/>
              <a:t>st</a:t>
            </a:r>
            <a:r>
              <a:rPr lang="en-US" baseline="0" dirty="0" smtClean="0"/>
              <a:t> grade content standard 3:  Apply properties of operations as strategies to add and subtract.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38</a:t>
            </a:fld>
            <a:endParaRPr lang="en-US" dirty="0"/>
          </a:p>
        </p:txBody>
      </p:sp>
    </p:spTree>
    <p:extLst>
      <p:ext uri="{BB962C8B-B14F-4D97-AF65-F5344CB8AC3E}">
        <p14:creationId xmlns:p14="http://schemas.microsoft.com/office/powerpoint/2010/main" val="14764066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Brick is in the 3</a:t>
            </a:r>
            <a:r>
              <a:rPr lang="en-US" baseline="30000" dirty="0" smtClean="0"/>
              <a:t>rd</a:t>
            </a:r>
            <a:r>
              <a:rPr lang="en-US" baseline="0" dirty="0" smtClean="0"/>
              <a:t> grade and that is the standard that will be used to develop his measurable annual goal for Math.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 3.5.3:  Apply properties of operations as strategies to add and subtract.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This demonstrates how </a:t>
            </a:r>
            <a:r>
              <a:rPr lang="en-US" b="1" baseline="0" dirty="0" smtClean="0"/>
              <a:t>MOST</a:t>
            </a:r>
            <a:r>
              <a:rPr lang="en-US" baseline="0" dirty="0" smtClean="0"/>
              <a:t> often there will not be a reason to go below grade level when using the objectives in the curriculum guide; but it could happen.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39</a:t>
            </a:fld>
            <a:endParaRPr lang="en-US" dirty="0"/>
          </a:p>
        </p:txBody>
      </p:sp>
    </p:spTree>
    <p:extLst>
      <p:ext uri="{BB962C8B-B14F-4D97-AF65-F5344CB8AC3E}">
        <p14:creationId xmlns:p14="http://schemas.microsoft.com/office/powerpoint/2010/main" val="4037620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b="1" dirty="0" smtClean="0">
                <a:cs typeface="Arial" panose="020B0604020202020204" pitchFamily="34" charset="0"/>
              </a:rPr>
              <a:t>Summarize the Present Level of Academic Achievement and Functional Performance</a:t>
            </a:r>
          </a:p>
          <a:p>
            <a:pPr marL="571500" indent="-571500">
              <a:buFont typeface="Arial" panose="020B0604020202020204" pitchFamily="34" charset="0"/>
              <a:buChar char="•"/>
            </a:pPr>
            <a:r>
              <a:rPr lang="en-US" sz="1200" b="1" dirty="0" smtClean="0"/>
              <a:t>Ask</a:t>
            </a:r>
            <a:r>
              <a:rPr lang="en-US" sz="1200" dirty="0" smtClean="0"/>
              <a:t>…what have we learned about the student’s strengths and weaknesses?</a:t>
            </a:r>
          </a:p>
          <a:p>
            <a:pPr marL="571500" indent="-571500">
              <a:buFont typeface="Arial" panose="020B0604020202020204" pitchFamily="34" charset="0"/>
              <a:buChar char="•"/>
            </a:pPr>
            <a:r>
              <a:rPr lang="en-US" sz="1200" b="1" dirty="0" smtClean="0"/>
              <a:t>Ask</a:t>
            </a:r>
            <a:r>
              <a:rPr lang="en-US" sz="1200" dirty="0" smtClean="0"/>
              <a:t>…what is the student capable of doing now?</a:t>
            </a:r>
          </a:p>
          <a:p>
            <a:pPr marL="571500" indent="-571500">
              <a:buFont typeface="Arial" panose="020B0604020202020204" pitchFamily="34" charset="0"/>
              <a:buChar char="•"/>
            </a:pPr>
            <a:r>
              <a:rPr lang="en-US" sz="1200" b="1" dirty="0" smtClean="0"/>
              <a:t>Ask</a:t>
            </a:r>
            <a:r>
              <a:rPr lang="en-US" sz="1200" dirty="0" smtClean="0"/>
              <a:t>…what prerequisite skills does the student need to close the gap between his/her present level and the grade level content standard/academic</a:t>
            </a:r>
            <a:r>
              <a:rPr lang="en-US" sz="1200" baseline="0" dirty="0" smtClean="0"/>
              <a:t> achievement </a:t>
            </a:r>
            <a:r>
              <a:rPr lang="en-US" sz="1200" dirty="0" smtClean="0"/>
              <a:t>or the functional performance?</a:t>
            </a:r>
          </a:p>
          <a:p>
            <a:pPr marL="0" indent="0">
              <a:buFont typeface="Arial" panose="020B0604020202020204" pitchFamily="34" charset="0"/>
              <a:buNone/>
            </a:pPr>
            <a:endParaRPr lang="en-US" sz="120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4</a:t>
            </a:fld>
            <a:endParaRPr lang="en-US" dirty="0"/>
          </a:p>
        </p:txBody>
      </p:sp>
    </p:spTree>
    <p:extLst>
      <p:ext uri="{BB962C8B-B14F-4D97-AF65-F5344CB8AC3E}">
        <p14:creationId xmlns:p14="http://schemas.microsoft.com/office/powerpoint/2010/main" val="29024932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The three components to develop a Present level of Academic Achievement and Functional Performance:  </a:t>
            </a:r>
          </a:p>
          <a:p>
            <a:r>
              <a:rPr lang="en-US" sz="1200" baseline="0" dirty="0" smtClean="0"/>
              <a:t>1-Student’s strengths </a:t>
            </a:r>
          </a:p>
          <a:p>
            <a:r>
              <a:rPr lang="en-US" sz="1200" baseline="0" dirty="0" smtClean="0"/>
              <a:t>2-Needs </a:t>
            </a:r>
          </a:p>
          <a:p>
            <a:r>
              <a:rPr lang="en-US" sz="1200" baseline="0" dirty="0" smtClean="0"/>
              <a:t>3-How the disability affects educational performance in the general education curriculum</a:t>
            </a:r>
          </a:p>
        </p:txBody>
      </p:sp>
      <p:sp>
        <p:nvSpPr>
          <p:cNvPr id="4" name="Slide Number Placeholder 3"/>
          <p:cNvSpPr>
            <a:spLocks noGrp="1"/>
          </p:cNvSpPr>
          <p:nvPr>
            <p:ph type="sldNum" sz="quarter" idx="10"/>
          </p:nvPr>
        </p:nvSpPr>
        <p:spPr/>
        <p:txBody>
          <a:bodyPr/>
          <a:lstStyle/>
          <a:p>
            <a:fld id="{5DDDEF32-6AEF-4DE1-9012-5CFFC75D3571}" type="slidenum">
              <a:rPr lang="en-US" smtClean="0"/>
              <a:t>40</a:t>
            </a:fld>
            <a:endParaRPr lang="en-US"/>
          </a:p>
        </p:txBody>
      </p:sp>
    </p:spTree>
    <p:extLst>
      <p:ext uri="{BB962C8B-B14F-4D97-AF65-F5344CB8AC3E}">
        <p14:creationId xmlns:p14="http://schemas.microsoft.com/office/powerpoint/2010/main" val="22996890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Corbel" panose="020B0503020204020204"/>
                <a:ea typeface="+mn-ea"/>
                <a:cs typeface="+mn-cs"/>
              </a:rPr>
              <a:t>STRENGTHS: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0ACEC">
                    <a:lumMod val="75000"/>
                  </a:srgbClr>
                </a:solidFill>
                <a:effectLst/>
                <a:uLnTx/>
                <a:uFillTx/>
                <a:latin typeface="Corbel" panose="020B0503020204020204"/>
                <a:ea typeface="+mn-ea"/>
                <a:cs typeface="+mn-cs"/>
              </a:rPr>
              <a:t>Recent achievement testing indicates that Brick is performing math functions on a level that is consistent with a student in the first grade.  Recent classroom assessments indicate Brick’s ability to add and subtract one and two digit numbers.  He completes assignments with precision taking time to ensure each number is lined up correctly and in the proper order. </a:t>
            </a:r>
          </a:p>
        </p:txBody>
      </p:sp>
      <p:sp>
        <p:nvSpPr>
          <p:cNvPr id="4" name="Slide Number Placeholder 3"/>
          <p:cNvSpPr>
            <a:spLocks noGrp="1"/>
          </p:cNvSpPr>
          <p:nvPr>
            <p:ph type="sldNum" sz="quarter" idx="10"/>
          </p:nvPr>
        </p:nvSpPr>
        <p:spPr/>
        <p:txBody>
          <a:bodyPr/>
          <a:lstStyle/>
          <a:p>
            <a:fld id="{5DDDEF32-6AEF-4DE1-9012-5CFFC75D3571}" type="slidenum">
              <a:rPr lang="en-US" smtClean="0"/>
              <a:t>41</a:t>
            </a:fld>
            <a:endParaRPr lang="en-US"/>
          </a:p>
        </p:txBody>
      </p:sp>
    </p:spTree>
    <p:extLst>
      <p:ext uri="{BB962C8B-B14F-4D97-AF65-F5344CB8AC3E}">
        <p14:creationId xmlns:p14="http://schemas.microsoft.com/office/powerpoint/2010/main" val="2440840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NEEDS:  </a:t>
            </a:r>
          </a:p>
          <a:p>
            <a:r>
              <a:rPr lang="en-US" sz="1200" b="0" dirty="0" smtClean="0">
                <a:solidFill>
                  <a:schemeClr val="accent1">
                    <a:lumMod val="75000"/>
                  </a:schemeClr>
                </a:solidFill>
              </a:rPr>
              <a:t>However, his need to have a fixed order in math hinders him from performing on grade level.  Classroom observations and assessments reveal his lack of understanding the order of operations.   He needs to increase his understanding and acceptance of this foundational skill. </a:t>
            </a:r>
          </a:p>
        </p:txBody>
      </p:sp>
      <p:sp>
        <p:nvSpPr>
          <p:cNvPr id="4" name="Slide Number Placeholder 3"/>
          <p:cNvSpPr>
            <a:spLocks noGrp="1"/>
          </p:cNvSpPr>
          <p:nvPr>
            <p:ph type="sldNum" sz="quarter" idx="10"/>
          </p:nvPr>
        </p:nvSpPr>
        <p:spPr/>
        <p:txBody>
          <a:bodyPr/>
          <a:lstStyle/>
          <a:p>
            <a:fld id="{5DDDEF32-6AEF-4DE1-9012-5CFFC75D3571}" type="slidenum">
              <a:rPr lang="en-US" smtClean="0"/>
              <a:t>42</a:t>
            </a:fld>
            <a:endParaRPr lang="en-US"/>
          </a:p>
        </p:txBody>
      </p:sp>
    </p:spTree>
    <p:extLst>
      <p:ext uri="{BB962C8B-B14F-4D97-AF65-F5344CB8AC3E}">
        <p14:creationId xmlns:p14="http://schemas.microsoft.com/office/powerpoint/2010/main" val="1715556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HOW THE DISABILITY AFFECTS PERFORMANCE IN THE GENERAL EDUCATION CURRICULUM :  </a:t>
            </a:r>
          </a:p>
          <a:p>
            <a:r>
              <a:rPr lang="en-US" sz="1200" b="0" dirty="0" smtClean="0">
                <a:solidFill>
                  <a:schemeClr val="accent1">
                    <a:lumMod val="75000"/>
                  </a:schemeClr>
                </a:solidFill>
              </a:rPr>
              <a:t>Brick’s limited understanding of the properties of operations emphasized by his resistance to accept change affects his educational</a:t>
            </a:r>
            <a:r>
              <a:rPr lang="en-US" sz="1200" b="0" baseline="0" dirty="0" smtClean="0">
                <a:solidFill>
                  <a:schemeClr val="accent1">
                    <a:lumMod val="75000"/>
                  </a:schemeClr>
                </a:solidFill>
              </a:rPr>
              <a:t> </a:t>
            </a:r>
            <a:r>
              <a:rPr lang="en-US" sz="1200" b="0" dirty="0" smtClean="0">
                <a:solidFill>
                  <a:schemeClr val="accent1">
                    <a:lumMod val="75000"/>
                  </a:schemeClr>
                </a:solidFill>
              </a:rPr>
              <a:t>performance in the general education curriculum in the area of Math. </a:t>
            </a:r>
          </a:p>
        </p:txBody>
      </p:sp>
      <p:sp>
        <p:nvSpPr>
          <p:cNvPr id="4" name="Slide Number Placeholder 3"/>
          <p:cNvSpPr>
            <a:spLocks noGrp="1"/>
          </p:cNvSpPr>
          <p:nvPr>
            <p:ph type="sldNum" sz="quarter" idx="10"/>
          </p:nvPr>
        </p:nvSpPr>
        <p:spPr/>
        <p:txBody>
          <a:bodyPr/>
          <a:lstStyle/>
          <a:p>
            <a:fld id="{5DDDEF32-6AEF-4DE1-9012-5CFFC75D3571}" type="slidenum">
              <a:rPr lang="en-US" smtClean="0"/>
              <a:t>43</a:t>
            </a:fld>
            <a:endParaRPr lang="en-US"/>
          </a:p>
        </p:txBody>
      </p:sp>
    </p:spTree>
    <p:extLst>
      <p:ext uri="{BB962C8B-B14F-4D97-AF65-F5344CB8AC3E}">
        <p14:creationId xmlns:p14="http://schemas.microsoft.com/office/powerpoint/2010/main" val="574866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Five components for the measurable annual goal:  </a:t>
            </a:r>
          </a:p>
          <a:p>
            <a:r>
              <a:rPr lang="en-US" sz="1200" b="0" baseline="0" dirty="0" smtClean="0">
                <a:solidFill>
                  <a:schemeClr val="accent1">
                    <a:lumMod val="75000"/>
                  </a:schemeClr>
                </a:solidFill>
              </a:rPr>
              <a:t>1- Who (the student) </a:t>
            </a:r>
            <a:r>
              <a:rPr lang="en-US" sz="1200" b="1" baseline="0" dirty="0" smtClean="0">
                <a:solidFill>
                  <a:schemeClr val="accent1">
                    <a:lumMod val="75000"/>
                  </a:schemeClr>
                </a:solidFill>
              </a:rPr>
              <a:t>Brick</a:t>
            </a:r>
            <a:r>
              <a:rPr lang="en-US" sz="1200" b="0" baseline="0" dirty="0" smtClean="0">
                <a:solidFill>
                  <a:schemeClr val="accent1">
                    <a:lumMod val="75000"/>
                  </a:schemeClr>
                </a:solidFill>
              </a:rPr>
              <a:t> </a:t>
            </a:r>
          </a:p>
          <a:p>
            <a:r>
              <a:rPr lang="en-US" sz="1200" b="0" baseline="0" dirty="0" smtClean="0">
                <a:solidFill>
                  <a:schemeClr val="accent1">
                    <a:lumMod val="75000"/>
                  </a:schemeClr>
                </a:solidFill>
              </a:rPr>
              <a:t>2- Behavior (will do what) </a:t>
            </a:r>
            <a:r>
              <a:rPr lang="en-US" sz="1200" b="1" dirty="0" smtClean="0">
                <a:solidFill>
                  <a:schemeClr val="accent1">
                    <a:lumMod val="75000"/>
                  </a:schemeClr>
                </a:solidFill>
              </a:rPr>
              <a:t>will increase his understanding of the properties of operations and apply these strategies to add, subtract, multiply, and divide</a:t>
            </a:r>
            <a:endParaRPr lang="en-US" sz="1200" b="0" baseline="0" dirty="0" smtClean="0">
              <a:solidFill>
                <a:schemeClr val="accent1">
                  <a:lumMod val="75000"/>
                </a:schemeClr>
              </a:solidFill>
            </a:endParaRPr>
          </a:p>
          <a:p>
            <a:r>
              <a:rPr lang="en-US" sz="1200" b="0" baseline="0" dirty="0" smtClean="0">
                <a:solidFill>
                  <a:schemeClr val="accent1">
                    <a:lumMod val="75000"/>
                  </a:schemeClr>
                </a:solidFill>
              </a:rPr>
              <a:t>3- Conditions (under what conditions) </a:t>
            </a:r>
            <a:r>
              <a:rPr lang="en-US" sz="1200" b="1" dirty="0" smtClean="0">
                <a:solidFill>
                  <a:schemeClr val="accent1">
                    <a:lumMod val="75000"/>
                  </a:schemeClr>
                </a:solidFill>
              </a:rPr>
              <a:t>Through teacher led instruction and practice</a:t>
            </a:r>
          </a:p>
          <a:p>
            <a:r>
              <a:rPr lang="en-US" sz="1200" b="0" baseline="0" dirty="0" smtClean="0">
                <a:solidFill>
                  <a:schemeClr val="accent1">
                    <a:lumMod val="75000"/>
                  </a:schemeClr>
                </a:solidFill>
              </a:rPr>
              <a:t>4- Criterion (to what level) </a:t>
            </a:r>
            <a:r>
              <a:rPr lang="en-US" sz="1200" b="1" dirty="0" smtClean="0">
                <a:solidFill>
                  <a:schemeClr val="accent1">
                    <a:lumMod val="75000"/>
                  </a:schemeClr>
                </a:solidFill>
              </a:rPr>
              <a:t>with 90% accuracy </a:t>
            </a: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5- Time frame (in what length of time) </a:t>
            </a:r>
            <a:r>
              <a:rPr lang="en-US" sz="1200" b="1" dirty="0" smtClean="0">
                <a:solidFill>
                  <a:schemeClr val="accent1">
                    <a:lumMod val="75000"/>
                  </a:schemeClr>
                </a:solidFill>
              </a:rPr>
              <a:t>by the end of the 4th nine weeks.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chemeClr val="accent1">
                    <a:lumMod val="75000"/>
                  </a:schemeClr>
                </a:solidFill>
              </a:rPr>
              <a:t>Referencing</a:t>
            </a:r>
            <a:r>
              <a:rPr lang="en-US" sz="1200" b="0" baseline="0" dirty="0" smtClean="0">
                <a:solidFill>
                  <a:schemeClr val="accent1">
                    <a:lumMod val="75000"/>
                  </a:schemeClr>
                </a:solidFill>
              </a:rPr>
              <a:t> the goal to a standard:  M.3.5.3</a:t>
            </a:r>
            <a:r>
              <a:rPr lang="en-US" sz="1200" b="0" baseline="0" dirty="0" smtClean="0">
                <a:solidFill>
                  <a:schemeClr val="tx1"/>
                </a:solidFill>
              </a:rPr>
              <a:t> (Math, grade 3, content standard 5, objective 3)</a:t>
            </a:r>
            <a:endParaRPr lang="en-US" sz="1200" b="0" baseline="0" dirty="0" smtClean="0">
              <a:solidFill>
                <a:schemeClr val="accent1">
                  <a:lumMod val="75000"/>
                </a:schemeClr>
              </a:solidFill>
            </a:endParaRPr>
          </a:p>
          <a:p>
            <a:endParaRPr lang="en-US" sz="1200" b="0" baseline="0" dirty="0" smtClean="0">
              <a:solidFill>
                <a:schemeClr val="accent1">
                  <a:lumMod val="75000"/>
                </a:schemeClr>
              </a:solidFill>
            </a:endParaRPr>
          </a:p>
        </p:txBody>
      </p:sp>
      <p:sp>
        <p:nvSpPr>
          <p:cNvPr id="4" name="Slide Number Placeholder 3"/>
          <p:cNvSpPr>
            <a:spLocks noGrp="1"/>
          </p:cNvSpPr>
          <p:nvPr>
            <p:ph type="sldNum" sz="quarter" idx="10"/>
          </p:nvPr>
        </p:nvSpPr>
        <p:spPr/>
        <p:txBody>
          <a:bodyPr/>
          <a:lstStyle/>
          <a:p>
            <a:fld id="{5DDDEF32-6AEF-4DE1-9012-5CFFC75D3571}" type="slidenum">
              <a:rPr lang="en-US" smtClean="0"/>
              <a:t>44</a:t>
            </a:fld>
            <a:endParaRPr lang="en-US"/>
          </a:p>
        </p:txBody>
      </p:sp>
    </p:spTree>
    <p:extLst>
      <p:ext uri="{BB962C8B-B14F-4D97-AF65-F5344CB8AC3E}">
        <p14:creationId xmlns:p14="http://schemas.microsoft.com/office/powerpoint/2010/main" val="42780267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Measurable annual goal: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accent1">
                    <a:lumMod val="75000"/>
                  </a:schemeClr>
                </a:solidFill>
              </a:rPr>
              <a:t>Through teacher led instruction and practice, Brick will increase his understanding of the properties of operations and apply these strategies to add, subtract, multiply, and divide with 90% accuracy by the end of the 4th nine weeks.    M. 3.5.3</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solidFill>
                <a:schemeClr val="accent1">
                  <a:lumMod val="75000"/>
                </a:schemeClr>
              </a:solidFill>
            </a:endParaRPr>
          </a:p>
          <a:p>
            <a:r>
              <a:rPr lang="en-US" sz="1200" b="0" baseline="0" dirty="0" smtClean="0">
                <a:solidFill>
                  <a:schemeClr val="accent1">
                    <a:lumMod val="75000"/>
                  </a:schemeClr>
                </a:solidFill>
              </a:rPr>
              <a:t> </a:t>
            </a:r>
            <a:endParaRPr lang="en-US" sz="1200" b="1" dirty="0"/>
          </a:p>
        </p:txBody>
      </p:sp>
      <p:sp>
        <p:nvSpPr>
          <p:cNvPr id="4" name="Slide Number Placeholder 3"/>
          <p:cNvSpPr>
            <a:spLocks noGrp="1"/>
          </p:cNvSpPr>
          <p:nvPr>
            <p:ph type="sldNum" sz="quarter" idx="10"/>
          </p:nvPr>
        </p:nvSpPr>
        <p:spPr/>
        <p:txBody>
          <a:bodyPr/>
          <a:lstStyle/>
          <a:p>
            <a:fld id="{5DDDEF32-6AEF-4DE1-9012-5CFFC75D3571}" type="slidenum">
              <a:rPr lang="en-US" smtClean="0"/>
              <a:t>45</a:t>
            </a:fld>
            <a:endParaRPr lang="en-US"/>
          </a:p>
        </p:txBody>
      </p:sp>
    </p:spTree>
    <p:extLst>
      <p:ext uri="{BB962C8B-B14F-4D97-AF65-F5344CB8AC3E}">
        <p14:creationId xmlns:p14="http://schemas.microsoft.com/office/powerpoint/2010/main" val="22724967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Adding the P</a:t>
            </a:r>
            <a:r>
              <a:rPr lang="en-US" baseline="0" dirty="0" smtClean="0"/>
              <a:t>resent Level of Academic Achievement and Functional Performance and the Measurable Annual Goal for Math the IEP Team must decide on the… </a:t>
            </a:r>
          </a:p>
          <a:p>
            <a:endParaRPr lang="en-US" baseline="0" dirty="0" smtClean="0"/>
          </a:p>
          <a:p>
            <a:r>
              <a:rPr lang="en-US" baseline="0" dirty="0" smtClean="0"/>
              <a:t>Types of evaluation:  (More than one can be selected) For this goal the IEP Team selected:  work samples; grades; and since he will be working with the teacher, teacher observation.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46</a:t>
            </a:fld>
            <a:endParaRPr lang="en-US"/>
          </a:p>
        </p:txBody>
      </p:sp>
    </p:spTree>
    <p:extLst>
      <p:ext uri="{BB962C8B-B14F-4D97-AF65-F5344CB8AC3E}">
        <p14:creationId xmlns:p14="http://schemas.microsoft.com/office/powerpoint/2010/main" val="36759722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a:t>
            </a:r>
            <a:r>
              <a:rPr lang="en-US" baseline="0" dirty="0" smtClean="0"/>
              <a:t> YES was checked on behavior impeding his learning or the learning of others, so that deficit will be addressed using a measurable annual goal.  </a:t>
            </a:r>
          </a:p>
          <a:p>
            <a:endParaRPr lang="en-US" sz="1200" baseline="0" dirty="0" smtClean="0"/>
          </a:p>
          <a:p>
            <a:r>
              <a:rPr lang="en-US" sz="1200" baseline="0" dirty="0" smtClean="0"/>
              <a:t>Some of his needs identified in the video for behavior include:  his odd behavior – ignoring peers at birthday party to read a book; lack of concern for everyone’s feelings when he pulled down his pants in the hallway; touching his teacher inappropriately</a:t>
            </a:r>
          </a:p>
          <a:p>
            <a:endParaRPr lang="en-US" sz="1200" baseline="0" dirty="0" smtClean="0"/>
          </a:p>
          <a:p>
            <a:r>
              <a:rPr lang="en-US" sz="1200" baseline="0" dirty="0" smtClean="0"/>
              <a:t>Using the template:  </a:t>
            </a:r>
            <a:endParaRPr lang="en-US" sz="1200" dirty="0" smtClean="0"/>
          </a:p>
          <a:p>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Corbel" panose="020B0503020204020204"/>
                <a:ea typeface="+mn-ea"/>
                <a:cs typeface="+mn-cs"/>
              </a:rPr>
              <a:t>STRENGTHS: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0ACEC">
                    <a:lumMod val="75000"/>
                  </a:srgbClr>
                </a:solidFill>
                <a:effectLst/>
                <a:uLnTx/>
                <a:uFillTx/>
                <a:latin typeface="Corbel" panose="020B0503020204020204"/>
                <a:ea typeface="+mn-ea"/>
                <a:cs typeface="+mn-cs"/>
              </a:rPr>
              <a:t>Based upon teacher observations Brick’s primary interest is in reading.  Recent assessments indicate he is reading and comprehending on a level that is consistent with a student in the 8</a:t>
            </a:r>
            <a:r>
              <a:rPr kumimoji="0" lang="en-US" sz="1200" b="0" i="0" u="none" strike="noStrike" kern="1200" cap="none" spc="0" normalizeH="0" baseline="30000" noProof="0" dirty="0" smtClean="0">
                <a:ln>
                  <a:noFill/>
                </a:ln>
                <a:solidFill>
                  <a:srgbClr val="30ACEC">
                    <a:lumMod val="75000"/>
                  </a:srgbClr>
                </a:solidFill>
                <a:effectLst/>
                <a:uLnTx/>
                <a:uFillTx/>
                <a:latin typeface="Corbel" panose="020B0503020204020204"/>
                <a:ea typeface="+mn-ea"/>
                <a:cs typeface="+mn-cs"/>
              </a:rPr>
              <a:t>th</a:t>
            </a:r>
            <a:r>
              <a:rPr kumimoji="0" lang="en-US" sz="1200" b="0" i="0" u="none" strike="noStrike" kern="1200" cap="none" spc="0" normalizeH="0" baseline="0" noProof="0" dirty="0" smtClean="0">
                <a:ln>
                  <a:noFill/>
                </a:ln>
                <a:solidFill>
                  <a:srgbClr val="30ACEC">
                    <a:lumMod val="75000"/>
                  </a:srgbClr>
                </a:solidFill>
                <a:effectLst/>
                <a:uLnTx/>
                <a:uFillTx/>
                <a:latin typeface="Corbel" panose="020B0503020204020204"/>
                <a:ea typeface="+mn-ea"/>
                <a:cs typeface="+mn-cs"/>
              </a:rPr>
              <a:t> grade.  He has been observed reading advanced texts that include reference books and classical literature.</a:t>
            </a:r>
          </a:p>
        </p:txBody>
      </p:sp>
      <p:sp>
        <p:nvSpPr>
          <p:cNvPr id="4" name="Slide Number Placeholder 3"/>
          <p:cNvSpPr>
            <a:spLocks noGrp="1"/>
          </p:cNvSpPr>
          <p:nvPr>
            <p:ph type="sldNum" sz="quarter" idx="10"/>
          </p:nvPr>
        </p:nvSpPr>
        <p:spPr/>
        <p:txBody>
          <a:bodyPr/>
          <a:lstStyle/>
          <a:p>
            <a:fld id="{5DDDEF32-6AEF-4DE1-9012-5CFFC75D3571}" type="slidenum">
              <a:rPr lang="en-US" smtClean="0"/>
              <a:t>47</a:t>
            </a:fld>
            <a:endParaRPr lang="en-US"/>
          </a:p>
        </p:txBody>
      </p:sp>
    </p:spTree>
    <p:extLst>
      <p:ext uri="{BB962C8B-B14F-4D97-AF65-F5344CB8AC3E}">
        <p14:creationId xmlns:p14="http://schemas.microsoft.com/office/powerpoint/2010/main" val="37855804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NEEDS:  </a:t>
            </a:r>
          </a:p>
          <a:p>
            <a:r>
              <a:rPr lang="en-US" sz="1200" b="0" dirty="0" smtClean="0">
                <a:solidFill>
                  <a:schemeClr val="accent1">
                    <a:lumMod val="75000"/>
                  </a:schemeClr>
                </a:solidFill>
              </a:rPr>
              <a:t>However, his desire to read has interfered in the development of his social skills.  Based upon teacher observation and recent social skills assessments Brick’s needs include a lack of communication skills such making eye contact, responding to others, showing empathy, and communicating effectively with adults. </a:t>
            </a:r>
          </a:p>
        </p:txBody>
      </p:sp>
      <p:sp>
        <p:nvSpPr>
          <p:cNvPr id="4" name="Slide Number Placeholder 3"/>
          <p:cNvSpPr>
            <a:spLocks noGrp="1"/>
          </p:cNvSpPr>
          <p:nvPr>
            <p:ph type="sldNum" sz="quarter" idx="10"/>
          </p:nvPr>
        </p:nvSpPr>
        <p:spPr/>
        <p:txBody>
          <a:bodyPr/>
          <a:lstStyle/>
          <a:p>
            <a:fld id="{5DDDEF32-6AEF-4DE1-9012-5CFFC75D3571}" type="slidenum">
              <a:rPr lang="en-US" smtClean="0"/>
              <a:t>48</a:t>
            </a:fld>
            <a:endParaRPr lang="en-US"/>
          </a:p>
        </p:txBody>
      </p:sp>
    </p:spTree>
    <p:extLst>
      <p:ext uri="{BB962C8B-B14F-4D97-AF65-F5344CB8AC3E}">
        <p14:creationId xmlns:p14="http://schemas.microsoft.com/office/powerpoint/2010/main" val="1328297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dirty="0" smtClean="0"/>
          </a:p>
          <a:p>
            <a:r>
              <a:rPr lang="en-US" sz="1200" b="1" dirty="0" smtClean="0"/>
              <a:t>HOW THE DISABILITY AFFECTS PERFORMANCE IN THE GENERAL EDUCATION CURRICULUM :  </a:t>
            </a:r>
          </a:p>
          <a:p>
            <a:r>
              <a:rPr lang="en-US" sz="1200" b="0" dirty="0" smtClean="0">
                <a:solidFill>
                  <a:schemeClr val="accent1">
                    <a:lumMod val="75000"/>
                  </a:schemeClr>
                </a:solidFill>
              </a:rPr>
              <a:t>This lack of social skills has interfered with his ability to make and keep friends among his peers and caused him to appear odd to his teachers.</a:t>
            </a:r>
          </a:p>
        </p:txBody>
      </p:sp>
      <p:sp>
        <p:nvSpPr>
          <p:cNvPr id="4" name="Slide Number Placeholder 3"/>
          <p:cNvSpPr>
            <a:spLocks noGrp="1"/>
          </p:cNvSpPr>
          <p:nvPr>
            <p:ph type="sldNum" sz="quarter" idx="10"/>
          </p:nvPr>
        </p:nvSpPr>
        <p:spPr/>
        <p:txBody>
          <a:bodyPr/>
          <a:lstStyle/>
          <a:p>
            <a:fld id="{5DDDEF32-6AEF-4DE1-9012-5CFFC75D3571}" type="slidenum">
              <a:rPr lang="en-US" smtClean="0"/>
              <a:t>49</a:t>
            </a:fld>
            <a:endParaRPr lang="en-US"/>
          </a:p>
        </p:txBody>
      </p:sp>
    </p:spTree>
    <p:extLst>
      <p:ext uri="{BB962C8B-B14F-4D97-AF65-F5344CB8AC3E}">
        <p14:creationId xmlns:p14="http://schemas.microsoft.com/office/powerpoint/2010/main" val="3315418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smtClean="0"/>
              <a:t>SMART Goals</a:t>
            </a:r>
          </a:p>
          <a:p>
            <a:pPr lvl="1">
              <a:spcBef>
                <a:spcPts val="600"/>
              </a:spcBef>
              <a:buFont typeface="Wingdings" panose="05000000000000000000" pitchFamily="2" charset="2"/>
              <a:buChar char="§"/>
            </a:pPr>
            <a:r>
              <a:rPr lang="en-US" sz="1200" u="sng" dirty="0" smtClean="0">
                <a:solidFill>
                  <a:srgbClr val="FF0000"/>
                </a:solidFill>
                <a:effectLst>
                  <a:outerShdw blurRad="38100" dist="38100" dir="2700000" algn="tl">
                    <a:srgbClr val="000000">
                      <a:alpha val="43137"/>
                    </a:srgbClr>
                  </a:outerShdw>
                </a:effectLst>
                <a:latin typeface="Euphemia"/>
              </a:rPr>
              <a:t>S</a:t>
            </a:r>
            <a:r>
              <a:rPr lang="en-US" sz="1200" dirty="0" smtClean="0">
                <a:solidFill>
                  <a:schemeClr val="accent1">
                    <a:lumMod val="50000"/>
                  </a:schemeClr>
                </a:solidFill>
                <a:latin typeface="Euphemia"/>
              </a:rPr>
              <a:t>pecific</a:t>
            </a:r>
          </a:p>
          <a:p>
            <a:pPr lvl="1">
              <a:spcBef>
                <a:spcPts val="600"/>
              </a:spcBef>
              <a:buFont typeface="Wingdings" panose="05000000000000000000" pitchFamily="2" charset="2"/>
              <a:buChar char="§"/>
            </a:pPr>
            <a:r>
              <a:rPr lang="en-US" sz="1200" u="sng" dirty="0" smtClean="0">
                <a:solidFill>
                  <a:srgbClr val="FF0000"/>
                </a:solidFill>
                <a:effectLst>
                  <a:outerShdw blurRad="38100" dist="38100" dir="2700000" algn="tl">
                    <a:srgbClr val="000000">
                      <a:alpha val="43137"/>
                    </a:srgbClr>
                  </a:outerShdw>
                </a:effectLst>
                <a:latin typeface="Euphemia"/>
              </a:rPr>
              <a:t>M</a:t>
            </a:r>
            <a:r>
              <a:rPr lang="en-US" sz="1200" dirty="0" smtClean="0">
                <a:solidFill>
                  <a:schemeClr val="accent1">
                    <a:lumMod val="50000"/>
                  </a:schemeClr>
                </a:solidFill>
                <a:latin typeface="Euphemia"/>
              </a:rPr>
              <a:t>easurable</a:t>
            </a:r>
          </a:p>
          <a:p>
            <a:pPr lvl="1">
              <a:spcBef>
                <a:spcPts val="600"/>
              </a:spcBef>
              <a:buFont typeface="Wingdings" panose="05000000000000000000" pitchFamily="2" charset="2"/>
              <a:buChar char="§"/>
            </a:pPr>
            <a:r>
              <a:rPr lang="en-US" sz="1200" u="sng" dirty="0" smtClean="0">
                <a:solidFill>
                  <a:srgbClr val="FF0000"/>
                </a:solidFill>
                <a:effectLst>
                  <a:outerShdw blurRad="38100" dist="38100" dir="2700000" algn="tl">
                    <a:srgbClr val="000000">
                      <a:alpha val="43137"/>
                    </a:srgbClr>
                  </a:outerShdw>
                </a:effectLst>
                <a:latin typeface="Euphemia"/>
              </a:rPr>
              <a:t>A</a:t>
            </a:r>
            <a:r>
              <a:rPr lang="en-US" sz="1200" dirty="0" smtClean="0">
                <a:solidFill>
                  <a:schemeClr val="accent1">
                    <a:lumMod val="50000"/>
                  </a:schemeClr>
                </a:solidFill>
                <a:latin typeface="Euphemia"/>
              </a:rPr>
              <a:t>chievable</a:t>
            </a:r>
          </a:p>
          <a:p>
            <a:pPr lvl="1">
              <a:spcBef>
                <a:spcPts val="600"/>
              </a:spcBef>
              <a:buFont typeface="Wingdings" panose="05000000000000000000" pitchFamily="2" charset="2"/>
              <a:buChar char="§"/>
            </a:pPr>
            <a:r>
              <a:rPr lang="en-US" sz="1200" u="sng" dirty="0" smtClean="0">
                <a:solidFill>
                  <a:srgbClr val="FF0000"/>
                </a:solidFill>
                <a:effectLst>
                  <a:outerShdw blurRad="38100" dist="38100" dir="2700000" algn="tl">
                    <a:srgbClr val="000000">
                      <a:alpha val="43137"/>
                    </a:srgbClr>
                  </a:outerShdw>
                </a:effectLst>
                <a:latin typeface="Euphemia"/>
              </a:rPr>
              <a:t>R</a:t>
            </a:r>
            <a:r>
              <a:rPr lang="en-US" sz="1200" dirty="0" smtClean="0">
                <a:solidFill>
                  <a:schemeClr val="accent1">
                    <a:lumMod val="50000"/>
                  </a:schemeClr>
                </a:solidFill>
                <a:latin typeface="Euphemia"/>
              </a:rPr>
              <a:t>esults-oriented</a:t>
            </a:r>
          </a:p>
          <a:p>
            <a:pPr lvl="1">
              <a:spcBef>
                <a:spcPts val="600"/>
              </a:spcBef>
              <a:buFont typeface="Wingdings" panose="05000000000000000000" pitchFamily="2" charset="2"/>
              <a:buChar char="§"/>
            </a:pPr>
            <a:r>
              <a:rPr lang="en-US" sz="1200" u="sng" dirty="0" smtClean="0">
                <a:solidFill>
                  <a:srgbClr val="FF0000"/>
                </a:solidFill>
                <a:effectLst>
                  <a:outerShdw blurRad="38100" dist="38100" dir="2700000" algn="tl">
                    <a:srgbClr val="000000">
                      <a:alpha val="43137"/>
                    </a:srgbClr>
                  </a:outerShdw>
                </a:effectLst>
                <a:latin typeface="Euphemia"/>
              </a:rPr>
              <a:t>T</a:t>
            </a:r>
            <a:r>
              <a:rPr lang="en-US" sz="1200" dirty="0" smtClean="0">
                <a:solidFill>
                  <a:schemeClr val="accent1">
                    <a:lumMod val="50000"/>
                  </a:schemeClr>
                </a:solidFill>
                <a:latin typeface="Euphemia"/>
              </a:rPr>
              <a:t>ime-bound</a:t>
            </a:r>
            <a:endParaRPr lang="en-US" sz="1200" dirty="0" smtClean="0">
              <a:solidFill>
                <a:schemeClr val="accent1">
                  <a:lumMod val="50000"/>
                </a:schemeClr>
              </a:solidFill>
            </a:endParaRPr>
          </a:p>
          <a:p>
            <a:pPr marL="0" indent="0">
              <a:buFont typeface="Arial" panose="020B0604020202020204" pitchFamily="34" charset="0"/>
              <a:buNone/>
            </a:pPr>
            <a:endParaRPr lang="en-US" sz="1200" dirty="0" smtClean="0"/>
          </a:p>
          <a:p>
            <a:pPr marL="0" indent="0">
              <a:buFont typeface="Arial" panose="020B0604020202020204" pitchFamily="34" charset="0"/>
              <a:buNone/>
            </a:pPr>
            <a:endParaRPr lang="en-US" sz="120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5</a:t>
            </a:fld>
            <a:endParaRPr lang="en-US" dirty="0"/>
          </a:p>
        </p:txBody>
      </p:sp>
    </p:spTree>
    <p:extLst>
      <p:ext uri="{BB962C8B-B14F-4D97-AF65-F5344CB8AC3E}">
        <p14:creationId xmlns:p14="http://schemas.microsoft.com/office/powerpoint/2010/main" val="250758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Five components for the measurable annual goal:  </a:t>
            </a:r>
          </a:p>
          <a:p>
            <a:r>
              <a:rPr lang="en-US" sz="1200" b="0" baseline="0" dirty="0" smtClean="0">
                <a:solidFill>
                  <a:schemeClr val="accent1">
                    <a:lumMod val="75000"/>
                  </a:schemeClr>
                </a:solidFill>
              </a:rPr>
              <a:t>1- Who (the student) </a:t>
            </a:r>
            <a:r>
              <a:rPr lang="en-US" sz="1200" b="1" baseline="0" dirty="0" smtClean="0">
                <a:solidFill>
                  <a:schemeClr val="accent1">
                    <a:lumMod val="75000"/>
                  </a:schemeClr>
                </a:solidFill>
              </a:rPr>
              <a:t>Brick</a:t>
            </a:r>
            <a:r>
              <a:rPr lang="en-US" sz="1200" b="0" baseline="0" dirty="0" smtClean="0">
                <a:solidFill>
                  <a:schemeClr val="accent1">
                    <a:lumMod val="75000"/>
                  </a:schemeClr>
                </a:solidFill>
              </a:rPr>
              <a:t> </a:t>
            </a:r>
          </a:p>
          <a:p>
            <a:r>
              <a:rPr lang="en-US" sz="1200" b="0" baseline="0" dirty="0" smtClean="0">
                <a:solidFill>
                  <a:schemeClr val="accent1">
                    <a:lumMod val="75000"/>
                  </a:schemeClr>
                </a:solidFill>
              </a:rPr>
              <a:t>2- Behavior (will do what) </a:t>
            </a:r>
            <a:r>
              <a:rPr lang="en-US" sz="1200" b="1" dirty="0" smtClean="0">
                <a:solidFill>
                  <a:schemeClr val="accent1">
                    <a:lumMod val="75000"/>
                  </a:schemeClr>
                </a:solidFill>
              </a:rPr>
              <a:t>will improve his ability to make eye contact, show concern for others, and respond appropriately to peers and adults</a:t>
            </a:r>
            <a:r>
              <a:rPr lang="en-US" sz="1200" b="0" baseline="0" dirty="0" smtClean="0">
                <a:solidFill>
                  <a:schemeClr val="accent1">
                    <a:lumMod val="75000"/>
                  </a:schemeClr>
                </a:solidFill>
              </a:rPr>
              <a:t> </a:t>
            </a:r>
          </a:p>
          <a:p>
            <a:r>
              <a:rPr lang="en-US" sz="1200" b="0" baseline="0" dirty="0" smtClean="0">
                <a:solidFill>
                  <a:schemeClr val="accent1">
                    <a:lumMod val="75000"/>
                  </a:schemeClr>
                </a:solidFill>
              </a:rPr>
              <a:t>3- Conditions (under what conditions) </a:t>
            </a:r>
            <a:r>
              <a:rPr lang="en-US" sz="1200" b="1" dirty="0" smtClean="0">
                <a:solidFill>
                  <a:schemeClr val="accent1">
                    <a:lumMod val="75000"/>
                  </a:schemeClr>
                </a:solidFill>
              </a:rPr>
              <a:t>Through participation in a social skills group</a:t>
            </a:r>
            <a:endParaRPr lang="en-US" sz="1200" b="0" baseline="0" dirty="0" smtClean="0">
              <a:solidFill>
                <a:schemeClr val="accent1">
                  <a:lumMod val="75000"/>
                </a:schemeClr>
              </a:solidFill>
            </a:endParaRPr>
          </a:p>
          <a:p>
            <a:r>
              <a:rPr lang="en-US" sz="1200" b="0" baseline="0" dirty="0" smtClean="0">
                <a:solidFill>
                  <a:schemeClr val="accent1">
                    <a:lumMod val="75000"/>
                  </a:schemeClr>
                </a:solidFill>
              </a:rPr>
              <a:t>4- Criterion (to what level) </a:t>
            </a:r>
            <a:r>
              <a:rPr lang="en-US" sz="1200" b="1" dirty="0" smtClean="0">
                <a:solidFill>
                  <a:schemeClr val="accent1">
                    <a:lumMod val="75000"/>
                  </a:schemeClr>
                </a:solidFill>
              </a:rPr>
              <a:t>with 80% accuracy on a teacher made rubric</a:t>
            </a: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5- Time frame (in what length of time) </a:t>
            </a:r>
            <a:r>
              <a:rPr lang="en-US" sz="1200" b="1" dirty="0" smtClean="0">
                <a:solidFill>
                  <a:schemeClr val="accent1">
                    <a:lumMod val="75000"/>
                  </a:schemeClr>
                </a:solidFill>
              </a:rPr>
              <a:t>by the end of the 4th nine weeks. </a:t>
            </a:r>
            <a:endParaRPr lang="en-US" sz="1200" b="1"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50</a:t>
            </a:fld>
            <a:endParaRPr lang="en-US"/>
          </a:p>
        </p:txBody>
      </p:sp>
    </p:spTree>
    <p:extLst>
      <p:ext uri="{BB962C8B-B14F-4D97-AF65-F5344CB8AC3E}">
        <p14:creationId xmlns:p14="http://schemas.microsoft.com/office/powerpoint/2010/main" val="8071807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Measurable annual goal: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accent1">
                    <a:lumMod val="75000"/>
                  </a:schemeClr>
                </a:solidFill>
              </a:rPr>
              <a:t>Through participation in a social skills group, Brick will improve his ability to make eye contact, show concern for others, and respond appropriately to peers and adults with 100% accuracy on a teacher made rubric by the end of the 4th nine weeks.</a:t>
            </a:r>
            <a:endParaRPr lang="en-US" sz="1200" b="0" dirty="0" smtClean="0">
              <a:solidFill>
                <a:schemeClr val="accent1">
                  <a:lumMod val="75000"/>
                </a:schemeClr>
              </a:solidFill>
            </a:endParaRPr>
          </a:p>
          <a:p>
            <a:endParaRPr lang="en-US" b="1"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51</a:t>
            </a:fld>
            <a:endParaRPr lang="en-US" dirty="0"/>
          </a:p>
        </p:txBody>
      </p:sp>
    </p:spTree>
    <p:extLst>
      <p:ext uri="{BB962C8B-B14F-4D97-AF65-F5344CB8AC3E}">
        <p14:creationId xmlns:p14="http://schemas.microsoft.com/office/powerpoint/2010/main" val="22493732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Area – Behavior </a:t>
            </a:r>
          </a:p>
          <a:p>
            <a:endParaRPr lang="en-US" baseline="0" dirty="0" smtClean="0"/>
          </a:p>
          <a:p>
            <a:r>
              <a:rPr lang="en-US" baseline="0" dirty="0" smtClean="0"/>
              <a:t>Adding the present level and measurable annual goal</a:t>
            </a:r>
          </a:p>
          <a:p>
            <a:endParaRPr lang="en-US" baseline="0" dirty="0" smtClean="0"/>
          </a:p>
          <a:p>
            <a:r>
              <a:rPr lang="en-US" baseline="0" dirty="0" smtClean="0"/>
              <a:t>Types of evaluation:  the IEP Team determined using a teacher made rubric; which will yield data collection; and to collect the data there will need to be teacher observation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4169C1E2-AB11-4D68-A7C1-70A3278227EA}" type="slidenum">
              <a:rPr lang="en-US" smtClean="0"/>
              <a:t>52</a:t>
            </a:fld>
            <a:endParaRPr lang="en-US"/>
          </a:p>
        </p:txBody>
      </p:sp>
    </p:spTree>
    <p:extLst>
      <p:ext uri="{BB962C8B-B14F-4D97-AF65-F5344CB8AC3E}">
        <p14:creationId xmlns:p14="http://schemas.microsoft.com/office/powerpoint/2010/main" val="6855096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t>Organizational skills.  </a:t>
            </a:r>
          </a:p>
          <a:p>
            <a:endParaRPr lang="en-US" sz="1200" baseline="0" dirty="0" smtClean="0"/>
          </a:p>
          <a:p>
            <a:r>
              <a:rPr lang="en-US" sz="1200" baseline="0" dirty="0" smtClean="0"/>
              <a:t>Remember the note late to mom; messy back pack; don’t care attitude about math grade</a:t>
            </a:r>
          </a:p>
          <a:p>
            <a:endParaRPr lang="en-US" sz="1200" baseline="0" dirty="0" smtClean="0"/>
          </a:p>
          <a:p>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Corbel" panose="020B0503020204020204"/>
                <a:ea typeface="+mn-ea"/>
                <a:cs typeface="+mn-cs"/>
              </a:rPr>
              <a:t>STRENGTHS: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0ACEC">
                    <a:lumMod val="75000"/>
                  </a:srgbClr>
                </a:solidFill>
                <a:effectLst/>
                <a:uLnTx/>
                <a:uFillTx/>
                <a:latin typeface="Corbel" panose="020B0503020204020204"/>
                <a:ea typeface="+mn-ea"/>
                <a:cs typeface="+mn-cs"/>
              </a:rPr>
              <a:t>Based upon parent and teacher observations Brick is a very bright child.  His primary interest is in reading as evidenced by him always carrying a book, even on family outings. </a:t>
            </a:r>
          </a:p>
        </p:txBody>
      </p:sp>
      <p:sp>
        <p:nvSpPr>
          <p:cNvPr id="4" name="Slide Number Placeholder 3"/>
          <p:cNvSpPr>
            <a:spLocks noGrp="1"/>
          </p:cNvSpPr>
          <p:nvPr>
            <p:ph type="sldNum" sz="quarter" idx="10"/>
          </p:nvPr>
        </p:nvSpPr>
        <p:spPr/>
        <p:txBody>
          <a:bodyPr/>
          <a:lstStyle/>
          <a:p>
            <a:fld id="{5DDDEF32-6AEF-4DE1-9012-5CFFC75D3571}" type="slidenum">
              <a:rPr lang="en-US" smtClean="0"/>
              <a:t>53</a:t>
            </a:fld>
            <a:endParaRPr lang="en-US"/>
          </a:p>
        </p:txBody>
      </p:sp>
    </p:spTree>
    <p:extLst>
      <p:ext uri="{BB962C8B-B14F-4D97-AF65-F5344CB8AC3E}">
        <p14:creationId xmlns:p14="http://schemas.microsoft.com/office/powerpoint/2010/main" val="6645377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NEEDS:  </a:t>
            </a:r>
          </a:p>
          <a:p>
            <a:r>
              <a:rPr lang="en-US" sz="1200" b="0" dirty="0" smtClean="0">
                <a:solidFill>
                  <a:schemeClr val="accent1">
                    <a:lumMod val="75000"/>
                  </a:schemeClr>
                </a:solidFill>
              </a:rPr>
              <a:t>However, his desire to read has created an attitude of indifference toward other academic subjects.  When given the option to read once classwork is complete Brick stops working and begins reading.  He needs to develop organizational skills that will assist him in developing a schedule to follow in completing assignments. </a:t>
            </a:r>
          </a:p>
          <a:p>
            <a:r>
              <a:rPr lang="en-US" sz="1200" b="0" dirty="0" smtClean="0">
                <a:solidFill>
                  <a:schemeClr val="accent1">
                    <a:lumMod val="75000"/>
                  </a:schemeClr>
                </a:solidFill>
              </a:rPr>
              <a:t> </a:t>
            </a:r>
          </a:p>
        </p:txBody>
      </p:sp>
      <p:sp>
        <p:nvSpPr>
          <p:cNvPr id="4" name="Slide Number Placeholder 3"/>
          <p:cNvSpPr>
            <a:spLocks noGrp="1"/>
          </p:cNvSpPr>
          <p:nvPr>
            <p:ph type="sldNum" sz="quarter" idx="10"/>
          </p:nvPr>
        </p:nvSpPr>
        <p:spPr/>
        <p:txBody>
          <a:bodyPr/>
          <a:lstStyle/>
          <a:p>
            <a:fld id="{5DDDEF32-6AEF-4DE1-9012-5CFFC75D3571}" type="slidenum">
              <a:rPr lang="en-US" smtClean="0"/>
              <a:t>54</a:t>
            </a:fld>
            <a:endParaRPr lang="en-US"/>
          </a:p>
        </p:txBody>
      </p:sp>
    </p:spTree>
    <p:extLst>
      <p:ext uri="{BB962C8B-B14F-4D97-AF65-F5344CB8AC3E}">
        <p14:creationId xmlns:p14="http://schemas.microsoft.com/office/powerpoint/2010/main" val="29978898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HOW THE DISABILITY AFFECTS PERFORMANCE IN THE GENERAL EDUCATION CURRICULUM :  </a:t>
            </a:r>
          </a:p>
          <a:p>
            <a:r>
              <a:rPr lang="en-US" sz="1200" b="0" dirty="0" smtClean="0">
                <a:solidFill>
                  <a:schemeClr val="accent1">
                    <a:lumMod val="75000"/>
                  </a:schemeClr>
                </a:solidFill>
              </a:rPr>
              <a:t>His lack of organizational skills has interfered with his ability to complete assignments in a timely manner causing him to fall behind in other grade level academics. </a:t>
            </a:r>
          </a:p>
        </p:txBody>
      </p:sp>
      <p:sp>
        <p:nvSpPr>
          <p:cNvPr id="4" name="Slide Number Placeholder 3"/>
          <p:cNvSpPr>
            <a:spLocks noGrp="1"/>
          </p:cNvSpPr>
          <p:nvPr>
            <p:ph type="sldNum" sz="quarter" idx="10"/>
          </p:nvPr>
        </p:nvSpPr>
        <p:spPr/>
        <p:txBody>
          <a:bodyPr/>
          <a:lstStyle/>
          <a:p>
            <a:fld id="{5DDDEF32-6AEF-4DE1-9012-5CFFC75D3571}" type="slidenum">
              <a:rPr lang="en-US" smtClean="0"/>
              <a:t>55</a:t>
            </a:fld>
            <a:endParaRPr lang="en-US"/>
          </a:p>
        </p:txBody>
      </p:sp>
    </p:spTree>
    <p:extLst>
      <p:ext uri="{BB962C8B-B14F-4D97-AF65-F5344CB8AC3E}">
        <p14:creationId xmlns:p14="http://schemas.microsoft.com/office/powerpoint/2010/main" val="4263295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solidFill>
                  <a:schemeClr val="accent1">
                    <a:lumMod val="75000"/>
                  </a:schemeClr>
                </a:solidFill>
              </a:rPr>
              <a:t>Five com</a:t>
            </a:r>
            <a:r>
              <a:rPr lang="en-US" sz="1200" b="0" baseline="0" dirty="0" smtClean="0">
                <a:solidFill>
                  <a:schemeClr val="accent1">
                    <a:lumMod val="75000"/>
                  </a:schemeClr>
                </a:solidFill>
              </a:rPr>
              <a:t>ponents of the measurable annual goal:  </a:t>
            </a:r>
          </a:p>
          <a:p>
            <a:r>
              <a:rPr lang="en-US" sz="1200" b="0" baseline="0" dirty="0" smtClean="0">
                <a:solidFill>
                  <a:schemeClr val="accent1">
                    <a:lumMod val="75000"/>
                  </a:schemeClr>
                </a:solidFill>
              </a:rPr>
              <a:t>1- Who (the student) </a:t>
            </a:r>
            <a:r>
              <a:rPr lang="en-US" sz="1200" b="1" baseline="0" dirty="0" smtClean="0">
                <a:solidFill>
                  <a:schemeClr val="accent1">
                    <a:lumMod val="75000"/>
                  </a:schemeClr>
                </a:solidFill>
              </a:rPr>
              <a:t>Brick</a:t>
            </a:r>
            <a:r>
              <a:rPr lang="en-US" sz="1200" b="0" baseline="0" dirty="0" smtClean="0">
                <a:solidFill>
                  <a:schemeClr val="accent1">
                    <a:lumMod val="75000"/>
                  </a:schemeClr>
                </a:solidFill>
              </a:rPr>
              <a:t> </a:t>
            </a:r>
          </a:p>
          <a:p>
            <a:r>
              <a:rPr lang="en-US" sz="1200" b="0" baseline="0" dirty="0" smtClean="0">
                <a:solidFill>
                  <a:schemeClr val="accent1">
                    <a:lumMod val="75000"/>
                  </a:schemeClr>
                </a:solidFill>
              </a:rPr>
              <a:t>2- Behavior (will do what) </a:t>
            </a:r>
            <a:r>
              <a:rPr lang="en-US" sz="1200" b="1" dirty="0" smtClean="0">
                <a:solidFill>
                  <a:schemeClr val="accent1">
                    <a:lumMod val="75000"/>
                  </a:schemeClr>
                </a:solidFill>
              </a:rPr>
              <a:t>will organize his materials and bring assignments to and from school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3- Conditions (under what conditions) </a:t>
            </a:r>
            <a:r>
              <a:rPr lang="en-US" sz="1200" b="1" dirty="0" smtClean="0">
                <a:solidFill>
                  <a:schemeClr val="accent1">
                    <a:lumMod val="75000"/>
                  </a:schemeClr>
                </a:solidFill>
              </a:rPr>
              <a:t>Given a binder and school agenda </a:t>
            </a: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4- Criterion (to what level) </a:t>
            </a:r>
            <a:r>
              <a:rPr lang="en-US" sz="1200" b="1" dirty="0" smtClean="0">
                <a:solidFill>
                  <a:schemeClr val="accent1">
                    <a:lumMod val="75000"/>
                  </a:schemeClr>
                </a:solidFill>
              </a:rPr>
              <a:t>with 80% accuracy on a teacher made rubric for binder/agenda checks</a:t>
            </a: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5- Time frame (in what length of time) </a:t>
            </a:r>
            <a:r>
              <a:rPr lang="en-US" sz="1200" b="1" dirty="0" smtClean="0">
                <a:solidFill>
                  <a:schemeClr val="accent1">
                    <a:lumMod val="75000"/>
                  </a:schemeClr>
                </a:solidFill>
              </a:rPr>
              <a:t>by the end of the 4th nine weeks. </a:t>
            </a:r>
            <a:endParaRPr lang="en-US" sz="1200" b="1" dirty="0" smtClean="0"/>
          </a:p>
          <a:p>
            <a:endParaRPr lang="en-US" sz="1200" b="0" baseline="0" dirty="0" smtClean="0">
              <a:solidFill>
                <a:schemeClr val="accent1">
                  <a:lumMod val="75000"/>
                </a:schemeClr>
              </a:solidFill>
            </a:endParaRPr>
          </a:p>
        </p:txBody>
      </p:sp>
      <p:sp>
        <p:nvSpPr>
          <p:cNvPr id="4" name="Slide Number Placeholder 3"/>
          <p:cNvSpPr>
            <a:spLocks noGrp="1"/>
          </p:cNvSpPr>
          <p:nvPr>
            <p:ph type="sldNum" sz="quarter" idx="10"/>
          </p:nvPr>
        </p:nvSpPr>
        <p:spPr/>
        <p:txBody>
          <a:bodyPr/>
          <a:lstStyle/>
          <a:p>
            <a:fld id="{5DDDEF32-6AEF-4DE1-9012-5CFFC75D3571}" type="slidenum">
              <a:rPr lang="en-US" smtClean="0"/>
              <a:t>56</a:t>
            </a:fld>
            <a:endParaRPr lang="en-US"/>
          </a:p>
        </p:txBody>
      </p:sp>
    </p:spTree>
    <p:extLst>
      <p:ext uri="{BB962C8B-B14F-4D97-AF65-F5344CB8AC3E}">
        <p14:creationId xmlns:p14="http://schemas.microsoft.com/office/powerpoint/2010/main" val="943511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Measurable annual goal:</a:t>
            </a:r>
          </a:p>
          <a:p>
            <a:r>
              <a:rPr lang="en-US" sz="1200" b="1" baseline="0" dirty="0" smtClean="0">
                <a:solidFill>
                  <a:schemeClr val="accent1">
                    <a:lumMod val="75000"/>
                  </a:schemeClr>
                </a:solidFill>
              </a:rPr>
              <a:t>Given a binder and school agenda, Brick will organize his materials and bring assignments to and from school with 80% accuracy as measured on a teacher made rubric for binder/agenda checks by the end of the 4th nine weeks. </a:t>
            </a:r>
          </a:p>
          <a:p>
            <a:endParaRPr lang="en-US" sz="1200" b="1" baseline="0" dirty="0" smtClean="0">
              <a:solidFill>
                <a:schemeClr val="accent1">
                  <a:lumMod val="75000"/>
                </a:schemeClr>
              </a:solidFill>
            </a:endParaRPr>
          </a:p>
          <a:p>
            <a:endParaRPr lang="en-US" sz="1200" b="1" baseline="0" dirty="0" smtClean="0">
              <a:solidFill>
                <a:schemeClr val="accent1">
                  <a:lumMod val="75000"/>
                </a:schemeClr>
              </a:solidFill>
            </a:endParaRPr>
          </a:p>
        </p:txBody>
      </p:sp>
      <p:sp>
        <p:nvSpPr>
          <p:cNvPr id="4" name="Slide Number Placeholder 3"/>
          <p:cNvSpPr>
            <a:spLocks noGrp="1"/>
          </p:cNvSpPr>
          <p:nvPr>
            <p:ph type="sldNum" sz="quarter" idx="10"/>
          </p:nvPr>
        </p:nvSpPr>
        <p:spPr/>
        <p:txBody>
          <a:bodyPr/>
          <a:lstStyle/>
          <a:p>
            <a:fld id="{5DDDEF32-6AEF-4DE1-9012-5CFFC75D3571}" type="slidenum">
              <a:rPr lang="en-US" smtClean="0"/>
              <a:t>57</a:t>
            </a:fld>
            <a:endParaRPr lang="en-US"/>
          </a:p>
        </p:txBody>
      </p:sp>
    </p:spTree>
    <p:extLst>
      <p:ext uri="{BB962C8B-B14F-4D97-AF65-F5344CB8AC3E}">
        <p14:creationId xmlns:p14="http://schemas.microsoft.com/office/powerpoint/2010/main" val="14518265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Area:  Organization</a:t>
            </a:r>
          </a:p>
          <a:p>
            <a:endParaRPr lang="en-US" baseline="0" dirty="0" smtClean="0"/>
          </a:p>
          <a:p>
            <a:r>
              <a:rPr lang="en-US" baseline="0" dirty="0" smtClean="0"/>
              <a:t>Present level; measurable annual goal</a:t>
            </a:r>
          </a:p>
          <a:p>
            <a:endParaRPr lang="en-US" baseline="0" dirty="0" smtClean="0"/>
          </a:p>
          <a:p>
            <a:r>
              <a:rPr lang="en-US" baseline="0" dirty="0" smtClean="0"/>
              <a:t>Types of evaluation:  teacher made rubric; data collection; and teacher observation </a:t>
            </a:r>
          </a:p>
          <a:p>
            <a:endParaRPr lang="en-US" baseline="0" dirty="0" smtClean="0"/>
          </a:p>
        </p:txBody>
      </p:sp>
      <p:sp>
        <p:nvSpPr>
          <p:cNvPr id="4" name="Slide Number Placeholder 3"/>
          <p:cNvSpPr>
            <a:spLocks noGrp="1"/>
          </p:cNvSpPr>
          <p:nvPr>
            <p:ph type="sldNum" sz="quarter" idx="10"/>
          </p:nvPr>
        </p:nvSpPr>
        <p:spPr/>
        <p:txBody>
          <a:bodyPr/>
          <a:lstStyle/>
          <a:p>
            <a:fld id="{4169C1E2-AB11-4D68-A7C1-70A3278227EA}" type="slidenum">
              <a:rPr lang="en-US" smtClean="0"/>
              <a:t>58</a:t>
            </a:fld>
            <a:endParaRPr lang="en-US"/>
          </a:p>
        </p:txBody>
      </p:sp>
    </p:spTree>
    <p:extLst>
      <p:ext uri="{BB962C8B-B14F-4D97-AF65-F5344CB8AC3E}">
        <p14:creationId xmlns:p14="http://schemas.microsoft.com/office/powerpoint/2010/main" val="1495493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Special Education and Related Services</a:t>
            </a:r>
          </a:p>
          <a:p>
            <a:endParaRPr lang="en-US" baseline="0" dirty="0" smtClean="0"/>
          </a:p>
          <a:p>
            <a:r>
              <a:rPr lang="en-US" baseline="0" dirty="0" smtClean="0"/>
              <a:t>First category Special Education</a:t>
            </a:r>
          </a:p>
          <a:p>
            <a:endParaRPr lang="en-US" baseline="0" dirty="0" smtClean="0"/>
          </a:p>
          <a:p>
            <a:r>
              <a:rPr lang="en-US" dirty="0" smtClean="0"/>
              <a:t>Mastering</a:t>
            </a:r>
            <a:r>
              <a:rPr lang="en-US" baseline="0" dirty="0" smtClean="0"/>
              <a:t> the Maze states that </a:t>
            </a:r>
            <a:r>
              <a:rPr lang="en-US" b="1" baseline="0" dirty="0" smtClean="0"/>
              <a:t>Special Education </a:t>
            </a:r>
            <a:r>
              <a:rPr lang="en-US" baseline="0" dirty="0" smtClean="0"/>
              <a:t>must be completed for all students with an IEP and </a:t>
            </a:r>
            <a:r>
              <a:rPr lang="en-US" dirty="0" smtClean="0"/>
              <a:t>specially designed instruction must be documented for </a:t>
            </a:r>
            <a:r>
              <a:rPr lang="en-US" b="1" dirty="0" smtClean="0"/>
              <a:t>each</a:t>
            </a:r>
            <a:r>
              <a:rPr lang="en-US" dirty="0" smtClean="0"/>
              <a:t> area that is addressed</a:t>
            </a:r>
            <a:r>
              <a:rPr lang="en-US" baseline="0" dirty="0" smtClean="0"/>
              <a:t> in the IEP</a:t>
            </a:r>
            <a:r>
              <a:rPr lang="en-US" dirty="0" smtClean="0"/>
              <a:t>.  </a:t>
            </a:r>
          </a:p>
          <a:p>
            <a:endParaRPr lang="en-US" dirty="0" smtClean="0"/>
          </a:p>
          <a:p>
            <a:r>
              <a:rPr lang="en-US" dirty="0" smtClean="0"/>
              <a:t>Therefore, Brick’s IEP</a:t>
            </a:r>
            <a:r>
              <a:rPr lang="en-US" baseline="0" dirty="0" smtClean="0"/>
              <a:t> addressed</a:t>
            </a:r>
            <a:r>
              <a:rPr lang="en-US" dirty="0" smtClean="0"/>
              <a:t> Math, Behavior,</a:t>
            </a:r>
            <a:r>
              <a:rPr lang="en-US" baseline="0" dirty="0" smtClean="0"/>
              <a:t> and Organization </a:t>
            </a:r>
            <a:r>
              <a:rPr lang="en-US" dirty="0" smtClean="0"/>
              <a:t>the</a:t>
            </a:r>
            <a:r>
              <a:rPr lang="en-US" baseline="0" dirty="0" smtClean="0"/>
              <a:t>re must be statements of specially designed instruction for each area listed in the </a:t>
            </a:r>
            <a:r>
              <a:rPr lang="en-US" b="1" baseline="0" dirty="0" smtClean="0"/>
              <a:t>Special Education </a:t>
            </a:r>
            <a:r>
              <a:rPr lang="en-US" baseline="0" dirty="0" smtClean="0"/>
              <a:t>area on the Special Education and Related Service(s) page, as shown.</a:t>
            </a:r>
          </a:p>
          <a:p>
            <a:endParaRPr lang="en-US" dirty="0" smtClean="0"/>
          </a:p>
          <a:p>
            <a:r>
              <a:rPr lang="en-US" dirty="0" smtClean="0"/>
              <a:t>Also, Frequency, Amount of Time, Duration Dates, &amp; Location must be completed for each service under Special Education. </a:t>
            </a:r>
          </a:p>
          <a:p>
            <a:endParaRPr lang="en-US" baseline="0" dirty="0" smtClean="0"/>
          </a:p>
        </p:txBody>
      </p:sp>
      <p:sp>
        <p:nvSpPr>
          <p:cNvPr id="4" name="Slide Number Placeholder 3"/>
          <p:cNvSpPr>
            <a:spLocks noGrp="1"/>
          </p:cNvSpPr>
          <p:nvPr>
            <p:ph type="sldNum" sz="quarter" idx="10"/>
          </p:nvPr>
        </p:nvSpPr>
        <p:spPr/>
        <p:txBody>
          <a:bodyPr/>
          <a:lstStyle/>
          <a:p>
            <a:fld id="{0A3C37BE-C303-496D-B5CD-85F2937540FC}" type="slidenum">
              <a:rPr lang="en-US" smtClean="0"/>
              <a:t>59</a:t>
            </a:fld>
            <a:endParaRPr lang="en-US"/>
          </a:p>
        </p:txBody>
      </p:sp>
    </p:spTree>
    <p:extLst>
      <p:ext uri="{BB962C8B-B14F-4D97-AF65-F5344CB8AC3E}">
        <p14:creationId xmlns:p14="http://schemas.microsoft.com/office/powerpoint/2010/main" val="1503658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b="1" dirty="0" smtClean="0">
                <a:cs typeface="Arial" panose="020B0604020202020204" pitchFamily="34" charset="0"/>
              </a:rPr>
              <a:t>Specially Designed Instruction</a:t>
            </a:r>
          </a:p>
          <a:p>
            <a:pPr marL="0" indent="0">
              <a:buFont typeface="Arial" panose="020B0604020202020204" pitchFamily="34" charset="0"/>
              <a:buNone/>
            </a:pPr>
            <a:r>
              <a:rPr lang="en-US" sz="1200" dirty="0" smtClean="0"/>
              <a:t>Adapting, as appropriate, the content, methodology, and delivery of instruction.</a:t>
            </a:r>
          </a:p>
          <a:p>
            <a:pPr marL="0" indent="0">
              <a:buFont typeface="Arial" panose="020B0604020202020204" pitchFamily="34" charset="0"/>
              <a:buNone/>
            </a:pPr>
            <a:r>
              <a:rPr lang="en-US" sz="1200" dirty="0" smtClean="0"/>
              <a:t>Describes what you are doing </a:t>
            </a:r>
            <a:r>
              <a:rPr lang="en-US" sz="1200" b="1" dirty="0" smtClean="0">
                <a:solidFill>
                  <a:srgbClr val="FF0000"/>
                </a:solidFill>
              </a:rPr>
              <a:t>differently </a:t>
            </a:r>
            <a:r>
              <a:rPr lang="en-US" sz="1200" dirty="0" smtClean="0"/>
              <a:t>than what you would do for </a:t>
            </a:r>
            <a:r>
              <a:rPr lang="en-US" sz="1200" i="1" dirty="0" smtClean="0"/>
              <a:t>ALL </a:t>
            </a:r>
            <a:r>
              <a:rPr lang="en-US" sz="1200" dirty="0" smtClean="0"/>
              <a:t>students.</a:t>
            </a:r>
            <a:endParaRPr lang="en-US" sz="1200" b="1" dirty="0" smtClean="0"/>
          </a:p>
          <a:p>
            <a:endParaRPr lang="en-US" sz="1200" dirty="0" smtClean="0"/>
          </a:p>
          <a:p>
            <a:pPr marL="0" indent="0">
              <a:buFont typeface="Arial" panose="020B0604020202020204" pitchFamily="34" charset="0"/>
              <a:buNone/>
            </a:pPr>
            <a:endParaRPr lang="en-US" sz="1200" dirty="0" smtClean="0"/>
          </a:p>
          <a:p>
            <a:pPr marL="0" indent="0">
              <a:buFont typeface="Arial" panose="020B0604020202020204" pitchFamily="34" charset="0"/>
              <a:buNone/>
            </a:pPr>
            <a:endParaRPr lang="en-US" sz="1200" dirty="0" smtClean="0"/>
          </a:p>
          <a:p>
            <a:endParaRPr lang="en-US" sz="1200" dirty="0" smtClean="0"/>
          </a:p>
          <a:p>
            <a:endParaRPr lang="en-US" sz="1200" dirty="0" smtClean="0"/>
          </a:p>
          <a:p>
            <a:endParaRPr lang="en-US" sz="1200"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a:t>
            </a:fld>
            <a:endParaRPr lang="en-US" dirty="0"/>
          </a:p>
        </p:txBody>
      </p:sp>
    </p:spTree>
    <p:extLst>
      <p:ext uri="{BB962C8B-B14F-4D97-AF65-F5344CB8AC3E}">
        <p14:creationId xmlns:p14="http://schemas.microsoft.com/office/powerpoint/2010/main" val="22568440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the template.  (Located </a:t>
            </a:r>
            <a:r>
              <a:rPr lang="en-US" baseline="0" dirty="0" smtClean="0"/>
              <a:t>on the back of the template for present level and writing goals.)  </a:t>
            </a:r>
          </a:p>
          <a:p>
            <a:endParaRPr lang="en-US" baseline="0" dirty="0" smtClean="0"/>
          </a:p>
          <a:p>
            <a:r>
              <a:rPr lang="en-US" baseline="0" dirty="0" smtClean="0"/>
              <a:t>Math: </a:t>
            </a:r>
          </a:p>
          <a:p>
            <a:r>
              <a:rPr lang="en-US" b="1" baseline="0" dirty="0" smtClean="0"/>
              <a:t>Provider</a:t>
            </a:r>
            <a:r>
              <a:rPr lang="en-US" baseline="0" dirty="0" smtClean="0"/>
              <a:t> (who will deliver the service(s):  </a:t>
            </a:r>
            <a:r>
              <a:rPr lang="en-US" sz="1200" kern="1200" dirty="0" smtClean="0">
                <a:solidFill>
                  <a:schemeClr val="tx1"/>
                </a:solidFill>
                <a:effectLst/>
                <a:latin typeface="+mn-lt"/>
                <a:ea typeface="+mn-ea"/>
                <a:cs typeface="+mn-cs"/>
              </a:rPr>
              <a:t>the special education teacher</a:t>
            </a:r>
            <a:endParaRPr lang="en-US" baseline="0" dirty="0" smtClean="0"/>
          </a:p>
          <a:p>
            <a:r>
              <a:rPr lang="en-US" b="1" baseline="0" dirty="0" smtClean="0"/>
              <a:t>Content</a:t>
            </a:r>
            <a:r>
              <a:rPr lang="en-US" baseline="0" dirty="0" smtClean="0"/>
              <a:t> (in what skill): </a:t>
            </a:r>
            <a:r>
              <a:rPr lang="en-US" sz="1200" kern="1200" dirty="0" smtClean="0">
                <a:solidFill>
                  <a:schemeClr val="tx1"/>
                </a:solidFill>
                <a:effectLst/>
                <a:latin typeface="+mn-lt"/>
                <a:ea typeface="+mn-ea"/>
                <a:cs typeface="+mn-cs"/>
              </a:rPr>
              <a:t>will work with Brick to remediate his deficits in order of operations </a:t>
            </a:r>
            <a:endParaRPr lang="en-US" baseline="0" dirty="0" smtClean="0"/>
          </a:p>
          <a:p>
            <a:r>
              <a:rPr lang="en-US" b="1" baseline="0" dirty="0" smtClean="0"/>
              <a:t>Methodology</a:t>
            </a:r>
            <a:r>
              <a:rPr lang="en-US" baseline="0" dirty="0" smtClean="0"/>
              <a:t> (what teaching strategy/method will be used): </a:t>
            </a:r>
            <a:r>
              <a:rPr lang="en-US" sz="1200" kern="1200" dirty="0" smtClean="0">
                <a:solidFill>
                  <a:schemeClr val="tx1"/>
                </a:solidFill>
                <a:effectLst/>
                <a:latin typeface="+mn-lt"/>
                <a:ea typeface="+mn-ea"/>
                <a:cs typeface="+mn-cs"/>
              </a:rPr>
              <a:t>through repeated practice </a:t>
            </a:r>
            <a:endParaRPr lang="en-US" baseline="0" dirty="0" smtClean="0"/>
          </a:p>
          <a:p>
            <a:r>
              <a:rPr lang="en-US" b="1" baseline="0" dirty="0" smtClean="0"/>
              <a:t>Delivery </a:t>
            </a:r>
            <a:r>
              <a:rPr lang="en-US" baseline="0" dirty="0" smtClean="0"/>
              <a:t>(how or when): </a:t>
            </a:r>
            <a:r>
              <a:rPr lang="en-US" sz="1200" kern="1200" dirty="0" smtClean="0">
                <a:solidFill>
                  <a:schemeClr val="tx1"/>
                </a:solidFill>
                <a:effectLst/>
                <a:latin typeface="+mn-lt"/>
                <a:ea typeface="+mn-ea"/>
                <a:cs typeface="+mn-cs"/>
              </a:rPr>
              <a:t>After whole group instruction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x weekly 30 minutes – General Education Classroom)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60</a:t>
            </a:fld>
            <a:endParaRPr lang="en-US"/>
          </a:p>
        </p:txBody>
      </p:sp>
    </p:spTree>
    <p:extLst>
      <p:ext uri="{BB962C8B-B14F-4D97-AF65-F5344CB8AC3E}">
        <p14:creationId xmlns:p14="http://schemas.microsoft.com/office/powerpoint/2010/main" val="939543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After whole group instruction, the special education teacher will work with Brick to remediate his deficits in order of operations through repeated practice.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x weekly 30 minutes – duration</a:t>
            </a:r>
            <a:r>
              <a:rPr lang="en-US" sz="1200" kern="1200" baseline="0" dirty="0" smtClean="0">
                <a:solidFill>
                  <a:schemeClr val="tx1"/>
                </a:solidFill>
                <a:effectLst/>
                <a:latin typeface="+mn-lt"/>
                <a:ea typeface="+mn-ea"/>
                <a:cs typeface="+mn-cs"/>
              </a:rPr>
              <a:t> of the IEP; </a:t>
            </a:r>
            <a:r>
              <a:rPr lang="en-US" sz="1200" kern="1200" dirty="0" smtClean="0">
                <a:solidFill>
                  <a:schemeClr val="tx1"/>
                </a:solidFill>
                <a:effectLst/>
                <a:latin typeface="+mn-lt"/>
                <a:ea typeface="+mn-ea"/>
                <a:cs typeface="+mn-cs"/>
              </a:rPr>
              <a:t>General Education Classroom)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61</a:t>
            </a:fld>
            <a:endParaRPr lang="en-US"/>
          </a:p>
        </p:txBody>
      </p:sp>
    </p:spTree>
    <p:extLst>
      <p:ext uri="{BB962C8B-B14F-4D97-AF65-F5344CB8AC3E}">
        <p14:creationId xmlns:p14="http://schemas.microsoft.com/office/powerpoint/2010/main" val="29038086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Behavior</a:t>
            </a:r>
          </a:p>
          <a:p>
            <a:r>
              <a:rPr lang="en-US" baseline="0" dirty="0" smtClean="0"/>
              <a:t> </a:t>
            </a:r>
          </a:p>
          <a:p>
            <a:r>
              <a:rPr lang="en-US" b="1" baseline="0" dirty="0" smtClean="0"/>
              <a:t>Provider</a:t>
            </a:r>
            <a:r>
              <a:rPr lang="en-US" baseline="0" dirty="0" smtClean="0"/>
              <a:t> (who will deliver the service(s):  </a:t>
            </a:r>
            <a:r>
              <a:rPr lang="en-US" sz="1200" kern="1200" dirty="0" smtClean="0">
                <a:solidFill>
                  <a:schemeClr val="tx1"/>
                </a:solidFill>
                <a:effectLst/>
                <a:latin typeface="+mn-lt"/>
                <a:ea typeface="+mn-ea"/>
                <a:cs typeface="+mn-cs"/>
              </a:rPr>
              <a:t>the special education teacher</a:t>
            </a:r>
            <a:endParaRPr lang="en-US" baseline="0" dirty="0" smtClean="0"/>
          </a:p>
          <a:p>
            <a:r>
              <a:rPr lang="en-US" b="1" baseline="0" dirty="0" smtClean="0"/>
              <a:t>Content</a:t>
            </a:r>
            <a:r>
              <a:rPr lang="en-US" baseline="0" dirty="0" smtClean="0"/>
              <a:t> (in what skill): </a:t>
            </a:r>
            <a:r>
              <a:rPr lang="en-US" sz="1200" kern="1200" dirty="0" smtClean="0">
                <a:solidFill>
                  <a:schemeClr val="tx1"/>
                </a:solidFill>
                <a:effectLst/>
                <a:latin typeface="+mn-lt"/>
                <a:ea typeface="+mn-ea"/>
                <a:cs typeface="+mn-cs"/>
              </a:rPr>
              <a:t>(delivery) to improve his conversational turn-taking</a:t>
            </a:r>
            <a:r>
              <a:rPr lang="en-US" sz="1200" kern="1200" baseline="0" dirty="0" smtClean="0">
                <a:solidFill>
                  <a:schemeClr val="tx1"/>
                </a:solidFill>
                <a:effectLst/>
                <a:latin typeface="+mn-lt"/>
                <a:ea typeface="+mn-ea"/>
                <a:cs typeface="+mn-cs"/>
              </a:rPr>
              <a:t> skills</a:t>
            </a:r>
            <a:endParaRPr lang="en-US" baseline="0" dirty="0" smtClean="0"/>
          </a:p>
          <a:p>
            <a:r>
              <a:rPr lang="en-US" b="1" baseline="0" dirty="0" smtClean="0"/>
              <a:t>Methodology</a:t>
            </a:r>
            <a:r>
              <a:rPr lang="en-US" baseline="0" dirty="0" smtClean="0"/>
              <a:t> (what teaching strategy/method will be used): </a:t>
            </a:r>
            <a:r>
              <a:rPr lang="en-US" sz="1200" kern="1200" dirty="0" smtClean="0">
                <a:solidFill>
                  <a:schemeClr val="tx1"/>
                </a:solidFill>
                <a:effectLst/>
                <a:latin typeface="+mn-lt"/>
                <a:ea typeface="+mn-ea"/>
                <a:cs typeface="+mn-cs"/>
              </a:rPr>
              <a:t>through role-playing </a:t>
            </a:r>
            <a:endParaRPr lang="en-US" baseline="0" dirty="0" smtClean="0"/>
          </a:p>
          <a:p>
            <a:r>
              <a:rPr lang="en-US" b="1" baseline="0" dirty="0" smtClean="0"/>
              <a:t>Delivery </a:t>
            </a:r>
            <a:r>
              <a:rPr lang="en-US" baseline="0" dirty="0" smtClean="0"/>
              <a:t>(how or when): </a:t>
            </a:r>
            <a:r>
              <a:rPr lang="en-US" sz="1200" kern="1200" dirty="0" smtClean="0">
                <a:solidFill>
                  <a:schemeClr val="tx1"/>
                </a:solidFill>
                <a:effectLst/>
                <a:latin typeface="+mn-lt"/>
                <a:ea typeface="+mn-ea"/>
                <a:cs typeface="+mn-cs"/>
              </a:rPr>
              <a:t>will work with Brick in a small group setting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 x weekly 30 minutes – General Education Classroom)</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62</a:t>
            </a:fld>
            <a:endParaRPr lang="en-US" dirty="0"/>
          </a:p>
        </p:txBody>
      </p:sp>
    </p:spTree>
    <p:extLst>
      <p:ext uri="{BB962C8B-B14F-4D97-AF65-F5344CB8AC3E}">
        <p14:creationId xmlns:p14="http://schemas.microsoft.com/office/powerpoint/2010/main" val="24053983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Behavior</a:t>
            </a:r>
          </a:p>
          <a:p>
            <a:r>
              <a:rPr lang="en-US" baseline="0" dirty="0" smtClean="0"/>
              <a:t> </a:t>
            </a:r>
          </a:p>
          <a:p>
            <a:r>
              <a:rPr lang="en-US" sz="1200" b="1" dirty="0" smtClean="0"/>
              <a:t>The special education teacher will work with Brick in a small group setting to improve his conversational turn taking skills and social interactions in all environments through role-playing activities.</a:t>
            </a:r>
          </a:p>
          <a:p>
            <a:endParaRPr lang="en-US" sz="1200" kern="1200" dirty="0" smtClean="0">
              <a:solidFill>
                <a:schemeClr val="tx1"/>
              </a:solidFill>
              <a:effectLst/>
              <a:latin typeface="+mn-lt"/>
              <a:ea typeface="+mn-ea"/>
              <a:cs typeface="+mn-cs"/>
            </a:endParaRPr>
          </a:p>
          <a:p>
            <a:r>
              <a:rPr lang="en-US" dirty="0" smtClean="0"/>
              <a:t>2x</a:t>
            </a:r>
            <a:r>
              <a:rPr lang="en-US" baseline="0" dirty="0" smtClean="0"/>
              <a:t> weekly for 25 minutes; duration of the IEP; in the resource room</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63</a:t>
            </a:fld>
            <a:endParaRPr lang="en-US" dirty="0"/>
          </a:p>
        </p:txBody>
      </p:sp>
    </p:spTree>
    <p:extLst>
      <p:ext uri="{BB962C8B-B14F-4D97-AF65-F5344CB8AC3E}">
        <p14:creationId xmlns:p14="http://schemas.microsoft.com/office/powerpoint/2010/main" val="37766016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Organization</a:t>
            </a:r>
          </a:p>
          <a:p>
            <a:endParaRPr lang="en-US" b="1" baseline="0" dirty="0" smtClean="0"/>
          </a:p>
          <a:p>
            <a:r>
              <a:rPr lang="en-US" b="1" baseline="0" dirty="0" smtClean="0"/>
              <a:t>Provider</a:t>
            </a:r>
            <a:r>
              <a:rPr lang="en-US" baseline="0" dirty="0" smtClean="0"/>
              <a:t> (who will deliver the service(s):  </a:t>
            </a:r>
            <a:r>
              <a:rPr lang="en-US" sz="1200" kern="1200" dirty="0" smtClean="0">
                <a:solidFill>
                  <a:schemeClr val="tx1"/>
                </a:solidFill>
                <a:effectLst/>
                <a:latin typeface="+mn-lt"/>
                <a:ea typeface="+mn-ea"/>
                <a:cs typeface="+mn-cs"/>
              </a:rPr>
              <a:t>the special education teacher</a:t>
            </a:r>
            <a:endParaRPr lang="en-US" baseline="0" dirty="0" smtClean="0"/>
          </a:p>
          <a:p>
            <a:r>
              <a:rPr lang="en-US" b="1" baseline="0" dirty="0" smtClean="0"/>
              <a:t>Content</a:t>
            </a:r>
            <a:r>
              <a:rPr lang="en-US" baseline="0" dirty="0" smtClean="0"/>
              <a:t> (in what skill): </a:t>
            </a:r>
            <a:r>
              <a:rPr lang="en-US" sz="1200" kern="1200" dirty="0" smtClean="0">
                <a:solidFill>
                  <a:schemeClr val="tx1"/>
                </a:solidFill>
                <a:effectLst/>
                <a:latin typeface="+mn-lt"/>
                <a:ea typeface="+mn-ea"/>
                <a:cs typeface="+mn-cs"/>
              </a:rPr>
              <a:t>in organization systems using color/tactual coding</a:t>
            </a:r>
            <a:endParaRPr lang="en-US" baseline="0" dirty="0" smtClean="0"/>
          </a:p>
          <a:p>
            <a:r>
              <a:rPr lang="en-US" b="1" baseline="0" dirty="0" smtClean="0"/>
              <a:t>Methodology</a:t>
            </a:r>
            <a:r>
              <a:rPr lang="en-US" baseline="0" dirty="0" smtClean="0"/>
              <a:t> (what teaching strategy/method will be used): </a:t>
            </a:r>
            <a:r>
              <a:rPr lang="en-US" sz="1200" kern="1200" dirty="0" smtClean="0">
                <a:solidFill>
                  <a:schemeClr val="tx1"/>
                </a:solidFill>
                <a:effectLst/>
                <a:latin typeface="+mn-lt"/>
                <a:ea typeface="+mn-ea"/>
                <a:cs typeface="+mn-cs"/>
              </a:rPr>
              <a:t>will provide Brick direct instruction </a:t>
            </a:r>
            <a:endParaRPr lang="en-US" baseline="0" dirty="0" smtClean="0"/>
          </a:p>
          <a:p>
            <a:r>
              <a:rPr lang="en-US" b="1" baseline="0" dirty="0" smtClean="0"/>
              <a:t>Delivery </a:t>
            </a:r>
            <a:r>
              <a:rPr lang="en-US" baseline="0" dirty="0" smtClean="0"/>
              <a:t>(how or when): </a:t>
            </a:r>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a one-on-one setting</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x weekly 25 minutes – resource</a:t>
            </a:r>
            <a:r>
              <a:rPr lang="en-US" sz="1200" kern="1200" baseline="0" dirty="0" smtClean="0">
                <a:solidFill>
                  <a:schemeClr val="tx1"/>
                </a:solidFill>
                <a:effectLst/>
                <a:latin typeface="+mn-lt"/>
                <a:ea typeface="+mn-ea"/>
                <a:cs typeface="+mn-cs"/>
              </a:rPr>
              <a:t> room</a:t>
            </a:r>
            <a:endParaRPr lang="en-US"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64</a:t>
            </a:fld>
            <a:endParaRPr lang="en-US" dirty="0"/>
          </a:p>
        </p:txBody>
      </p:sp>
    </p:spTree>
    <p:extLst>
      <p:ext uri="{BB962C8B-B14F-4D97-AF65-F5344CB8AC3E}">
        <p14:creationId xmlns:p14="http://schemas.microsoft.com/office/powerpoint/2010/main" val="2776698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Organization</a:t>
            </a:r>
          </a:p>
          <a:p>
            <a:endParaRPr lang="en-US" b="1" baseline="0" dirty="0" smtClean="0"/>
          </a:p>
          <a:p>
            <a:r>
              <a:rPr lang="en-US" b="1" dirty="0" smtClean="0"/>
              <a:t>The special education teacher will provide Brick direct instruction in organization systems using color/tactual coding in one –on-one delivery setting.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(2 x weekly 25 minutes – resource</a:t>
            </a:r>
            <a:r>
              <a:rPr lang="en-US" sz="1200" kern="1200" baseline="0" dirty="0" smtClean="0">
                <a:solidFill>
                  <a:schemeClr val="tx1"/>
                </a:solidFill>
                <a:effectLst/>
                <a:latin typeface="+mn-lt"/>
                <a:ea typeface="+mn-ea"/>
                <a:cs typeface="+mn-cs"/>
              </a:rPr>
              <a:t> room</a:t>
            </a:r>
            <a:endParaRPr lang="en-US"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65</a:t>
            </a:fld>
            <a:endParaRPr lang="en-US" dirty="0"/>
          </a:p>
        </p:txBody>
      </p:sp>
    </p:spTree>
    <p:extLst>
      <p:ext uri="{BB962C8B-B14F-4D97-AF65-F5344CB8AC3E}">
        <p14:creationId xmlns:p14="http://schemas.microsoft.com/office/powerpoint/2010/main" val="6051195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Related Services – not needed</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66</a:t>
            </a:fld>
            <a:endParaRPr lang="en-US" dirty="0"/>
          </a:p>
        </p:txBody>
      </p:sp>
    </p:spTree>
    <p:extLst>
      <p:ext uri="{BB962C8B-B14F-4D97-AF65-F5344CB8AC3E}">
        <p14:creationId xmlns:p14="http://schemas.microsoft.com/office/powerpoint/2010/main" val="16729476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Supplementary</a:t>
            </a:r>
            <a:r>
              <a:rPr lang="en-US" b="0" baseline="0" dirty="0" smtClean="0"/>
              <a:t> Aids/Services</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The following accommodations will be used in all subject areas to improve Brick’s organizational skills:  dividers and organizers, color-coded assignment notebook, and a day calendar/planner.  </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67</a:t>
            </a:fld>
            <a:endParaRPr lang="en-US" dirty="0"/>
          </a:p>
        </p:txBody>
      </p:sp>
    </p:spTree>
    <p:extLst>
      <p:ext uri="{BB962C8B-B14F-4D97-AF65-F5344CB8AC3E}">
        <p14:creationId xmlns:p14="http://schemas.microsoft.com/office/powerpoint/2010/main" val="23867860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Supplementary Aids/Services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The following accommodations will be used in math: manipulatives; mnemonic strategies, cue card with examples or models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Daily</a:t>
            </a:r>
            <a:r>
              <a:rPr lang="en-US" b="0" baseline="0" dirty="0" smtClean="0"/>
              <a:t> – 52 minutes; duration of IEP; within the general education classroom</a:t>
            </a:r>
            <a:endParaRPr lang="en-US" b="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68</a:t>
            </a:fld>
            <a:endParaRPr lang="en-US" dirty="0"/>
          </a:p>
        </p:txBody>
      </p:sp>
    </p:spTree>
    <p:extLst>
      <p:ext uri="{BB962C8B-B14F-4D97-AF65-F5344CB8AC3E}">
        <p14:creationId xmlns:p14="http://schemas.microsoft.com/office/powerpoint/2010/main" val="33877468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a:t>
            </a:r>
            <a:r>
              <a:rPr lang="en-US" baseline="0" dirty="0" smtClean="0"/>
              <a:t> Modifications – not needed</a:t>
            </a:r>
          </a:p>
          <a:p>
            <a:endParaRPr lang="en-US" baseline="0" dirty="0" smtClean="0"/>
          </a:p>
          <a:p>
            <a:r>
              <a:rPr lang="en-US" baseline="0" dirty="0" smtClean="0"/>
              <a:t>Accommodations Needed for Assessments – not needed</a:t>
            </a:r>
          </a:p>
          <a:p>
            <a:endParaRPr lang="en-US" baseline="0" dirty="0" smtClean="0"/>
          </a:p>
          <a:p>
            <a:r>
              <a:rPr lang="en-US" baseline="0" dirty="0" smtClean="0"/>
              <a:t>Assistive Technology – Not Needed</a:t>
            </a:r>
          </a:p>
          <a:p>
            <a:endParaRPr lang="en-US" baseline="0" dirty="0" smtClean="0"/>
          </a:p>
          <a:p>
            <a:r>
              <a:rPr lang="en-US" baseline="0" dirty="0" smtClean="0"/>
              <a:t>Support for Personnel – not needed</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69</a:t>
            </a:fld>
            <a:endParaRPr lang="en-US" dirty="0"/>
          </a:p>
        </p:txBody>
      </p:sp>
    </p:spTree>
    <p:extLst>
      <p:ext uri="{BB962C8B-B14F-4D97-AF65-F5344CB8AC3E}">
        <p14:creationId xmlns:p14="http://schemas.microsoft.com/office/powerpoint/2010/main" val="129147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b="1" dirty="0" smtClean="0">
                <a:cs typeface="Arial" panose="020B0604020202020204" pitchFamily="34" charset="0"/>
              </a:rPr>
              <a:t>Monitor Progress</a:t>
            </a:r>
          </a:p>
          <a:p>
            <a:r>
              <a:rPr lang="en-US" sz="1200" dirty="0" smtClean="0"/>
              <a:t>Continual assessment and collection of data to measure student progress.   Monitoring progress also includes periodic analysis of student progress to determine if a change in instruction is needed.  </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7</a:t>
            </a:fld>
            <a:endParaRPr lang="en-US" dirty="0"/>
          </a:p>
        </p:txBody>
      </p:sp>
    </p:spTree>
    <p:extLst>
      <p:ext uri="{BB962C8B-B14F-4D97-AF65-F5344CB8AC3E}">
        <p14:creationId xmlns:p14="http://schemas.microsoft.com/office/powerpoint/2010/main" val="36133162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completing the next page review how</a:t>
            </a:r>
            <a:r>
              <a:rPr lang="en-US" baseline="0" dirty="0" smtClean="0"/>
              <a:t> much time will be spent outside the general education classroom.  Notice he is only coming out for the social skills group twice a week; for 50 total minutes.  This information will be used to determine his Least Restrictive Environment.</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70</a:t>
            </a:fld>
            <a:endParaRPr lang="en-US" dirty="0"/>
          </a:p>
        </p:txBody>
      </p:sp>
    </p:spTree>
    <p:extLst>
      <p:ext uri="{BB962C8B-B14F-4D97-AF65-F5344CB8AC3E}">
        <p14:creationId xmlns:p14="http://schemas.microsoft.com/office/powerpoint/2010/main" val="376992451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Transfer</a:t>
            </a:r>
            <a:r>
              <a:rPr lang="en-US" baseline="0" dirty="0" smtClean="0"/>
              <a:t> of rights – elementary student (not applicable at this time)</a:t>
            </a:r>
          </a:p>
          <a:p>
            <a:r>
              <a:rPr lang="en-US" baseline="0" dirty="0" smtClean="0"/>
              <a:t>Extended school year – It must always be considered so always check YES (But, do not forget to consider it!)</a:t>
            </a:r>
          </a:p>
          <a:p>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71</a:t>
            </a:fld>
            <a:endParaRPr lang="en-US" dirty="0"/>
          </a:p>
        </p:txBody>
      </p:sp>
    </p:spTree>
    <p:extLst>
      <p:ext uri="{BB962C8B-B14F-4D97-AF65-F5344CB8AC3E}">
        <p14:creationId xmlns:p14="http://schemas.microsoft.com/office/powerpoint/2010/main" val="16705535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Least Restrictive Environment: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Does Brick attend the school he would if nondisabled? YES</a:t>
            </a:r>
          </a:p>
          <a:p>
            <a:endParaRPr lang="en-US" baseline="0" dirty="0" smtClean="0"/>
          </a:p>
          <a:p>
            <a:r>
              <a:rPr lang="en-US" baseline="0" dirty="0" smtClean="0"/>
              <a:t>Does Brick receive all special education services with nondisabled peers?  NO</a:t>
            </a:r>
          </a:p>
          <a:p>
            <a:endParaRPr lang="en-US" baseline="0" dirty="0" smtClean="0"/>
          </a:p>
          <a:p>
            <a:r>
              <a:rPr lang="en-US" baseline="0" dirty="0" smtClean="0"/>
              <a:t>REMEMBER:  Why is he coming out of the general education environment?  (Why, NOT where) Remember his social skills issues:  touching inappropriately; pulling his pants down; </a:t>
            </a:r>
          </a:p>
          <a:p>
            <a:endParaRPr lang="en-US" baseline="0" dirty="0" smtClean="0"/>
          </a:p>
          <a:p>
            <a:r>
              <a:rPr lang="en-US" baseline="0" dirty="0" smtClean="0"/>
              <a:t>If he were instructed in a large group of students he could become embarrassed; other students could make fun of him; he might develop more socially inappropriate habits as a defense; he might feel threatened or even bullied.</a:t>
            </a:r>
          </a:p>
          <a:p>
            <a:endParaRPr lang="en-US" baseline="0" dirty="0" smtClean="0"/>
          </a:p>
          <a:p>
            <a:r>
              <a:rPr lang="en-US" b="1" baseline="0" dirty="0" smtClean="0"/>
              <a:t>If no, explain:  </a:t>
            </a:r>
            <a:r>
              <a:rPr lang="en-US" baseline="0" dirty="0" smtClean="0"/>
              <a:t>Brick’s need for small group instruction in the area of social skills is best delivered in the resource classroom to allow him a non-threatening environment for instruction and practice of role playing activities. </a:t>
            </a:r>
          </a:p>
          <a:p>
            <a:endParaRPr lang="en-US" baseline="0" dirty="0" smtClean="0"/>
          </a:p>
          <a:p>
            <a:r>
              <a:rPr lang="en-US" baseline="0" dirty="0" smtClean="0"/>
              <a:t>Age  6 – 21 years of age</a:t>
            </a:r>
          </a:p>
          <a:p>
            <a:r>
              <a:rPr lang="en-US" baseline="0" dirty="0" smtClean="0"/>
              <a:t>LRE:  01 100% to 80% of the Day Inside The Regular Education Environment</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72</a:t>
            </a:fld>
            <a:endParaRPr lang="en-US" dirty="0"/>
          </a:p>
        </p:txBody>
      </p:sp>
    </p:spTree>
    <p:extLst>
      <p:ext uri="{BB962C8B-B14F-4D97-AF65-F5344CB8AC3E}">
        <p14:creationId xmlns:p14="http://schemas.microsoft.com/office/powerpoint/2010/main" val="34259658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Copy of the IEP given to parent/student during the meeting?</a:t>
            </a:r>
            <a:r>
              <a:rPr lang="en-US" baseline="0" dirty="0"/>
              <a:t> </a:t>
            </a:r>
            <a:r>
              <a:rPr lang="en-US" baseline="0" dirty="0" smtClean="0"/>
              <a:t> NO</a:t>
            </a:r>
          </a:p>
          <a:p>
            <a:r>
              <a:rPr lang="en-US" baseline="0" dirty="0" smtClean="0"/>
              <a:t>Take sufficient time to finalize and get a copy to the parents. 8/25/14</a:t>
            </a:r>
          </a:p>
          <a:p>
            <a:endParaRPr lang="en-US" baseline="0" dirty="0" smtClean="0"/>
          </a:p>
          <a:p>
            <a:r>
              <a:rPr lang="en-US" baseline="0" dirty="0" smtClean="0"/>
              <a:t>Copy of rights at IEP meeting? NO</a:t>
            </a:r>
          </a:p>
          <a:p>
            <a:r>
              <a:rPr lang="en-US" baseline="0" dirty="0" smtClean="0"/>
              <a:t>A copy was sent home with first notice of proposed meeting on 8/4/14.</a:t>
            </a:r>
          </a:p>
        </p:txBody>
      </p:sp>
      <p:sp>
        <p:nvSpPr>
          <p:cNvPr id="4" name="Slide Number Placeholder 3"/>
          <p:cNvSpPr>
            <a:spLocks noGrp="1"/>
          </p:cNvSpPr>
          <p:nvPr>
            <p:ph type="sldNum" sz="quarter" idx="10"/>
          </p:nvPr>
        </p:nvSpPr>
        <p:spPr/>
        <p:txBody>
          <a:bodyPr/>
          <a:lstStyle/>
          <a:p>
            <a:fld id="{0A3C37BE-C303-496D-B5CD-85F2937540FC}" type="slidenum">
              <a:rPr lang="en-US" smtClean="0"/>
              <a:t>73</a:t>
            </a:fld>
            <a:endParaRPr lang="en-US" dirty="0"/>
          </a:p>
        </p:txBody>
      </p:sp>
    </p:spTree>
    <p:extLst>
      <p:ext uri="{BB962C8B-B14F-4D97-AF65-F5344CB8AC3E}">
        <p14:creationId xmlns:p14="http://schemas.microsoft.com/office/powerpoint/2010/main" val="42917922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Signatures with first and last name and date.</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74</a:t>
            </a:fld>
            <a:endParaRPr lang="en-US" dirty="0"/>
          </a:p>
        </p:txBody>
      </p:sp>
    </p:spTree>
    <p:extLst>
      <p:ext uri="{BB962C8B-B14F-4D97-AF65-F5344CB8AC3E}">
        <p14:creationId xmlns:p14="http://schemas.microsoft.com/office/powerpoint/2010/main" val="23035546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Completed</a:t>
            </a:r>
            <a:r>
              <a:rPr lang="en-US" baseline="0" dirty="0" smtClean="0"/>
              <a:t> signature page. </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75</a:t>
            </a:fld>
            <a:endParaRPr lang="en-US" dirty="0"/>
          </a:p>
        </p:txBody>
      </p:sp>
    </p:spTree>
    <p:extLst>
      <p:ext uri="{BB962C8B-B14F-4D97-AF65-F5344CB8AC3E}">
        <p14:creationId xmlns:p14="http://schemas.microsoft.com/office/powerpoint/2010/main" val="24832627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Update on Brick.  He is now in middle</a:t>
            </a:r>
            <a:r>
              <a:rPr lang="en-US" sz="1200" baseline="0" dirty="0" smtClean="0"/>
              <a:t> school in the 8</a:t>
            </a:r>
            <a:r>
              <a:rPr lang="en-US" sz="1200" baseline="30000" dirty="0" smtClean="0"/>
              <a:t>th</a:t>
            </a:r>
            <a:r>
              <a:rPr lang="en-US" sz="1200" baseline="0" dirty="0" smtClean="0"/>
              <a:t> grade, </a:t>
            </a:r>
            <a:r>
              <a:rPr lang="en-US" sz="1200" dirty="0" smtClean="0"/>
              <a:t>and based</a:t>
            </a:r>
            <a:r>
              <a:rPr lang="en-US" sz="1200" baseline="0" dirty="0" smtClean="0"/>
              <a:t> upon this video clip he is still in need of basic social skills.  He is struggling with appropriate hygiene, especially in using deodorant.  The IEP Team has decided to address these skills using the transition standards.  The following example will demonstrate completing a transition page and developing a transition goal using the Alabama Transition  Standards.  </a:t>
            </a:r>
          </a:p>
        </p:txBody>
      </p:sp>
      <p:sp>
        <p:nvSpPr>
          <p:cNvPr id="4" name="Slide Number Placeholder 3"/>
          <p:cNvSpPr>
            <a:spLocks noGrp="1"/>
          </p:cNvSpPr>
          <p:nvPr>
            <p:ph type="sldNum" sz="quarter" idx="10"/>
          </p:nvPr>
        </p:nvSpPr>
        <p:spPr/>
        <p:txBody>
          <a:bodyPr/>
          <a:lstStyle/>
          <a:p>
            <a:fld id="{5DDDEF32-6AEF-4DE1-9012-5CFFC75D3571}" type="slidenum">
              <a:rPr lang="en-US" smtClean="0"/>
              <a:t>76</a:t>
            </a:fld>
            <a:endParaRPr lang="en-US" dirty="0"/>
          </a:p>
        </p:txBody>
      </p:sp>
    </p:spTree>
    <p:extLst>
      <p:ext uri="{BB962C8B-B14F-4D97-AF65-F5344CB8AC3E}">
        <p14:creationId xmlns:p14="http://schemas.microsoft.com/office/powerpoint/2010/main" val="24121150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 of Proposed Meeting/Consent for Agency</a:t>
            </a:r>
            <a:r>
              <a:rPr lang="en-US" baseline="0" dirty="0" smtClean="0"/>
              <a:t> Participation</a:t>
            </a:r>
          </a:p>
          <a:p>
            <a:endParaRPr lang="en-US" baseline="0" dirty="0" smtClean="0"/>
          </a:p>
          <a:p>
            <a:r>
              <a:rPr lang="en-US" b="1" baseline="0" dirty="0" smtClean="0"/>
              <a:t>Purpose of this meeting:</a:t>
            </a:r>
          </a:p>
          <a:p>
            <a:r>
              <a:rPr lang="en-US" baseline="0" dirty="0" smtClean="0"/>
              <a:t>Revise IEP </a:t>
            </a:r>
          </a:p>
          <a:p>
            <a:r>
              <a:rPr lang="en-US" baseline="0" dirty="0" smtClean="0"/>
              <a:t>Discuss Transition/Postsecondary Services</a:t>
            </a:r>
          </a:p>
          <a:p>
            <a:endParaRPr lang="en-US" baseline="0" dirty="0" smtClean="0"/>
          </a:p>
          <a:p>
            <a:r>
              <a:rPr lang="en-US" b="1" baseline="0" dirty="0" smtClean="0"/>
              <a:t>The following people will be invited to meet with us:</a:t>
            </a:r>
          </a:p>
          <a:p>
            <a:r>
              <a:rPr lang="en-US" baseline="0" dirty="0" smtClean="0"/>
              <a:t>LEA Representative; </a:t>
            </a:r>
          </a:p>
          <a:p>
            <a:r>
              <a:rPr lang="en-US" baseline="0" dirty="0" smtClean="0"/>
              <a:t>Someone Who Can Interpret The Instructional Implications Of The Evaluation Results; </a:t>
            </a:r>
          </a:p>
          <a:p>
            <a:r>
              <a:rPr lang="en-US" baseline="0" dirty="0" smtClean="0"/>
              <a:t>General Education Teacher; </a:t>
            </a:r>
          </a:p>
          <a:p>
            <a:r>
              <a:rPr lang="en-US" baseline="0" dirty="0" smtClean="0"/>
              <a:t>Special Education Teacher; </a:t>
            </a:r>
          </a:p>
          <a:p>
            <a:r>
              <a:rPr lang="en-US" baseline="0" dirty="0" smtClean="0"/>
              <a:t>Parent; </a:t>
            </a:r>
          </a:p>
          <a:p>
            <a:r>
              <a:rPr lang="en-US" baseline="0" dirty="0" smtClean="0"/>
              <a:t>Student (Due to discussion of transition/postsecondary services) </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77</a:t>
            </a:fld>
            <a:endParaRPr lang="en-US"/>
          </a:p>
        </p:txBody>
      </p:sp>
    </p:spTree>
    <p:extLst>
      <p:ext uri="{BB962C8B-B14F-4D97-AF65-F5344CB8AC3E}">
        <p14:creationId xmlns:p14="http://schemas.microsoft.com/office/powerpoint/2010/main" val="41333099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Mom indicated</a:t>
            </a:r>
            <a:r>
              <a:rPr lang="en-US" baseline="0" dirty="0" smtClean="0"/>
              <a:t> that she would be able to meet.  </a:t>
            </a:r>
          </a:p>
          <a:p>
            <a:endParaRPr lang="en-US" baseline="0" dirty="0" smtClean="0"/>
          </a:p>
          <a:p>
            <a:r>
              <a:rPr lang="en-US" baseline="0" dirty="0" smtClean="0"/>
              <a:t>Document:</a:t>
            </a:r>
          </a:p>
          <a:p>
            <a:endParaRPr lang="en-US" baseline="0" dirty="0" smtClean="0"/>
          </a:p>
          <a:p>
            <a:r>
              <a:rPr lang="en-US" baseline="0" dirty="0" smtClean="0"/>
              <a:t>Date Notice Sent and Results of 1</a:t>
            </a:r>
            <a:r>
              <a:rPr lang="en-US" baseline="30000" dirty="0" smtClean="0"/>
              <a:t>st</a:t>
            </a:r>
            <a:r>
              <a:rPr lang="en-US" baseline="0" dirty="0" smtClean="0"/>
              <a:t> Attempt:  8/13/2014; Parent attended – meeting held</a:t>
            </a:r>
          </a:p>
          <a:p>
            <a:endParaRPr lang="en-US" baseline="0" dirty="0" smtClean="0"/>
          </a:p>
          <a:p>
            <a:r>
              <a:rPr lang="en-US" baseline="0" dirty="0" smtClean="0"/>
              <a:t>Student was notified on:  8/13/2014  via:  Personal Invitation</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78</a:t>
            </a:fld>
            <a:endParaRPr lang="en-US"/>
          </a:p>
        </p:txBody>
      </p:sp>
    </p:spTree>
    <p:extLst>
      <p:ext uri="{BB962C8B-B14F-4D97-AF65-F5344CB8AC3E}">
        <p14:creationId xmlns:p14="http://schemas.microsoft.com/office/powerpoint/2010/main" val="15702588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Completed</a:t>
            </a:r>
            <a:r>
              <a:rPr lang="en-US" baseline="0" dirty="0" smtClean="0"/>
              <a:t> Notice of Proposed Meeting/Consent for Agency Participation</a:t>
            </a:r>
            <a:endParaRPr lang="en-US" dirty="0"/>
          </a:p>
        </p:txBody>
      </p:sp>
      <p:sp>
        <p:nvSpPr>
          <p:cNvPr id="4" name="Slide Number Placeholder 3"/>
          <p:cNvSpPr>
            <a:spLocks noGrp="1"/>
          </p:cNvSpPr>
          <p:nvPr>
            <p:ph type="sldNum" sz="quarter" idx="10"/>
          </p:nvPr>
        </p:nvSpPr>
        <p:spPr/>
        <p:txBody>
          <a:bodyPr/>
          <a:lstStyle/>
          <a:p>
            <a:fld id="{0A3C37BE-C303-496D-B5CD-85F2937540FC}" type="slidenum">
              <a:rPr lang="en-US" smtClean="0"/>
              <a:t>79</a:t>
            </a:fld>
            <a:endParaRPr lang="en-US"/>
          </a:p>
        </p:txBody>
      </p:sp>
    </p:spTree>
    <p:extLst>
      <p:ext uri="{BB962C8B-B14F-4D97-AF65-F5344CB8AC3E}">
        <p14:creationId xmlns:p14="http://schemas.microsoft.com/office/powerpoint/2010/main" val="1394325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IEP Team composition</a:t>
            </a:r>
          </a:p>
        </p:txBody>
      </p:sp>
      <p:sp>
        <p:nvSpPr>
          <p:cNvPr id="4" name="Slide Number Placeholder 3"/>
          <p:cNvSpPr>
            <a:spLocks noGrp="1"/>
          </p:cNvSpPr>
          <p:nvPr>
            <p:ph type="sldNum" sz="quarter" idx="10"/>
          </p:nvPr>
        </p:nvSpPr>
        <p:spPr/>
        <p:txBody>
          <a:bodyPr/>
          <a:lstStyle/>
          <a:p>
            <a:fld id="{5DDDEF32-6AEF-4DE1-9012-5CFFC75D3571}" type="slidenum">
              <a:rPr lang="en-US" smtClean="0"/>
              <a:t>8</a:t>
            </a:fld>
            <a:endParaRPr lang="en-US" dirty="0"/>
          </a:p>
        </p:txBody>
      </p:sp>
    </p:spTree>
    <p:extLst>
      <p:ext uri="{BB962C8B-B14F-4D97-AF65-F5344CB8AC3E}">
        <p14:creationId xmlns:p14="http://schemas.microsoft.com/office/powerpoint/2010/main" val="127821281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transition standard that will be addressed: From Daily Living; Standard 3 – Exhibit appropriate hygiene and grooming for different environments (school, community, work)</a:t>
            </a:r>
          </a:p>
          <a:p>
            <a:endParaRPr lang="en-US" baseline="0" dirty="0" smtClean="0"/>
          </a:p>
          <a:p>
            <a:r>
              <a:rPr lang="en-US" baseline="0" dirty="0" smtClean="0"/>
              <a:t>Specifically TS. DL9.3 C  Identify appropriate hygiene, grooming, and dress routines for a variety of settings (school, community, and work)</a:t>
            </a:r>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80</a:t>
            </a:fld>
            <a:endParaRPr lang="en-US" dirty="0"/>
          </a:p>
        </p:txBody>
      </p:sp>
    </p:spTree>
    <p:extLst>
      <p:ext uri="{BB962C8B-B14F-4D97-AF65-F5344CB8AC3E}">
        <p14:creationId xmlns:p14="http://schemas.microsoft.com/office/powerpoint/2010/main" val="13326632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0" dirty="0" smtClean="0"/>
              <a:t>Transition page:   </a:t>
            </a:r>
          </a:p>
          <a:p>
            <a:endParaRPr lang="en-US" sz="1200" baseline="0" dirty="0" smtClean="0"/>
          </a:p>
          <a:p>
            <a:r>
              <a:rPr lang="en-US" sz="1200" baseline="0" dirty="0" smtClean="0"/>
              <a:t>First section:  </a:t>
            </a:r>
          </a:p>
          <a:p>
            <a:endParaRPr lang="en-US" sz="1200" baseline="0" dirty="0" smtClean="0"/>
          </a:p>
          <a:p>
            <a:r>
              <a:rPr lang="en-US" sz="1200" baseline="0" dirty="0" smtClean="0"/>
              <a:t>Ch</a:t>
            </a:r>
            <a:r>
              <a:rPr lang="en-US" sz="1200" dirty="0" smtClean="0"/>
              <a:t>eck the first box to indicate that Brick is participating in a middle school course of study that will help prepare him or her for transition. </a:t>
            </a:r>
          </a:p>
          <a:p>
            <a:endParaRPr lang="en-US" sz="1200" dirty="0" smtClean="0"/>
          </a:p>
          <a:p>
            <a:r>
              <a:rPr lang="en-US" sz="1200" dirty="0" smtClean="0"/>
              <a:t>Check</a:t>
            </a:r>
            <a:r>
              <a:rPr lang="en-US" sz="1200" baseline="0" dirty="0" smtClean="0"/>
              <a:t> the second box to d</a:t>
            </a:r>
            <a:r>
              <a:rPr lang="en-US" sz="1200" dirty="0" smtClean="0"/>
              <a:t>ocument that he was informed of the IEP meeting.  </a:t>
            </a:r>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81</a:t>
            </a:fld>
            <a:endParaRPr lang="en-US">
              <a:solidFill>
                <a:prstClr val="black"/>
              </a:solidFill>
              <a:latin typeface="Calibri"/>
            </a:endParaRPr>
          </a:p>
        </p:txBody>
      </p:sp>
    </p:spTree>
    <p:extLst>
      <p:ext uri="{BB962C8B-B14F-4D97-AF65-F5344CB8AC3E}">
        <p14:creationId xmlns:p14="http://schemas.microsoft.com/office/powerpoint/2010/main" val="265668081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Because he is in still in middle school there is no need to address exit options at this time. </a:t>
            </a:r>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82</a:t>
            </a:fld>
            <a:endParaRPr lang="en-US">
              <a:solidFill>
                <a:prstClr val="black"/>
              </a:solidFill>
              <a:latin typeface="Calibri"/>
            </a:endParaRPr>
          </a:p>
        </p:txBody>
      </p:sp>
    </p:spTree>
    <p:extLst>
      <p:ext uri="{BB962C8B-B14F-4D97-AF65-F5344CB8AC3E}">
        <p14:creationId xmlns:p14="http://schemas.microsoft.com/office/powerpoint/2010/main" val="38965424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Transition assessments:  even though</a:t>
            </a:r>
            <a:r>
              <a:rPr lang="en-US" sz="1200" baseline="0" dirty="0" smtClean="0"/>
              <a:t> the goal is focusing on daily living skills, </a:t>
            </a:r>
            <a:r>
              <a:rPr lang="en-US" sz="1200" dirty="0" smtClean="0"/>
              <a:t>assessments need to be conducted.  </a:t>
            </a:r>
          </a:p>
          <a:p>
            <a:endParaRPr lang="en-US" sz="1200" dirty="0" smtClean="0"/>
          </a:p>
          <a:p>
            <a:r>
              <a:rPr lang="en-US" sz="1200" dirty="0" smtClean="0"/>
              <a:t>Assessments</a:t>
            </a:r>
            <a:r>
              <a:rPr lang="en-US" sz="1200" baseline="0" dirty="0" smtClean="0"/>
              <a:t> include:  T</a:t>
            </a:r>
            <a:r>
              <a:rPr lang="en-US" sz="1200" dirty="0" smtClean="0"/>
              <a:t>ransition</a:t>
            </a:r>
            <a:r>
              <a:rPr lang="en-US" sz="1200" baseline="0" dirty="0" smtClean="0"/>
              <a:t> Planning Assessment using a formal assessment instrument;  Interest Inventory; Parent Interview   </a:t>
            </a:r>
            <a:endParaRPr lang="en-US" sz="1200" dirty="0" smtClean="0"/>
          </a:p>
          <a:p>
            <a:endParaRPr lang="en-US" sz="1200" dirty="0" smtClean="0"/>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83</a:t>
            </a:fld>
            <a:endParaRPr lang="en-US">
              <a:solidFill>
                <a:prstClr val="black"/>
              </a:solidFill>
              <a:latin typeface="Calibri"/>
            </a:endParaRPr>
          </a:p>
        </p:txBody>
      </p:sp>
    </p:spTree>
    <p:extLst>
      <p:ext uri="{BB962C8B-B14F-4D97-AF65-F5344CB8AC3E}">
        <p14:creationId xmlns:p14="http://schemas.microsoft.com/office/powerpoint/2010/main" val="33015142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Based upon the</a:t>
            </a:r>
            <a:r>
              <a:rPr lang="en-US" sz="1200" baseline="0" dirty="0" smtClean="0"/>
              <a:t> results from these assessments his long term transition goals include:</a:t>
            </a:r>
          </a:p>
          <a:p>
            <a:endParaRPr lang="en-US" sz="1200" baseline="0" dirty="0" smtClean="0"/>
          </a:p>
          <a:p>
            <a:r>
              <a:rPr lang="en-US" sz="1200" b="1" baseline="0" dirty="0" smtClean="0"/>
              <a:t>For Postsecondary Education/Training</a:t>
            </a:r>
            <a:r>
              <a:rPr lang="en-US" sz="1200" baseline="0" dirty="0" smtClean="0"/>
              <a:t>:  Student will be prepared to participate in a 2 – to 4 – year postsecondary education program based on completion of graduation requirements and submission of application for enrollment. </a:t>
            </a:r>
          </a:p>
          <a:p>
            <a:endParaRPr lang="en-US" sz="1200" baseline="0" dirty="0" smtClean="0"/>
          </a:p>
          <a:p>
            <a:r>
              <a:rPr lang="en-US" sz="1200" b="1" baseline="0" dirty="0" smtClean="0"/>
              <a:t>Employment/Occupations; and Community/Independent Living</a:t>
            </a:r>
            <a:r>
              <a:rPr lang="en-US" sz="1200" baseline="0" dirty="0" smtClean="0"/>
              <a:t>:  Student will be prepared to engage in career-related planning leading to the selection of a career based on personal career interests, aptitudes, abilities, and occupational information. </a:t>
            </a:r>
          </a:p>
          <a:p>
            <a:endParaRPr lang="en-US" sz="1200" b="1" baseline="0" dirty="0" smtClean="0"/>
          </a:p>
          <a:p>
            <a:r>
              <a:rPr lang="en-US" sz="1200" b="1" baseline="0" dirty="0" smtClean="0"/>
              <a:t>Postsecondary Education/Training Goal</a:t>
            </a:r>
            <a:r>
              <a:rPr lang="en-US" sz="1200" baseline="0" dirty="0" smtClean="0"/>
              <a:t>:  Student with time-limited support will be prepared to participate in both community activities and live independently based on independent living skill level achieved and identification of community/living options and support options. </a:t>
            </a:r>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84</a:t>
            </a:fld>
            <a:endParaRPr lang="en-US">
              <a:solidFill>
                <a:prstClr val="black"/>
              </a:solidFill>
              <a:latin typeface="Calibri"/>
            </a:endParaRPr>
          </a:p>
        </p:txBody>
      </p:sp>
    </p:spTree>
    <p:extLst>
      <p:ext uri="{BB962C8B-B14F-4D97-AF65-F5344CB8AC3E}">
        <p14:creationId xmlns:p14="http://schemas.microsoft.com/office/powerpoint/2010/main" val="425050064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The IEP Team determined what transition services are needed in order to meet the post-secondary goals:</a:t>
            </a:r>
          </a:p>
          <a:p>
            <a:endParaRPr lang="en-US" sz="1200" dirty="0" smtClean="0"/>
          </a:p>
          <a:p>
            <a:r>
              <a:rPr lang="en-US" sz="1200" dirty="0" smtClean="0"/>
              <a:t>Daily Living was the domain</a:t>
            </a:r>
            <a:r>
              <a:rPr lang="en-US" sz="1200" baseline="0" dirty="0" smtClean="0"/>
              <a:t> of the standard; the service area is Personal Management (PM)</a:t>
            </a:r>
            <a:endParaRPr lang="en-US" sz="1200" dirty="0" smtClean="0"/>
          </a:p>
          <a:p>
            <a:endParaRPr lang="en-US" sz="1200" dirty="0" smtClean="0"/>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85</a:t>
            </a:fld>
            <a:endParaRPr lang="en-US">
              <a:solidFill>
                <a:prstClr val="black"/>
              </a:solidFill>
              <a:latin typeface="Calibri"/>
            </a:endParaRPr>
          </a:p>
        </p:txBody>
      </p:sp>
    </p:spTree>
    <p:extLst>
      <p:ext uri="{BB962C8B-B14F-4D97-AF65-F5344CB8AC3E}">
        <p14:creationId xmlns:p14="http://schemas.microsoft.com/office/powerpoint/2010/main" val="284198383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aseline="0" dirty="0" smtClean="0"/>
              <a:t>Completed transition page.  </a:t>
            </a:r>
          </a:p>
        </p:txBody>
      </p:sp>
      <p:sp>
        <p:nvSpPr>
          <p:cNvPr id="4" name="Slide Number Placeholder 3"/>
          <p:cNvSpPr>
            <a:spLocks noGrp="1"/>
          </p:cNvSpPr>
          <p:nvPr>
            <p:ph type="sldNum" sz="quarter" idx="10"/>
          </p:nvPr>
        </p:nvSpPr>
        <p:spPr/>
        <p:txBody>
          <a:bodyPr/>
          <a:lstStyle/>
          <a:p>
            <a:fld id="{26D18A5D-9F6D-4F20-92C2-291EB6281672}" type="slidenum">
              <a:rPr lang="en-US" smtClean="0">
                <a:solidFill>
                  <a:prstClr val="black"/>
                </a:solidFill>
                <a:latin typeface="Calibri"/>
              </a:rPr>
              <a:pPr/>
              <a:t>86</a:t>
            </a:fld>
            <a:endParaRPr lang="en-US">
              <a:solidFill>
                <a:prstClr val="black"/>
              </a:solidFill>
              <a:latin typeface="Calibri"/>
            </a:endParaRPr>
          </a:p>
        </p:txBody>
      </p:sp>
    </p:spTree>
    <p:extLst>
      <p:ext uri="{BB962C8B-B14F-4D97-AF65-F5344CB8AC3E}">
        <p14:creationId xmlns:p14="http://schemas.microsoft.com/office/powerpoint/2010/main" val="367392768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Corbel" panose="020B0503020204020204"/>
                <a:ea typeface="+mn-ea"/>
                <a:cs typeface="+mn-cs"/>
              </a:rPr>
              <a:t>STRENGTHS: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30ACEC">
                    <a:lumMod val="75000"/>
                  </a:srgbClr>
                </a:solidFill>
                <a:effectLst/>
                <a:uLnTx/>
                <a:uFillTx/>
                <a:latin typeface="Corbel" panose="020B0503020204020204"/>
                <a:ea typeface="+mn-ea"/>
                <a:cs typeface="+mn-cs"/>
              </a:rPr>
              <a:t>Based upon parent and teacher observations Brick has developed good social skills.  Observations and data collection reveal his ability to initiate conversations and join in activities allowing him to develop friendships with his peers.  His organizational skills and study habits have improved as evidenced by his performance on classroom assessments. </a:t>
            </a:r>
          </a:p>
        </p:txBody>
      </p:sp>
      <p:sp>
        <p:nvSpPr>
          <p:cNvPr id="4" name="Slide Number Placeholder 3"/>
          <p:cNvSpPr>
            <a:spLocks noGrp="1"/>
          </p:cNvSpPr>
          <p:nvPr>
            <p:ph type="sldNum" sz="quarter" idx="10"/>
          </p:nvPr>
        </p:nvSpPr>
        <p:spPr/>
        <p:txBody>
          <a:bodyPr/>
          <a:lstStyle/>
          <a:p>
            <a:fld id="{5DDDEF32-6AEF-4DE1-9012-5CFFC75D3571}" type="slidenum">
              <a:rPr lang="en-US" smtClean="0"/>
              <a:t>87</a:t>
            </a:fld>
            <a:endParaRPr lang="en-US"/>
          </a:p>
        </p:txBody>
      </p:sp>
    </p:spTree>
    <p:extLst>
      <p:ext uri="{BB962C8B-B14F-4D97-AF65-F5344CB8AC3E}">
        <p14:creationId xmlns:p14="http://schemas.microsoft.com/office/powerpoint/2010/main" val="11985664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t>NEEDS:  </a:t>
            </a:r>
          </a:p>
          <a:p>
            <a:r>
              <a:rPr lang="en-US" sz="1200" b="0" dirty="0" smtClean="0">
                <a:solidFill>
                  <a:schemeClr val="accent1">
                    <a:lumMod val="75000"/>
                  </a:schemeClr>
                </a:solidFill>
              </a:rPr>
              <a:t>However, as he has gotten older he has not developed proper hygiene skills.  His parents have expressed their concern in this area and have even tried to assist him.  He needs to recognize his need for appropriate hygiene and develop routines for a variety of settings. </a:t>
            </a:r>
          </a:p>
        </p:txBody>
      </p:sp>
      <p:sp>
        <p:nvSpPr>
          <p:cNvPr id="4" name="Slide Number Placeholder 3"/>
          <p:cNvSpPr>
            <a:spLocks noGrp="1"/>
          </p:cNvSpPr>
          <p:nvPr>
            <p:ph type="sldNum" sz="quarter" idx="10"/>
          </p:nvPr>
        </p:nvSpPr>
        <p:spPr/>
        <p:txBody>
          <a:bodyPr/>
          <a:lstStyle/>
          <a:p>
            <a:fld id="{5DDDEF32-6AEF-4DE1-9012-5CFFC75D3571}" type="slidenum">
              <a:rPr lang="en-US" smtClean="0"/>
              <a:t>88</a:t>
            </a:fld>
            <a:endParaRPr lang="en-US"/>
          </a:p>
        </p:txBody>
      </p:sp>
    </p:spTree>
    <p:extLst>
      <p:ext uri="{BB962C8B-B14F-4D97-AF65-F5344CB8AC3E}">
        <p14:creationId xmlns:p14="http://schemas.microsoft.com/office/powerpoint/2010/main" val="23274324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dirty="0" smtClean="0"/>
          </a:p>
          <a:p>
            <a:r>
              <a:rPr lang="en-US" sz="1200" b="1" dirty="0" smtClean="0"/>
              <a:t>HOW THE DISABILITY AFFECTS PERFORMANCE IN THE GENERAL EDUCATION CURRICULUM :  </a:t>
            </a:r>
          </a:p>
          <a:p>
            <a:r>
              <a:rPr lang="en-US" sz="1200" b="0" dirty="0" smtClean="0">
                <a:solidFill>
                  <a:schemeClr val="accent1">
                    <a:lumMod val="75000"/>
                  </a:schemeClr>
                </a:solidFill>
              </a:rPr>
              <a:t>His lack of appropriate grooming habits has interfered with his ability to meet new people and maintain close friendships with his peers. </a:t>
            </a:r>
          </a:p>
        </p:txBody>
      </p:sp>
      <p:sp>
        <p:nvSpPr>
          <p:cNvPr id="4" name="Slide Number Placeholder 3"/>
          <p:cNvSpPr>
            <a:spLocks noGrp="1"/>
          </p:cNvSpPr>
          <p:nvPr>
            <p:ph type="sldNum" sz="quarter" idx="10"/>
          </p:nvPr>
        </p:nvSpPr>
        <p:spPr/>
        <p:txBody>
          <a:bodyPr/>
          <a:lstStyle/>
          <a:p>
            <a:fld id="{5DDDEF32-6AEF-4DE1-9012-5CFFC75D3571}" type="slidenum">
              <a:rPr lang="en-US" smtClean="0"/>
              <a:t>89</a:t>
            </a:fld>
            <a:endParaRPr lang="en-US"/>
          </a:p>
        </p:txBody>
      </p:sp>
    </p:spTree>
    <p:extLst>
      <p:ext uri="{BB962C8B-B14F-4D97-AF65-F5344CB8AC3E}">
        <p14:creationId xmlns:p14="http://schemas.microsoft.com/office/powerpoint/2010/main" val="1867176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Sample template to use for developing Standards Based IEP’s:</a:t>
            </a:r>
          </a:p>
          <a:p>
            <a:endParaRPr lang="en-US" baseline="0" dirty="0" smtClean="0"/>
          </a:p>
          <a:p>
            <a:r>
              <a:rPr lang="en-US" baseline="0" dirty="0" smtClean="0"/>
              <a:t>The Present Level of Academic Achievement and Functional Performance includes: </a:t>
            </a:r>
          </a:p>
          <a:p>
            <a:r>
              <a:rPr lang="en-US" baseline="0" dirty="0" smtClean="0"/>
              <a:t>1- Students strengths; </a:t>
            </a:r>
          </a:p>
          <a:p>
            <a:r>
              <a:rPr lang="en-US" baseline="0" dirty="0" smtClean="0"/>
              <a:t>2- Needs;</a:t>
            </a:r>
          </a:p>
          <a:p>
            <a:r>
              <a:rPr lang="en-US" baseline="0" dirty="0" smtClean="0"/>
              <a:t>3- How the disability affects performance in the general education curriculum.  </a:t>
            </a:r>
          </a:p>
          <a:p>
            <a:endParaRPr lang="en-US" baseline="0" dirty="0" smtClean="0"/>
          </a:p>
        </p:txBody>
      </p:sp>
      <p:sp>
        <p:nvSpPr>
          <p:cNvPr id="4" name="Slide Number Placeholder 3"/>
          <p:cNvSpPr>
            <a:spLocks noGrp="1"/>
          </p:cNvSpPr>
          <p:nvPr>
            <p:ph type="sldNum" sz="quarter" idx="10"/>
          </p:nvPr>
        </p:nvSpPr>
        <p:spPr/>
        <p:txBody>
          <a:bodyPr/>
          <a:lstStyle/>
          <a:p>
            <a:fld id="{5DDDEF32-6AEF-4DE1-9012-5CFFC75D3571}" type="slidenum">
              <a:rPr lang="en-US" smtClean="0"/>
              <a:t>9</a:t>
            </a:fld>
            <a:endParaRPr lang="en-US" dirty="0"/>
          </a:p>
        </p:txBody>
      </p:sp>
    </p:spTree>
    <p:extLst>
      <p:ext uri="{BB962C8B-B14F-4D97-AF65-F5344CB8AC3E}">
        <p14:creationId xmlns:p14="http://schemas.microsoft.com/office/powerpoint/2010/main" val="396128952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smtClean="0">
                <a:solidFill>
                  <a:schemeClr val="accent1">
                    <a:lumMod val="75000"/>
                  </a:schemeClr>
                </a:solidFill>
              </a:rPr>
              <a:t>Five components</a:t>
            </a:r>
            <a:r>
              <a:rPr lang="en-US" sz="1200" b="0" baseline="0" dirty="0" smtClean="0">
                <a:solidFill>
                  <a:schemeClr val="accent1">
                    <a:lumMod val="75000"/>
                  </a:schemeClr>
                </a:solidFill>
              </a:rPr>
              <a:t> for the measurable annual goal:  </a:t>
            </a:r>
          </a:p>
          <a:p>
            <a:r>
              <a:rPr lang="en-US" sz="1200" b="0" baseline="0" dirty="0" smtClean="0">
                <a:solidFill>
                  <a:schemeClr val="accent1">
                    <a:lumMod val="75000"/>
                  </a:schemeClr>
                </a:solidFill>
              </a:rPr>
              <a:t>1- Who (the student) </a:t>
            </a:r>
            <a:r>
              <a:rPr lang="en-US" sz="1200" b="1" baseline="0" dirty="0" smtClean="0">
                <a:solidFill>
                  <a:schemeClr val="accent1">
                    <a:lumMod val="75000"/>
                  </a:schemeClr>
                </a:solidFill>
              </a:rPr>
              <a:t>Brick</a:t>
            </a:r>
            <a:r>
              <a:rPr lang="en-US" sz="1200" b="0" baseline="0" dirty="0" smtClean="0">
                <a:solidFill>
                  <a:schemeClr val="accent1">
                    <a:lumMod val="75000"/>
                  </a:schemeClr>
                </a:solidFill>
              </a:rPr>
              <a:t> </a:t>
            </a:r>
          </a:p>
          <a:p>
            <a:r>
              <a:rPr lang="en-US" sz="1200" b="0" baseline="0" dirty="0" smtClean="0">
                <a:solidFill>
                  <a:schemeClr val="accent1">
                    <a:lumMod val="75000"/>
                  </a:schemeClr>
                </a:solidFill>
              </a:rPr>
              <a:t>2- Behavior (will do what) </a:t>
            </a:r>
            <a:r>
              <a:rPr lang="en-US" sz="1200" b="1" dirty="0" smtClean="0">
                <a:solidFill>
                  <a:schemeClr val="accent1">
                    <a:lumMod val="75000"/>
                  </a:schemeClr>
                </a:solidFill>
              </a:rPr>
              <a:t>will preview videos demonstrating personal grooming appropriate for school and home and develop a checklist to use </a:t>
            </a:r>
          </a:p>
          <a:p>
            <a:r>
              <a:rPr lang="en-US" sz="1200" b="0" baseline="0" dirty="0" smtClean="0">
                <a:solidFill>
                  <a:schemeClr val="accent1">
                    <a:lumMod val="75000"/>
                  </a:schemeClr>
                </a:solidFill>
              </a:rPr>
              <a:t>3- Conditions (under what conditions) </a:t>
            </a:r>
            <a:r>
              <a:rPr lang="en-US" sz="1200" b="1" dirty="0" smtClean="0">
                <a:solidFill>
                  <a:schemeClr val="accent1">
                    <a:lumMod val="75000"/>
                  </a:schemeClr>
                </a:solidFill>
              </a:rPr>
              <a:t>Using a computer based social skills program </a:t>
            </a:r>
          </a:p>
          <a:p>
            <a:r>
              <a:rPr lang="en-US" sz="1200" b="0" baseline="0" dirty="0" smtClean="0">
                <a:solidFill>
                  <a:schemeClr val="accent1">
                    <a:lumMod val="75000"/>
                  </a:schemeClr>
                </a:solidFill>
              </a:rPr>
              <a:t>4- Criterion (to what level) </a:t>
            </a:r>
            <a:r>
              <a:rPr lang="en-US" sz="1200" b="1" dirty="0" smtClean="0">
                <a:solidFill>
                  <a:schemeClr val="accent1">
                    <a:lumMod val="75000"/>
                  </a:schemeClr>
                </a:solidFill>
              </a:rPr>
              <a:t>with 100% accuracy </a:t>
            </a:r>
            <a:endParaRPr lang="en-US" sz="1200" b="0" baseline="0" dirty="0" smtClean="0">
              <a:solidFill>
                <a:schemeClr val="accent1">
                  <a:lumMod val="75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accent1">
                    <a:lumMod val="75000"/>
                  </a:schemeClr>
                </a:solidFill>
              </a:rPr>
              <a:t>5- Time frame (in what length of time) </a:t>
            </a:r>
            <a:r>
              <a:rPr lang="en-US" sz="1200" b="1" dirty="0" smtClean="0">
                <a:solidFill>
                  <a:schemeClr val="accent1">
                    <a:lumMod val="75000"/>
                  </a:schemeClr>
                </a:solidFill>
              </a:rPr>
              <a:t>by the end of the 4th nine weeks. </a:t>
            </a:r>
          </a:p>
        </p:txBody>
      </p:sp>
      <p:sp>
        <p:nvSpPr>
          <p:cNvPr id="4" name="Slide Number Placeholder 3"/>
          <p:cNvSpPr>
            <a:spLocks noGrp="1"/>
          </p:cNvSpPr>
          <p:nvPr>
            <p:ph type="sldNum" sz="quarter" idx="10"/>
          </p:nvPr>
        </p:nvSpPr>
        <p:spPr/>
        <p:txBody>
          <a:bodyPr/>
          <a:lstStyle/>
          <a:p>
            <a:fld id="{5DDDEF32-6AEF-4DE1-9012-5CFFC75D3571}" type="slidenum">
              <a:rPr lang="en-US" smtClean="0"/>
              <a:t>90</a:t>
            </a:fld>
            <a:endParaRPr lang="en-US"/>
          </a:p>
        </p:txBody>
      </p:sp>
    </p:spTree>
    <p:extLst>
      <p:ext uri="{BB962C8B-B14F-4D97-AF65-F5344CB8AC3E}">
        <p14:creationId xmlns:p14="http://schemas.microsoft.com/office/powerpoint/2010/main" val="126466491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baseline="0" dirty="0" smtClean="0">
                <a:solidFill>
                  <a:schemeClr val="accent1">
                    <a:lumMod val="75000"/>
                  </a:schemeClr>
                </a:solidFill>
              </a:rPr>
              <a:t>Measureable annual goal: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accent1">
                    <a:lumMod val="75000"/>
                  </a:schemeClr>
                </a:solidFill>
              </a:rPr>
              <a:t>Using a computer based social skills program, Brick will preview videos demonstrating personal grooming appropriate for school and home and develop a checklist to use with 100% accuracy by the end of the 4th nine weeks.    </a:t>
            </a:r>
          </a:p>
          <a:p>
            <a:r>
              <a:rPr lang="en-US" sz="1200" b="0" baseline="0" dirty="0" smtClean="0">
                <a:solidFill>
                  <a:schemeClr val="accent1">
                    <a:lumMod val="75000"/>
                  </a:schemeClr>
                </a:solidFill>
              </a:rPr>
              <a:t> </a:t>
            </a:r>
            <a:endParaRPr lang="en-US" sz="1200" b="1" dirty="0"/>
          </a:p>
        </p:txBody>
      </p:sp>
      <p:sp>
        <p:nvSpPr>
          <p:cNvPr id="4" name="Slide Number Placeholder 3"/>
          <p:cNvSpPr>
            <a:spLocks noGrp="1"/>
          </p:cNvSpPr>
          <p:nvPr>
            <p:ph type="sldNum" sz="quarter" idx="10"/>
          </p:nvPr>
        </p:nvSpPr>
        <p:spPr/>
        <p:txBody>
          <a:bodyPr/>
          <a:lstStyle/>
          <a:p>
            <a:fld id="{5DDDEF32-6AEF-4DE1-9012-5CFFC75D3571}" type="slidenum">
              <a:rPr lang="en-US" smtClean="0"/>
              <a:t>91</a:t>
            </a:fld>
            <a:endParaRPr lang="en-US"/>
          </a:p>
        </p:txBody>
      </p:sp>
    </p:spTree>
    <p:extLst>
      <p:ext uri="{BB962C8B-B14F-4D97-AF65-F5344CB8AC3E}">
        <p14:creationId xmlns:p14="http://schemas.microsoft.com/office/powerpoint/2010/main" val="39723200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goal is related to the student’s transition service needs:  </a:t>
            </a:r>
          </a:p>
          <a:p>
            <a:endParaRPr lang="en-US" baseline="0" dirty="0" smtClean="0"/>
          </a:p>
          <a:p>
            <a:r>
              <a:rPr lang="en-US" baseline="0" dirty="0" smtClean="0"/>
              <a:t>Area: Personal Management (PM)</a:t>
            </a:r>
          </a:p>
          <a:p>
            <a:endParaRPr lang="en-US" baseline="0" dirty="0" smtClean="0"/>
          </a:p>
          <a:p>
            <a:r>
              <a:rPr lang="en-US" baseline="0" dirty="0" smtClean="0"/>
              <a:t>Present level; measurable annual goal</a:t>
            </a:r>
          </a:p>
          <a:p>
            <a:endParaRPr lang="en-US" baseline="0" dirty="0" smtClean="0"/>
          </a:p>
          <a:p>
            <a:r>
              <a:rPr lang="en-US" baseline="0" dirty="0" smtClean="0"/>
              <a:t>Types of evaluation:  student developed checklist; data collection and teacher observation will be included in that (give yourself credit)  </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4169C1E2-AB11-4D68-A7C1-70A3278227EA}" type="slidenum">
              <a:rPr lang="en-US" smtClean="0"/>
              <a:t>92</a:t>
            </a:fld>
            <a:endParaRPr lang="en-US"/>
          </a:p>
        </p:txBody>
      </p:sp>
    </p:spTree>
    <p:extLst>
      <p:ext uri="{BB962C8B-B14F-4D97-AF65-F5344CB8AC3E}">
        <p14:creationId xmlns:p14="http://schemas.microsoft.com/office/powerpoint/2010/main" val="196231150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Substitute Courses for Students with Disabilities</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93</a:t>
            </a:fld>
            <a:endParaRPr lang="en-US" dirty="0"/>
          </a:p>
        </p:txBody>
      </p:sp>
    </p:spTree>
    <p:extLst>
      <p:ext uri="{BB962C8B-B14F-4D97-AF65-F5344CB8AC3E}">
        <p14:creationId xmlns:p14="http://schemas.microsoft.com/office/powerpoint/2010/main" val="22007362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a:t>
            </a:r>
            <a:r>
              <a:rPr lang="en-US" baseline="0" dirty="0" smtClean="0"/>
              <a:t> Component Requirements</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94</a:t>
            </a:fld>
            <a:endParaRPr lang="en-US" dirty="0"/>
          </a:p>
        </p:txBody>
      </p:sp>
    </p:spTree>
    <p:extLst>
      <p:ext uri="{BB962C8B-B14F-4D97-AF65-F5344CB8AC3E}">
        <p14:creationId xmlns:p14="http://schemas.microsoft.com/office/powerpoint/2010/main" val="66964532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Selecting the Highest,</a:t>
            </a:r>
            <a:r>
              <a:rPr lang="en-US" baseline="0" dirty="0" smtClean="0"/>
              <a:t> Most Appropriate Pathway Leading to the Alabama High School Diploma</a:t>
            </a:r>
          </a:p>
          <a:p>
            <a:endParaRPr lang="en-US" dirty="0"/>
          </a:p>
        </p:txBody>
      </p:sp>
      <p:sp>
        <p:nvSpPr>
          <p:cNvPr id="4" name="Slide Number Placeholder 3"/>
          <p:cNvSpPr>
            <a:spLocks noGrp="1"/>
          </p:cNvSpPr>
          <p:nvPr>
            <p:ph type="sldNum" sz="quarter" idx="10"/>
          </p:nvPr>
        </p:nvSpPr>
        <p:spPr/>
        <p:txBody>
          <a:bodyPr/>
          <a:lstStyle/>
          <a:p>
            <a:fld id="{5DDDEF32-6AEF-4DE1-9012-5CFFC75D3571}" type="slidenum">
              <a:rPr lang="en-US" smtClean="0"/>
              <a:t>95</a:t>
            </a:fld>
            <a:endParaRPr lang="en-US" dirty="0"/>
          </a:p>
        </p:txBody>
      </p:sp>
    </p:spTree>
    <p:extLst>
      <p:ext uri="{BB962C8B-B14F-4D97-AF65-F5344CB8AC3E}">
        <p14:creationId xmlns:p14="http://schemas.microsoft.com/office/powerpoint/2010/main" val="198889252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DDEF32-6AEF-4DE1-9012-5CFFC75D3571}" type="slidenum">
              <a:rPr lang="en-US" smtClean="0"/>
              <a:t>96</a:t>
            </a:fld>
            <a:endParaRPr lang="en-US" dirty="0"/>
          </a:p>
        </p:txBody>
      </p:sp>
    </p:spTree>
    <p:extLst>
      <p:ext uri="{BB962C8B-B14F-4D97-AF65-F5344CB8AC3E}">
        <p14:creationId xmlns:p14="http://schemas.microsoft.com/office/powerpoint/2010/main" val="10706832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DDDEF32-6AEF-4DE1-9012-5CFFC75D3571}" type="slidenum">
              <a:rPr lang="en-US" smtClean="0"/>
              <a:t>97</a:t>
            </a:fld>
            <a:endParaRPr lang="en-US" dirty="0"/>
          </a:p>
        </p:txBody>
      </p:sp>
    </p:spTree>
    <p:extLst>
      <p:ext uri="{BB962C8B-B14F-4D97-AF65-F5344CB8AC3E}">
        <p14:creationId xmlns:p14="http://schemas.microsoft.com/office/powerpoint/2010/main" val="3652193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2503283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925919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554638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4289513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12573722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454874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2894262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26426120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14506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1850306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606897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253955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4282710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46313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542264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3270907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D320C7-5B02-42FD-A6ED-EB58123FD4F1}" type="datetimeFigureOut">
              <a:rPr lang="en-US" smtClean="0"/>
              <a:t>10/4/2018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1CC472E-B102-479B-B94B-FBA642FDD4F7}" type="slidenum">
              <a:rPr lang="en-US" smtClean="0"/>
              <a:t>‹#›</a:t>
            </a:fld>
            <a:endParaRPr lang="en-US" dirty="0"/>
          </a:p>
        </p:txBody>
      </p:sp>
    </p:spTree>
    <p:extLst>
      <p:ext uri="{BB962C8B-B14F-4D97-AF65-F5344CB8AC3E}">
        <p14:creationId xmlns:p14="http://schemas.microsoft.com/office/powerpoint/2010/main" val="230093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FD320C7-5B02-42FD-A6ED-EB58123FD4F1}" type="datetimeFigureOut">
              <a:rPr lang="en-US" smtClean="0"/>
              <a:t>10/4/2018</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1CC472E-B102-479B-B94B-FBA642FDD4F7}" type="slidenum">
              <a:rPr lang="en-US" smtClean="0"/>
              <a:t>‹#›</a:t>
            </a:fld>
            <a:endParaRPr lang="en-US" dirty="0"/>
          </a:p>
        </p:txBody>
      </p:sp>
    </p:spTree>
    <p:extLst>
      <p:ext uri="{BB962C8B-B14F-4D97-AF65-F5344CB8AC3E}">
        <p14:creationId xmlns:p14="http://schemas.microsoft.com/office/powerpoint/2010/main" val="189811919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7.wmf"/></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7.wmf"/><Relationship Id="rId4" Type="http://schemas.openxmlformats.org/officeDocument/2006/relationships/image" Target="../media/image22.png"/></Relationships>
</file>

<file path=ppt/slides/_rels/slide6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7.wmf"/></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7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1.xml"/><Relationship Id="rId1" Type="http://schemas.openxmlformats.org/officeDocument/2006/relationships/slideLayout" Target="../slideLayouts/slideLayout7.xml"/><Relationship Id="rId5" Type="http://schemas.openxmlformats.org/officeDocument/2006/relationships/image" Target="../media/image7.wmf"/><Relationship Id="rId4" Type="http://schemas.openxmlformats.org/officeDocument/2006/relationships/image" Target="../media/image28.jpeg"/></Relationships>
</file>

<file path=ppt/slides/_rels/slide8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8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3.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8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31.png"/><Relationship Id="rId2" Type="http://schemas.openxmlformats.org/officeDocument/2006/relationships/notesSlide" Target="../notesSlides/notesSlide84.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wmf"/></Relationships>
</file>

<file path=ppt/slides/_rels/slide8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31.png"/><Relationship Id="rId2" Type="http://schemas.openxmlformats.org/officeDocument/2006/relationships/notesSlide" Target="../notesSlides/notesSlide8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wmf"/></Relationships>
</file>

<file path=ppt/slides/_rels/slide8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31.png"/><Relationship Id="rId2" Type="http://schemas.openxmlformats.org/officeDocument/2006/relationships/notesSlide" Target="../notesSlides/notesSlide86.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wmf"/></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9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hyperlink" Target="mailto:crystalr@alsde.edu" TargetMode="External"/><Relationship Id="rId7" Type="http://schemas.openxmlformats.org/officeDocument/2006/relationships/hyperlink" Target="mailto:cmayo@alsde.edu" TargetMode="External"/><Relationship Id="rId2" Type="http://schemas.openxmlformats.org/officeDocument/2006/relationships/notesSlide" Target="../notesSlides/notesSlide97.xml"/><Relationship Id="rId1" Type="http://schemas.openxmlformats.org/officeDocument/2006/relationships/slideLayout" Target="../slideLayouts/slideLayout7.xml"/><Relationship Id="rId6" Type="http://schemas.openxmlformats.org/officeDocument/2006/relationships/hyperlink" Target="mailto:kgreen@alsde.edu" TargetMode="External"/><Relationship Id="rId5" Type="http://schemas.openxmlformats.org/officeDocument/2006/relationships/hyperlink" Target="mailto:cgage@alsde.edu" TargetMode="External"/><Relationship Id="rId4" Type="http://schemas.openxmlformats.org/officeDocument/2006/relationships/hyperlink" Target="mailto:ahodge@alsde.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latin typeface="Calibri Light" panose="020F0302020204030204" pitchFamily="34" charset="0"/>
                <a:ea typeface="Calibri" panose="020F0502020204030204" pitchFamily="34" charset="0"/>
                <a:cs typeface="Times New Roman" panose="02020603050405020304" pitchFamily="18" charset="0"/>
              </a:rPr>
              <a:t>Writing Compliant Effective Standards-Based IEPs</a:t>
            </a:r>
            <a:endParaRPr lang="en-US" dirty="0"/>
          </a:p>
        </p:txBody>
      </p:sp>
      <p:sp>
        <p:nvSpPr>
          <p:cNvPr id="3" name="Subtitle 2"/>
          <p:cNvSpPr>
            <a:spLocks noGrp="1"/>
          </p:cNvSpPr>
          <p:nvPr>
            <p:ph type="subTitle" idx="1"/>
          </p:nvPr>
        </p:nvSpPr>
        <p:spPr/>
        <p:txBody>
          <a:bodyPr/>
          <a:lstStyle/>
          <a:p>
            <a:r>
              <a:rPr lang="en-US" dirty="0" smtClean="0"/>
              <a:t>Alabama State Department of Education</a:t>
            </a:r>
          </a:p>
          <a:p>
            <a:r>
              <a:rPr lang="en-US" dirty="0" smtClean="0"/>
              <a:t>Special Education Services</a:t>
            </a:r>
          </a:p>
          <a:p>
            <a:r>
              <a:rPr lang="en-US" dirty="0" smtClean="0"/>
              <a:t>MEGA Conference – July 2014</a:t>
            </a:r>
            <a:endParaRPr lang="en-US" dirty="0"/>
          </a:p>
        </p:txBody>
      </p:sp>
    </p:spTree>
    <p:extLst>
      <p:ext uri="{BB962C8B-B14F-4D97-AF65-F5344CB8AC3E}">
        <p14:creationId xmlns:p14="http://schemas.microsoft.com/office/powerpoint/2010/main" val="42113319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78" t="42095" r="-278" b="957"/>
          <a:stretch/>
        </p:blipFill>
        <p:spPr>
          <a:xfrm>
            <a:off x="2149514" y="393186"/>
            <a:ext cx="8271802" cy="6159438"/>
          </a:xfrm>
          <a:prstGeom prst="rect">
            <a:avLst/>
          </a:prstGeom>
          <a:ln w="12700">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084848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82963" y="188122"/>
            <a:ext cx="9931135" cy="6569566"/>
          </a:xfrm>
          <a:prstGeom prst="rect">
            <a:avLst/>
          </a:prstGeom>
          <a:ln>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024247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noChangeAspect="1"/>
          </p:cNvGrpSpPr>
          <p:nvPr/>
        </p:nvGrpSpPr>
        <p:grpSpPr bwMode="auto">
          <a:xfrm>
            <a:off x="2191640" y="1264829"/>
            <a:ext cx="8025339" cy="4307941"/>
            <a:chOff x="1350" y="3510"/>
            <a:chExt cx="10022" cy="5378"/>
          </a:xfrm>
        </p:grpSpPr>
        <p:sp>
          <p:nvSpPr>
            <p:cNvPr id="3" name="AutoShape 2"/>
            <p:cNvSpPr>
              <a:spLocks noChangeAspect="1" noChangeArrowheads="1"/>
            </p:cNvSpPr>
            <p:nvPr>
              <p:custDataLst>
                <p:tags r:id="rId3"/>
              </p:custDataLst>
            </p:nvPr>
          </p:nvSpPr>
          <p:spPr bwMode="auto">
            <a:xfrm>
              <a:off x="1350" y="3510"/>
              <a:ext cx="10022" cy="5378"/>
            </a:xfrm>
            <a:prstGeom prst="rect">
              <a:avLst/>
            </a:prstGeom>
            <a:noFill/>
            <a:ln w="38100">
              <a:solidFill>
                <a:schemeClr val="tx1"/>
              </a:solidFill>
              <a:miter lim="800000"/>
              <a:headEnd/>
              <a:tailEnd/>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en-US" sz="1350"/>
            </a:p>
          </p:txBody>
        </p:sp>
        <p:cxnSp>
          <p:nvCxnSpPr>
            <p:cNvPr id="4" name="AutoShape 3"/>
            <p:cNvCxnSpPr>
              <a:cxnSpLocks noChangeShapeType="1"/>
            </p:cNvCxnSpPr>
            <p:nvPr/>
          </p:nvCxnSpPr>
          <p:spPr bwMode="auto">
            <a:xfrm>
              <a:off x="3273" y="4595"/>
              <a:ext cx="1" cy="1009"/>
            </a:xfrm>
            <a:prstGeom prst="straightConnector1">
              <a:avLst/>
            </a:prstGeom>
            <a:noFill/>
            <a:ln w="9525">
              <a:solidFill>
                <a:srgbClr val="000000"/>
              </a:solidFill>
              <a:round/>
              <a:headEnd/>
              <a:tailEnd type="triangle" w="med" len="med"/>
            </a:ln>
          </p:spPr>
        </p:cxnSp>
        <p:cxnSp>
          <p:nvCxnSpPr>
            <p:cNvPr id="5" name="AutoShape 4"/>
            <p:cNvCxnSpPr>
              <a:cxnSpLocks noChangeShapeType="1"/>
            </p:cNvCxnSpPr>
            <p:nvPr/>
          </p:nvCxnSpPr>
          <p:spPr bwMode="auto">
            <a:xfrm>
              <a:off x="3278" y="4584"/>
              <a:ext cx="1728" cy="1"/>
            </a:xfrm>
            <a:prstGeom prst="straightConnector1">
              <a:avLst/>
            </a:prstGeom>
            <a:noFill/>
            <a:ln w="9525">
              <a:solidFill>
                <a:srgbClr val="000000"/>
              </a:solidFill>
              <a:round/>
              <a:headEnd/>
              <a:tailEnd/>
            </a:ln>
          </p:spPr>
        </p:cxnSp>
        <p:cxnSp>
          <p:nvCxnSpPr>
            <p:cNvPr id="6" name="AutoShape 5"/>
            <p:cNvCxnSpPr>
              <a:cxnSpLocks noChangeShapeType="1"/>
            </p:cNvCxnSpPr>
            <p:nvPr/>
          </p:nvCxnSpPr>
          <p:spPr bwMode="auto">
            <a:xfrm>
              <a:off x="3496" y="4879"/>
              <a:ext cx="1512" cy="1"/>
            </a:xfrm>
            <a:prstGeom prst="straightConnector1">
              <a:avLst/>
            </a:prstGeom>
            <a:noFill/>
            <a:ln w="9525">
              <a:solidFill>
                <a:srgbClr val="000000"/>
              </a:solidFill>
              <a:round/>
              <a:headEnd/>
              <a:tailEnd/>
            </a:ln>
          </p:spPr>
        </p:cxnSp>
        <p:cxnSp>
          <p:nvCxnSpPr>
            <p:cNvPr id="7" name="AutoShape 6"/>
            <p:cNvCxnSpPr>
              <a:cxnSpLocks noChangeShapeType="1"/>
            </p:cNvCxnSpPr>
            <p:nvPr/>
          </p:nvCxnSpPr>
          <p:spPr bwMode="auto">
            <a:xfrm>
              <a:off x="3499" y="4883"/>
              <a:ext cx="1" cy="720"/>
            </a:xfrm>
            <a:prstGeom prst="straightConnector1">
              <a:avLst/>
            </a:prstGeom>
            <a:noFill/>
            <a:ln w="9525">
              <a:solidFill>
                <a:srgbClr val="000000"/>
              </a:solidFill>
              <a:round/>
              <a:headEnd/>
              <a:tailEnd type="triangle" w="med" len="med"/>
            </a:ln>
          </p:spPr>
        </p:cxnSp>
        <p:cxnSp>
          <p:nvCxnSpPr>
            <p:cNvPr id="8" name="AutoShape 7"/>
            <p:cNvCxnSpPr>
              <a:cxnSpLocks noChangeShapeType="1"/>
            </p:cNvCxnSpPr>
            <p:nvPr/>
          </p:nvCxnSpPr>
          <p:spPr bwMode="auto">
            <a:xfrm>
              <a:off x="3017" y="4311"/>
              <a:ext cx="1" cy="1296"/>
            </a:xfrm>
            <a:prstGeom prst="straightConnector1">
              <a:avLst/>
            </a:prstGeom>
            <a:noFill/>
            <a:ln w="9525">
              <a:solidFill>
                <a:srgbClr val="000000"/>
              </a:solidFill>
              <a:round/>
              <a:headEnd/>
              <a:tailEnd type="triangle" w="med" len="med"/>
            </a:ln>
          </p:spPr>
        </p:cxnSp>
        <p:cxnSp>
          <p:nvCxnSpPr>
            <p:cNvPr id="9" name="AutoShape 8"/>
            <p:cNvCxnSpPr>
              <a:cxnSpLocks noChangeShapeType="1"/>
            </p:cNvCxnSpPr>
            <p:nvPr/>
          </p:nvCxnSpPr>
          <p:spPr bwMode="auto">
            <a:xfrm>
              <a:off x="3012" y="4311"/>
              <a:ext cx="2016" cy="1"/>
            </a:xfrm>
            <a:prstGeom prst="straightConnector1">
              <a:avLst/>
            </a:prstGeom>
            <a:noFill/>
            <a:ln w="9525">
              <a:solidFill>
                <a:srgbClr val="000000"/>
              </a:solidFill>
              <a:round/>
              <a:headEnd/>
              <a:tailEnd/>
            </a:ln>
          </p:spPr>
        </p:cxnSp>
        <p:sp>
          <p:nvSpPr>
            <p:cNvPr id="10" name="Text Box 9"/>
            <p:cNvSpPr txBox="1">
              <a:spLocks noChangeArrowheads="1"/>
            </p:cNvSpPr>
            <p:nvPr>
              <p:custDataLst>
                <p:tags r:id="rId4"/>
              </p:custDataLst>
            </p:nvPr>
          </p:nvSpPr>
          <p:spPr bwMode="auto">
            <a:xfrm>
              <a:off x="5200" y="4158"/>
              <a:ext cx="1440" cy="270"/>
            </a:xfrm>
            <a:prstGeom prst="rect">
              <a:avLst/>
            </a:prstGeom>
            <a:solidFill>
              <a:srgbClr val="FFFFFF"/>
            </a:solidFill>
            <a:ln w="9525">
              <a:noFill/>
              <a:miter lim="800000"/>
              <a:headEnd/>
              <a:tailEnd/>
            </a:ln>
          </p:spPr>
          <p:txBody>
            <a:bodyPr vert="horz" wrap="square" lIns="0" tIns="0" rIns="0" bIns="0" numCol="1" anchor="ctr" anchorCtr="0" compatLnSpc="1">
              <a:prstTxWarp prst="textNoShape">
                <a:avLst/>
              </a:prstTxWarp>
            </a:bodyPr>
            <a:lstStyle/>
            <a:p>
              <a:pPr defTabSz="685800" fontAlgn="base">
                <a:spcBef>
                  <a:spcPct val="0"/>
                </a:spcBef>
                <a:spcAft>
                  <a:spcPts val="750"/>
                </a:spcAft>
              </a:pPr>
              <a:r>
                <a:rPr lang="en-US" sz="1200" dirty="0">
                  <a:latin typeface="Arial" pitchFamily="34" charset="0"/>
                  <a:cs typeface="Arial" pitchFamily="34" charset="0"/>
                </a:rPr>
                <a:t>subject</a:t>
              </a:r>
              <a:endParaRPr lang="en-US" dirty="0">
                <a:latin typeface="Arial" pitchFamily="34" charset="0"/>
                <a:cs typeface="Arial" pitchFamily="34" charset="0"/>
              </a:endParaRPr>
            </a:p>
          </p:txBody>
        </p:sp>
        <p:sp>
          <p:nvSpPr>
            <p:cNvPr id="11" name="Text Box 10"/>
            <p:cNvSpPr txBox="1">
              <a:spLocks noChangeArrowheads="1"/>
            </p:cNvSpPr>
            <p:nvPr>
              <p:custDataLst>
                <p:tags r:id="rId5"/>
              </p:custDataLst>
            </p:nvPr>
          </p:nvSpPr>
          <p:spPr bwMode="auto">
            <a:xfrm>
              <a:off x="5200" y="4436"/>
              <a:ext cx="2270" cy="270"/>
            </a:xfrm>
            <a:prstGeom prst="rect">
              <a:avLst/>
            </a:prstGeom>
            <a:solidFill>
              <a:srgbClr val="FFFFFF"/>
            </a:solidFill>
            <a:ln w="9525">
              <a:noFill/>
              <a:miter lim="800000"/>
              <a:headEnd/>
              <a:tailEnd/>
            </a:ln>
          </p:spPr>
          <p:txBody>
            <a:bodyPr vert="horz" wrap="square" lIns="0" tIns="0" rIns="0" bIns="0" numCol="1" anchor="ctr" anchorCtr="0" compatLnSpc="1">
              <a:prstTxWarp prst="textNoShape">
                <a:avLst/>
              </a:prstTxWarp>
            </a:bodyPr>
            <a:lstStyle/>
            <a:p>
              <a:pPr defTabSz="685800" fontAlgn="base">
                <a:spcBef>
                  <a:spcPct val="0"/>
                </a:spcBef>
                <a:spcAft>
                  <a:spcPts val="750"/>
                </a:spcAft>
              </a:pPr>
              <a:r>
                <a:rPr lang="en-US" sz="1200" dirty="0">
                  <a:latin typeface="Arial" pitchFamily="34" charset="0"/>
                  <a:cs typeface="Arial" pitchFamily="34" charset="0"/>
                </a:rPr>
                <a:t>grade level</a:t>
              </a:r>
              <a:endParaRPr lang="en-US" dirty="0">
                <a:latin typeface="Arial" pitchFamily="34" charset="0"/>
                <a:cs typeface="Arial" pitchFamily="34" charset="0"/>
              </a:endParaRPr>
            </a:p>
          </p:txBody>
        </p:sp>
        <p:sp>
          <p:nvSpPr>
            <p:cNvPr id="12" name="Text Box 11"/>
            <p:cNvSpPr txBox="1">
              <a:spLocks noChangeArrowheads="1"/>
            </p:cNvSpPr>
            <p:nvPr>
              <p:custDataLst>
                <p:tags r:id="rId6"/>
              </p:custDataLst>
            </p:nvPr>
          </p:nvSpPr>
          <p:spPr bwMode="auto">
            <a:xfrm>
              <a:off x="6180" y="6498"/>
              <a:ext cx="4695" cy="1676"/>
            </a:xfrm>
            <a:prstGeom prst="rect">
              <a:avLst/>
            </a:prstGeom>
            <a:solidFill>
              <a:srgbClr val="FFFFFF"/>
            </a:solidFill>
            <a:ln w="9525">
              <a:solidFill>
                <a:srgbClr val="808080"/>
              </a:solidFill>
              <a:miter lim="800000"/>
              <a:headEnd/>
              <a:tailEnd/>
            </a:ln>
          </p:spPr>
          <p:txBody>
            <a:bodyPr vert="horz" wrap="square" lIns="68580" tIns="34290" rIns="68580" bIns="34290" numCol="1" anchor="t" anchorCtr="0" compatLnSpc="1">
              <a:prstTxWarp prst="textNoShape">
                <a:avLst/>
              </a:prstTxWarp>
            </a:bodyPr>
            <a:lstStyle/>
            <a:p>
              <a:pPr defTabSz="685800" fontAlgn="base">
                <a:spcBef>
                  <a:spcPct val="0"/>
                </a:spcBef>
                <a:spcAft>
                  <a:spcPct val="0"/>
                </a:spcAft>
              </a:pPr>
              <a:r>
                <a:rPr lang="en-US" sz="1200" b="1" dirty="0">
                  <a:solidFill>
                    <a:srgbClr val="000000"/>
                  </a:solidFill>
                  <a:latin typeface="Times New Roman" pitchFamily="18" charset="0"/>
                  <a:cs typeface="Arial" pitchFamily="34" charset="0"/>
                </a:rPr>
                <a:t>M. 3.10.1: </a:t>
              </a:r>
              <a:r>
                <a:rPr lang="en-US" sz="1200" dirty="0">
                  <a:solidFill>
                    <a:srgbClr val="000000"/>
                  </a:solidFill>
                  <a:latin typeface="Times New Roman" pitchFamily="18" charset="0"/>
                  <a:cs typeface="Arial" pitchFamily="34" charset="0"/>
                </a:rPr>
                <a:t>Define rounding. </a:t>
              </a:r>
            </a:p>
            <a:p>
              <a:pPr defTabSz="685800" fontAlgn="base">
                <a:spcBef>
                  <a:spcPct val="0"/>
                </a:spcBef>
                <a:spcAft>
                  <a:spcPct val="0"/>
                </a:spcAft>
              </a:pPr>
              <a:r>
                <a:rPr lang="en-US" sz="1200" b="1" dirty="0">
                  <a:solidFill>
                    <a:srgbClr val="000000"/>
                  </a:solidFill>
                  <a:latin typeface="Times New Roman" pitchFamily="18" charset="0"/>
                  <a:cs typeface="Arial" pitchFamily="34" charset="0"/>
                </a:rPr>
                <a:t>M. 3.10.2: </a:t>
              </a:r>
              <a:r>
                <a:rPr lang="en-US" sz="1200" dirty="0">
                  <a:solidFill>
                    <a:srgbClr val="000000"/>
                  </a:solidFill>
                  <a:latin typeface="Times New Roman" pitchFamily="18" charset="0"/>
                  <a:cs typeface="Arial" pitchFamily="34" charset="0"/>
                </a:rPr>
                <a:t>Round whole numbers from 100 to 999 using whole numbers from 10 to 99. </a:t>
              </a:r>
            </a:p>
            <a:p>
              <a:pPr defTabSz="685800" fontAlgn="base">
                <a:spcBef>
                  <a:spcPct val="0"/>
                </a:spcBef>
                <a:spcAft>
                  <a:spcPts val="750"/>
                </a:spcAft>
              </a:pPr>
              <a:r>
                <a:rPr lang="en-US" sz="1200" b="1" dirty="0">
                  <a:latin typeface="Times New Roman" pitchFamily="18" charset="0"/>
                  <a:cs typeface="Arial" pitchFamily="34" charset="0"/>
                </a:rPr>
                <a:t>M. 3.10.3: </a:t>
              </a:r>
              <a:r>
                <a:rPr lang="en-US" sz="1200" dirty="0">
                  <a:latin typeface="Times New Roman" pitchFamily="18" charset="0"/>
                  <a:cs typeface="Arial" pitchFamily="34" charset="0"/>
                </a:rPr>
                <a:t>Model rounding whole numbers to the nearest 100.</a:t>
              </a:r>
              <a:endParaRPr lang="en-US" dirty="0">
                <a:latin typeface="Arial" pitchFamily="34" charset="0"/>
                <a:cs typeface="Arial" pitchFamily="34" charset="0"/>
              </a:endParaRPr>
            </a:p>
          </p:txBody>
        </p:sp>
        <p:sp>
          <p:nvSpPr>
            <p:cNvPr id="13" name="Text Box 12"/>
            <p:cNvSpPr txBox="1">
              <a:spLocks noChangeArrowheads="1"/>
            </p:cNvSpPr>
            <p:nvPr>
              <p:custDataLst>
                <p:tags r:id="rId7"/>
              </p:custDataLst>
            </p:nvPr>
          </p:nvSpPr>
          <p:spPr bwMode="auto">
            <a:xfrm>
              <a:off x="5210" y="4726"/>
              <a:ext cx="2610" cy="270"/>
            </a:xfrm>
            <a:prstGeom prst="rect">
              <a:avLst/>
            </a:prstGeom>
            <a:solidFill>
              <a:srgbClr val="FFFFFF"/>
            </a:solidFill>
            <a:ln w="9525">
              <a:noFill/>
              <a:miter lim="800000"/>
              <a:headEnd/>
              <a:tailEnd/>
            </a:ln>
          </p:spPr>
          <p:txBody>
            <a:bodyPr vert="horz" wrap="square" lIns="0" tIns="0" rIns="0" bIns="0" numCol="1" anchor="ctr" anchorCtr="0" compatLnSpc="1">
              <a:prstTxWarp prst="textNoShape">
                <a:avLst/>
              </a:prstTxWarp>
            </a:bodyPr>
            <a:lstStyle/>
            <a:p>
              <a:pPr defTabSz="685800" fontAlgn="base">
                <a:spcBef>
                  <a:spcPct val="0"/>
                </a:spcBef>
                <a:spcAft>
                  <a:spcPts val="750"/>
                </a:spcAft>
              </a:pPr>
              <a:r>
                <a:rPr lang="en-US" sz="1200" dirty="0">
                  <a:latin typeface="Arial" pitchFamily="34" charset="0"/>
                  <a:cs typeface="Arial" pitchFamily="34" charset="0"/>
                </a:rPr>
                <a:t>content standard</a:t>
              </a:r>
              <a:endParaRPr lang="en-US" dirty="0">
                <a:latin typeface="Arial" pitchFamily="34" charset="0"/>
                <a:cs typeface="Arial" pitchFamily="34" charset="0"/>
              </a:endParaRPr>
            </a:p>
          </p:txBody>
        </p:sp>
        <p:sp>
          <p:nvSpPr>
            <p:cNvPr id="14" name="Text Box 13"/>
            <p:cNvSpPr txBox="1">
              <a:spLocks noChangeArrowheads="1"/>
            </p:cNvSpPr>
            <p:nvPr>
              <p:custDataLst>
                <p:tags r:id="rId8"/>
              </p:custDataLst>
            </p:nvPr>
          </p:nvSpPr>
          <p:spPr bwMode="auto">
            <a:xfrm>
              <a:off x="7133" y="5509"/>
              <a:ext cx="2610" cy="270"/>
            </a:xfrm>
            <a:prstGeom prst="rect">
              <a:avLst/>
            </a:prstGeom>
            <a:solidFill>
              <a:srgbClr val="FFFFFF"/>
            </a:solidFill>
            <a:ln w="9525">
              <a:noFill/>
              <a:miter lim="800000"/>
              <a:headEnd/>
              <a:tailEnd/>
            </a:ln>
          </p:spPr>
          <p:txBody>
            <a:bodyPr vert="horz" wrap="square" lIns="0" tIns="0" rIns="0" bIns="0" numCol="1" anchor="ctr" anchorCtr="0" compatLnSpc="1">
              <a:prstTxWarp prst="textNoShape">
                <a:avLst/>
              </a:prstTxWarp>
            </a:bodyPr>
            <a:lstStyle/>
            <a:p>
              <a:pPr defTabSz="685800" fontAlgn="base">
                <a:spcBef>
                  <a:spcPct val="0"/>
                </a:spcBef>
                <a:spcAft>
                  <a:spcPts val="750"/>
                </a:spcAft>
              </a:pPr>
              <a:r>
                <a:rPr lang="en-US" sz="1200" dirty="0">
                  <a:latin typeface="Arial" pitchFamily="34" charset="0"/>
                  <a:cs typeface="Arial" pitchFamily="34" charset="0"/>
                </a:rPr>
                <a:t>objective</a:t>
              </a:r>
              <a:endParaRPr lang="en-US" dirty="0">
                <a:latin typeface="Arial" pitchFamily="34" charset="0"/>
                <a:cs typeface="Arial" pitchFamily="34" charset="0"/>
              </a:endParaRPr>
            </a:p>
          </p:txBody>
        </p:sp>
        <p:cxnSp>
          <p:nvCxnSpPr>
            <p:cNvPr id="15" name="AutoShape 14"/>
            <p:cNvCxnSpPr>
              <a:cxnSpLocks noChangeShapeType="1"/>
            </p:cNvCxnSpPr>
            <p:nvPr/>
          </p:nvCxnSpPr>
          <p:spPr bwMode="auto">
            <a:xfrm>
              <a:off x="7198" y="5833"/>
              <a:ext cx="1" cy="576"/>
            </a:xfrm>
            <a:prstGeom prst="straightConnector1">
              <a:avLst/>
            </a:prstGeom>
            <a:noFill/>
            <a:ln w="9525">
              <a:solidFill>
                <a:srgbClr val="000000"/>
              </a:solidFill>
              <a:round/>
              <a:headEnd/>
              <a:tailEnd type="triangle" w="med" len="med"/>
            </a:ln>
          </p:spPr>
        </p:cxnSp>
        <p:sp>
          <p:nvSpPr>
            <p:cNvPr id="16" name="Text Box 15"/>
            <p:cNvSpPr txBox="1">
              <a:spLocks noChangeArrowheads="1"/>
            </p:cNvSpPr>
            <p:nvPr>
              <p:custDataLst>
                <p:tags r:id="rId9"/>
              </p:custDataLst>
            </p:nvPr>
          </p:nvSpPr>
          <p:spPr bwMode="auto">
            <a:xfrm>
              <a:off x="1720" y="5669"/>
              <a:ext cx="3617" cy="1455"/>
            </a:xfrm>
            <a:prstGeom prst="rect">
              <a:avLst/>
            </a:prstGeom>
            <a:solidFill>
              <a:srgbClr val="FFFFFF"/>
            </a:solidFill>
            <a:ln w="9525">
              <a:solidFill>
                <a:srgbClr val="808080"/>
              </a:solidFill>
              <a:miter lim="800000"/>
              <a:headEnd/>
              <a:tailEnd/>
            </a:ln>
          </p:spPr>
          <p:txBody>
            <a:bodyPr vert="horz" wrap="square" lIns="68580" tIns="34290" rIns="68580" bIns="34290" numCol="1" anchor="t" anchorCtr="0" compatLnSpc="1">
              <a:prstTxWarp prst="textNoShape">
                <a:avLst/>
              </a:prstTxWarp>
            </a:bodyPr>
            <a:lstStyle/>
            <a:p>
              <a:pPr defTabSz="685800" fontAlgn="base">
                <a:spcBef>
                  <a:spcPct val="0"/>
                </a:spcBef>
                <a:spcAft>
                  <a:spcPts val="750"/>
                </a:spcAft>
              </a:pPr>
              <a:r>
                <a:rPr lang="en-US" sz="1200" b="1" u="sng" dirty="0">
                  <a:latin typeface="Times New Roman" pitchFamily="18" charset="0"/>
                  <a:cs typeface="Arial" pitchFamily="34" charset="0"/>
                </a:rPr>
                <a:t>Standard M. 3.10</a:t>
              </a:r>
            </a:p>
            <a:p>
              <a:pPr defTabSz="685800" fontAlgn="base">
                <a:spcBef>
                  <a:spcPct val="0"/>
                </a:spcBef>
                <a:spcAft>
                  <a:spcPct val="0"/>
                </a:spcAft>
              </a:pPr>
              <a:r>
                <a:rPr lang="en-US" sz="1200" dirty="0">
                  <a:solidFill>
                    <a:srgbClr val="000000"/>
                  </a:solidFill>
                  <a:latin typeface="Times New Roman" pitchFamily="18" charset="0"/>
                  <a:cs typeface="Arial" pitchFamily="34" charset="0"/>
                </a:rPr>
                <a:t>Use place value understanding to round whole numbers to the nearest 10 or 100. [3-NBT1] </a:t>
              </a:r>
            </a:p>
            <a:p>
              <a:pPr defTabSz="685800" fontAlgn="base">
                <a:spcBef>
                  <a:spcPct val="0"/>
                </a:spcBef>
                <a:spcAft>
                  <a:spcPct val="0"/>
                </a:spcAft>
              </a:pPr>
              <a:endParaRPr lang="en-US" sz="1350" dirty="0">
                <a:latin typeface="Arial" pitchFamily="34" charset="0"/>
                <a:cs typeface="Arial" pitchFamily="34" charset="0"/>
              </a:endParaRPr>
            </a:p>
          </p:txBody>
        </p:sp>
        <p:sp>
          <p:nvSpPr>
            <p:cNvPr id="17" name="Text Box 16"/>
            <p:cNvSpPr txBox="1">
              <a:spLocks noChangeArrowheads="1"/>
            </p:cNvSpPr>
            <p:nvPr>
              <p:custDataLst>
                <p:tags r:id="rId10"/>
              </p:custDataLst>
            </p:nvPr>
          </p:nvSpPr>
          <p:spPr bwMode="auto">
            <a:xfrm>
              <a:off x="1909" y="7663"/>
              <a:ext cx="3607" cy="975"/>
            </a:xfrm>
            <a:prstGeom prst="rect">
              <a:avLst/>
            </a:prstGeom>
            <a:solidFill>
              <a:srgbClr val="FFFFFF"/>
            </a:solidFill>
            <a:ln w="9525">
              <a:noFill/>
              <a:miter lim="800000"/>
              <a:headEnd/>
              <a:tailEnd/>
            </a:ln>
          </p:spPr>
          <p:txBody>
            <a:bodyPr vert="horz" wrap="square" lIns="68580" tIns="34290" rIns="68580" bIns="34290" numCol="1" anchor="t" anchorCtr="0" compatLnSpc="1">
              <a:prstTxWarp prst="textNoShape">
                <a:avLst/>
              </a:prstTxWarp>
            </a:bodyPr>
            <a:lstStyle/>
            <a:p>
              <a:pPr algn="ctr" defTabSz="685800" fontAlgn="base">
                <a:spcBef>
                  <a:spcPct val="0"/>
                </a:spcBef>
                <a:spcAft>
                  <a:spcPts val="750"/>
                </a:spcAft>
              </a:pPr>
              <a:r>
                <a:rPr lang="en-US" sz="1350" b="1" dirty="0">
                  <a:solidFill>
                    <a:srgbClr val="C00000"/>
                  </a:solidFill>
                  <a:latin typeface="Arial" pitchFamily="34" charset="0"/>
                  <a:cs typeface="Arial" pitchFamily="34" charset="0"/>
                </a:rPr>
                <a:t>Content Standard Identifier from Common Core State Standards</a:t>
              </a:r>
              <a:endParaRPr lang="en-US" sz="2400" dirty="0">
                <a:latin typeface="Arial" pitchFamily="34" charset="0"/>
                <a:cs typeface="Arial" pitchFamily="34" charset="0"/>
              </a:endParaRPr>
            </a:p>
          </p:txBody>
        </p:sp>
        <p:cxnSp>
          <p:nvCxnSpPr>
            <p:cNvPr id="18" name="AutoShape 17"/>
            <p:cNvCxnSpPr>
              <a:cxnSpLocks noChangeShapeType="1"/>
            </p:cNvCxnSpPr>
            <p:nvPr/>
          </p:nvCxnSpPr>
          <p:spPr bwMode="auto">
            <a:xfrm flipV="1">
              <a:off x="3471" y="7069"/>
              <a:ext cx="514" cy="594"/>
            </a:xfrm>
            <a:prstGeom prst="straightConnector1">
              <a:avLst/>
            </a:prstGeom>
            <a:noFill/>
            <a:ln w="9525">
              <a:solidFill>
                <a:srgbClr val="C00000"/>
              </a:solidFill>
              <a:round/>
              <a:headEnd/>
              <a:tailEnd type="triangle" w="med" len="med"/>
            </a:ln>
          </p:spPr>
        </p:cxnSp>
      </p:grpSp>
      <p:sp>
        <p:nvSpPr>
          <p:cNvPr id="21" name="Title 5"/>
          <p:cNvSpPr txBox="1">
            <a:spLocks/>
          </p:cNvSpPr>
          <p:nvPr>
            <p:custDataLst>
              <p:tags r:id="rId1"/>
            </p:custDataLst>
          </p:nvPr>
        </p:nvSpPr>
        <p:spPr>
          <a:xfrm>
            <a:off x="2342110" y="217327"/>
            <a:ext cx="8029813" cy="782844"/>
          </a:xfrm>
          <a:prstGeom prst="rect">
            <a:avLst/>
          </a:prstGeom>
        </p:spPr>
        <p:txBody>
          <a:bodyPr/>
          <a:lstStyle>
            <a:lvl1pPr algn="l" defTabSz="685800" rtl="0" eaLnBrk="1" latinLnBrk="0" hangingPunct="1">
              <a:lnSpc>
                <a:spcPct val="90000"/>
              </a:lnSpc>
              <a:spcBef>
                <a:spcPct val="0"/>
              </a:spcBef>
              <a:buNone/>
              <a:defRPr sz="2700" kern="1200" spc="-45" baseline="0">
                <a:solidFill>
                  <a:srgbClr val="FFFFFF"/>
                </a:solidFill>
                <a:latin typeface="+mj-lt"/>
                <a:ea typeface="+mj-ea"/>
                <a:cs typeface="+mj-cs"/>
              </a:defRPr>
            </a:lvl1pPr>
          </a:lstStyle>
          <a:p>
            <a:r>
              <a:rPr lang="en-US" sz="5400" b="1" dirty="0">
                <a:solidFill>
                  <a:schemeClr val="tx1">
                    <a:lumMod val="65000"/>
                    <a:lumOff val="35000"/>
                  </a:schemeClr>
                </a:solidFill>
              </a:rPr>
              <a:t>Curriculum Guide Legend </a:t>
            </a:r>
          </a:p>
        </p:txBody>
      </p:sp>
      <p:sp>
        <p:nvSpPr>
          <p:cNvPr id="22" name="Title 5"/>
          <p:cNvSpPr txBox="1">
            <a:spLocks/>
          </p:cNvSpPr>
          <p:nvPr>
            <p:custDataLst>
              <p:tags r:id="rId2"/>
            </p:custDataLst>
          </p:nvPr>
        </p:nvSpPr>
        <p:spPr>
          <a:xfrm>
            <a:off x="1249404" y="5901954"/>
            <a:ext cx="9869700" cy="652496"/>
          </a:xfrm>
          <a:prstGeom prst="rect">
            <a:avLst/>
          </a:prstGeom>
        </p:spPr>
        <p:txBody>
          <a:bodyPr/>
          <a:lstStyle>
            <a:lvl1pPr algn="l" defTabSz="685800" rtl="0" eaLnBrk="1" latinLnBrk="0" hangingPunct="1">
              <a:lnSpc>
                <a:spcPct val="90000"/>
              </a:lnSpc>
              <a:spcBef>
                <a:spcPct val="0"/>
              </a:spcBef>
              <a:buNone/>
              <a:defRPr sz="2700" kern="1200" spc="-45" baseline="0">
                <a:solidFill>
                  <a:srgbClr val="FFFFFF"/>
                </a:solidFill>
                <a:latin typeface="+mj-lt"/>
                <a:ea typeface="+mj-ea"/>
                <a:cs typeface="+mj-cs"/>
              </a:defRPr>
            </a:lvl1pPr>
          </a:lstStyle>
          <a:p>
            <a:pPr algn="ctr"/>
            <a:r>
              <a:rPr lang="en-US" sz="4000" b="1" dirty="0">
                <a:solidFill>
                  <a:schemeClr val="tx1"/>
                </a:solidFill>
              </a:rPr>
              <a:t>Referencing Standards in </a:t>
            </a:r>
            <a:r>
              <a:rPr lang="en-US" sz="4000" b="1" dirty="0" smtClean="0">
                <a:solidFill>
                  <a:schemeClr val="tx1"/>
                </a:solidFill>
              </a:rPr>
              <a:t>Annual Goals</a:t>
            </a:r>
            <a:endParaRPr lang="en-US" sz="4000" b="1" dirty="0">
              <a:solidFill>
                <a:schemeClr val="tx1"/>
              </a:solidFill>
            </a:endParaRPr>
          </a:p>
        </p:txBody>
      </p:sp>
    </p:spTree>
    <p:extLst>
      <p:ext uri="{BB962C8B-B14F-4D97-AF65-F5344CB8AC3E}">
        <p14:creationId xmlns:p14="http://schemas.microsoft.com/office/powerpoint/2010/main" val="212232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86169" y="360947"/>
            <a:ext cx="11425094" cy="5847348"/>
          </a:xfrm>
          <a:prstGeom prst="rect">
            <a:avLst/>
          </a:prstGeom>
        </p:spPr>
      </p:pic>
      <p:sp>
        <p:nvSpPr>
          <p:cNvPr id="2" name="Rectangle 1"/>
          <p:cNvSpPr/>
          <p:nvPr/>
        </p:nvSpPr>
        <p:spPr>
          <a:xfrm>
            <a:off x="3699767" y="6375834"/>
            <a:ext cx="5023298" cy="369332"/>
          </a:xfrm>
          <a:prstGeom prst="rect">
            <a:avLst/>
          </a:prstGeom>
        </p:spPr>
        <p:txBody>
          <a:bodyPr wrap="none">
            <a:spAutoFit/>
          </a:bodyPr>
          <a:lstStyle/>
          <a:p>
            <a:r>
              <a:rPr lang="en-US" b="1" dirty="0"/>
              <a:t>http://</a:t>
            </a:r>
            <a:r>
              <a:rPr lang="en-US" b="1" dirty="0" smtClean="0"/>
              <a:t>www.youtube.com/watch?v=iowJyKezock</a:t>
            </a:r>
            <a:endParaRPr lang="en-US" b="1" dirty="0"/>
          </a:p>
        </p:txBody>
      </p:sp>
    </p:spTree>
    <p:extLst>
      <p:ext uri="{BB962C8B-B14F-4D97-AF65-F5344CB8AC3E}">
        <p14:creationId xmlns:p14="http://schemas.microsoft.com/office/powerpoint/2010/main" val="4522334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52398" y="2000157"/>
            <a:ext cx="2802242" cy="685124"/>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Odd Behavior</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p:cNvSpPr>
            <a:spLocks noGrp="1"/>
          </p:cNvSpPr>
          <p:nvPr>
            <p:ph type="title"/>
          </p:nvPr>
        </p:nvSpPr>
        <p:spPr>
          <a:xfrm>
            <a:off x="1293745" y="219219"/>
            <a:ext cx="5501278" cy="850011"/>
          </a:xfrm>
        </p:spPr>
        <p:txBody>
          <a:bodyPr>
            <a:normAutofit/>
          </a:bodyPr>
          <a:lstStyle/>
          <a:p>
            <a:r>
              <a:rPr lang="en-US" sz="4800" b="1" dirty="0" smtClean="0"/>
              <a:t>Student Strengths</a:t>
            </a:r>
            <a:endParaRPr lang="en-US" sz="4800" b="1" dirty="0"/>
          </a:p>
        </p:txBody>
      </p:sp>
      <p:sp>
        <p:nvSpPr>
          <p:cNvPr id="4" name="Rectangle 3"/>
          <p:cNvSpPr/>
          <p:nvPr/>
        </p:nvSpPr>
        <p:spPr>
          <a:xfrm>
            <a:off x="2544949" y="938481"/>
            <a:ext cx="1536190" cy="658835"/>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Family </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2559697" y="1412913"/>
            <a:ext cx="3394263" cy="658835"/>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Vocabulary Skills</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2592672" y="1866966"/>
            <a:ext cx="2932919" cy="658835"/>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Self- Advocate</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itle 2"/>
          <p:cNvSpPr txBox="1">
            <a:spLocks/>
          </p:cNvSpPr>
          <p:nvPr/>
        </p:nvSpPr>
        <p:spPr>
          <a:xfrm>
            <a:off x="7283309" y="893793"/>
            <a:ext cx="4374287" cy="86054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smtClean="0"/>
              <a:t>Student Needs</a:t>
            </a:r>
            <a:endParaRPr lang="en-US" sz="4800" b="1" dirty="0"/>
          </a:p>
        </p:txBody>
      </p:sp>
      <p:sp>
        <p:nvSpPr>
          <p:cNvPr id="9" name="Rectangle 8"/>
          <p:cNvSpPr/>
          <p:nvPr/>
        </p:nvSpPr>
        <p:spPr>
          <a:xfrm>
            <a:off x="1688774" y="3699971"/>
            <a:ext cx="7949496"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Do not want to be bothered with school</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le 9"/>
          <p:cNvSpPr/>
          <p:nvPr/>
        </p:nvSpPr>
        <p:spPr>
          <a:xfrm>
            <a:off x="7967146" y="2471902"/>
            <a:ext cx="2369559" cy="685124"/>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Social Skills</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itle 2"/>
          <p:cNvSpPr txBox="1">
            <a:spLocks/>
          </p:cNvSpPr>
          <p:nvPr/>
        </p:nvSpPr>
        <p:spPr>
          <a:xfrm>
            <a:off x="1031878" y="2692928"/>
            <a:ext cx="4507919" cy="742788"/>
          </a:xfrm>
          <a:prstGeom prst="rect">
            <a:avLst/>
          </a:prstGeom>
          <a:effectLst/>
        </p:spPr>
        <p:txBody>
          <a:bodyPr vert="horz" lIns="91440" tIns="45720" rIns="91440" bIns="45720" rtlCol="0" anchor="ctr">
            <a:normAutofit fontScale="92500" lnSpcReduction="10000"/>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smtClean="0"/>
              <a:t>Parent Concerns</a:t>
            </a:r>
            <a:endParaRPr lang="en-US" sz="4800" b="1" dirty="0"/>
          </a:p>
        </p:txBody>
      </p:sp>
      <p:sp>
        <p:nvSpPr>
          <p:cNvPr id="12" name="Rectangle 11"/>
          <p:cNvSpPr/>
          <p:nvPr/>
        </p:nvSpPr>
        <p:spPr>
          <a:xfrm>
            <a:off x="7952398" y="1484243"/>
            <a:ext cx="2609451"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Organization</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1680261" y="3229052"/>
            <a:ext cx="4789774"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Whispering to himself</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1688774" y="4192673"/>
            <a:ext cx="1610591"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Denial</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392180" y="5644926"/>
            <a:ext cx="5385400"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Observations on Behavior</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8" name="Title 2"/>
          <p:cNvSpPr txBox="1">
            <a:spLocks/>
          </p:cNvSpPr>
          <p:nvPr/>
        </p:nvSpPr>
        <p:spPr>
          <a:xfrm>
            <a:off x="5381323" y="4593639"/>
            <a:ext cx="4507919" cy="742788"/>
          </a:xfrm>
          <a:prstGeom prst="rect">
            <a:avLst/>
          </a:prstGeom>
          <a:effectLst/>
        </p:spPr>
        <p:txBody>
          <a:bodyPr vert="horz" lIns="91440" tIns="45720" rIns="91440" bIns="45720" rtlCol="0" anchor="ctr">
            <a:normAutofit fontScale="92500" lnSpcReduction="10000"/>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smtClean="0"/>
              <a:t>Teacher Input</a:t>
            </a:r>
            <a:endParaRPr lang="en-US" sz="4800" b="1" dirty="0"/>
          </a:p>
        </p:txBody>
      </p:sp>
      <p:sp>
        <p:nvSpPr>
          <p:cNvPr id="19" name="Rectangle 18"/>
          <p:cNvSpPr/>
          <p:nvPr/>
        </p:nvSpPr>
        <p:spPr>
          <a:xfrm>
            <a:off x="6413162" y="5129763"/>
            <a:ext cx="4789774" cy="658835"/>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Formal Testing</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62775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10375" y="348329"/>
            <a:ext cx="11665057" cy="5886665"/>
          </a:xfrm>
          <a:prstGeom prst="rect">
            <a:avLst/>
          </a:prstGeom>
        </p:spPr>
      </p:pic>
      <p:sp>
        <p:nvSpPr>
          <p:cNvPr id="2" name="Rectangle 1"/>
          <p:cNvSpPr/>
          <p:nvPr/>
        </p:nvSpPr>
        <p:spPr>
          <a:xfrm>
            <a:off x="3717560" y="6300678"/>
            <a:ext cx="4986109" cy="369332"/>
          </a:xfrm>
          <a:prstGeom prst="rect">
            <a:avLst/>
          </a:prstGeom>
        </p:spPr>
        <p:txBody>
          <a:bodyPr wrap="none">
            <a:spAutoFit/>
          </a:bodyPr>
          <a:lstStyle/>
          <a:p>
            <a:r>
              <a:rPr lang="en-US" b="1" dirty="0"/>
              <a:t>http://</a:t>
            </a:r>
            <a:r>
              <a:rPr lang="en-US" b="1" dirty="0" smtClean="0"/>
              <a:t>www.youtube.com/watch?v=H7l5LYiJHC0</a:t>
            </a:r>
          </a:p>
        </p:txBody>
      </p:sp>
    </p:spTree>
    <p:extLst>
      <p:ext uri="{BB962C8B-B14F-4D97-AF65-F5344CB8AC3E}">
        <p14:creationId xmlns:p14="http://schemas.microsoft.com/office/powerpoint/2010/main" val="23842125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64426" y="3590496"/>
            <a:ext cx="3204723" cy="685124"/>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Lack of Concern</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itle 2"/>
          <p:cNvSpPr>
            <a:spLocks noGrp="1"/>
          </p:cNvSpPr>
          <p:nvPr>
            <p:ph type="title"/>
          </p:nvPr>
        </p:nvSpPr>
        <p:spPr>
          <a:xfrm>
            <a:off x="1293745" y="1030383"/>
            <a:ext cx="5501278" cy="850011"/>
          </a:xfrm>
        </p:spPr>
        <p:txBody>
          <a:bodyPr>
            <a:normAutofit/>
          </a:bodyPr>
          <a:lstStyle/>
          <a:p>
            <a:r>
              <a:rPr lang="en-US" sz="4800" b="1" dirty="0" smtClean="0"/>
              <a:t>Student Strengths</a:t>
            </a:r>
            <a:endParaRPr lang="en-US" sz="4800" b="1" dirty="0"/>
          </a:p>
        </p:txBody>
      </p:sp>
      <p:sp>
        <p:nvSpPr>
          <p:cNvPr id="4" name="Rectangle 3"/>
          <p:cNvSpPr/>
          <p:nvPr/>
        </p:nvSpPr>
        <p:spPr>
          <a:xfrm>
            <a:off x="2544949" y="1749645"/>
            <a:ext cx="1728037" cy="685124"/>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Reading</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itle 2"/>
          <p:cNvSpPr txBox="1">
            <a:spLocks/>
          </p:cNvSpPr>
          <p:nvPr/>
        </p:nvSpPr>
        <p:spPr>
          <a:xfrm>
            <a:off x="6855603" y="1955675"/>
            <a:ext cx="4374287" cy="860546"/>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smtClean="0"/>
              <a:t>Student Needs</a:t>
            </a:r>
            <a:endParaRPr lang="en-US" sz="4800" b="1" dirty="0"/>
          </a:p>
        </p:txBody>
      </p:sp>
      <p:sp>
        <p:nvSpPr>
          <p:cNvPr id="9" name="Rectangle 8"/>
          <p:cNvSpPr/>
          <p:nvPr/>
        </p:nvSpPr>
        <p:spPr>
          <a:xfrm>
            <a:off x="2735909" y="4304655"/>
            <a:ext cx="7598199"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His future plans</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itle 2"/>
          <p:cNvSpPr txBox="1">
            <a:spLocks/>
          </p:cNvSpPr>
          <p:nvPr/>
        </p:nvSpPr>
        <p:spPr>
          <a:xfrm>
            <a:off x="2079013" y="3297612"/>
            <a:ext cx="4507919" cy="742788"/>
          </a:xfrm>
          <a:prstGeom prst="rect">
            <a:avLst/>
          </a:prstGeom>
          <a:effectLst/>
        </p:spPr>
        <p:txBody>
          <a:bodyPr vert="horz" lIns="91440" tIns="45720" rIns="91440" bIns="45720" rtlCol="0" anchor="ctr">
            <a:normAutofit fontScale="92500" lnSpcReduction="10000"/>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smtClean="0"/>
              <a:t>Parent Concerns</a:t>
            </a:r>
            <a:endParaRPr lang="en-US" sz="4800" b="1" dirty="0"/>
          </a:p>
        </p:txBody>
      </p:sp>
      <p:sp>
        <p:nvSpPr>
          <p:cNvPr id="12" name="Rectangle 11"/>
          <p:cNvSpPr/>
          <p:nvPr/>
        </p:nvSpPr>
        <p:spPr>
          <a:xfrm>
            <a:off x="7524692" y="2546125"/>
            <a:ext cx="2609451"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Organization</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2727396" y="3833736"/>
            <a:ext cx="4789774"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D in Math</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2735909" y="4797357"/>
            <a:ext cx="2573510" cy="685124"/>
          </a:xfrm>
          <a:prstGeom prst="rect">
            <a:avLst/>
          </a:prstGeom>
        </p:spPr>
        <p:txBody>
          <a:bodyPr wrap="squar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Homework</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7549677" y="3080476"/>
            <a:ext cx="2187330" cy="658835"/>
          </a:xfrm>
          <a:prstGeom prst="rect">
            <a:avLst/>
          </a:prstGeom>
        </p:spPr>
        <p:txBody>
          <a:bodyPr wrap="none">
            <a:spAutoFit/>
          </a:bodyPr>
          <a:lstStyle/>
          <a:p>
            <a:pPr>
              <a:lnSpc>
                <a:spcPct val="107000"/>
              </a:lnSpc>
              <a:spcAft>
                <a:spcPts val="800"/>
              </a:spcAft>
            </a:pPr>
            <a:r>
              <a:rPr lang="en-US" sz="3600" b="1" dirty="0" smtClean="0">
                <a:latin typeface="Calibri" panose="020F0502020204030204" pitchFamily="34" charset="0"/>
                <a:ea typeface="Calibri" panose="020F0502020204030204" pitchFamily="34" charset="0"/>
                <a:cs typeface="Times New Roman" panose="02020603050405020304" pitchFamily="18" charset="0"/>
              </a:rPr>
              <a:t>D in Math </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0080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9" name="Picture 8"/>
          <p:cNvPicPr>
            <a:picLocks noChangeAspect="1"/>
          </p:cNvPicPr>
          <p:nvPr/>
        </p:nvPicPr>
        <p:blipFill rotWithShape="1">
          <a:blip r:embed="rId3"/>
          <a:srcRect l="47270" t="9236" r="3833" b="68058"/>
          <a:stretch/>
        </p:blipFill>
        <p:spPr>
          <a:xfrm>
            <a:off x="6580210" y="897504"/>
            <a:ext cx="5375543" cy="3367603"/>
          </a:xfrm>
          <a:prstGeom prst="rect">
            <a:avLst/>
          </a:prstGeom>
          <a:ln w="38100">
            <a:solidFill>
              <a:schemeClr val="accent1"/>
            </a:solidFill>
          </a:ln>
          <a:effectLst>
            <a:outerShdw blurRad="63500" sx="102000" sy="102000" algn="ctr" rotWithShape="0">
              <a:prstClr val="black">
                <a:alpha val="40000"/>
              </a:prstClr>
            </a:outerShdw>
          </a:effectLst>
        </p:spPr>
      </p:pic>
      <p:pic>
        <p:nvPicPr>
          <p:cNvPr id="8" name="Picture 7"/>
          <p:cNvPicPr>
            <a:picLocks noChangeAspect="1"/>
          </p:cNvPicPr>
          <p:nvPr/>
        </p:nvPicPr>
        <p:blipFill rotWithShape="1">
          <a:blip r:embed="rId3"/>
          <a:srcRect l="4999" t="9236" r="52731" b="68058"/>
          <a:stretch/>
        </p:blipFill>
        <p:spPr>
          <a:xfrm>
            <a:off x="377697" y="934573"/>
            <a:ext cx="5078658" cy="3680460"/>
          </a:xfrm>
          <a:prstGeom prst="rect">
            <a:avLst/>
          </a:prstGeom>
          <a:ln w="38100">
            <a:solidFill>
              <a:schemeClr val="accent1"/>
            </a:solidFill>
          </a:ln>
          <a:effectLst>
            <a:outerShdw blurRad="63500" sx="102000" sy="102000" algn="ctr" rotWithShape="0">
              <a:prstClr val="black">
                <a:alpha val="40000"/>
              </a:prstClr>
            </a:outerShdw>
          </a:effectLst>
        </p:spPr>
      </p:pic>
      <p:pic>
        <p:nvPicPr>
          <p:cNvPr id="1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86674" y="129620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93894" y="110209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212798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1712490"/>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1921041"/>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22496" y="2068926"/>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TextBox 6"/>
          <p:cNvSpPr txBox="1"/>
          <p:nvPr/>
        </p:nvSpPr>
        <p:spPr>
          <a:xfrm>
            <a:off x="4431901" y="41933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1" name="TextBox 30"/>
          <p:cNvSpPr txBox="1"/>
          <p:nvPr/>
        </p:nvSpPr>
        <p:spPr>
          <a:xfrm>
            <a:off x="3727467" y="558012"/>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33" name="TextBox 32"/>
          <p:cNvSpPr txBox="1"/>
          <p:nvPr/>
        </p:nvSpPr>
        <p:spPr>
          <a:xfrm>
            <a:off x="5741413" y="571977"/>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pic>
        <p:nvPicPr>
          <p:cNvPr id="3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09796" y="1864144"/>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90224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barn(inVertical)">
                                      <p:cBhvr>
                                        <p:cTn id="12" dur="1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barn(inVertical)">
                                      <p:cBhvr>
                                        <p:cTn id="17" dur="1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arn(inVertical)">
                                      <p:cBhvr>
                                        <p:cTn id="22" dur="10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fltVal val="0"/>
                                          </p:val>
                                        </p:tav>
                                        <p:tav tm="100000">
                                          <p:val>
                                            <p:strVal val="#ppt_w"/>
                                          </p:val>
                                        </p:tav>
                                      </p:tavLst>
                                    </p:anim>
                                    <p:anim calcmode="lin" valueType="num">
                                      <p:cBhvr>
                                        <p:cTn id="41" dur="1000" fill="hold"/>
                                        <p:tgtEl>
                                          <p:spTgt spid="9"/>
                                        </p:tgtEl>
                                        <p:attrNameLst>
                                          <p:attrName>ppt_h</p:attrName>
                                        </p:attrNameLst>
                                      </p:cBhvr>
                                      <p:tavLst>
                                        <p:tav tm="0">
                                          <p:val>
                                            <p:fltVal val="0"/>
                                          </p:val>
                                        </p:tav>
                                        <p:tav tm="100000">
                                          <p:val>
                                            <p:strVal val="#ppt_h"/>
                                          </p:val>
                                        </p:tav>
                                      </p:tavLst>
                                    </p:anim>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p:bldP spid="31"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TextBox 6"/>
          <p:cNvSpPr txBox="1"/>
          <p:nvPr/>
        </p:nvSpPr>
        <p:spPr>
          <a:xfrm>
            <a:off x="4431901" y="41933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1" name="TextBox 30"/>
          <p:cNvSpPr txBox="1"/>
          <p:nvPr/>
        </p:nvSpPr>
        <p:spPr>
          <a:xfrm>
            <a:off x="3727467" y="558012"/>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33" name="TextBox 32"/>
          <p:cNvSpPr txBox="1"/>
          <p:nvPr/>
        </p:nvSpPr>
        <p:spPr>
          <a:xfrm>
            <a:off x="5741413" y="571977"/>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pic>
        <p:nvPicPr>
          <p:cNvPr id="3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110470"/>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8" name="TextBox 37"/>
          <p:cNvSpPr txBox="1"/>
          <p:nvPr/>
        </p:nvSpPr>
        <p:spPr>
          <a:xfrm>
            <a:off x="4112646"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0" name="TextBox 39"/>
          <p:cNvSpPr txBox="1"/>
          <p:nvPr/>
        </p:nvSpPr>
        <p:spPr>
          <a:xfrm>
            <a:off x="4102169"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4" name="Rectangle 43"/>
          <p:cNvSpPr/>
          <p:nvPr/>
        </p:nvSpPr>
        <p:spPr>
          <a:xfrm>
            <a:off x="3489960" y="3627922"/>
            <a:ext cx="4541520" cy="8839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endParaRPr>
          </a:p>
        </p:txBody>
      </p:sp>
      <p:sp>
        <p:nvSpPr>
          <p:cNvPr id="41" name="TextBox 40"/>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4" name="Picture 33"/>
          <p:cNvPicPr>
            <a:picLocks noChangeAspect="1"/>
          </p:cNvPicPr>
          <p:nvPr/>
        </p:nvPicPr>
        <p:blipFill rotWithShape="1">
          <a:blip r:embed="rId3"/>
          <a:srcRect l="4740" t="51824" r="1954" b="34715"/>
          <a:stretch/>
        </p:blipFill>
        <p:spPr>
          <a:xfrm>
            <a:off x="1359962" y="3025137"/>
            <a:ext cx="9309957" cy="1812005"/>
          </a:xfrm>
          <a:prstGeom prst="rect">
            <a:avLst/>
          </a:prstGeom>
          <a:ln w="38100">
            <a:solidFill>
              <a:schemeClr val="accent1"/>
            </a:solidFill>
          </a:ln>
          <a:effectLst>
            <a:outerShdw blurRad="63500" sx="102000" sy="102000" algn="ctr" rotWithShape="0">
              <a:prstClr val="black">
                <a:alpha val="40000"/>
              </a:prstClr>
            </a:outerShdw>
          </a:effectLst>
        </p:spPr>
      </p:pic>
      <p:sp>
        <p:nvSpPr>
          <p:cNvPr id="35" name="TextBox 34"/>
          <p:cNvSpPr txBox="1"/>
          <p:nvPr/>
        </p:nvSpPr>
        <p:spPr>
          <a:xfrm>
            <a:off x="5331871" y="3526655"/>
            <a:ext cx="1268104" cy="400110"/>
          </a:xfrm>
          <a:prstGeom prst="rect">
            <a:avLst/>
          </a:prstGeom>
          <a:noFill/>
        </p:spPr>
        <p:txBody>
          <a:bodyPr wrap="none" rtlCol="0">
            <a:spAutoFit/>
          </a:bodyPr>
          <a:lstStyle/>
          <a:p>
            <a:r>
              <a:rPr lang="en-US" sz="2000" b="1" dirty="0" smtClean="0">
                <a:solidFill>
                  <a:schemeClr val="accent1">
                    <a:lumMod val="75000"/>
                  </a:schemeClr>
                </a:solidFill>
              </a:rPr>
              <a:t>8/08/2014</a:t>
            </a:r>
            <a:endParaRPr lang="en-US" sz="2000" b="1" dirty="0">
              <a:solidFill>
                <a:schemeClr val="accent1">
                  <a:lumMod val="75000"/>
                </a:schemeClr>
              </a:solidFill>
            </a:endParaRPr>
          </a:p>
        </p:txBody>
      </p:sp>
      <p:sp>
        <p:nvSpPr>
          <p:cNvPr id="36" name="TextBox 35"/>
          <p:cNvSpPr txBox="1"/>
          <p:nvPr/>
        </p:nvSpPr>
        <p:spPr>
          <a:xfrm>
            <a:off x="6956250" y="3242710"/>
            <a:ext cx="3128384" cy="400110"/>
          </a:xfrm>
          <a:prstGeom prst="rect">
            <a:avLst/>
          </a:prstGeom>
          <a:noFill/>
        </p:spPr>
        <p:txBody>
          <a:bodyPr wrap="square" rtlCol="0">
            <a:spAutoFit/>
          </a:bodyPr>
          <a:lstStyle/>
          <a:p>
            <a:r>
              <a:rPr lang="en-US" sz="2000" b="1" dirty="0" smtClean="0">
                <a:solidFill>
                  <a:schemeClr val="accent1">
                    <a:lumMod val="75000"/>
                  </a:schemeClr>
                </a:solidFill>
              </a:rPr>
              <a:t>Cynthia Mayo</a:t>
            </a:r>
            <a:endParaRPr lang="en-US" sz="2000" b="1" dirty="0">
              <a:solidFill>
                <a:schemeClr val="accent1">
                  <a:lumMod val="75000"/>
                </a:schemeClr>
              </a:solidFill>
            </a:endParaRPr>
          </a:p>
        </p:txBody>
      </p:sp>
      <p:pic>
        <p:nvPicPr>
          <p:cNvPr id="4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839459" y="4249773"/>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47" name="TextBox 46"/>
          <p:cNvSpPr txBox="1"/>
          <p:nvPr/>
        </p:nvSpPr>
        <p:spPr>
          <a:xfrm>
            <a:off x="3684071" y="5084140"/>
            <a:ext cx="1647799" cy="276999"/>
          </a:xfrm>
          <a:prstGeom prst="rect">
            <a:avLst/>
          </a:prstGeom>
          <a:noFill/>
        </p:spPr>
        <p:txBody>
          <a:bodyPr wrap="squar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Tree>
    <p:extLst>
      <p:ext uri="{BB962C8B-B14F-4D97-AF65-F5344CB8AC3E}">
        <p14:creationId xmlns:p14="http://schemas.microsoft.com/office/powerpoint/2010/main" val="291084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10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44"/>
                                        </p:tgtEl>
                                      </p:cBhvr>
                                    </p:animEffect>
                                    <p:set>
                                      <p:cBhvr>
                                        <p:cTn id="12" dur="1" fill="hold">
                                          <p:stCondLst>
                                            <p:cond delay="999"/>
                                          </p:stCondLst>
                                        </p:cTn>
                                        <p:tgtEl>
                                          <p:spTgt spid="44"/>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1000" fill="hold"/>
                                        <p:tgtEl>
                                          <p:spTgt spid="34"/>
                                        </p:tgtEl>
                                        <p:attrNameLst>
                                          <p:attrName>ppt_w</p:attrName>
                                        </p:attrNameLst>
                                      </p:cBhvr>
                                      <p:tavLst>
                                        <p:tav tm="0">
                                          <p:val>
                                            <p:fltVal val="0"/>
                                          </p:val>
                                        </p:tav>
                                        <p:tav tm="100000">
                                          <p:val>
                                            <p:strVal val="#ppt_w"/>
                                          </p:val>
                                        </p:tav>
                                      </p:tavLst>
                                    </p:anim>
                                    <p:anim calcmode="lin" valueType="num">
                                      <p:cBhvr>
                                        <p:cTn id="16" dur="1000" fill="hold"/>
                                        <p:tgtEl>
                                          <p:spTgt spid="34"/>
                                        </p:tgtEl>
                                        <p:attrNameLst>
                                          <p:attrName>ppt_h</p:attrName>
                                        </p:attrNameLst>
                                      </p:cBhvr>
                                      <p:tavLst>
                                        <p:tav tm="0">
                                          <p:val>
                                            <p:fltVal val="0"/>
                                          </p:val>
                                        </p:tav>
                                        <p:tav tm="100000">
                                          <p:val>
                                            <p:strVal val="#ppt_h"/>
                                          </p:val>
                                        </p:tav>
                                      </p:tavLst>
                                    </p:anim>
                                    <p:animEffect transition="in" filter="fade">
                                      <p:cBhvr>
                                        <p:cTn id="17" dur="1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inVertical)">
                                      <p:cBhvr>
                                        <p:cTn id="22" dur="1000"/>
                                        <p:tgtEl>
                                          <p:spTgt spid="3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Vertical)">
                                      <p:cBhvr>
                                        <p:cTn id="25" dur="10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xit" presetSubtype="32" fill="hold" nodeType="clickEffect">
                                  <p:stCondLst>
                                    <p:cond delay="0"/>
                                  </p:stCondLst>
                                  <p:childTnLst>
                                    <p:anim calcmode="lin" valueType="num">
                                      <p:cBhvr>
                                        <p:cTn id="34" dur="1000"/>
                                        <p:tgtEl>
                                          <p:spTgt spid="34"/>
                                        </p:tgtEl>
                                        <p:attrNameLst>
                                          <p:attrName>ppt_w</p:attrName>
                                        </p:attrNameLst>
                                      </p:cBhvr>
                                      <p:tavLst>
                                        <p:tav tm="0">
                                          <p:val>
                                            <p:strVal val="ppt_w"/>
                                          </p:val>
                                        </p:tav>
                                        <p:tav tm="100000">
                                          <p:val>
                                            <p:fltVal val="0"/>
                                          </p:val>
                                        </p:tav>
                                      </p:tavLst>
                                    </p:anim>
                                    <p:anim calcmode="lin" valueType="num">
                                      <p:cBhvr>
                                        <p:cTn id="35" dur="1000"/>
                                        <p:tgtEl>
                                          <p:spTgt spid="34"/>
                                        </p:tgtEl>
                                        <p:attrNameLst>
                                          <p:attrName>ppt_h</p:attrName>
                                        </p:attrNameLst>
                                      </p:cBhvr>
                                      <p:tavLst>
                                        <p:tav tm="0">
                                          <p:val>
                                            <p:strVal val="ppt_h"/>
                                          </p:val>
                                        </p:tav>
                                        <p:tav tm="100000">
                                          <p:val>
                                            <p:fltVal val="0"/>
                                          </p:val>
                                        </p:tav>
                                      </p:tavLst>
                                    </p:anim>
                                    <p:animEffect transition="out" filter="fade">
                                      <p:cBhvr>
                                        <p:cTn id="36" dur="1000"/>
                                        <p:tgtEl>
                                          <p:spTgt spid="34"/>
                                        </p:tgtEl>
                                      </p:cBhvr>
                                    </p:animEffect>
                                    <p:set>
                                      <p:cBhvr>
                                        <p:cTn id="37" dur="1" fill="hold">
                                          <p:stCondLst>
                                            <p:cond delay="999"/>
                                          </p:stCondLst>
                                        </p:cTn>
                                        <p:tgtEl>
                                          <p:spTgt spid="34"/>
                                        </p:tgtEl>
                                        <p:attrNameLst>
                                          <p:attrName>style.visibility</p:attrName>
                                        </p:attrNameLst>
                                      </p:cBhvr>
                                      <p:to>
                                        <p:strVal val="hidden"/>
                                      </p:to>
                                    </p:set>
                                  </p:childTnLst>
                                </p:cTn>
                              </p:par>
                              <p:par>
                                <p:cTn id="38" presetID="53" presetClass="exit" presetSubtype="32" fill="hold" grpId="1" nodeType="withEffect">
                                  <p:stCondLst>
                                    <p:cond delay="0"/>
                                  </p:stCondLst>
                                  <p:childTnLst>
                                    <p:anim calcmode="lin" valueType="num">
                                      <p:cBhvr>
                                        <p:cTn id="39" dur="1000"/>
                                        <p:tgtEl>
                                          <p:spTgt spid="36"/>
                                        </p:tgtEl>
                                        <p:attrNameLst>
                                          <p:attrName>ppt_w</p:attrName>
                                        </p:attrNameLst>
                                      </p:cBhvr>
                                      <p:tavLst>
                                        <p:tav tm="0">
                                          <p:val>
                                            <p:strVal val="ppt_w"/>
                                          </p:val>
                                        </p:tav>
                                        <p:tav tm="100000">
                                          <p:val>
                                            <p:fltVal val="0"/>
                                          </p:val>
                                        </p:tav>
                                      </p:tavLst>
                                    </p:anim>
                                    <p:anim calcmode="lin" valueType="num">
                                      <p:cBhvr>
                                        <p:cTn id="40" dur="1000"/>
                                        <p:tgtEl>
                                          <p:spTgt spid="36"/>
                                        </p:tgtEl>
                                        <p:attrNameLst>
                                          <p:attrName>ppt_h</p:attrName>
                                        </p:attrNameLst>
                                      </p:cBhvr>
                                      <p:tavLst>
                                        <p:tav tm="0">
                                          <p:val>
                                            <p:strVal val="ppt_h"/>
                                          </p:val>
                                        </p:tav>
                                        <p:tav tm="100000">
                                          <p:val>
                                            <p:fltVal val="0"/>
                                          </p:val>
                                        </p:tav>
                                      </p:tavLst>
                                    </p:anim>
                                    <p:animEffect transition="out" filter="fade">
                                      <p:cBhvr>
                                        <p:cTn id="41" dur="1000"/>
                                        <p:tgtEl>
                                          <p:spTgt spid="36"/>
                                        </p:tgtEl>
                                      </p:cBhvr>
                                    </p:animEffect>
                                    <p:set>
                                      <p:cBhvr>
                                        <p:cTn id="42" dur="1" fill="hold">
                                          <p:stCondLst>
                                            <p:cond delay="999"/>
                                          </p:stCondLst>
                                        </p:cTn>
                                        <p:tgtEl>
                                          <p:spTgt spid="36"/>
                                        </p:tgtEl>
                                        <p:attrNameLst>
                                          <p:attrName>style.visibility</p:attrName>
                                        </p:attrNameLst>
                                      </p:cBhvr>
                                      <p:to>
                                        <p:strVal val="hidden"/>
                                      </p:to>
                                    </p:set>
                                  </p:childTnLst>
                                </p:cTn>
                              </p:par>
                              <p:par>
                                <p:cTn id="43" presetID="53" presetClass="exit" presetSubtype="32" fill="hold" grpId="1" nodeType="withEffect">
                                  <p:stCondLst>
                                    <p:cond delay="0"/>
                                  </p:stCondLst>
                                  <p:childTnLst>
                                    <p:anim calcmode="lin" valueType="num">
                                      <p:cBhvr>
                                        <p:cTn id="44" dur="1000"/>
                                        <p:tgtEl>
                                          <p:spTgt spid="35"/>
                                        </p:tgtEl>
                                        <p:attrNameLst>
                                          <p:attrName>ppt_w</p:attrName>
                                        </p:attrNameLst>
                                      </p:cBhvr>
                                      <p:tavLst>
                                        <p:tav tm="0">
                                          <p:val>
                                            <p:strVal val="ppt_w"/>
                                          </p:val>
                                        </p:tav>
                                        <p:tav tm="100000">
                                          <p:val>
                                            <p:fltVal val="0"/>
                                          </p:val>
                                        </p:tav>
                                      </p:tavLst>
                                    </p:anim>
                                    <p:anim calcmode="lin" valueType="num">
                                      <p:cBhvr>
                                        <p:cTn id="45" dur="1000"/>
                                        <p:tgtEl>
                                          <p:spTgt spid="35"/>
                                        </p:tgtEl>
                                        <p:attrNameLst>
                                          <p:attrName>ppt_h</p:attrName>
                                        </p:attrNameLst>
                                      </p:cBhvr>
                                      <p:tavLst>
                                        <p:tav tm="0">
                                          <p:val>
                                            <p:strVal val="ppt_h"/>
                                          </p:val>
                                        </p:tav>
                                        <p:tav tm="100000">
                                          <p:val>
                                            <p:fltVal val="0"/>
                                          </p:val>
                                        </p:tav>
                                      </p:tavLst>
                                    </p:anim>
                                    <p:animEffect transition="out" filter="fade">
                                      <p:cBhvr>
                                        <p:cTn id="46" dur="1000"/>
                                        <p:tgtEl>
                                          <p:spTgt spid="35"/>
                                        </p:tgtEl>
                                      </p:cBhvr>
                                    </p:animEffect>
                                    <p:set>
                                      <p:cBhvr>
                                        <p:cTn id="47" dur="1" fill="hold">
                                          <p:stCondLst>
                                            <p:cond delay="999"/>
                                          </p:stCondLst>
                                        </p:cTn>
                                        <p:tgtEl>
                                          <p:spTgt spid="35"/>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5"/>
                                        </p:tgtEl>
                                        <p:attrNameLst>
                                          <p:attrName>style.visibility</p:attrName>
                                        </p:attrNameLst>
                                      </p:cBhvr>
                                      <p:to>
                                        <p:strVal val="hidden"/>
                                      </p:to>
                                    </p:set>
                                  </p:childTnLst>
                                </p:cTn>
                              </p:par>
                              <p:par>
                                <p:cTn id="50" presetID="1" presetClass="entr" presetSubtype="0"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35" grpId="0"/>
      <p:bldP spid="35" grpId="1"/>
      <p:bldP spid="36" grpId="0"/>
      <p:bldP spid="36" grpId="1"/>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TextBox 6"/>
          <p:cNvSpPr txBox="1"/>
          <p:nvPr/>
        </p:nvSpPr>
        <p:spPr>
          <a:xfrm>
            <a:off x="4431901" y="41933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1" name="TextBox 30"/>
          <p:cNvSpPr txBox="1"/>
          <p:nvPr/>
        </p:nvSpPr>
        <p:spPr>
          <a:xfrm>
            <a:off x="3727467" y="558012"/>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33" name="TextBox 32"/>
          <p:cNvSpPr txBox="1"/>
          <p:nvPr/>
        </p:nvSpPr>
        <p:spPr>
          <a:xfrm>
            <a:off x="5741413" y="571977"/>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pic>
        <p:nvPicPr>
          <p:cNvPr id="3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110470"/>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8" name="TextBox 37"/>
          <p:cNvSpPr txBox="1"/>
          <p:nvPr/>
        </p:nvSpPr>
        <p:spPr>
          <a:xfrm>
            <a:off x="4112646"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0" name="TextBox 39"/>
          <p:cNvSpPr txBox="1"/>
          <p:nvPr/>
        </p:nvSpPr>
        <p:spPr>
          <a:xfrm>
            <a:off x="4102169"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1" name="TextBox 40"/>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sp>
        <p:nvSpPr>
          <p:cNvPr id="42" name="TextBox 41"/>
          <p:cNvSpPr txBox="1"/>
          <p:nvPr/>
        </p:nvSpPr>
        <p:spPr>
          <a:xfrm>
            <a:off x="5331871" y="3785735"/>
            <a:ext cx="911019" cy="276999"/>
          </a:xfrm>
          <a:prstGeom prst="rect">
            <a:avLst/>
          </a:prstGeom>
          <a:noFill/>
        </p:spPr>
        <p:txBody>
          <a:bodyPr wrap="none" rtlCol="0">
            <a:spAutoFit/>
          </a:bodyPr>
          <a:lstStyle/>
          <a:p>
            <a:r>
              <a:rPr lang="en-US" sz="1200" b="1" dirty="0" smtClean="0">
                <a:solidFill>
                  <a:schemeClr val="accent1">
                    <a:lumMod val="75000"/>
                  </a:schemeClr>
                </a:solidFill>
              </a:rPr>
              <a:t>08/08/2014</a:t>
            </a:r>
            <a:endParaRPr lang="en-US" sz="1200" b="1" dirty="0">
              <a:solidFill>
                <a:schemeClr val="accent1">
                  <a:lumMod val="75000"/>
                </a:schemeClr>
              </a:solidFill>
            </a:endParaRPr>
          </a:p>
        </p:txBody>
      </p:sp>
      <p:pic>
        <p:nvPicPr>
          <p:cNvPr id="4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839459" y="4249773"/>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1613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4" name="TextBox 23"/>
          <p:cNvSpPr txBox="1"/>
          <p:nvPr/>
        </p:nvSpPr>
        <p:spPr>
          <a:xfrm>
            <a:off x="4191000" y="5501640"/>
            <a:ext cx="944489" cy="276999"/>
          </a:xfrm>
          <a:prstGeom prst="rect">
            <a:avLst/>
          </a:prstGeom>
          <a:noFill/>
        </p:spPr>
        <p:txBody>
          <a:bodyPr wrap="none" rtlCol="0">
            <a:spAutoFit/>
          </a:bodyPr>
          <a:lstStyle/>
          <a:p>
            <a:r>
              <a:rPr lang="en-US" sz="1200" b="1" dirty="0" smtClean="0">
                <a:solidFill>
                  <a:schemeClr val="accent1">
                    <a:lumMod val="75000"/>
                  </a:schemeClr>
                </a:solidFill>
              </a:rPr>
              <a:t>08/04/2014</a:t>
            </a:r>
            <a:endParaRPr lang="en-US" sz="1200" b="1" dirty="0">
              <a:solidFill>
                <a:schemeClr val="accent1">
                  <a:lumMod val="75000"/>
                </a:schemeClr>
              </a:solidFill>
            </a:endParaRPr>
          </a:p>
        </p:txBody>
      </p:sp>
      <p:sp>
        <p:nvSpPr>
          <p:cNvPr id="34" name="TextBox 33"/>
          <p:cNvSpPr txBox="1"/>
          <p:nvPr/>
        </p:nvSpPr>
        <p:spPr>
          <a:xfrm>
            <a:off x="4328160" y="5638800"/>
            <a:ext cx="2974019" cy="276999"/>
          </a:xfrm>
          <a:prstGeom prst="rect">
            <a:avLst/>
          </a:prstGeom>
          <a:noFill/>
        </p:spPr>
        <p:txBody>
          <a:bodyPr wrap="none" rtlCol="0">
            <a:spAutoFit/>
          </a:bodyPr>
          <a:lstStyle/>
          <a:p>
            <a:r>
              <a:rPr lang="en-US" sz="1200" b="1" dirty="0" smtClean="0">
                <a:solidFill>
                  <a:schemeClr val="accent1">
                    <a:lumMod val="75000"/>
                  </a:schemeClr>
                </a:solidFill>
              </a:rPr>
              <a:t>Parent unable to attend-need to reschedule</a:t>
            </a:r>
            <a:endParaRPr lang="en-US" sz="1200" b="1" dirty="0">
              <a:solidFill>
                <a:schemeClr val="accent1">
                  <a:lumMod val="75000"/>
                </a:schemeClr>
              </a:solidFill>
            </a:endParaRPr>
          </a:p>
        </p:txBody>
      </p:sp>
      <p:sp>
        <p:nvSpPr>
          <p:cNvPr id="47" name="TextBox 46"/>
          <p:cNvSpPr txBox="1"/>
          <p:nvPr/>
        </p:nvSpPr>
        <p:spPr>
          <a:xfrm>
            <a:off x="3684071" y="5084140"/>
            <a:ext cx="1647799" cy="276999"/>
          </a:xfrm>
          <a:prstGeom prst="rect">
            <a:avLst/>
          </a:prstGeom>
          <a:noFill/>
        </p:spPr>
        <p:txBody>
          <a:bodyPr wrap="squar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pic>
        <p:nvPicPr>
          <p:cNvPr id="48" name="Picture 47"/>
          <p:cNvPicPr>
            <a:picLocks noChangeAspect="1"/>
          </p:cNvPicPr>
          <p:nvPr/>
        </p:nvPicPr>
        <p:blipFill rotWithShape="1">
          <a:blip r:embed="rId3"/>
          <a:srcRect l="4740" t="80139" r="1954" b="2918"/>
          <a:stretch/>
        </p:blipFill>
        <p:spPr>
          <a:xfrm>
            <a:off x="1206993" y="3973879"/>
            <a:ext cx="9216352" cy="2257697"/>
          </a:xfrm>
          <a:prstGeom prst="rect">
            <a:avLst/>
          </a:prstGeom>
          <a:ln w="38100">
            <a:solidFill>
              <a:schemeClr val="accent1"/>
            </a:solidFill>
          </a:ln>
          <a:effectLst>
            <a:outerShdw blurRad="63500" sx="102000" sy="102000" algn="ctr" rotWithShape="0">
              <a:prstClr val="black">
                <a:alpha val="40000"/>
              </a:prstClr>
            </a:outerShdw>
          </a:effectLst>
        </p:spPr>
      </p:pic>
      <p:sp>
        <p:nvSpPr>
          <p:cNvPr id="49" name="TextBox 48"/>
          <p:cNvSpPr txBox="1"/>
          <p:nvPr/>
        </p:nvSpPr>
        <p:spPr>
          <a:xfrm>
            <a:off x="2743200" y="4160520"/>
            <a:ext cx="1444626" cy="400110"/>
          </a:xfrm>
          <a:prstGeom prst="rect">
            <a:avLst/>
          </a:prstGeom>
          <a:noFill/>
        </p:spPr>
        <p:txBody>
          <a:bodyPr wrap="none" rtlCol="0">
            <a:spAutoFit/>
          </a:bodyPr>
          <a:lstStyle/>
          <a:p>
            <a:r>
              <a:rPr lang="en-US" sz="2000" b="1" dirty="0" smtClean="0">
                <a:solidFill>
                  <a:schemeClr val="accent1">
                    <a:lumMod val="75000"/>
                  </a:schemeClr>
                </a:solidFill>
              </a:rPr>
              <a:t>08/04/2014</a:t>
            </a:r>
            <a:endParaRPr lang="en-US" sz="2000" b="1" dirty="0">
              <a:solidFill>
                <a:schemeClr val="accent1">
                  <a:lumMod val="75000"/>
                </a:schemeClr>
              </a:solidFill>
            </a:endParaRPr>
          </a:p>
        </p:txBody>
      </p:sp>
      <p:sp>
        <p:nvSpPr>
          <p:cNvPr id="50" name="TextBox 49"/>
          <p:cNvSpPr txBox="1"/>
          <p:nvPr/>
        </p:nvSpPr>
        <p:spPr>
          <a:xfrm>
            <a:off x="2963956" y="4434478"/>
            <a:ext cx="4830746" cy="400110"/>
          </a:xfrm>
          <a:prstGeom prst="rect">
            <a:avLst/>
          </a:prstGeom>
          <a:noFill/>
        </p:spPr>
        <p:txBody>
          <a:bodyPr wrap="none" rtlCol="0">
            <a:spAutoFit/>
          </a:bodyPr>
          <a:lstStyle/>
          <a:p>
            <a:r>
              <a:rPr lang="en-US" sz="2000" b="1" dirty="0" smtClean="0">
                <a:solidFill>
                  <a:schemeClr val="accent1">
                    <a:lumMod val="75000"/>
                  </a:schemeClr>
                </a:solidFill>
              </a:rPr>
              <a:t>Parent unable to attend-need to reschedule</a:t>
            </a:r>
            <a:endParaRPr lang="en-US" sz="2000" b="1" dirty="0">
              <a:solidFill>
                <a:schemeClr val="accent1">
                  <a:lumMod val="75000"/>
                </a:schemeClr>
              </a:solidFill>
            </a:endParaRPr>
          </a:p>
        </p:txBody>
      </p:sp>
    </p:spTree>
    <p:extLst>
      <p:ext uri="{BB962C8B-B14F-4D97-AF65-F5344CB8AC3E}">
        <p14:creationId xmlns:p14="http://schemas.microsoft.com/office/powerpoint/2010/main" val="537284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childTnLst>
                                </p:cTn>
                              </p:par>
                              <p:par>
                                <p:cTn id="8" presetID="1" presetClass="exit" presetSubtype="0" fill="hold" nodeType="withEffect">
                                  <p:stCondLst>
                                    <p:cond delay="0"/>
                                  </p:stCondLst>
                                  <p:childTnLst>
                                    <p:set>
                                      <p:cBhvr>
                                        <p:cTn id="9" dur="1" fill="hold">
                                          <p:stCondLst>
                                            <p:cond delay="0"/>
                                          </p:stCondLst>
                                        </p:cTn>
                                        <p:tgtEl>
                                          <p:spTgt spid="45"/>
                                        </p:tgtEl>
                                        <p:attrNameLst>
                                          <p:attrName>style.visibility</p:attrName>
                                        </p:attrNameLst>
                                      </p:cBhvr>
                                      <p:to>
                                        <p:strVal val="hidden"/>
                                      </p:to>
                                    </p:set>
                                  </p:childTnLst>
                                </p:cTn>
                              </p:par>
                              <p:par>
                                <p:cTn id="10" presetID="53" presetClass="entr" presetSubtype="16"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1000" fill="hold"/>
                                        <p:tgtEl>
                                          <p:spTgt spid="48"/>
                                        </p:tgtEl>
                                        <p:attrNameLst>
                                          <p:attrName>ppt_w</p:attrName>
                                        </p:attrNameLst>
                                      </p:cBhvr>
                                      <p:tavLst>
                                        <p:tav tm="0">
                                          <p:val>
                                            <p:fltVal val="0"/>
                                          </p:val>
                                        </p:tav>
                                        <p:tav tm="100000">
                                          <p:val>
                                            <p:strVal val="#ppt_w"/>
                                          </p:val>
                                        </p:tav>
                                      </p:tavLst>
                                    </p:anim>
                                    <p:anim calcmode="lin" valueType="num">
                                      <p:cBhvr>
                                        <p:cTn id="13" dur="1000" fill="hold"/>
                                        <p:tgtEl>
                                          <p:spTgt spid="48"/>
                                        </p:tgtEl>
                                        <p:attrNameLst>
                                          <p:attrName>ppt_h</p:attrName>
                                        </p:attrNameLst>
                                      </p:cBhvr>
                                      <p:tavLst>
                                        <p:tav tm="0">
                                          <p:val>
                                            <p:fltVal val="0"/>
                                          </p:val>
                                        </p:tav>
                                        <p:tav tm="100000">
                                          <p:val>
                                            <p:strVal val="#ppt_h"/>
                                          </p:val>
                                        </p:tav>
                                      </p:tavLst>
                                    </p:anim>
                                    <p:animEffect transition="in" filter="fade">
                                      <p:cBhvr>
                                        <p:cTn id="14" dur="1000"/>
                                        <p:tgtEl>
                                          <p:spTgt spid="4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arn(inVertical)">
                                      <p:cBhvr>
                                        <p:cTn id="19" dur="10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barn(inVertical)">
                                      <p:cBhvr>
                                        <p:cTn id="24" dur="10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32" fill="hold" nodeType="clickEffect">
                                  <p:stCondLst>
                                    <p:cond delay="0"/>
                                  </p:stCondLst>
                                  <p:childTnLst>
                                    <p:anim calcmode="lin" valueType="num">
                                      <p:cBhvr>
                                        <p:cTn id="28" dur="1000"/>
                                        <p:tgtEl>
                                          <p:spTgt spid="48"/>
                                        </p:tgtEl>
                                        <p:attrNameLst>
                                          <p:attrName>ppt_w</p:attrName>
                                        </p:attrNameLst>
                                      </p:cBhvr>
                                      <p:tavLst>
                                        <p:tav tm="0">
                                          <p:val>
                                            <p:strVal val="ppt_w"/>
                                          </p:val>
                                        </p:tav>
                                        <p:tav tm="100000">
                                          <p:val>
                                            <p:fltVal val="0"/>
                                          </p:val>
                                        </p:tav>
                                      </p:tavLst>
                                    </p:anim>
                                    <p:anim calcmode="lin" valueType="num">
                                      <p:cBhvr>
                                        <p:cTn id="29" dur="1000"/>
                                        <p:tgtEl>
                                          <p:spTgt spid="48"/>
                                        </p:tgtEl>
                                        <p:attrNameLst>
                                          <p:attrName>ppt_h</p:attrName>
                                        </p:attrNameLst>
                                      </p:cBhvr>
                                      <p:tavLst>
                                        <p:tav tm="0">
                                          <p:val>
                                            <p:strVal val="ppt_h"/>
                                          </p:val>
                                        </p:tav>
                                        <p:tav tm="100000">
                                          <p:val>
                                            <p:fltVal val="0"/>
                                          </p:val>
                                        </p:tav>
                                      </p:tavLst>
                                    </p:anim>
                                    <p:animEffect transition="out" filter="fade">
                                      <p:cBhvr>
                                        <p:cTn id="30" dur="1000"/>
                                        <p:tgtEl>
                                          <p:spTgt spid="48"/>
                                        </p:tgtEl>
                                      </p:cBhvr>
                                    </p:animEffect>
                                    <p:set>
                                      <p:cBhvr>
                                        <p:cTn id="31" dur="1" fill="hold">
                                          <p:stCondLst>
                                            <p:cond delay="999"/>
                                          </p:stCondLst>
                                        </p:cTn>
                                        <p:tgtEl>
                                          <p:spTgt spid="48"/>
                                        </p:tgtEl>
                                        <p:attrNameLst>
                                          <p:attrName>style.visibility</p:attrName>
                                        </p:attrNameLst>
                                      </p:cBhvr>
                                      <p:to>
                                        <p:strVal val="hidden"/>
                                      </p:to>
                                    </p:set>
                                  </p:childTnLst>
                                </p:cTn>
                              </p:par>
                              <p:par>
                                <p:cTn id="32" presetID="53" presetClass="exit" presetSubtype="32" fill="hold" grpId="1" nodeType="withEffect">
                                  <p:stCondLst>
                                    <p:cond delay="0"/>
                                  </p:stCondLst>
                                  <p:childTnLst>
                                    <p:anim calcmode="lin" valueType="num">
                                      <p:cBhvr>
                                        <p:cTn id="33" dur="500"/>
                                        <p:tgtEl>
                                          <p:spTgt spid="49"/>
                                        </p:tgtEl>
                                        <p:attrNameLst>
                                          <p:attrName>ppt_w</p:attrName>
                                        </p:attrNameLst>
                                      </p:cBhvr>
                                      <p:tavLst>
                                        <p:tav tm="0">
                                          <p:val>
                                            <p:strVal val="ppt_w"/>
                                          </p:val>
                                        </p:tav>
                                        <p:tav tm="100000">
                                          <p:val>
                                            <p:fltVal val="0"/>
                                          </p:val>
                                        </p:tav>
                                      </p:tavLst>
                                    </p:anim>
                                    <p:anim calcmode="lin" valueType="num">
                                      <p:cBhvr>
                                        <p:cTn id="34" dur="500"/>
                                        <p:tgtEl>
                                          <p:spTgt spid="49"/>
                                        </p:tgtEl>
                                        <p:attrNameLst>
                                          <p:attrName>ppt_h</p:attrName>
                                        </p:attrNameLst>
                                      </p:cBhvr>
                                      <p:tavLst>
                                        <p:tav tm="0">
                                          <p:val>
                                            <p:strVal val="ppt_h"/>
                                          </p:val>
                                        </p:tav>
                                        <p:tav tm="100000">
                                          <p:val>
                                            <p:fltVal val="0"/>
                                          </p:val>
                                        </p:tav>
                                      </p:tavLst>
                                    </p:anim>
                                    <p:animEffect transition="out" filter="fade">
                                      <p:cBhvr>
                                        <p:cTn id="35" dur="500"/>
                                        <p:tgtEl>
                                          <p:spTgt spid="49"/>
                                        </p:tgtEl>
                                      </p:cBhvr>
                                    </p:animEffect>
                                    <p:set>
                                      <p:cBhvr>
                                        <p:cTn id="36" dur="1" fill="hold">
                                          <p:stCondLst>
                                            <p:cond delay="499"/>
                                          </p:stCondLst>
                                        </p:cTn>
                                        <p:tgtEl>
                                          <p:spTgt spid="49"/>
                                        </p:tgtEl>
                                        <p:attrNameLst>
                                          <p:attrName>style.visibility</p:attrName>
                                        </p:attrNameLst>
                                      </p:cBhvr>
                                      <p:to>
                                        <p:strVal val="hidden"/>
                                      </p:to>
                                    </p:set>
                                  </p:childTnLst>
                                </p:cTn>
                              </p:par>
                              <p:par>
                                <p:cTn id="37" presetID="53" presetClass="exit" presetSubtype="32" fill="hold" grpId="1" nodeType="withEffect">
                                  <p:stCondLst>
                                    <p:cond delay="0"/>
                                  </p:stCondLst>
                                  <p:childTnLst>
                                    <p:anim calcmode="lin" valueType="num">
                                      <p:cBhvr>
                                        <p:cTn id="38" dur="500"/>
                                        <p:tgtEl>
                                          <p:spTgt spid="50"/>
                                        </p:tgtEl>
                                        <p:attrNameLst>
                                          <p:attrName>ppt_w</p:attrName>
                                        </p:attrNameLst>
                                      </p:cBhvr>
                                      <p:tavLst>
                                        <p:tav tm="0">
                                          <p:val>
                                            <p:strVal val="ppt_w"/>
                                          </p:val>
                                        </p:tav>
                                        <p:tav tm="100000">
                                          <p:val>
                                            <p:fltVal val="0"/>
                                          </p:val>
                                        </p:tav>
                                      </p:tavLst>
                                    </p:anim>
                                    <p:anim calcmode="lin" valueType="num">
                                      <p:cBhvr>
                                        <p:cTn id="39" dur="500"/>
                                        <p:tgtEl>
                                          <p:spTgt spid="50"/>
                                        </p:tgtEl>
                                        <p:attrNameLst>
                                          <p:attrName>ppt_h</p:attrName>
                                        </p:attrNameLst>
                                      </p:cBhvr>
                                      <p:tavLst>
                                        <p:tav tm="0">
                                          <p:val>
                                            <p:strVal val="ppt_h"/>
                                          </p:val>
                                        </p:tav>
                                        <p:tav tm="100000">
                                          <p:val>
                                            <p:fltVal val="0"/>
                                          </p:val>
                                        </p:tav>
                                      </p:tavLst>
                                    </p:anim>
                                    <p:animEffect transition="out" filter="fade">
                                      <p:cBhvr>
                                        <p:cTn id="40" dur="500"/>
                                        <p:tgtEl>
                                          <p:spTgt spid="50"/>
                                        </p:tgtEl>
                                      </p:cBhvr>
                                    </p:animEffect>
                                    <p:set>
                                      <p:cBhvr>
                                        <p:cTn id="41" dur="1" fill="hold">
                                          <p:stCondLst>
                                            <p:cond delay="499"/>
                                          </p:stCondLst>
                                        </p:cTn>
                                        <p:tgtEl>
                                          <p:spTgt spid="50"/>
                                        </p:tgtEl>
                                        <p:attrNameLst>
                                          <p:attrName>style.visibility</p:attrName>
                                        </p:attrNameLst>
                                      </p:cBhvr>
                                      <p:to>
                                        <p:strVal val="hidden"/>
                                      </p:to>
                                    </p:se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par>
                          <p:cTn id="45" fill="hold">
                            <p:stCondLst>
                              <p:cond delay="1000"/>
                            </p:stCondLst>
                            <p:childTnLst>
                              <p:par>
                                <p:cTn id="46" presetID="1"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4" grpId="0"/>
      <p:bldP spid="49" grpId="0"/>
      <p:bldP spid="49" grpId="1"/>
      <p:bldP spid="50" grpId="0"/>
      <p:bldP spid="5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504741" y="131644"/>
            <a:ext cx="7407355" cy="830997"/>
          </a:xfrm>
          <a:prstGeom prst="rect">
            <a:avLst/>
          </a:prstGeom>
          <a:noFill/>
        </p:spPr>
        <p:txBody>
          <a:bodyPr wrap="square" rtlCol="0">
            <a:spAutoFit/>
          </a:bodyPr>
          <a:lstStyle/>
          <a:p>
            <a:r>
              <a:rPr lang="en-US" sz="4800" b="1" dirty="0" smtClean="0">
                <a:solidFill>
                  <a:schemeClr val="accent1">
                    <a:lumMod val="50000"/>
                  </a:schemeClr>
                </a:solidFill>
                <a:effectLst>
                  <a:outerShdw blurRad="38100" dist="38100" dir="2700000" algn="tl">
                    <a:srgbClr val="000000">
                      <a:alpha val="43137"/>
                    </a:srgbClr>
                  </a:outerShdw>
                </a:effectLst>
              </a:rPr>
              <a:t>Steps to IEP Development </a:t>
            </a:r>
            <a:endParaRPr lang="en-US" sz="4800" b="1" dirty="0">
              <a:solidFill>
                <a:schemeClr val="accent1">
                  <a:lumMod val="50000"/>
                </a:schemeClr>
              </a:solidFill>
              <a:effectLst>
                <a:outerShdw blurRad="38100" dist="38100" dir="2700000" algn="tl">
                  <a:srgbClr val="000000">
                    <a:alpha val="43137"/>
                  </a:srgbClr>
                </a:outerShdw>
              </a:effectLst>
            </a:endParaRPr>
          </a:p>
        </p:txBody>
      </p:sp>
      <p:sp>
        <p:nvSpPr>
          <p:cNvPr id="24" name="TextBox 23"/>
          <p:cNvSpPr txBox="1"/>
          <p:nvPr/>
        </p:nvSpPr>
        <p:spPr>
          <a:xfrm>
            <a:off x="1115210" y="285985"/>
            <a:ext cx="10186416" cy="5658552"/>
          </a:xfrm>
          <a:prstGeom prst="rect">
            <a:avLst/>
          </a:prstGeom>
          <a:solidFill>
            <a:schemeClr val="bg1"/>
          </a:solidFill>
        </p:spPr>
        <p:txBody>
          <a:bodyPr wrap="square" rtlCol="0">
            <a:spAutoFit/>
          </a:bodyPr>
          <a:lstStyle/>
          <a:p>
            <a:r>
              <a:rPr lang="en-US" sz="4400" dirty="0" smtClean="0"/>
              <a:t>Gather Data</a:t>
            </a:r>
          </a:p>
          <a:p>
            <a:pPr marL="285750" indent="-285750">
              <a:buFont typeface="Arial" panose="020B0604020202020204" pitchFamily="34" charset="0"/>
              <a:buChar char="•"/>
            </a:pPr>
            <a:r>
              <a:rPr lang="en-US" sz="4400" dirty="0" smtClean="0"/>
              <a:t>Recent Evaluation Results</a:t>
            </a:r>
          </a:p>
          <a:p>
            <a:pPr marL="285750" indent="-285750">
              <a:buFont typeface="Arial" panose="020B0604020202020204" pitchFamily="34" charset="0"/>
              <a:buChar char="•"/>
            </a:pPr>
            <a:r>
              <a:rPr lang="en-US" sz="4400" dirty="0" smtClean="0"/>
              <a:t>Previously Developed IEP’s</a:t>
            </a:r>
          </a:p>
          <a:p>
            <a:pPr marL="285750" indent="-285750">
              <a:buFont typeface="Arial" panose="020B0604020202020204" pitchFamily="34" charset="0"/>
              <a:buChar char="•"/>
            </a:pPr>
            <a:r>
              <a:rPr lang="en-US" sz="4400" dirty="0" smtClean="0"/>
              <a:t>Parent/Student/Teacher Input</a:t>
            </a:r>
          </a:p>
          <a:p>
            <a:pPr marL="285750" indent="-285750">
              <a:buFont typeface="Arial" panose="020B0604020202020204" pitchFamily="34" charset="0"/>
              <a:buChar char="•"/>
            </a:pPr>
            <a:r>
              <a:rPr lang="en-US" sz="4400" dirty="0" smtClean="0"/>
              <a:t>Observation</a:t>
            </a:r>
          </a:p>
          <a:p>
            <a:pPr marL="285750" indent="-285750">
              <a:buFont typeface="Arial" panose="020B0604020202020204" pitchFamily="34" charset="0"/>
              <a:buChar char="•"/>
            </a:pPr>
            <a:r>
              <a:rPr lang="en-US" sz="4400" dirty="0" smtClean="0"/>
              <a:t>Classroom Data</a:t>
            </a:r>
          </a:p>
          <a:p>
            <a:pPr marL="285750" indent="-285750">
              <a:buFont typeface="Arial" panose="020B0604020202020204" pitchFamily="34" charset="0"/>
              <a:buChar char="•"/>
            </a:pPr>
            <a:r>
              <a:rPr lang="en-US" sz="4400" dirty="0" smtClean="0"/>
              <a:t>Attendance/Discipline Reports</a:t>
            </a:r>
          </a:p>
          <a:p>
            <a:pPr marL="285750" indent="-285750">
              <a:buFont typeface="Arial" panose="020B0604020202020204" pitchFamily="34" charset="0"/>
              <a:buChar char="•"/>
            </a:pPr>
            <a:r>
              <a:rPr lang="en-US" sz="4400" dirty="0" smtClean="0"/>
              <a:t>Medical Reports</a:t>
            </a:r>
            <a:endParaRPr lang="en-US" sz="4400" dirty="0"/>
          </a:p>
        </p:txBody>
      </p:sp>
    </p:spTree>
    <p:extLst>
      <p:ext uri="{BB962C8B-B14F-4D97-AF65-F5344CB8AC3E}">
        <p14:creationId xmlns:p14="http://schemas.microsoft.com/office/powerpoint/2010/main" val="2687321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TextBox 6"/>
          <p:cNvSpPr txBox="1"/>
          <p:nvPr/>
        </p:nvSpPr>
        <p:spPr>
          <a:xfrm>
            <a:off x="4431901" y="41933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1" name="TextBox 30"/>
          <p:cNvSpPr txBox="1"/>
          <p:nvPr/>
        </p:nvSpPr>
        <p:spPr>
          <a:xfrm>
            <a:off x="3727467" y="558012"/>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33" name="TextBox 32"/>
          <p:cNvSpPr txBox="1"/>
          <p:nvPr/>
        </p:nvSpPr>
        <p:spPr>
          <a:xfrm>
            <a:off x="5741413" y="571977"/>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pic>
        <p:nvPicPr>
          <p:cNvPr id="3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110470"/>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8" name="TextBox 37"/>
          <p:cNvSpPr txBox="1"/>
          <p:nvPr/>
        </p:nvSpPr>
        <p:spPr>
          <a:xfrm>
            <a:off x="4112646"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0" name="TextBox 39"/>
          <p:cNvSpPr txBox="1"/>
          <p:nvPr/>
        </p:nvSpPr>
        <p:spPr>
          <a:xfrm>
            <a:off x="4102169"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41" name="TextBox 40"/>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sp>
        <p:nvSpPr>
          <p:cNvPr id="42" name="TextBox 41"/>
          <p:cNvSpPr txBox="1"/>
          <p:nvPr/>
        </p:nvSpPr>
        <p:spPr>
          <a:xfrm>
            <a:off x="5331871" y="3785735"/>
            <a:ext cx="911019" cy="276999"/>
          </a:xfrm>
          <a:prstGeom prst="rect">
            <a:avLst/>
          </a:prstGeom>
          <a:noFill/>
        </p:spPr>
        <p:txBody>
          <a:bodyPr wrap="none" rtlCol="0">
            <a:spAutoFit/>
          </a:bodyPr>
          <a:lstStyle/>
          <a:p>
            <a:r>
              <a:rPr lang="en-US" sz="1200" b="1" dirty="0" smtClean="0">
                <a:solidFill>
                  <a:schemeClr val="accent1">
                    <a:lumMod val="75000"/>
                  </a:schemeClr>
                </a:solidFill>
              </a:rPr>
              <a:t>08/08/2014</a:t>
            </a:r>
            <a:endParaRPr lang="en-US" sz="1200" b="1" dirty="0">
              <a:solidFill>
                <a:schemeClr val="accent1">
                  <a:lumMod val="75000"/>
                </a:schemeClr>
              </a:solidFill>
            </a:endParaRPr>
          </a:p>
        </p:txBody>
      </p:sp>
      <p:sp>
        <p:nvSpPr>
          <p:cNvPr id="43" name="TextBox 42"/>
          <p:cNvSpPr txBox="1"/>
          <p:nvPr/>
        </p:nvSpPr>
        <p:spPr>
          <a:xfrm>
            <a:off x="6452167"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pic>
        <p:nvPicPr>
          <p:cNvPr id="4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1613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47" name="TextBox 46"/>
          <p:cNvSpPr txBox="1"/>
          <p:nvPr/>
        </p:nvSpPr>
        <p:spPr>
          <a:xfrm>
            <a:off x="3684071" y="5084140"/>
            <a:ext cx="1647799" cy="276999"/>
          </a:xfrm>
          <a:prstGeom prst="rect">
            <a:avLst/>
          </a:prstGeom>
          <a:noFill/>
        </p:spPr>
        <p:txBody>
          <a:bodyPr wrap="squar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
        <p:nvSpPr>
          <p:cNvPr id="52" name="TextBox 51"/>
          <p:cNvSpPr txBox="1"/>
          <p:nvPr/>
        </p:nvSpPr>
        <p:spPr>
          <a:xfrm>
            <a:off x="4191000" y="5501640"/>
            <a:ext cx="944489" cy="276999"/>
          </a:xfrm>
          <a:prstGeom prst="rect">
            <a:avLst/>
          </a:prstGeom>
          <a:noFill/>
        </p:spPr>
        <p:txBody>
          <a:bodyPr wrap="none" rtlCol="0">
            <a:spAutoFit/>
          </a:bodyPr>
          <a:lstStyle/>
          <a:p>
            <a:r>
              <a:rPr lang="en-US" sz="1200" b="1" dirty="0" smtClean="0">
                <a:solidFill>
                  <a:schemeClr val="accent1">
                    <a:lumMod val="75000"/>
                  </a:schemeClr>
                </a:solidFill>
              </a:rPr>
              <a:t>08/04/2014</a:t>
            </a:r>
            <a:endParaRPr lang="en-US" sz="1200" b="1" dirty="0">
              <a:solidFill>
                <a:schemeClr val="accent1">
                  <a:lumMod val="75000"/>
                </a:schemeClr>
              </a:solidFill>
            </a:endParaRPr>
          </a:p>
        </p:txBody>
      </p:sp>
      <p:sp>
        <p:nvSpPr>
          <p:cNvPr id="53" name="TextBox 52"/>
          <p:cNvSpPr txBox="1"/>
          <p:nvPr/>
        </p:nvSpPr>
        <p:spPr>
          <a:xfrm>
            <a:off x="4328160" y="5638800"/>
            <a:ext cx="2974019" cy="276999"/>
          </a:xfrm>
          <a:prstGeom prst="rect">
            <a:avLst/>
          </a:prstGeom>
          <a:noFill/>
        </p:spPr>
        <p:txBody>
          <a:bodyPr wrap="none" rtlCol="0">
            <a:spAutoFit/>
          </a:bodyPr>
          <a:lstStyle/>
          <a:p>
            <a:r>
              <a:rPr lang="en-US" sz="1200" b="1" dirty="0" smtClean="0">
                <a:solidFill>
                  <a:schemeClr val="accent1">
                    <a:lumMod val="75000"/>
                  </a:schemeClr>
                </a:solidFill>
              </a:rPr>
              <a:t>Parent unable to attend-need to reschedule</a:t>
            </a:r>
            <a:endParaRPr lang="en-US" sz="1200" b="1" dirty="0">
              <a:solidFill>
                <a:schemeClr val="accent1">
                  <a:lumMod val="75000"/>
                </a:schemeClr>
              </a:solidFill>
            </a:endParaRPr>
          </a:p>
        </p:txBody>
      </p:sp>
    </p:spTree>
    <p:extLst>
      <p:ext uri="{BB962C8B-B14F-4D97-AF65-F5344CB8AC3E}">
        <p14:creationId xmlns:p14="http://schemas.microsoft.com/office/powerpoint/2010/main" val="1590906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69822" y="191589"/>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6" name="Picture 25"/>
          <p:cNvPicPr>
            <a:picLocks noChangeAspect="1"/>
          </p:cNvPicPr>
          <p:nvPr/>
        </p:nvPicPr>
        <p:blipFill>
          <a:blip r:embed="rId3"/>
          <a:stretch>
            <a:fillRect/>
          </a:stretch>
        </p:blipFill>
        <p:spPr>
          <a:xfrm>
            <a:off x="328668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4431901" y="40096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11" name="TextBox 10"/>
          <p:cNvSpPr txBox="1"/>
          <p:nvPr/>
        </p:nvSpPr>
        <p:spPr>
          <a:xfrm>
            <a:off x="3727467" y="558012"/>
            <a:ext cx="787395" cy="276999"/>
          </a:xfrm>
          <a:prstGeom prst="rect">
            <a:avLst/>
          </a:prstGeom>
          <a:noFill/>
        </p:spPr>
        <p:txBody>
          <a:bodyPr wrap="none" rtlCol="0">
            <a:spAutoFit/>
          </a:bodyPr>
          <a:lstStyle/>
          <a:p>
            <a:r>
              <a:rPr lang="en-US" sz="1200" b="1" dirty="0">
                <a:solidFill>
                  <a:schemeClr val="accent1">
                    <a:lumMod val="75000"/>
                  </a:schemeClr>
                </a:solidFill>
              </a:rPr>
              <a:t> </a:t>
            </a:r>
            <a:r>
              <a:rPr lang="en-US" sz="1200" b="1" dirty="0" smtClean="0">
                <a:solidFill>
                  <a:schemeClr val="accent1">
                    <a:lumMod val="75000"/>
                  </a:schemeClr>
                </a:solidFill>
              </a:rPr>
              <a:t>08/18/14</a:t>
            </a:r>
            <a:endParaRPr lang="en-US" sz="1200" b="1" dirty="0">
              <a:solidFill>
                <a:schemeClr val="accent1">
                  <a:lumMod val="75000"/>
                </a:schemeClr>
              </a:solidFill>
            </a:endParaRPr>
          </a:p>
        </p:txBody>
      </p:sp>
      <p:sp>
        <p:nvSpPr>
          <p:cNvPr id="13" name="TextBox 12"/>
          <p:cNvSpPr txBox="1"/>
          <p:nvPr/>
        </p:nvSpPr>
        <p:spPr>
          <a:xfrm>
            <a:off x="4687587" y="556923"/>
            <a:ext cx="748923" cy="276999"/>
          </a:xfrm>
          <a:prstGeom prst="rect">
            <a:avLst/>
          </a:prstGeom>
          <a:noFill/>
        </p:spPr>
        <p:txBody>
          <a:bodyPr wrap="none" rtlCol="0">
            <a:spAutoFit/>
          </a:bodyPr>
          <a:lstStyle/>
          <a:p>
            <a:r>
              <a:rPr lang="en-US" sz="1200" b="1" dirty="0" smtClean="0">
                <a:solidFill>
                  <a:schemeClr val="accent1">
                    <a:lumMod val="75000"/>
                  </a:schemeClr>
                </a:solidFill>
              </a:rPr>
              <a:t> 3:00 PM</a:t>
            </a:r>
            <a:endParaRPr lang="en-US" sz="1200" b="1" dirty="0">
              <a:solidFill>
                <a:schemeClr val="accent1">
                  <a:lumMod val="75000"/>
                </a:schemeClr>
              </a:solidFill>
            </a:endParaRPr>
          </a:p>
        </p:txBody>
      </p:sp>
      <p:sp>
        <p:nvSpPr>
          <p:cNvPr id="14" name="TextBox 13"/>
          <p:cNvSpPr txBox="1"/>
          <p:nvPr/>
        </p:nvSpPr>
        <p:spPr>
          <a:xfrm>
            <a:off x="5741413" y="555648"/>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sp>
        <p:nvSpPr>
          <p:cNvPr id="15" name="TextBox 14"/>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1" name="Picture 30"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24201" y="1132921"/>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7" name="TextBox 36"/>
          <p:cNvSpPr txBox="1"/>
          <p:nvPr/>
        </p:nvSpPr>
        <p:spPr>
          <a:xfrm>
            <a:off x="4153190"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8" name="TextBox 37"/>
          <p:cNvSpPr txBox="1"/>
          <p:nvPr/>
        </p:nvSpPr>
        <p:spPr>
          <a:xfrm>
            <a:off x="4165710"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28" name="TextBox 27"/>
          <p:cNvSpPr txBox="1"/>
          <p:nvPr/>
        </p:nvSpPr>
        <p:spPr>
          <a:xfrm>
            <a:off x="1233659" y="877480"/>
            <a:ext cx="9086343" cy="2800767"/>
          </a:xfrm>
          <a:prstGeom prst="rect">
            <a:avLst/>
          </a:prstGeom>
          <a:noFill/>
        </p:spPr>
        <p:txBody>
          <a:bodyPr wrap="square" rtlCol="0">
            <a:spAutoFit/>
          </a:bodyPr>
          <a:lstStyle/>
          <a:p>
            <a:pPr algn="ctr"/>
            <a:r>
              <a:rPr lang="en-US" sz="8800" b="1" dirty="0" smtClean="0"/>
              <a:t>New Meeting Notice </a:t>
            </a:r>
            <a:endParaRPr lang="en-US" sz="8800" b="1" dirty="0"/>
          </a:p>
        </p:txBody>
      </p:sp>
    </p:spTree>
    <p:extLst>
      <p:ext uri="{BB962C8B-B14F-4D97-AF65-F5344CB8AC3E}">
        <p14:creationId xmlns:p14="http://schemas.microsoft.com/office/powerpoint/2010/main" val="3271914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Effect transition="in" filter="fade">
                                      <p:cBhvr>
                                        <p:cTn id="9" dur="10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1" nodeType="clickEffect">
                                  <p:stCondLst>
                                    <p:cond delay="0"/>
                                  </p:stCondLst>
                                  <p:childTnLst>
                                    <p:anim calcmode="lin" valueType="num">
                                      <p:cBhvr>
                                        <p:cTn id="13" dur="1250"/>
                                        <p:tgtEl>
                                          <p:spTgt spid="28"/>
                                        </p:tgtEl>
                                        <p:attrNameLst>
                                          <p:attrName>ppt_w</p:attrName>
                                        </p:attrNameLst>
                                      </p:cBhvr>
                                      <p:tavLst>
                                        <p:tav tm="0">
                                          <p:val>
                                            <p:strVal val="ppt_w"/>
                                          </p:val>
                                        </p:tav>
                                        <p:tav tm="100000">
                                          <p:val>
                                            <p:fltVal val="0"/>
                                          </p:val>
                                        </p:tav>
                                      </p:tavLst>
                                    </p:anim>
                                    <p:anim calcmode="lin" valueType="num">
                                      <p:cBhvr>
                                        <p:cTn id="14" dur="1250"/>
                                        <p:tgtEl>
                                          <p:spTgt spid="28"/>
                                        </p:tgtEl>
                                        <p:attrNameLst>
                                          <p:attrName>ppt_h</p:attrName>
                                        </p:attrNameLst>
                                      </p:cBhvr>
                                      <p:tavLst>
                                        <p:tav tm="0">
                                          <p:val>
                                            <p:strVal val="ppt_h"/>
                                          </p:val>
                                        </p:tav>
                                        <p:tav tm="100000">
                                          <p:val>
                                            <p:fltVal val="0"/>
                                          </p:val>
                                        </p:tav>
                                      </p:tavLst>
                                    </p:anim>
                                    <p:animEffect transition="out" filter="fade">
                                      <p:cBhvr>
                                        <p:cTn id="15" dur="1250"/>
                                        <p:tgtEl>
                                          <p:spTgt spid="28"/>
                                        </p:tgtEl>
                                      </p:cBhvr>
                                    </p:animEffect>
                                    <p:set>
                                      <p:cBhvr>
                                        <p:cTn id="16" dur="1" fill="hold">
                                          <p:stCondLst>
                                            <p:cond delay="1249"/>
                                          </p:stCondLst>
                                        </p:cTn>
                                        <p:tgtEl>
                                          <p:spTgt spid="2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inVertical)">
                                      <p:cBhvr>
                                        <p:cTn id="35" dur="500"/>
                                        <p:tgtEl>
                                          <p:spTgt spid="5"/>
                                        </p:tgtEl>
                                      </p:cBhvr>
                                    </p:animEffect>
                                  </p:childTnLst>
                                </p:cTn>
                              </p:par>
                              <p:par>
                                <p:cTn id="36" presetID="16" presetClass="entr" presetSubtype="21"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arn(inVertical)">
                                      <p:cBhvr>
                                        <p:cTn id="38" dur="500"/>
                                        <p:tgtEl>
                                          <p:spTgt spid="6"/>
                                        </p:tgtEl>
                                      </p:cBhvr>
                                    </p:animEffect>
                                  </p:childTnLst>
                                </p:cTn>
                              </p:par>
                              <p:par>
                                <p:cTn id="39" presetID="16" presetClass="entr" presetSubtype="21"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barn(inVertical)">
                                      <p:cBhvr>
                                        <p:cTn id="41" dur="500"/>
                                        <p:tgtEl>
                                          <p:spTgt spid="3"/>
                                        </p:tgtEl>
                                      </p:cBhvr>
                                    </p:animEffect>
                                  </p:childTnLst>
                                </p:cTn>
                              </p:par>
                              <p:par>
                                <p:cTn id="42" presetID="16" presetClass="entr" presetSubtype="21"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inVertical)">
                                      <p:cBhvr>
                                        <p:cTn id="44" dur="500"/>
                                        <p:tgtEl>
                                          <p:spTgt spid="8"/>
                                        </p:tgtEl>
                                      </p:cBhvr>
                                    </p:animEffect>
                                  </p:childTnLst>
                                </p:cTn>
                              </p:par>
                              <p:par>
                                <p:cTn id="45" presetID="16" presetClass="entr" presetSubtype="21"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6" presetClass="entr" presetSubtype="21"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inVertical)">
                                      <p:cBhvr>
                                        <p:cTn id="50" dur="500"/>
                                        <p:tgtEl>
                                          <p:spTgt spid="4"/>
                                        </p:tgtEl>
                                      </p:cBhvr>
                                    </p:animEffect>
                                  </p:childTnLst>
                                </p:cTn>
                              </p:par>
                              <p:par>
                                <p:cTn id="51" presetID="16" presetClass="entr" presetSubtype="21"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barn(inVertical)">
                                      <p:cBhvr>
                                        <p:cTn id="58" dur="500"/>
                                        <p:tgtEl>
                                          <p:spTgt spid="37"/>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inVertical)">
                                      <p:cBhvr>
                                        <p:cTn id="61" dur="500"/>
                                        <p:tgtEl>
                                          <p:spTgt spid="15"/>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arn(inVertical)">
                                      <p:cBhvr>
                                        <p:cTn id="6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37" grpId="0"/>
      <p:bldP spid="38" grpId="0"/>
      <p:bldP spid="28" grpId="0"/>
      <p:bldP spid="2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69822" y="191589"/>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6" name="Picture 25"/>
          <p:cNvPicPr>
            <a:picLocks noChangeAspect="1"/>
          </p:cNvPicPr>
          <p:nvPr/>
        </p:nvPicPr>
        <p:blipFill>
          <a:blip r:embed="rId3"/>
          <a:stretch>
            <a:fillRect/>
          </a:stretch>
        </p:blipFill>
        <p:spPr>
          <a:xfrm>
            <a:off x="328668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4431901" y="40096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11" name="TextBox 10"/>
          <p:cNvSpPr txBox="1"/>
          <p:nvPr/>
        </p:nvSpPr>
        <p:spPr>
          <a:xfrm>
            <a:off x="3727467" y="558012"/>
            <a:ext cx="787395" cy="276999"/>
          </a:xfrm>
          <a:prstGeom prst="rect">
            <a:avLst/>
          </a:prstGeom>
          <a:noFill/>
        </p:spPr>
        <p:txBody>
          <a:bodyPr wrap="none" rtlCol="0">
            <a:spAutoFit/>
          </a:bodyPr>
          <a:lstStyle/>
          <a:p>
            <a:r>
              <a:rPr lang="en-US" sz="1200" b="1" dirty="0">
                <a:solidFill>
                  <a:schemeClr val="accent1">
                    <a:lumMod val="75000"/>
                  </a:schemeClr>
                </a:solidFill>
              </a:rPr>
              <a:t> </a:t>
            </a:r>
            <a:r>
              <a:rPr lang="en-US" sz="1200" b="1" dirty="0" smtClean="0">
                <a:solidFill>
                  <a:schemeClr val="accent1">
                    <a:lumMod val="75000"/>
                  </a:schemeClr>
                </a:solidFill>
              </a:rPr>
              <a:t>08/18/14</a:t>
            </a:r>
            <a:endParaRPr lang="en-US" sz="1200" b="1" dirty="0">
              <a:solidFill>
                <a:schemeClr val="accent1">
                  <a:lumMod val="75000"/>
                </a:schemeClr>
              </a:solidFill>
            </a:endParaRPr>
          </a:p>
        </p:txBody>
      </p:sp>
      <p:sp>
        <p:nvSpPr>
          <p:cNvPr id="13" name="TextBox 12"/>
          <p:cNvSpPr txBox="1"/>
          <p:nvPr/>
        </p:nvSpPr>
        <p:spPr>
          <a:xfrm>
            <a:off x="4687587" y="556923"/>
            <a:ext cx="748923" cy="276999"/>
          </a:xfrm>
          <a:prstGeom prst="rect">
            <a:avLst/>
          </a:prstGeom>
          <a:noFill/>
        </p:spPr>
        <p:txBody>
          <a:bodyPr wrap="none" rtlCol="0">
            <a:spAutoFit/>
          </a:bodyPr>
          <a:lstStyle/>
          <a:p>
            <a:r>
              <a:rPr lang="en-US" sz="1200" b="1" dirty="0" smtClean="0">
                <a:solidFill>
                  <a:schemeClr val="accent1">
                    <a:lumMod val="75000"/>
                  </a:schemeClr>
                </a:solidFill>
              </a:rPr>
              <a:t> 3:00 PM</a:t>
            </a:r>
            <a:endParaRPr lang="en-US" sz="1200" b="1" dirty="0">
              <a:solidFill>
                <a:schemeClr val="accent1">
                  <a:lumMod val="75000"/>
                </a:schemeClr>
              </a:solidFill>
            </a:endParaRPr>
          </a:p>
        </p:txBody>
      </p:sp>
      <p:sp>
        <p:nvSpPr>
          <p:cNvPr id="14" name="TextBox 13"/>
          <p:cNvSpPr txBox="1"/>
          <p:nvPr/>
        </p:nvSpPr>
        <p:spPr>
          <a:xfrm>
            <a:off x="5741413" y="555648"/>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sp>
        <p:nvSpPr>
          <p:cNvPr id="15" name="TextBox 14"/>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sp>
        <p:nvSpPr>
          <p:cNvPr id="23" name="Rectangle 22"/>
          <p:cNvSpPr/>
          <p:nvPr/>
        </p:nvSpPr>
        <p:spPr>
          <a:xfrm>
            <a:off x="3489960" y="3627922"/>
            <a:ext cx="4541520" cy="8839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0343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1" name="Picture 30"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24201" y="1132921"/>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7" name="TextBox 36"/>
          <p:cNvSpPr txBox="1"/>
          <p:nvPr/>
        </p:nvSpPr>
        <p:spPr>
          <a:xfrm>
            <a:off x="4153190"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8" name="TextBox 37"/>
          <p:cNvSpPr txBox="1"/>
          <p:nvPr/>
        </p:nvSpPr>
        <p:spPr>
          <a:xfrm>
            <a:off x="4165710"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4" name="TextBox 33"/>
          <p:cNvSpPr txBox="1"/>
          <p:nvPr/>
        </p:nvSpPr>
        <p:spPr>
          <a:xfrm>
            <a:off x="6180700"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    Cynthia Mayo</a:t>
            </a:r>
            <a:endParaRPr lang="en-US" sz="1200" b="1" dirty="0">
              <a:solidFill>
                <a:schemeClr val="accent1">
                  <a:lumMod val="75000"/>
                </a:schemeClr>
              </a:solidFill>
            </a:endParaRPr>
          </a:p>
        </p:txBody>
      </p:sp>
      <p:sp>
        <p:nvSpPr>
          <p:cNvPr id="35" name="TextBox 34"/>
          <p:cNvSpPr txBox="1"/>
          <p:nvPr/>
        </p:nvSpPr>
        <p:spPr>
          <a:xfrm>
            <a:off x="5331871" y="3785735"/>
            <a:ext cx="752129" cy="276999"/>
          </a:xfrm>
          <a:prstGeom prst="rect">
            <a:avLst/>
          </a:prstGeom>
          <a:noFill/>
        </p:spPr>
        <p:txBody>
          <a:bodyPr wrap="none" rtlCol="0">
            <a:spAutoFit/>
          </a:bodyPr>
          <a:lstStyle/>
          <a:p>
            <a:r>
              <a:rPr lang="en-US" sz="1200" b="1" dirty="0" smtClean="0">
                <a:solidFill>
                  <a:schemeClr val="accent1">
                    <a:lumMod val="75000"/>
                  </a:schemeClr>
                </a:solidFill>
              </a:rPr>
              <a:t>08/14/14</a:t>
            </a:r>
            <a:endParaRPr lang="en-US" sz="1200" b="1" dirty="0">
              <a:solidFill>
                <a:schemeClr val="accent1">
                  <a:lumMod val="75000"/>
                </a:schemeClr>
              </a:solidFill>
            </a:endParaRPr>
          </a:p>
        </p:txBody>
      </p:sp>
      <p:sp>
        <p:nvSpPr>
          <p:cNvPr id="36" name="TextBox 35"/>
          <p:cNvSpPr txBox="1"/>
          <p:nvPr/>
        </p:nvSpPr>
        <p:spPr>
          <a:xfrm>
            <a:off x="3760272" y="5105400"/>
            <a:ext cx="1002006" cy="276999"/>
          </a:xfrm>
          <a:prstGeom prst="rect">
            <a:avLst/>
          </a:prstGeom>
          <a:noFill/>
        </p:spPr>
        <p:txBody>
          <a:bodyPr wrap="non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pic>
        <p:nvPicPr>
          <p:cNvPr id="25" name="Picture 24"/>
          <p:cNvPicPr>
            <a:picLocks noChangeAspect="1"/>
          </p:cNvPicPr>
          <p:nvPr/>
        </p:nvPicPr>
        <p:blipFill rotWithShape="1">
          <a:blip r:embed="rId3"/>
          <a:srcRect l="4740" t="51824" r="1954" b="34715"/>
          <a:stretch/>
        </p:blipFill>
        <p:spPr>
          <a:xfrm>
            <a:off x="1121852" y="2672026"/>
            <a:ext cx="9309957" cy="1812005"/>
          </a:xfrm>
          <a:prstGeom prst="rect">
            <a:avLst/>
          </a:prstGeom>
          <a:ln w="38100">
            <a:solidFill>
              <a:schemeClr val="accent1"/>
            </a:solidFill>
          </a:ln>
          <a:effectLst>
            <a:outerShdw blurRad="63500" sx="102000" sy="102000" algn="ctr" rotWithShape="0">
              <a:prstClr val="black">
                <a:alpha val="40000"/>
              </a:prstClr>
            </a:outerShdw>
          </a:effectLst>
        </p:spPr>
      </p:pic>
      <p:sp>
        <p:nvSpPr>
          <p:cNvPr id="27" name="TextBox 26"/>
          <p:cNvSpPr txBox="1"/>
          <p:nvPr/>
        </p:nvSpPr>
        <p:spPr>
          <a:xfrm>
            <a:off x="5282884" y="3151089"/>
            <a:ext cx="1255280" cy="400110"/>
          </a:xfrm>
          <a:prstGeom prst="rect">
            <a:avLst/>
          </a:prstGeom>
          <a:noFill/>
        </p:spPr>
        <p:txBody>
          <a:bodyPr wrap="none" rtlCol="0">
            <a:spAutoFit/>
          </a:bodyPr>
          <a:lstStyle/>
          <a:p>
            <a:r>
              <a:rPr lang="en-US" sz="2000" b="1" dirty="0" smtClean="0">
                <a:solidFill>
                  <a:schemeClr val="accent1">
                    <a:lumMod val="75000"/>
                  </a:schemeClr>
                </a:solidFill>
              </a:rPr>
              <a:t>8/14/2014</a:t>
            </a:r>
            <a:endParaRPr lang="en-US" sz="2000" b="1" dirty="0">
              <a:solidFill>
                <a:schemeClr val="accent1">
                  <a:lumMod val="75000"/>
                </a:schemeClr>
              </a:solidFill>
            </a:endParaRPr>
          </a:p>
        </p:txBody>
      </p:sp>
      <p:sp>
        <p:nvSpPr>
          <p:cNvPr id="29" name="TextBox 28"/>
          <p:cNvSpPr txBox="1"/>
          <p:nvPr/>
        </p:nvSpPr>
        <p:spPr>
          <a:xfrm>
            <a:off x="6907263" y="2867144"/>
            <a:ext cx="3128384" cy="400110"/>
          </a:xfrm>
          <a:prstGeom prst="rect">
            <a:avLst/>
          </a:prstGeom>
          <a:noFill/>
        </p:spPr>
        <p:txBody>
          <a:bodyPr wrap="square" rtlCol="0">
            <a:spAutoFit/>
          </a:bodyPr>
          <a:lstStyle/>
          <a:p>
            <a:r>
              <a:rPr lang="en-US" sz="2000" b="1" dirty="0" smtClean="0">
                <a:solidFill>
                  <a:schemeClr val="accent1">
                    <a:lumMod val="75000"/>
                  </a:schemeClr>
                </a:solidFill>
              </a:rPr>
              <a:t>Cynthia Mayo</a:t>
            </a:r>
            <a:endParaRPr lang="en-US" sz="2000" b="1" dirty="0">
              <a:solidFill>
                <a:schemeClr val="accent1">
                  <a:lumMod val="75000"/>
                </a:schemeClr>
              </a:solidFill>
            </a:endParaRPr>
          </a:p>
        </p:txBody>
      </p:sp>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613574" y="3640170"/>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51" name="TextBox 50"/>
          <p:cNvSpPr txBox="1"/>
          <p:nvPr/>
        </p:nvSpPr>
        <p:spPr>
          <a:xfrm>
            <a:off x="6314340" y="5105400"/>
            <a:ext cx="944489"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Tree>
    <p:extLst>
      <p:ext uri="{BB962C8B-B14F-4D97-AF65-F5344CB8AC3E}">
        <p14:creationId xmlns:p14="http://schemas.microsoft.com/office/powerpoint/2010/main" val="38963922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23"/>
                                        </p:tgtEl>
                                      </p:cBhvr>
                                    </p:animEffect>
                                    <p:set>
                                      <p:cBhvr>
                                        <p:cTn id="12" dur="1" fill="hold">
                                          <p:stCondLst>
                                            <p:cond delay="999"/>
                                          </p:stCondLst>
                                        </p:cTn>
                                        <p:tgtEl>
                                          <p:spTgt spid="23"/>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Effect transition="in" filter="fade">
                                      <p:cBhvr>
                                        <p:cTn id="17" dur="10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1000"/>
                                        <p:tgtEl>
                                          <p:spTgt spid="2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1000"/>
                                        <p:tgtEl>
                                          <p:spTgt spid="27"/>
                                        </p:tgtEl>
                                      </p:cBhvr>
                                    </p:animEffect>
                                  </p:childTnLst>
                                </p:cTn>
                              </p:par>
                              <p:par>
                                <p:cTn id="26" presetID="10"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1000"/>
                                        <p:tgtEl>
                                          <p:spTgt spid="25"/>
                                        </p:tgtEl>
                                        <p:attrNameLst>
                                          <p:attrName>ppt_w</p:attrName>
                                        </p:attrNameLst>
                                      </p:cBhvr>
                                      <p:tavLst>
                                        <p:tav tm="0">
                                          <p:val>
                                            <p:strVal val="ppt_w"/>
                                          </p:val>
                                        </p:tav>
                                        <p:tav tm="100000">
                                          <p:val>
                                            <p:fltVal val="0"/>
                                          </p:val>
                                        </p:tav>
                                      </p:tavLst>
                                    </p:anim>
                                    <p:anim calcmode="lin" valueType="num">
                                      <p:cBhvr>
                                        <p:cTn id="33" dur="1000"/>
                                        <p:tgtEl>
                                          <p:spTgt spid="25"/>
                                        </p:tgtEl>
                                        <p:attrNameLst>
                                          <p:attrName>ppt_h</p:attrName>
                                        </p:attrNameLst>
                                      </p:cBhvr>
                                      <p:tavLst>
                                        <p:tav tm="0">
                                          <p:val>
                                            <p:strVal val="ppt_h"/>
                                          </p:val>
                                        </p:tav>
                                        <p:tav tm="100000">
                                          <p:val>
                                            <p:fltVal val="0"/>
                                          </p:val>
                                        </p:tav>
                                      </p:tavLst>
                                    </p:anim>
                                    <p:animEffect transition="out" filter="fade">
                                      <p:cBhvr>
                                        <p:cTn id="34" dur="1000"/>
                                        <p:tgtEl>
                                          <p:spTgt spid="25"/>
                                        </p:tgtEl>
                                      </p:cBhvr>
                                    </p:animEffect>
                                    <p:set>
                                      <p:cBhvr>
                                        <p:cTn id="35" dur="1" fill="hold">
                                          <p:stCondLst>
                                            <p:cond delay="999"/>
                                          </p:stCondLst>
                                        </p:cTn>
                                        <p:tgtEl>
                                          <p:spTgt spid="25"/>
                                        </p:tgtEl>
                                        <p:attrNameLst>
                                          <p:attrName>style.visibility</p:attrName>
                                        </p:attrNameLst>
                                      </p:cBhvr>
                                      <p:to>
                                        <p:strVal val="hidden"/>
                                      </p:to>
                                    </p:set>
                                  </p:childTnLst>
                                </p:cTn>
                              </p:par>
                              <p:par>
                                <p:cTn id="36" presetID="53" presetClass="exit" presetSubtype="32" fill="hold" grpId="1" nodeType="withEffect">
                                  <p:stCondLst>
                                    <p:cond delay="0"/>
                                  </p:stCondLst>
                                  <p:childTnLst>
                                    <p:anim calcmode="lin" valueType="num">
                                      <p:cBhvr>
                                        <p:cTn id="37" dur="1000"/>
                                        <p:tgtEl>
                                          <p:spTgt spid="29"/>
                                        </p:tgtEl>
                                        <p:attrNameLst>
                                          <p:attrName>ppt_w</p:attrName>
                                        </p:attrNameLst>
                                      </p:cBhvr>
                                      <p:tavLst>
                                        <p:tav tm="0">
                                          <p:val>
                                            <p:strVal val="ppt_w"/>
                                          </p:val>
                                        </p:tav>
                                        <p:tav tm="100000">
                                          <p:val>
                                            <p:fltVal val="0"/>
                                          </p:val>
                                        </p:tav>
                                      </p:tavLst>
                                    </p:anim>
                                    <p:anim calcmode="lin" valueType="num">
                                      <p:cBhvr>
                                        <p:cTn id="38" dur="1000"/>
                                        <p:tgtEl>
                                          <p:spTgt spid="29"/>
                                        </p:tgtEl>
                                        <p:attrNameLst>
                                          <p:attrName>ppt_h</p:attrName>
                                        </p:attrNameLst>
                                      </p:cBhvr>
                                      <p:tavLst>
                                        <p:tav tm="0">
                                          <p:val>
                                            <p:strVal val="ppt_h"/>
                                          </p:val>
                                        </p:tav>
                                        <p:tav tm="100000">
                                          <p:val>
                                            <p:fltVal val="0"/>
                                          </p:val>
                                        </p:tav>
                                      </p:tavLst>
                                    </p:anim>
                                    <p:animEffect transition="out" filter="fade">
                                      <p:cBhvr>
                                        <p:cTn id="39" dur="1000"/>
                                        <p:tgtEl>
                                          <p:spTgt spid="29"/>
                                        </p:tgtEl>
                                      </p:cBhvr>
                                    </p:animEffect>
                                    <p:set>
                                      <p:cBhvr>
                                        <p:cTn id="40" dur="1" fill="hold">
                                          <p:stCondLst>
                                            <p:cond delay="999"/>
                                          </p:stCondLst>
                                        </p:cTn>
                                        <p:tgtEl>
                                          <p:spTgt spid="29"/>
                                        </p:tgtEl>
                                        <p:attrNameLst>
                                          <p:attrName>style.visibility</p:attrName>
                                        </p:attrNameLst>
                                      </p:cBhvr>
                                      <p:to>
                                        <p:strVal val="hidden"/>
                                      </p:to>
                                    </p:set>
                                  </p:childTnLst>
                                </p:cTn>
                              </p:par>
                              <p:par>
                                <p:cTn id="41" presetID="53" presetClass="exit" presetSubtype="32" fill="hold" grpId="1" nodeType="withEffect">
                                  <p:stCondLst>
                                    <p:cond delay="0"/>
                                  </p:stCondLst>
                                  <p:childTnLst>
                                    <p:anim calcmode="lin" valueType="num">
                                      <p:cBhvr>
                                        <p:cTn id="42" dur="1000"/>
                                        <p:tgtEl>
                                          <p:spTgt spid="27"/>
                                        </p:tgtEl>
                                        <p:attrNameLst>
                                          <p:attrName>ppt_w</p:attrName>
                                        </p:attrNameLst>
                                      </p:cBhvr>
                                      <p:tavLst>
                                        <p:tav tm="0">
                                          <p:val>
                                            <p:strVal val="ppt_w"/>
                                          </p:val>
                                        </p:tav>
                                        <p:tav tm="100000">
                                          <p:val>
                                            <p:fltVal val="0"/>
                                          </p:val>
                                        </p:tav>
                                      </p:tavLst>
                                    </p:anim>
                                    <p:anim calcmode="lin" valueType="num">
                                      <p:cBhvr>
                                        <p:cTn id="43" dur="1000"/>
                                        <p:tgtEl>
                                          <p:spTgt spid="27"/>
                                        </p:tgtEl>
                                        <p:attrNameLst>
                                          <p:attrName>ppt_h</p:attrName>
                                        </p:attrNameLst>
                                      </p:cBhvr>
                                      <p:tavLst>
                                        <p:tav tm="0">
                                          <p:val>
                                            <p:strVal val="ppt_h"/>
                                          </p:val>
                                        </p:tav>
                                        <p:tav tm="100000">
                                          <p:val>
                                            <p:fltVal val="0"/>
                                          </p:val>
                                        </p:tav>
                                      </p:tavLst>
                                    </p:anim>
                                    <p:animEffect transition="out" filter="fade">
                                      <p:cBhvr>
                                        <p:cTn id="44" dur="1000"/>
                                        <p:tgtEl>
                                          <p:spTgt spid="27"/>
                                        </p:tgtEl>
                                      </p:cBhvr>
                                    </p:animEffect>
                                    <p:set>
                                      <p:cBhvr>
                                        <p:cTn id="45" dur="1" fill="hold">
                                          <p:stCondLst>
                                            <p:cond delay="999"/>
                                          </p:stCondLst>
                                        </p:cTn>
                                        <p:tgtEl>
                                          <p:spTgt spid="27"/>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33"/>
                                        </p:tgtEl>
                                        <p:attrNameLst>
                                          <p:attrName>style.visibility</p:attrName>
                                        </p:attrNameLst>
                                      </p:cBhvr>
                                      <p:to>
                                        <p:strVal val="hidden"/>
                                      </p:to>
                                    </p:set>
                                  </p:childTnLst>
                                </p:cTn>
                              </p:par>
                              <p:par>
                                <p:cTn id="48" presetID="1" presetClass="entr" presetSubtype="0"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34" grpId="0"/>
      <p:bldP spid="35" grpId="0"/>
      <p:bldP spid="36" grpId="0"/>
      <p:bldP spid="27" grpId="0"/>
      <p:bldP spid="27" grpId="1"/>
      <p:bldP spid="29" grpId="0"/>
      <p:bldP spid="29" grpId="1"/>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69822" y="191589"/>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6" name="Picture 25"/>
          <p:cNvPicPr>
            <a:picLocks noChangeAspect="1"/>
          </p:cNvPicPr>
          <p:nvPr/>
        </p:nvPicPr>
        <p:blipFill>
          <a:blip r:embed="rId3"/>
          <a:stretch>
            <a:fillRect/>
          </a:stretch>
        </p:blipFill>
        <p:spPr>
          <a:xfrm>
            <a:off x="328668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4431901" y="40096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11" name="TextBox 10"/>
          <p:cNvSpPr txBox="1"/>
          <p:nvPr/>
        </p:nvSpPr>
        <p:spPr>
          <a:xfrm>
            <a:off x="3727467" y="558012"/>
            <a:ext cx="787395" cy="276999"/>
          </a:xfrm>
          <a:prstGeom prst="rect">
            <a:avLst/>
          </a:prstGeom>
          <a:noFill/>
        </p:spPr>
        <p:txBody>
          <a:bodyPr wrap="none" rtlCol="0">
            <a:spAutoFit/>
          </a:bodyPr>
          <a:lstStyle/>
          <a:p>
            <a:r>
              <a:rPr lang="en-US" sz="1200" b="1" dirty="0">
                <a:solidFill>
                  <a:schemeClr val="accent1">
                    <a:lumMod val="75000"/>
                  </a:schemeClr>
                </a:solidFill>
              </a:rPr>
              <a:t> </a:t>
            </a:r>
            <a:r>
              <a:rPr lang="en-US" sz="1200" b="1" dirty="0" smtClean="0">
                <a:solidFill>
                  <a:schemeClr val="accent1">
                    <a:lumMod val="75000"/>
                  </a:schemeClr>
                </a:solidFill>
              </a:rPr>
              <a:t>08/18/14</a:t>
            </a:r>
            <a:endParaRPr lang="en-US" sz="1200" b="1" dirty="0">
              <a:solidFill>
                <a:schemeClr val="accent1">
                  <a:lumMod val="75000"/>
                </a:schemeClr>
              </a:solidFill>
            </a:endParaRPr>
          </a:p>
        </p:txBody>
      </p:sp>
      <p:sp>
        <p:nvSpPr>
          <p:cNvPr id="13" name="TextBox 12"/>
          <p:cNvSpPr txBox="1"/>
          <p:nvPr/>
        </p:nvSpPr>
        <p:spPr>
          <a:xfrm>
            <a:off x="4687587" y="556923"/>
            <a:ext cx="748923" cy="276999"/>
          </a:xfrm>
          <a:prstGeom prst="rect">
            <a:avLst/>
          </a:prstGeom>
          <a:noFill/>
        </p:spPr>
        <p:txBody>
          <a:bodyPr wrap="none" rtlCol="0">
            <a:spAutoFit/>
          </a:bodyPr>
          <a:lstStyle/>
          <a:p>
            <a:r>
              <a:rPr lang="en-US" sz="1200" b="1" dirty="0" smtClean="0">
                <a:solidFill>
                  <a:schemeClr val="accent1">
                    <a:lumMod val="75000"/>
                  </a:schemeClr>
                </a:solidFill>
              </a:rPr>
              <a:t> 3:00 PM</a:t>
            </a:r>
            <a:endParaRPr lang="en-US" sz="1200" b="1" dirty="0">
              <a:solidFill>
                <a:schemeClr val="accent1">
                  <a:lumMod val="75000"/>
                </a:schemeClr>
              </a:solidFill>
            </a:endParaRPr>
          </a:p>
        </p:txBody>
      </p:sp>
      <p:sp>
        <p:nvSpPr>
          <p:cNvPr id="14" name="TextBox 13"/>
          <p:cNvSpPr txBox="1"/>
          <p:nvPr/>
        </p:nvSpPr>
        <p:spPr>
          <a:xfrm>
            <a:off x="5741413" y="555648"/>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sp>
        <p:nvSpPr>
          <p:cNvPr id="15" name="TextBox 14"/>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0343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1" name="Picture 30"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24201" y="1132921"/>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7" name="TextBox 36"/>
          <p:cNvSpPr txBox="1"/>
          <p:nvPr/>
        </p:nvSpPr>
        <p:spPr>
          <a:xfrm>
            <a:off x="4153190"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8" name="TextBox 37"/>
          <p:cNvSpPr txBox="1"/>
          <p:nvPr/>
        </p:nvSpPr>
        <p:spPr>
          <a:xfrm>
            <a:off x="4165710"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4" name="TextBox 33"/>
          <p:cNvSpPr txBox="1"/>
          <p:nvPr/>
        </p:nvSpPr>
        <p:spPr>
          <a:xfrm>
            <a:off x="6180700"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    Cynthia Mayo</a:t>
            </a:r>
            <a:endParaRPr lang="en-US" sz="1200" b="1" dirty="0">
              <a:solidFill>
                <a:schemeClr val="accent1">
                  <a:lumMod val="75000"/>
                </a:schemeClr>
              </a:solidFill>
            </a:endParaRPr>
          </a:p>
        </p:txBody>
      </p:sp>
      <p:sp>
        <p:nvSpPr>
          <p:cNvPr id="35" name="TextBox 34"/>
          <p:cNvSpPr txBox="1"/>
          <p:nvPr/>
        </p:nvSpPr>
        <p:spPr>
          <a:xfrm>
            <a:off x="5331871" y="3785735"/>
            <a:ext cx="752129" cy="276999"/>
          </a:xfrm>
          <a:prstGeom prst="rect">
            <a:avLst/>
          </a:prstGeom>
          <a:noFill/>
        </p:spPr>
        <p:txBody>
          <a:bodyPr wrap="none" rtlCol="0">
            <a:spAutoFit/>
          </a:bodyPr>
          <a:lstStyle/>
          <a:p>
            <a:r>
              <a:rPr lang="en-US" sz="1200" b="1" dirty="0" smtClean="0">
                <a:solidFill>
                  <a:schemeClr val="accent1">
                    <a:lumMod val="75000"/>
                  </a:schemeClr>
                </a:solidFill>
              </a:rPr>
              <a:t>08/14/14</a:t>
            </a:r>
            <a:endParaRPr lang="en-US" sz="1200" b="1" dirty="0">
              <a:solidFill>
                <a:schemeClr val="accent1">
                  <a:lumMod val="75000"/>
                </a:schemeClr>
              </a:solidFill>
            </a:endParaRPr>
          </a:p>
        </p:txBody>
      </p:sp>
      <p:sp>
        <p:nvSpPr>
          <p:cNvPr id="36" name="TextBox 35"/>
          <p:cNvSpPr txBox="1"/>
          <p:nvPr/>
        </p:nvSpPr>
        <p:spPr>
          <a:xfrm>
            <a:off x="3760272" y="5105400"/>
            <a:ext cx="1002006" cy="276999"/>
          </a:xfrm>
          <a:prstGeom prst="rect">
            <a:avLst/>
          </a:prstGeom>
          <a:noFill/>
        </p:spPr>
        <p:txBody>
          <a:bodyPr wrap="non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
        <p:nvSpPr>
          <p:cNvPr id="40" name="TextBox 39"/>
          <p:cNvSpPr txBox="1"/>
          <p:nvPr/>
        </p:nvSpPr>
        <p:spPr>
          <a:xfrm>
            <a:off x="4328160" y="5881551"/>
            <a:ext cx="2209836" cy="276999"/>
          </a:xfrm>
          <a:prstGeom prst="rect">
            <a:avLst/>
          </a:prstGeom>
          <a:noFill/>
        </p:spPr>
        <p:txBody>
          <a:bodyPr wrap="none" rtlCol="0">
            <a:spAutoFit/>
          </a:bodyPr>
          <a:lstStyle/>
          <a:p>
            <a:r>
              <a:rPr lang="en-US" sz="1200" b="1" dirty="0" smtClean="0">
                <a:solidFill>
                  <a:schemeClr val="accent1">
                    <a:lumMod val="75000"/>
                  </a:schemeClr>
                </a:solidFill>
              </a:rPr>
              <a:t>Parent attended – meeting held</a:t>
            </a:r>
            <a:endParaRPr lang="en-US" sz="1200" b="1" dirty="0">
              <a:solidFill>
                <a:schemeClr val="accent1">
                  <a:lumMod val="75000"/>
                </a:schemeClr>
              </a:solidFill>
            </a:endParaRPr>
          </a:p>
        </p:txBody>
      </p:sp>
      <p:sp>
        <p:nvSpPr>
          <p:cNvPr id="41" name="TextBox 40"/>
          <p:cNvSpPr txBox="1"/>
          <p:nvPr/>
        </p:nvSpPr>
        <p:spPr>
          <a:xfrm>
            <a:off x="4160520" y="5500551"/>
            <a:ext cx="944489" cy="276999"/>
          </a:xfrm>
          <a:prstGeom prst="rect">
            <a:avLst/>
          </a:prstGeom>
          <a:noFill/>
        </p:spPr>
        <p:txBody>
          <a:bodyPr wrap="none" rtlCol="0">
            <a:spAutoFit/>
          </a:bodyPr>
          <a:lstStyle/>
          <a:p>
            <a:r>
              <a:rPr lang="en-US" sz="1200" b="1" dirty="0" smtClean="0">
                <a:solidFill>
                  <a:schemeClr val="accent1">
                    <a:lumMod val="75000"/>
                  </a:schemeClr>
                </a:solidFill>
              </a:rPr>
              <a:t>08/04/2014</a:t>
            </a:r>
            <a:endParaRPr lang="en-US" sz="1200" b="1" dirty="0">
              <a:solidFill>
                <a:schemeClr val="accent1">
                  <a:lumMod val="75000"/>
                </a:schemeClr>
              </a:solidFill>
            </a:endParaRPr>
          </a:p>
        </p:txBody>
      </p:sp>
      <p:sp>
        <p:nvSpPr>
          <p:cNvPr id="42" name="TextBox 41"/>
          <p:cNvSpPr txBox="1"/>
          <p:nvPr/>
        </p:nvSpPr>
        <p:spPr>
          <a:xfrm>
            <a:off x="5455920" y="5744391"/>
            <a:ext cx="2748188" cy="276999"/>
          </a:xfrm>
          <a:prstGeom prst="rect">
            <a:avLst/>
          </a:prstGeom>
          <a:noFill/>
        </p:spPr>
        <p:txBody>
          <a:bodyPr wrap="none" rtlCol="0">
            <a:spAutoFit/>
          </a:bodyPr>
          <a:lstStyle/>
          <a:p>
            <a:r>
              <a:rPr lang="en-US" sz="1200" b="1" dirty="0" smtClean="0">
                <a:solidFill>
                  <a:schemeClr val="accent1">
                    <a:lumMod val="75000"/>
                  </a:schemeClr>
                </a:solidFill>
              </a:rPr>
              <a:t>Phone call to parent- second notice sent</a:t>
            </a:r>
            <a:endParaRPr lang="en-US" sz="1200" b="1" dirty="0">
              <a:solidFill>
                <a:schemeClr val="accent1">
                  <a:lumMod val="75000"/>
                </a:schemeClr>
              </a:solidFill>
            </a:endParaRPr>
          </a:p>
        </p:txBody>
      </p:sp>
      <p:sp>
        <p:nvSpPr>
          <p:cNvPr id="43" name="TextBox 42"/>
          <p:cNvSpPr txBox="1"/>
          <p:nvPr/>
        </p:nvSpPr>
        <p:spPr>
          <a:xfrm>
            <a:off x="4297680" y="5621382"/>
            <a:ext cx="2974019" cy="276999"/>
          </a:xfrm>
          <a:prstGeom prst="rect">
            <a:avLst/>
          </a:prstGeom>
          <a:noFill/>
        </p:spPr>
        <p:txBody>
          <a:bodyPr wrap="none" rtlCol="0">
            <a:spAutoFit/>
          </a:bodyPr>
          <a:lstStyle/>
          <a:p>
            <a:r>
              <a:rPr lang="en-US" sz="1200" b="1" dirty="0" smtClean="0">
                <a:solidFill>
                  <a:schemeClr val="accent1">
                    <a:lumMod val="75000"/>
                  </a:schemeClr>
                </a:solidFill>
              </a:rPr>
              <a:t>Parent unable to attend-need to reschedule</a:t>
            </a:r>
            <a:endParaRPr lang="en-US" sz="1200" b="1" dirty="0">
              <a:solidFill>
                <a:schemeClr val="accent1">
                  <a:lumMod val="75000"/>
                </a:schemeClr>
              </a:solidFill>
            </a:endParaRPr>
          </a:p>
        </p:txBody>
      </p:sp>
      <p:sp>
        <p:nvSpPr>
          <p:cNvPr id="44" name="TextBox 43"/>
          <p:cNvSpPr txBox="1"/>
          <p:nvPr/>
        </p:nvSpPr>
        <p:spPr>
          <a:xfrm>
            <a:off x="4191000" y="5760720"/>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51" name="TextBox 50"/>
          <p:cNvSpPr txBox="1"/>
          <p:nvPr/>
        </p:nvSpPr>
        <p:spPr>
          <a:xfrm>
            <a:off x="6314340" y="5105400"/>
            <a:ext cx="944489"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pic>
        <p:nvPicPr>
          <p:cNvPr id="45" name="Picture 44"/>
          <p:cNvPicPr>
            <a:picLocks noChangeAspect="1"/>
          </p:cNvPicPr>
          <p:nvPr/>
        </p:nvPicPr>
        <p:blipFill rotWithShape="1">
          <a:blip r:embed="rId3"/>
          <a:srcRect l="4740" t="80139" r="1954" b="2918"/>
          <a:stretch/>
        </p:blipFill>
        <p:spPr>
          <a:xfrm>
            <a:off x="1176513" y="3987810"/>
            <a:ext cx="9216352" cy="2257697"/>
          </a:xfrm>
          <a:prstGeom prst="rect">
            <a:avLst/>
          </a:prstGeom>
          <a:ln w="38100">
            <a:solidFill>
              <a:schemeClr val="accent1"/>
            </a:solidFill>
          </a:ln>
          <a:effectLst>
            <a:outerShdw blurRad="63500" sx="102000" sy="102000" algn="ctr" rotWithShape="0">
              <a:prstClr val="black">
                <a:alpha val="40000"/>
              </a:prstClr>
            </a:outerShdw>
          </a:effectLst>
        </p:spPr>
      </p:pic>
      <p:sp>
        <p:nvSpPr>
          <p:cNvPr id="46" name="TextBox 45"/>
          <p:cNvSpPr txBox="1"/>
          <p:nvPr/>
        </p:nvSpPr>
        <p:spPr>
          <a:xfrm>
            <a:off x="2743200" y="4709160"/>
            <a:ext cx="1378711" cy="400110"/>
          </a:xfrm>
          <a:prstGeom prst="rect">
            <a:avLst/>
          </a:prstGeom>
          <a:noFill/>
        </p:spPr>
        <p:txBody>
          <a:bodyPr wrap="none" rtlCol="0">
            <a:spAutoFit/>
          </a:bodyPr>
          <a:lstStyle/>
          <a:p>
            <a:r>
              <a:rPr lang="en-US" sz="2000" b="1" dirty="0" smtClean="0">
                <a:solidFill>
                  <a:schemeClr val="accent1">
                    <a:lumMod val="75000"/>
                  </a:schemeClr>
                </a:solidFill>
              </a:rPr>
              <a:t>08/11/2014</a:t>
            </a:r>
            <a:endParaRPr lang="en-US" sz="2000" b="1" dirty="0">
              <a:solidFill>
                <a:schemeClr val="accent1">
                  <a:lumMod val="75000"/>
                </a:schemeClr>
              </a:solidFill>
            </a:endParaRPr>
          </a:p>
        </p:txBody>
      </p:sp>
      <p:sp>
        <p:nvSpPr>
          <p:cNvPr id="47" name="TextBox 46"/>
          <p:cNvSpPr txBox="1"/>
          <p:nvPr/>
        </p:nvSpPr>
        <p:spPr>
          <a:xfrm>
            <a:off x="2979196" y="4967878"/>
            <a:ext cx="3556102" cy="400110"/>
          </a:xfrm>
          <a:prstGeom prst="rect">
            <a:avLst/>
          </a:prstGeom>
          <a:noFill/>
        </p:spPr>
        <p:txBody>
          <a:bodyPr wrap="none" rtlCol="0">
            <a:spAutoFit/>
          </a:bodyPr>
          <a:lstStyle/>
          <a:p>
            <a:r>
              <a:rPr lang="en-US" sz="2000" b="1" dirty="0" smtClean="0">
                <a:solidFill>
                  <a:schemeClr val="accent1">
                    <a:lumMod val="75000"/>
                  </a:schemeClr>
                </a:solidFill>
              </a:rPr>
              <a:t>Parent attended – meeting held</a:t>
            </a:r>
            <a:endParaRPr lang="en-US" sz="2000" b="1" dirty="0">
              <a:solidFill>
                <a:schemeClr val="accent1">
                  <a:lumMod val="75000"/>
                </a:schemeClr>
              </a:solidFill>
            </a:endParaRPr>
          </a:p>
        </p:txBody>
      </p:sp>
      <p:sp>
        <p:nvSpPr>
          <p:cNvPr id="48" name="TextBox 47"/>
          <p:cNvSpPr txBox="1"/>
          <p:nvPr/>
        </p:nvSpPr>
        <p:spPr>
          <a:xfrm>
            <a:off x="2727960" y="4191000"/>
            <a:ext cx="1444626" cy="400110"/>
          </a:xfrm>
          <a:prstGeom prst="rect">
            <a:avLst/>
          </a:prstGeom>
          <a:noFill/>
        </p:spPr>
        <p:txBody>
          <a:bodyPr wrap="none" rtlCol="0">
            <a:spAutoFit/>
          </a:bodyPr>
          <a:lstStyle/>
          <a:p>
            <a:r>
              <a:rPr lang="en-US" sz="2000" b="1" dirty="0" smtClean="0">
                <a:solidFill>
                  <a:schemeClr val="accent1">
                    <a:lumMod val="75000"/>
                  </a:schemeClr>
                </a:solidFill>
              </a:rPr>
              <a:t>08/04/2014</a:t>
            </a:r>
            <a:endParaRPr lang="en-US" sz="2000" b="1" dirty="0">
              <a:solidFill>
                <a:schemeClr val="accent1">
                  <a:lumMod val="75000"/>
                </a:schemeClr>
              </a:solidFill>
            </a:endParaRPr>
          </a:p>
        </p:txBody>
      </p:sp>
      <p:sp>
        <p:nvSpPr>
          <p:cNvPr id="49" name="TextBox 48"/>
          <p:cNvSpPr txBox="1"/>
          <p:nvPr/>
        </p:nvSpPr>
        <p:spPr>
          <a:xfrm>
            <a:off x="2948716" y="4464958"/>
            <a:ext cx="4830746" cy="400110"/>
          </a:xfrm>
          <a:prstGeom prst="rect">
            <a:avLst/>
          </a:prstGeom>
          <a:noFill/>
        </p:spPr>
        <p:txBody>
          <a:bodyPr wrap="none" rtlCol="0">
            <a:spAutoFit/>
          </a:bodyPr>
          <a:lstStyle/>
          <a:p>
            <a:r>
              <a:rPr lang="en-US" sz="2000" b="1" dirty="0" smtClean="0">
                <a:solidFill>
                  <a:schemeClr val="accent1">
                    <a:lumMod val="75000"/>
                  </a:schemeClr>
                </a:solidFill>
              </a:rPr>
              <a:t>Parent unable to attend-need to reschedule</a:t>
            </a:r>
            <a:endParaRPr lang="en-US" sz="2000" b="1" dirty="0">
              <a:solidFill>
                <a:schemeClr val="accent1">
                  <a:lumMod val="75000"/>
                </a:schemeClr>
              </a:solidFill>
            </a:endParaRPr>
          </a:p>
        </p:txBody>
      </p:sp>
      <p:sp>
        <p:nvSpPr>
          <p:cNvPr id="50" name="TextBox 49"/>
          <p:cNvSpPr txBox="1"/>
          <p:nvPr/>
        </p:nvSpPr>
        <p:spPr>
          <a:xfrm>
            <a:off x="5204236" y="4708798"/>
            <a:ext cx="4448590" cy="400110"/>
          </a:xfrm>
          <a:prstGeom prst="rect">
            <a:avLst/>
          </a:prstGeom>
          <a:noFill/>
        </p:spPr>
        <p:txBody>
          <a:bodyPr wrap="none" rtlCol="0">
            <a:spAutoFit/>
          </a:bodyPr>
          <a:lstStyle/>
          <a:p>
            <a:r>
              <a:rPr lang="en-US" sz="2000" b="1" dirty="0" smtClean="0">
                <a:solidFill>
                  <a:schemeClr val="accent1">
                    <a:lumMod val="75000"/>
                  </a:schemeClr>
                </a:solidFill>
              </a:rPr>
              <a:t>Phone call to parent- second notice sent</a:t>
            </a:r>
            <a:endParaRPr lang="en-US" sz="2000" b="1" dirty="0">
              <a:solidFill>
                <a:schemeClr val="accent1">
                  <a:lumMod val="75000"/>
                </a:schemeClr>
              </a:solidFill>
            </a:endParaRPr>
          </a:p>
        </p:txBody>
      </p:sp>
    </p:spTree>
    <p:extLst>
      <p:ext uri="{BB962C8B-B14F-4D97-AF65-F5344CB8AC3E}">
        <p14:creationId xmlns:p14="http://schemas.microsoft.com/office/powerpoint/2010/main" val="2394452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ppt_w</p:attrName>
                                        </p:attrNameLst>
                                      </p:cBhvr>
                                      <p:tavLst>
                                        <p:tav tm="0">
                                          <p:val>
                                            <p:fltVal val="0"/>
                                          </p:val>
                                        </p:tav>
                                        <p:tav tm="100000">
                                          <p:val>
                                            <p:strVal val="#ppt_w"/>
                                          </p:val>
                                        </p:tav>
                                      </p:tavLst>
                                    </p:anim>
                                    <p:anim calcmode="lin" valueType="num">
                                      <p:cBhvr>
                                        <p:cTn id="8" dur="1000" fill="hold"/>
                                        <p:tgtEl>
                                          <p:spTgt spid="45"/>
                                        </p:tgtEl>
                                        <p:attrNameLst>
                                          <p:attrName>ppt_h</p:attrName>
                                        </p:attrNameLst>
                                      </p:cBhvr>
                                      <p:tavLst>
                                        <p:tav tm="0">
                                          <p:val>
                                            <p:fltVal val="0"/>
                                          </p:val>
                                        </p:tav>
                                        <p:tav tm="100000">
                                          <p:val>
                                            <p:strVal val="#ppt_h"/>
                                          </p:val>
                                        </p:tav>
                                      </p:tavLst>
                                    </p:anim>
                                    <p:animEffect transition="in" filter="fade">
                                      <p:cBhvr>
                                        <p:cTn id="9" dur="1000"/>
                                        <p:tgtEl>
                                          <p:spTgt spid="4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barn(inVertical)">
                                      <p:cBhvr>
                                        <p:cTn id="14" dur="1000"/>
                                        <p:tgtEl>
                                          <p:spTgt spid="48"/>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barn(inVertical)">
                                      <p:cBhvr>
                                        <p:cTn id="17" dur="10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barn(inVertical)">
                                      <p:cBhvr>
                                        <p:cTn id="22" dur="1000"/>
                                        <p:tgtEl>
                                          <p:spTgt spid="4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barn(inVertical)">
                                      <p:cBhvr>
                                        <p:cTn id="25" dur="1000"/>
                                        <p:tgtEl>
                                          <p:spTgt spid="4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barn(inVertical)">
                                      <p:cBhvr>
                                        <p:cTn id="28" dur="1000"/>
                                        <p:tgtEl>
                                          <p:spTgt spid="5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1000"/>
                                        <p:tgtEl>
                                          <p:spTgt spid="45"/>
                                        </p:tgtEl>
                                        <p:attrNameLst>
                                          <p:attrName>ppt_w</p:attrName>
                                        </p:attrNameLst>
                                      </p:cBhvr>
                                      <p:tavLst>
                                        <p:tav tm="0">
                                          <p:val>
                                            <p:strVal val="ppt_w"/>
                                          </p:val>
                                        </p:tav>
                                        <p:tav tm="100000">
                                          <p:val>
                                            <p:fltVal val="0"/>
                                          </p:val>
                                        </p:tav>
                                      </p:tavLst>
                                    </p:anim>
                                    <p:anim calcmode="lin" valueType="num">
                                      <p:cBhvr>
                                        <p:cTn id="33" dur="1000"/>
                                        <p:tgtEl>
                                          <p:spTgt spid="45"/>
                                        </p:tgtEl>
                                        <p:attrNameLst>
                                          <p:attrName>ppt_h</p:attrName>
                                        </p:attrNameLst>
                                      </p:cBhvr>
                                      <p:tavLst>
                                        <p:tav tm="0">
                                          <p:val>
                                            <p:strVal val="ppt_h"/>
                                          </p:val>
                                        </p:tav>
                                        <p:tav tm="100000">
                                          <p:val>
                                            <p:fltVal val="0"/>
                                          </p:val>
                                        </p:tav>
                                      </p:tavLst>
                                    </p:anim>
                                    <p:animEffect transition="out" filter="fade">
                                      <p:cBhvr>
                                        <p:cTn id="34" dur="1000"/>
                                        <p:tgtEl>
                                          <p:spTgt spid="45"/>
                                        </p:tgtEl>
                                      </p:cBhvr>
                                    </p:animEffect>
                                    <p:set>
                                      <p:cBhvr>
                                        <p:cTn id="35" dur="1" fill="hold">
                                          <p:stCondLst>
                                            <p:cond delay="999"/>
                                          </p:stCondLst>
                                        </p:cTn>
                                        <p:tgtEl>
                                          <p:spTgt spid="45"/>
                                        </p:tgtEl>
                                        <p:attrNameLst>
                                          <p:attrName>style.visibility</p:attrName>
                                        </p:attrNameLst>
                                      </p:cBhvr>
                                      <p:to>
                                        <p:strVal val="hidden"/>
                                      </p:to>
                                    </p:set>
                                  </p:childTnLst>
                                </p:cTn>
                              </p:par>
                              <p:par>
                                <p:cTn id="36" presetID="53" presetClass="exit" presetSubtype="32" fill="hold" grpId="1" nodeType="withEffect">
                                  <p:stCondLst>
                                    <p:cond delay="0"/>
                                  </p:stCondLst>
                                  <p:childTnLst>
                                    <p:anim calcmode="lin" valueType="num">
                                      <p:cBhvr>
                                        <p:cTn id="37" dur="500"/>
                                        <p:tgtEl>
                                          <p:spTgt spid="46"/>
                                        </p:tgtEl>
                                        <p:attrNameLst>
                                          <p:attrName>ppt_w</p:attrName>
                                        </p:attrNameLst>
                                      </p:cBhvr>
                                      <p:tavLst>
                                        <p:tav tm="0">
                                          <p:val>
                                            <p:strVal val="ppt_w"/>
                                          </p:val>
                                        </p:tav>
                                        <p:tav tm="100000">
                                          <p:val>
                                            <p:fltVal val="0"/>
                                          </p:val>
                                        </p:tav>
                                      </p:tavLst>
                                    </p:anim>
                                    <p:anim calcmode="lin" valueType="num">
                                      <p:cBhvr>
                                        <p:cTn id="38" dur="500"/>
                                        <p:tgtEl>
                                          <p:spTgt spid="46"/>
                                        </p:tgtEl>
                                        <p:attrNameLst>
                                          <p:attrName>ppt_h</p:attrName>
                                        </p:attrNameLst>
                                      </p:cBhvr>
                                      <p:tavLst>
                                        <p:tav tm="0">
                                          <p:val>
                                            <p:strVal val="ppt_h"/>
                                          </p:val>
                                        </p:tav>
                                        <p:tav tm="100000">
                                          <p:val>
                                            <p:fltVal val="0"/>
                                          </p:val>
                                        </p:tav>
                                      </p:tavLst>
                                    </p:anim>
                                    <p:animEffect transition="out" filter="fade">
                                      <p:cBhvr>
                                        <p:cTn id="39" dur="500"/>
                                        <p:tgtEl>
                                          <p:spTgt spid="46"/>
                                        </p:tgtEl>
                                      </p:cBhvr>
                                    </p:animEffect>
                                    <p:set>
                                      <p:cBhvr>
                                        <p:cTn id="40" dur="1" fill="hold">
                                          <p:stCondLst>
                                            <p:cond delay="499"/>
                                          </p:stCondLst>
                                        </p:cTn>
                                        <p:tgtEl>
                                          <p:spTgt spid="46"/>
                                        </p:tgtEl>
                                        <p:attrNameLst>
                                          <p:attrName>style.visibility</p:attrName>
                                        </p:attrNameLst>
                                      </p:cBhvr>
                                      <p:to>
                                        <p:strVal val="hidden"/>
                                      </p:to>
                                    </p:set>
                                  </p:childTnLst>
                                </p:cTn>
                              </p:par>
                              <p:par>
                                <p:cTn id="41" presetID="53" presetClass="exit" presetSubtype="32" fill="hold" grpId="1" nodeType="withEffect">
                                  <p:stCondLst>
                                    <p:cond delay="0"/>
                                  </p:stCondLst>
                                  <p:childTnLst>
                                    <p:anim calcmode="lin" valueType="num">
                                      <p:cBhvr>
                                        <p:cTn id="42" dur="500"/>
                                        <p:tgtEl>
                                          <p:spTgt spid="47"/>
                                        </p:tgtEl>
                                        <p:attrNameLst>
                                          <p:attrName>ppt_w</p:attrName>
                                        </p:attrNameLst>
                                      </p:cBhvr>
                                      <p:tavLst>
                                        <p:tav tm="0">
                                          <p:val>
                                            <p:strVal val="ppt_w"/>
                                          </p:val>
                                        </p:tav>
                                        <p:tav tm="100000">
                                          <p:val>
                                            <p:fltVal val="0"/>
                                          </p:val>
                                        </p:tav>
                                      </p:tavLst>
                                    </p:anim>
                                    <p:anim calcmode="lin" valueType="num">
                                      <p:cBhvr>
                                        <p:cTn id="43" dur="500"/>
                                        <p:tgtEl>
                                          <p:spTgt spid="47"/>
                                        </p:tgtEl>
                                        <p:attrNameLst>
                                          <p:attrName>ppt_h</p:attrName>
                                        </p:attrNameLst>
                                      </p:cBhvr>
                                      <p:tavLst>
                                        <p:tav tm="0">
                                          <p:val>
                                            <p:strVal val="ppt_h"/>
                                          </p:val>
                                        </p:tav>
                                        <p:tav tm="100000">
                                          <p:val>
                                            <p:fltVal val="0"/>
                                          </p:val>
                                        </p:tav>
                                      </p:tavLst>
                                    </p:anim>
                                    <p:animEffect transition="out" filter="fade">
                                      <p:cBhvr>
                                        <p:cTn id="44" dur="500"/>
                                        <p:tgtEl>
                                          <p:spTgt spid="47"/>
                                        </p:tgtEl>
                                      </p:cBhvr>
                                    </p:animEffect>
                                    <p:set>
                                      <p:cBhvr>
                                        <p:cTn id="45" dur="1" fill="hold">
                                          <p:stCondLst>
                                            <p:cond delay="499"/>
                                          </p:stCondLst>
                                        </p:cTn>
                                        <p:tgtEl>
                                          <p:spTgt spid="47"/>
                                        </p:tgtEl>
                                        <p:attrNameLst>
                                          <p:attrName>style.visibility</p:attrName>
                                        </p:attrNameLst>
                                      </p:cBhvr>
                                      <p:to>
                                        <p:strVal val="hidden"/>
                                      </p:to>
                                    </p:set>
                                  </p:childTnLst>
                                </p:cTn>
                              </p:par>
                              <p:par>
                                <p:cTn id="46" presetID="53" presetClass="exit" presetSubtype="32" fill="hold" grpId="1" nodeType="withEffect">
                                  <p:stCondLst>
                                    <p:cond delay="0"/>
                                  </p:stCondLst>
                                  <p:childTnLst>
                                    <p:anim calcmode="lin" valueType="num">
                                      <p:cBhvr>
                                        <p:cTn id="47" dur="500"/>
                                        <p:tgtEl>
                                          <p:spTgt spid="48"/>
                                        </p:tgtEl>
                                        <p:attrNameLst>
                                          <p:attrName>ppt_w</p:attrName>
                                        </p:attrNameLst>
                                      </p:cBhvr>
                                      <p:tavLst>
                                        <p:tav tm="0">
                                          <p:val>
                                            <p:strVal val="ppt_w"/>
                                          </p:val>
                                        </p:tav>
                                        <p:tav tm="100000">
                                          <p:val>
                                            <p:fltVal val="0"/>
                                          </p:val>
                                        </p:tav>
                                      </p:tavLst>
                                    </p:anim>
                                    <p:anim calcmode="lin" valueType="num">
                                      <p:cBhvr>
                                        <p:cTn id="48" dur="500"/>
                                        <p:tgtEl>
                                          <p:spTgt spid="48"/>
                                        </p:tgtEl>
                                        <p:attrNameLst>
                                          <p:attrName>ppt_h</p:attrName>
                                        </p:attrNameLst>
                                      </p:cBhvr>
                                      <p:tavLst>
                                        <p:tav tm="0">
                                          <p:val>
                                            <p:strVal val="ppt_h"/>
                                          </p:val>
                                        </p:tav>
                                        <p:tav tm="100000">
                                          <p:val>
                                            <p:fltVal val="0"/>
                                          </p:val>
                                        </p:tav>
                                      </p:tavLst>
                                    </p:anim>
                                    <p:animEffect transition="out" filter="fade">
                                      <p:cBhvr>
                                        <p:cTn id="49" dur="500"/>
                                        <p:tgtEl>
                                          <p:spTgt spid="48"/>
                                        </p:tgtEl>
                                      </p:cBhvr>
                                    </p:animEffect>
                                    <p:set>
                                      <p:cBhvr>
                                        <p:cTn id="50" dur="1" fill="hold">
                                          <p:stCondLst>
                                            <p:cond delay="499"/>
                                          </p:stCondLst>
                                        </p:cTn>
                                        <p:tgtEl>
                                          <p:spTgt spid="48"/>
                                        </p:tgtEl>
                                        <p:attrNameLst>
                                          <p:attrName>style.visibility</p:attrName>
                                        </p:attrNameLst>
                                      </p:cBhvr>
                                      <p:to>
                                        <p:strVal val="hidden"/>
                                      </p:to>
                                    </p:set>
                                  </p:childTnLst>
                                </p:cTn>
                              </p:par>
                              <p:par>
                                <p:cTn id="51" presetID="53" presetClass="exit" presetSubtype="32" fill="hold" grpId="1" nodeType="withEffect">
                                  <p:stCondLst>
                                    <p:cond delay="0"/>
                                  </p:stCondLst>
                                  <p:childTnLst>
                                    <p:anim calcmode="lin" valueType="num">
                                      <p:cBhvr>
                                        <p:cTn id="52" dur="500"/>
                                        <p:tgtEl>
                                          <p:spTgt spid="49"/>
                                        </p:tgtEl>
                                        <p:attrNameLst>
                                          <p:attrName>ppt_w</p:attrName>
                                        </p:attrNameLst>
                                      </p:cBhvr>
                                      <p:tavLst>
                                        <p:tav tm="0">
                                          <p:val>
                                            <p:strVal val="ppt_w"/>
                                          </p:val>
                                        </p:tav>
                                        <p:tav tm="100000">
                                          <p:val>
                                            <p:fltVal val="0"/>
                                          </p:val>
                                        </p:tav>
                                      </p:tavLst>
                                    </p:anim>
                                    <p:anim calcmode="lin" valueType="num">
                                      <p:cBhvr>
                                        <p:cTn id="53" dur="500"/>
                                        <p:tgtEl>
                                          <p:spTgt spid="49"/>
                                        </p:tgtEl>
                                        <p:attrNameLst>
                                          <p:attrName>ppt_h</p:attrName>
                                        </p:attrNameLst>
                                      </p:cBhvr>
                                      <p:tavLst>
                                        <p:tav tm="0">
                                          <p:val>
                                            <p:strVal val="ppt_h"/>
                                          </p:val>
                                        </p:tav>
                                        <p:tav tm="100000">
                                          <p:val>
                                            <p:fltVal val="0"/>
                                          </p:val>
                                        </p:tav>
                                      </p:tavLst>
                                    </p:anim>
                                    <p:animEffect transition="out" filter="fade">
                                      <p:cBhvr>
                                        <p:cTn id="54" dur="500"/>
                                        <p:tgtEl>
                                          <p:spTgt spid="49"/>
                                        </p:tgtEl>
                                      </p:cBhvr>
                                    </p:animEffect>
                                    <p:set>
                                      <p:cBhvr>
                                        <p:cTn id="55" dur="1" fill="hold">
                                          <p:stCondLst>
                                            <p:cond delay="499"/>
                                          </p:stCondLst>
                                        </p:cTn>
                                        <p:tgtEl>
                                          <p:spTgt spid="49"/>
                                        </p:tgtEl>
                                        <p:attrNameLst>
                                          <p:attrName>style.visibility</p:attrName>
                                        </p:attrNameLst>
                                      </p:cBhvr>
                                      <p:to>
                                        <p:strVal val="hidden"/>
                                      </p:to>
                                    </p:set>
                                  </p:childTnLst>
                                </p:cTn>
                              </p:par>
                              <p:par>
                                <p:cTn id="56" presetID="53" presetClass="exit" presetSubtype="32" fill="hold" grpId="1" nodeType="withEffect">
                                  <p:stCondLst>
                                    <p:cond delay="0"/>
                                  </p:stCondLst>
                                  <p:childTnLst>
                                    <p:anim calcmode="lin" valueType="num">
                                      <p:cBhvr>
                                        <p:cTn id="57" dur="500"/>
                                        <p:tgtEl>
                                          <p:spTgt spid="50"/>
                                        </p:tgtEl>
                                        <p:attrNameLst>
                                          <p:attrName>ppt_w</p:attrName>
                                        </p:attrNameLst>
                                      </p:cBhvr>
                                      <p:tavLst>
                                        <p:tav tm="0">
                                          <p:val>
                                            <p:strVal val="ppt_w"/>
                                          </p:val>
                                        </p:tav>
                                        <p:tav tm="100000">
                                          <p:val>
                                            <p:fltVal val="0"/>
                                          </p:val>
                                        </p:tav>
                                      </p:tavLst>
                                    </p:anim>
                                    <p:anim calcmode="lin" valueType="num">
                                      <p:cBhvr>
                                        <p:cTn id="58" dur="500"/>
                                        <p:tgtEl>
                                          <p:spTgt spid="50"/>
                                        </p:tgtEl>
                                        <p:attrNameLst>
                                          <p:attrName>ppt_h</p:attrName>
                                        </p:attrNameLst>
                                      </p:cBhvr>
                                      <p:tavLst>
                                        <p:tav tm="0">
                                          <p:val>
                                            <p:strVal val="ppt_h"/>
                                          </p:val>
                                        </p:tav>
                                        <p:tav tm="100000">
                                          <p:val>
                                            <p:fltVal val="0"/>
                                          </p:val>
                                        </p:tav>
                                      </p:tavLst>
                                    </p:anim>
                                    <p:animEffect transition="out" filter="fade">
                                      <p:cBhvr>
                                        <p:cTn id="59" dur="500"/>
                                        <p:tgtEl>
                                          <p:spTgt spid="50"/>
                                        </p:tgtEl>
                                      </p:cBhvr>
                                    </p:animEffect>
                                    <p:set>
                                      <p:cBhvr>
                                        <p:cTn id="60" dur="1" fill="hold">
                                          <p:stCondLst>
                                            <p:cond delay="499"/>
                                          </p:stCondLst>
                                        </p:cTn>
                                        <p:tgtEl>
                                          <p:spTgt spid="50"/>
                                        </p:tgtEl>
                                        <p:attrNameLst>
                                          <p:attrName>style.visibility</p:attrName>
                                        </p:attrNameLst>
                                      </p:cBhvr>
                                      <p:to>
                                        <p:strVal val="hidden"/>
                                      </p:to>
                                    </p:set>
                                  </p:childTnLst>
                                </p:cTn>
                              </p:par>
                            </p:childTnLst>
                          </p:cTn>
                        </p:par>
                        <p:par>
                          <p:cTn id="61" fill="hold">
                            <p:stCondLst>
                              <p:cond delay="1000"/>
                            </p:stCondLst>
                            <p:childTnLst>
                              <p:par>
                                <p:cTn id="62" presetID="1" presetClass="entr" presetSubtype="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childTnLst>
                                </p:cTn>
                              </p:par>
                            </p:childTnLst>
                          </p:cTn>
                        </p:par>
                        <p:par>
                          <p:cTn id="64" fill="hold">
                            <p:stCondLst>
                              <p:cond delay="1000"/>
                            </p:stCondLst>
                            <p:childTnLst>
                              <p:par>
                                <p:cTn id="65" presetID="1" presetClass="entr" presetSubtype="0"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childTnLst>
                                </p:cTn>
                              </p:par>
                            </p:childTnLst>
                          </p:cTn>
                        </p:par>
                        <p:par>
                          <p:cTn id="70" fill="hold">
                            <p:stCondLst>
                              <p:cond delay="1000"/>
                            </p:stCondLst>
                            <p:childTnLst>
                              <p:par>
                                <p:cTn id="71" presetID="1"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childTnLst>
                          </p:cTn>
                        </p:par>
                        <p:par>
                          <p:cTn id="73" fill="hold">
                            <p:stCondLst>
                              <p:cond delay="1000"/>
                            </p:stCondLst>
                            <p:childTnLst>
                              <p:par>
                                <p:cTn id="74" presetID="1" presetClass="entr" presetSubtype="0"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6" grpId="0"/>
      <p:bldP spid="46" grpId="1"/>
      <p:bldP spid="47" grpId="0"/>
      <p:bldP spid="47" grpId="1"/>
      <p:bldP spid="48" grpId="0"/>
      <p:bldP spid="48" grpId="1"/>
      <p:bldP spid="49" grpId="0"/>
      <p:bldP spid="49" grpId="1"/>
      <p:bldP spid="50" grpId="0"/>
      <p:bldP spid="5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69822" y="191589"/>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6" name="Picture 25"/>
          <p:cNvPicPr>
            <a:picLocks noChangeAspect="1"/>
          </p:cNvPicPr>
          <p:nvPr/>
        </p:nvPicPr>
        <p:blipFill>
          <a:blip r:embed="rId3"/>
          <a:stretch>
            <a:fillRect/>
          </a:stretch>
        </p:blipFill>
        <p:spPr>
          <a:xfrm>
            <a:off x="328668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4431901" y="400965"/>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11" name="TextBox 10"/>
          <p:cNvSpPr txBox="1"/>
          <p:nvPr/>
        </p:nvSpPr>
        <p:spPr>
          <a:xfrm>
            <a:off x="3727467" y="558012"/>
            <a:ext cx="787395" cy="276999"/>
          </a:xfrm>
          <a:prstGeom prst="rect">
            <a:avLst/>
          </a:prstGeom>
          <a:noFill/>
        </p:spPr>
        <p:txBody>
          <a:bodyPr wrap="none" rtlCol="0">
            <a:spAutoFit/>
          </a:bodyPr>
          <a:lstStyle/>
          <a:p>
            <a:r>
              <a:rPr lang="en-US" sz="1200" b="1" dirty="0">
                <a:solidFill>
                  <a:schemeClr val="accent1">
                    <a:lumMod val="75000"/>
                  </a:schemeClr>
                </a:solidFill>
              </a:rPr>
              <a:t> </a:t>
            </a:r>
            <a:r>
              <a:rPr lang="en-US" sz="1200" b="1" dirty="0" smtClean="0">
                <a:solidFill>
                  <a:schemeClr val="accent1">
                    <a:lumMod val="75000"/>
                  </a:schemeClr>
                </a:solidFill>
              </a:rPr>
              <a:t>08/18/14</a:t>
            </a:r>
            <a:endParaRPr lang="en-US" sz="1200" b="1" dirty="0">
              <a:solidFill>
                <a:schemeClr val="accent1">
                  <a:lumMod val="75000"/>
                </a:schemeClr>
              </a:solidFill>
            </a:endParaRPr>
          </a:p>
        </p:txBody>
      </p:sp>
      <p:sp>
        <p:nvSpPr>
          <p:cNvPr id="13" name="TextBox 12"/>
          <p:cNvSpPr txBox="1"/>
          <p:nvPr/>
        </p:nvSpPr>
        <p:spPr>
          <a:xfrm>
            <a:off x="4687587" y="556923"/>
            <a:ext cx="748923" cy="276999"/>
          </a:xfrm>
          <a:prstGeom prst="rect">
            <a:avLst/>
          </a:prstGeom>
          <a:noFill/>
        </p:spPr>
        <p:txBody>
          <a:bodyPr wrap="none" rtlCol="0">
            <a:spAutoFit/>
          </a:bodyPr>
          <a:lstStyle/>
          <a:p>
            <a:r>
              <a:rPr lang="en-US" sz="1200" b="1" dirty="0" smtClean="0">
                <a:solidFill>
                  <a:schemeClr val="accent1">
                    <a:lumMod val="75000"/>
                  </a:schemeClr>
                </a:solidFill>
              </a:rPr>
              <a:t> 3:00 PM</a:t>
            </a:r>
            <a:endParaRPr lang="en-US" sz="1200" b="1" dirty="0">
              <a:solidFill>
                <a:schemeClr val="accent1">
                  <a:lumMod val="75000"/>
                </a:schemeClr>
              </a:solidFill>
            </a:endParaRPr>
          </a:p>
        </p:txBody>
      </p:sp>
      <p:sp>
        <p:nvSpPr>
          <p:cNvPr id="14" name="TextBox 13"/>
          <p:cNvSpPr txBox="1"/>
          <p:nvPr/>
        </p:nvSpPr>
        <p:spPr>
          <a:xfrm>
            <a:off x="5741413" y="555648"/>
            <a:ext cx="2497800" cy="276999"/>
          </a:xfrm>
          <a:prstGeom prst="rect">
            <a:avLst/>
          </a:prstGeom>
          <a:noFill/>
        </p:spPr>
        <p:txBody>
          <a:bodyPr wrap="none" rtlCol="0">
            <a:spAutoFit/>
          </a:bodyPr>
          <a:lstStyle/>
          <a:p>
            <a:r>
              <a:rPr lang="en-US" sz="1200" b="1" dirty="0" smtClean="0">
                <a:solidFill>
                  <a:schemeClr val="accent1">
                    <a:lumMod val="75000"/>
                  </a:schemeClr>
                </a:solidFill>
              </a:rPr>
              <a:t>Classroom 210 at Elementary School</a:t>
            </a:r>
            <a:endParaRPr lang="en-US" sz="1200" b="1" dirty="0">
              <a:solidFill>
                <a:schemeClr val="accent1">
                  <a:lumMod val="75000"/>
                </a:schemeClr>
              </a:solidFill>
            </a:endParaRPr>
          </a:p>
        </p:txBody>
      </p:sp>
      <p:sp>
        <p:nvSpPr>
          <p:cNvPr id="15" name="TextBox 14"/>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0343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1" name="Picture 30"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24201" y="1132921"/>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7" name="TextBox 36"/>
          <p:cNvSpPr txBox="1"/>
          <p:nvPr/>
        </p:nvSpPr>
        <p:spPr>
          <a:xfrm>
            <a:off x="4153190"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8" name="TextBox 37"/>
          <p:cNvSpPr txBox="1"/>
          <p:nvPr/>
        </p:nvSpPr>
        <p:spPr>
          <a:xfrm>
            <a:off x="4165710"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4" name="TextBox 33"/>
          <p:cNvSpPr txBox="1"/>
          <p:nvPr/>
        </p:nvSpPr>
        <p:spPr>
          <a:xfrm>
            <a:off x="6180700"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    Cynthia Mayo</a:t>
            </a:r>
            <a:endParaRPr lang="en-US" sz="1200" b="1" dirty="0">
              <a:solidFill>
                <a:schemeClr val="accent1">
                  <a:lumMod val="75000"/>
                </a:schemeClr>
              </a:solidFill>
            </a:endParaRPr>
          </a:p>
        </p:txBody>
      </p:sp>
      <p:sp>
        <p:nvSpPr>
          <p:cNvPr id="35" name="TextBox 34"/>
          <p:cNvSpPr txBox="1"/>
          <p:nvPr/>
        </p:nvSpPr>
        <p:spPr>
          <a:xfrm>
            <a:off x="5331871" y="3785735"/>
            <a:ext cx="752129" cy="276999"/>
          </a:xfrm>
          <a:prstGeom prst="rect">
            <a:avLst/>
          </a:prstGeom>
          <a:noFill/>
        </p:spPr>
        <p:txBody>
          <a:bodyPr wrap="none" rtlCol="0">
            <a:spAutoFit/>
          </a:bodyPr>
          <a:lstStyle/>
          <a:p>
            <a:r>
              <a:rPr lang="en-US" sz="1200" b="1" dirty="0" smtClean="0">
                <a:solidFill>
                  <a:schemeClr val="accent1">
                    <a:lumMod val="75000"/>
                  </a:schemeClr>
                </a:solidFill>
              </a:rPr>
              <a:t>08/14/14</a:t>
            </a:r>
            <a:endParaRPr lang="en-US" sz="1200" b="1" dirty="0">
              <a:solidFill>
                <a:schemeClr val="accent1">
                  <a:lumMod val="75000"/>
                </a:schemeClr>
              </a:solidFill>
            </a:endParaRPr>
          </a:p>
        </p:txBody>
      </p:sp>
      <p:sp>
        <p:nvSpPr>
          <p:cNvPr id="36" name="TextBox 35"/>
          <p:cNvSpPr txBox="1"/>
          <p:nvPr/>
        </p:nvSpPr>
        <p:spPr>
          <a:xfrm>
            <a:off x="3760272" y="5105400"/>
            <a:ext cx="1002006" cy="276999"/>
          </a:xfrm>
          <a:prstGeom prst="rect">
            <a:avLst/>
          </a:prstGeom>
          <a:noFill/>
        </p:spPr>
        <p:txBody>
          <a:bodyPr wrap="non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
        <p:nvSpPr>
          <p:cNvPr id="40" name="TextBox 39"/>
          <p:cNvSpPr txBox="1"/>
          <p:nvPr/>
        </p:nvSpPr>
        <p:spPr>
          <a:xfrm>
            <a:off x="4328160" y="5881551"/>
            <a:ext cx="2209836" cy="276999"/>
          </a:xfrm>
          <a:prstGeom prst="rect">
            <a:avLst/>
          </a:prstGeom>
          <a:noFill/>
        </p:spPr>
        <p:txBody>
          <a:bodyPr wrap="none" rtlCol="0">
            <a:spAutoFit/>
          </a:bodyPr>
          <a:lstStyle/>
          <a:p>
            <a:r>
              <a:rPr lang="en-US" sz="1200" b="1" dirty="0" smtClean="0">
                <a:solidFill>
                  <a:schemeClr val="accent1">
                    <a:lumMod val="75000"/>
                  </a:schemeClr>
                </a:solidFill>
              </a:rPr>
              <a:t>Parent attended – meeting held</a:t>
            </a:r>
            <a:endParaRPr lang="en-US" sz="1200" b="1" dirty="0">
              <a:solidFill>
                <a:schemeClr val="accent1">
                  <a:lumMod val="75000"/>
                </a:schemeClr>
              </a:solidFill>
            </a:endParaRPr>
          </a:p>
        </p:txBody>
      </p:sp>
      <p:sp>
        <p:nvSpPr>
          <p:cNvPr id="41" name="TextBox 40"/>
          <p:cNvSpPr txBox="1"/>
          <p:nvPr/>
        </p:nvSpPr>
        <p:spPr>
          <a:xfrm>
            <a:off x="4160520" y="5500551"/>
            <a:ext cx="944489" cy="276999"/>
          </a:xfrm>
          <a:prstGeom prst="rect">
            <a:avLst/>
          </a:prstGeom>
          <a:noFill/>
        </p:spPr>
        <p:txBody>
          <a:bodyPr wrap="none" rtlCol="0">
            <a:spAutoFit/>
          </a:bodyPr>
          <a:lstStyle/>
          <a:p>
            <a:r>
              <a:rPr lang="en-US" sz="1200" b="1" dirty="0" smtClean="0">
                <a:solidFill>
                  <a:schemeClr val="accent1">
                    <a:lumMod val="75000"/>
                  </a:schemeClr>
                </a:solidFill>
              </a:rPr>
              <a:t>08/04/2014</a:t>
            </a:r>
            <a:endParaRPr lang="en-US" sz="1200" b="1" dirty="0">
              <a:solidFill>
                <a:schemeClr val="accent1">
                  <a:lumMod val="75000"/>
                </a:schemeClr>
              </a:solidFill>
            </a:endParaRPr>
          </a:p>
        </p:txBody>
      </p:sp>
      <p:sp>
        <p:nvSpPr>
          <p:cNvPr id="42" name="TextBox 41"/>
          <p:cNvSpPr txBox="1"/>
          <p:nvPr/>
        </p:nvSpPr>
        <p:spPr>
          <a:xfrm>
            <a:off x="5455920" y="5744391"/>
            <a:ext cx="2748188" cy="276999"/>
          </a:xfrm>
          <a:prstGeom prst="rect">
            <a:avLst/>
          </a:prstGeom>
          <a:noFill/>
        </p:spPr>
        <p:txBody>
          <a:bodyPr wrap="none" rtlCol="0">
            <a:spAutoFit/>
          </a:bodyPr>
          <a:lstStyle/>
          <a:p>
            <a:r>
              <a:rPr lang="en-US" sz="1200" b="1" dirty="0" smtClean="0">
                <a:solidFill>
                  <a:schemeClr val="accent1">
                    <a:lumMod val="75000"/>
                  </a:schemeClr>
                </a:solidFill>
              </a:rPr>
              <a:t>Phone call to parent- second notice sent</a:t>
            </a:r>
            <a:endParaRPr lang="en-US" sz="1200" b="1" dirty="0">
              <a:solidFill>
                <a:schemeClr val="accent1">
                  <a:lumMod val="75000"/>
                </a:schemeClr>
              </a:solidFill>
            </a:endParaRPr>
          </a:p>
        </p:txBody>
      </p:sp>
      <p:sp>
        <p:nvSpPr>
          <p:cNvPr id="43" name="TextBox 42"/>
          <p:cNvSpPr txBox="1"/>
          <p:nvPr/>
        </p:nvSpPr>
        <p:spPr>
          <a:xfrm>
            <a:off x="4297680" y="5621382"/>
            <a:ext cx="2974019" cy="276999"/>
          </a:xfrm>
          <a:prstGeom prst="rect">
            <a:avLst/>
          </a:prstGeom>
          <a:noFill/>
        </p:spPr>
        <p:txBody>
          <a:bodyPr wrap="none" rtlCol="0">
            <a:spAutoFit/>
          </a:bodyPr>
          <a:lstStyle/>
          <a:p>
            <a:r>
              <a:rPr lang="en-US" sz="1200" b="1" dirty="0" smtClean="0">
                <a:solidFill>
                  <a:schemeClr val="accent1">
                    <a:lumMod val="75000"/>
                  </a:schemeClr>
                </a:solidFill>
              </a:rPr>
              <a:t>Parent unable to attend-need to reschedule</a:t>
            </a:r>
            <a:endParaRPr lang="en-US" sz="1200" b="1" dirty="0">
              <a:solidFill>
                <a:schemeClr val="accent1">
                  <a:lumMod val="75000"/>
                </a:schemeClr>
              </a:solidFill>
            </a:endParaRPr>
          </a:p>
        </p:txBody>
      </p:sp>
      <p:sp>
        <p:nvSpPr>
          <p:cNvPr id="44" name="TextBox 43"/>
          <p:cNvSpPr txBox="1"/>
          <p:nvPr/>
        </p:nvSpPr>
        <p:spPr>
          <a:xfrm>
            <a:off x="4191000" y="5760720"/>
            <a:ext cx="898195"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
        <p:nvSpPr>
          <p:cNvPr id="51" name="TextBox 50"/>
          <p:cNvSpPr txBox="1"/>
          <p:nvPr/>
        </p:nvSpPr>
        <p:spPr>
          <a:xfrm>
            <a:off x="6314340" y="5105400"/>
            <a:ext cx="944489" cy="276999"/>
          </a:xfrm>
          <a:prstGeom prst="rect">
            <a:avLst/>
          </a:prstGeom>
          <a:noFill/>
        </p:spPr>
        <p:txBody>
          <a:bodyPr wrap="none" rtlCol="0">
            <a:spAutoFit/>
          </a:bodyPr>
          <a:lstStyle/>
          <a:p>
            <a:r>
              <a:rPr lang="en-US" sz="1200" b="1" dirty="0" smtClean="0">
                <a:solidFill>
                  <a:schemeClr val="accent1">
                    <a:lumMod val="75000"/>
                  </a:schemeClr>
                </a:solidFill>
              </a:rPr>
              <a:t>08/11/2014</a:t>
            </a:r>
            <a:endParaRPr lang="en-US" sz="1200" b="1" dirty="0">
              <a:solidFill>
                <a:schemeClr val="accent1">
                  <a:lumMod val="75000"/>
                </a:schemeClr>
              </a:solidFill>
            </a:endParaRPr>
          </a:p>
        </p:txBody>
      </p:sp>
    </p:spTree>
    <p:extLst>
      <p:ext uri="{BB962C8B-B14F-4D97-AF65-F5344CB8AC3E}">
        <p14:creationId xmlns:p14="http://schemas.microsoft.com/office/powerpoint/2010/main" val="3968695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493177" y="87216"/>
            <a:ext cx="5370598" cy="6726540"/>
          </a:xfrm>
          <a:prstGeom prst="rect">
            <a:avLst/>
          </a:prstGeom>
          <a:ln>
            <a:solidFill>
              <a:schemeClr val="tx1"/>
            </a:solidFill>
          </a:ln>
          <a:effectLst>
            <a:outerShdw blurRad="63500" sx="102000" sy="102000" algn="ctr" rotWithShape="0">
              <a:prstClr val="black">
                <a:alpha val="40000"/>
              </a:prstClr>
            </a:outerShdw>
          </a:effectLst>
        </p:spPr>
      </p:pic>
      <p:sp>
        <p:nvSpPr>
          <p:cNvPr id="17" name="TextBox 16"/>
          <p:cNvSpPr txBox="1"/>
          <p:nvPr/>
        </p:nvSpPr>
        <p:spPr>
          <a:xfrm>
            <a:off x="4699072" y="530300"/>
            <a:ext cx="1234633" cy="369332"/>
          </a:xfrm>
          <a:prstGeom prst="rect">
            <a:avLst/>
          </a:prstGeom>
          <a:noFill/>
        </p:spPr>
        <p:txBody>
          <a:bodyPr wrap="none" rtlCol="0">
            <a:spAutoFit/>
          </a:bodyPr>
          <a:lstStyle/>
          <a:p>
            <a:r>
              <a:rPr lang="en-US" b="1" dirty="0" smtClean="0">
                <a:solidFill>
                  <a:schemeClr val="accent1">
                    <a:lumMod val="75000"/>
                  </a:schemeClr>
                </a:solidFill>
              </a:rPr>
              <a:t>Brick Heck</a:t>
            </a:r>
            <a:endParaRPr lang="en-US" b="1" dirty="0">
              <a:solidFill>
                <a:schemeClr val="accent1">
                  <a:lumMod val="75000"/>
                </a:schemeClr>
              </a:solidFill>
            </a:endParaRPr>
          </a:p>
        </p:txBody>
      </p:sp>
      <p:sp>
        <p:nvSpPr>
          <p:cNvPr id="18" name="TextBox 17"/>
          <p:cNvSpPr txBox="1"/>
          <p:nvPr/>
        </p:nvSpPr>
        <p:spPr>
          <a:xfrm>
            <a:off x="5923026" y="743928"/>
            <a:ext cx="1933962" cy="338554"/>
          </a:xfrm>
          <a:prstGeom prst="rect">
            <a:avLst/>
          </a:prstGeom>
          <a:noFill/>
        </p:spPr>
        <p:txBody>
          <a:bodyPr wrap="square" rtlCol="0">
            <a:spAutoFit/>
          </a:bodyPr>
          <a:lstStyle/>
          <a:p>
            <a:r>
              <a:rPr lang="en-US" sz="1600" b="1" dirty="0" smtClean="0">
                <a:solidFill>
                  <a:schemeClr val="accent1">
                    <a:lumMod val="75000"/>
                  </a:schemeClr>
                </a:solidFill>
              </a:rPr>
              <a:t>  2014        2015</a:t>
            </a:r>
            <a:endParaRPr lang="en-US" sz="1600" b="1" dirty="0">
              <a:solidFill>
                <a:schemeClr val="accent1">
                  <a:lumMod val="75000"/>
                </a:schemeClr>
              </a:solidFill>
            </a:endParaRPr>
          </a:p>
        </p:txBody>
      </p:sp>
      <p:sp>
        <p:nvSpPr>
          <p:cNvPr id="19" name="TextBox 18"/>
          <p:cNvSpPr txBox="1"/>
          <p:nvPr/>
        </p:nvSpPr>
        <p:spPr>
          <a:xfrm>
            <a:off x="7794234" y="720797"/>
            <a:ext cx="1550165" cy="338554"/>
          </a:xfrm>
          <a:prstGeom prst="rect">
            <a:avLst/>
          </a:prstGeom>
          <a:noFill/>
        </p:spPr>
        <p:txBody>
          <a:bodyPr wrap="square" rtlCol="0">
            <a:spAutoFit/>
          </a:bodyPr>
          <a:lstStyle/>
          <a:p>
            <a:r>
              <a:rPr lang="en-US" sz="1600" b="1" dirty="0" smtClean="0">
                <a:solidFill>
                  <a:schemeClr val="accent1">
                    <a:lumMod val="75000"/>
                  </a:schemeClr>
                </a:solidFill>
              </a:rPr>
              <a:t>  3         3</a:t>
            </a:r>
            <a:endParaRPr lang="en-US" sz="1600" b="1" dirty="0">
              <a:solidFill>
                <a:schemeClr val="accent1">
                  <a:lumMod val="75000"/>
                </a:schemeClr>
              </a:solidFill>
            </a:endParaRPr>
          </a:p>
        </p:txBody>
      </p:sp>
      <p:sp>
        <p:nvSpPr>
          <p:cNvPr id="20" name="TextBox 19"/>
          <p:cNvSpPr txBox="1"/>
          <p:nvPr/>
        </p:nvSpPr>
        <p:spPr>
          <a:xfrm>
            <a:off x="5977690" y="984447"/>
            <a:ext cx="4981204" cy="338554"/>
          </a:xfrm>
          <a:prstGeom prst="rect">
            <a:avLst/>
          </a:prstGeom>
          <a:noFill/>
        </p:spPr>
        <p:txBody>
          <a:bodyPr wrap="square" rtlCol="0">
            <a:spAutoFit/>
          </a:bodyPr>
          <a:lstStyle/>
          <a:p>
            <a:r>
              <a:rPr lang="en-US" sz="1600" b="1" dirty="0" smtClean="0">
                <a:solidFill>
                  <a:schemeClr val="accent1">
                    <a:lumMod val="75000"/>
                  </a:schemeClr>
                </a:solidFill>
              </a:rPr>
              <a:t>  8/18/2014               05/22/2015</a:t>
            </a:r>
            <a:endParaRPr lang="en-US" sz="1600" b="1" dirty="0">
              <a:solidFill>
                <a:schemeClr val="accent1">
                  <a:lumMod val="75000"/>
                </a:schemeClr>
              </a:solidFill>
            </a:endParaRPr>
          </a:p>
        </p:txBody>
      </p:sp>
      <p:sp>
        <p:nvSpPr>
          <p:cNvPr id="21" name="TextBox 20"/>
          <p:cNvSpPr txBox="1"/>
          <p:nvPr/>
        </p:nvSpPr>
        <p:spPr>
          <a:xfrm>
            <a:off x="3815138" y="747374"/>
            <a:ext cx="1557337" cy="307777"/>
          </a:xfrm>
          <a:prstGeom prst="rect">
            <a:avLst/>
          </a:prstGeom>
          <a:noFill/>
        </p:spPr>
        <p:txBody>
          <a:bodyPr wrap="square" rtlCol="0">
            <a:spAutoFit/>
          </a:bodyPr>
          <a:lstStyle/>
          <a:p>
            <a:r>
              <a:rPr lang="en-US" sz="1400" b="1" dirty="0" smtClean="0">
                <a:solidFill>
                  <a:schemeClr val="accent1">
                    <a:lumMod val="75000"/>
                  </a:schemeClr>
                </a:solidFill>
              </a:rPr>
              <a:t>  02/16/2008</a:t>
            </a:r>
            <a:endParaRPr lang="en-US" sz="1400" b="1" dirty="0">
              <a:solidFill>
                <a:schemeClr val="accent1">
                  <a:lumMod val="75000"/>
                </a:schemeClr>
              </a:solidFill>
            </a:endParaRPr>
          </a:p>
        </p:txBody>
      </p:sp>
      <p:sp>
        <p:nvSpPr>
          <p:cNvPr id="63" name="Rectangle 62"/>
          <p:cNvSpPr/>
          <p:nvPr/>
        </p:nvSpPr>
        <p:spPr>
          <a:xfrm>
            <a:off x="3602795" y="569860"/>
            <a:ext cx="5135880" cy="7315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Picture 56"/>
          <p:cNvPicPr>
            <a:picLocks noChangeAspect="1"/>
          </p:cNvPicPr>
          <p:nvPr/>
        </p:nvPicPr>
        <p:blipFill rotWithShape="1">
          <a:blip r:embed="rId3"/>
          <a:srcRect l="1201" t="7339" r="1043" b="81787"/>
          <a:stretch/>
        </p:blipFill>
        <p:spPr>
          <a:xfrm>
            <a:off x="1422968" y="289801"/>
            <a:ext cx="10399766" cy="1449048"/>
          </a:xfrm>
          <a:prstGeom prst="rect">
            <a:avLst/>
          </a:prstGeom>
          <a:ln w="38100">
            <a:solidFill>
              <a:schemeClr val="accent1"/>
            </a:solidFill>
          </a:ln>
          <a:effectLst>
            <a:outerShdw blurRad="63500" sx="102000" sy="102000" algn="ctr" rotWithShape="0">
              <a:prstClr val="black">
                <a:alpha val="40000"/>
              </a:prstClr>
            </a:outerShdw>
          </a:effectLst>
        </p:spPr>
      </p:pic>
      <p:sp>
        <p:nvSpPr>
          <p:cNvPr id="58" name="TextBox 57"/>
          <p:cNvSpPr txBox="1"/>
          <p:nvPr/>
        </p:nvSpPr>
        <p:spPr>
          <a:xfrm>
            <a:off x="3774375" y="250834"/>
            <a:ext cx="1739579"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59" name="TextBox 58"/>
          <p:cNvSpPr txBox="1"/>
          <p:nvPr/>
        </p:nvSpPr>
        <p:spPr>
          <a:xfrm>
            <a:off x="6327077" y="664494"/>
            <a:ext cx="2574472" cy="523220"/>
          </a:xfrm>
          <a:prstGeom prst="rect">
            <a:avLst/>
          </a:prstGeom>
          <a:noFill/>
        </p:spPr>
        <p:txBody>
          <a:bodyPr wrap="square" rtlCol="0">
            <a:spAutoFit/>
          </a:bodyPr>
          <a:lstStyle/>
          <a:p>
            <a:r>
              <a:rPr lang="en-US" sz="2800" b="1" dirty="0" smtClean="0">
                <a:solidFill>
                  <a:schemeClr val="accent1">
                    <a:lumMod val="75000"/>
                  </a:schemeClr>
                </a:solidFill>
              </a:rPr>
              <a:t>  2014        2015</a:t>
            </a:r>
            <a:endParaRPr lang="en-US" sz="2800" b="1" dirty="0">
              <a:solidFill>
                <a:schemeClr val="accent1">
                  <a:lumMod val="75000"/>
                </a:schemeClr>
              </a:solidFill>
            </a:endParaRPr>
          </a:p>
        </p:txBody>
      </p:sp>
      <p:sp>
        <p:nvSpPr>
          <p:cNvPr id="60" name="TextBox 59"/>
          <p:cNvSpPr txBox="1"/>
          <p:nvPr/>
        </p:nvSpPr>
        <p:spPr>
          <a:xfrm>
            <a:off x="9912792" y="669937"/>
            <a:ext cx="1550165" cy="523220"/>
          </a:xfrm>
          <a:prstGeom prst="rect">
            <a:avLst/>
          </a:prstGeom>
          <a:noFill/>
        </p:spPr>
        <p:txBody>
          <a:bodyPr wrap="square" rtlCol="0">
            <a:spAutoFit/>
          </a:bodyPr>
          <a:lstStyle/>
          <a:p>
            <a:r>
              <a:rPr lang="en-US" sz="2800" b="1" dirty="0" smtClean="0">
                <a:solidFill>
                  <a:schemeClr val="accent1">
                    <a:lumMod val="75000"/>
                  </a:schemeClr>
                </a:solidFill>
              </a:rPr>
              <a:t>  3         3</a:t>
            </a:r>
            <a:endParaRPr lang="en-US" sz="2800" b="1" dirty="0">
              <a:solidFill>
                <a:schemeClr val="accent1">
                  <a:lumMod val="75000"/>
                </a:schemeClr>
              </a:solidFill>
            </a:endParaRPr>
          </a:p>
        </p:txBody>
      </p:sp>
      <p:sp>
        <p:nvSpPr>
          <p:cNvPr id="61" name="TextBox 60"/>
          <p:cNvSpPr txBox="1"/>
          <p:nvPr/>
        </p:nvSpPr>
        <p:spPr>
          <a:xfrm>
            <a:off x="6479477" y="1127141"/>
            <a:ext cx="4983480" cy="523220"/>
          </a:xfrm>
          <a:prstGeom prst="rect">
            <a:avLst/>
          </a:prstGeom>
          <a:noFill/>
        </p:spPr>
        <p:txBody>
          <a:bodyPr wrap="square" rtlCol="0">
            <a:spAutoFit/>
          </a:bodyPr>
          <a:lstStyle/>
          <a:p>
            <a:r>
              <a:rPr lang="en-US" sz="2800" b="1" dirty="0" smtClean="0">
                <a:solidFill>
                  <a:schemeClr val="accent1">
                    <a:lumMod val="75000"/>
                  </a:schemeClr>
                </a:solidFill>
              </a:rPr>
              <a:t>  8/18/2014                 05/22/2015</a:t>
            </a:r>
            <a:endParaRPr lang="en-US" sz="2800" b="1" dirty="0">
              <a:solidFill>
                <a:schemeClr val="accent1">
                  <a:lumMod val="75000"/>
                </a:schemeClr>
              </a:solidFill>
            </a:endParaRPr>
          </a:p>
        </p:txBody>
      </p:sp>
      <p:sp>
        <p:nvSpPr>
          <p:cNvPr id="62" name="TextBox 61"/>
          <p:cNvSpPr txBox="1"/>
          <p:nvPr/>
        </p:nvSpPr>
        <p:spPr>
          <a:xfrm>
            <a:off x="2152390" y="669932"/>
            <a:ext cx="2107077" cy="523220"/>
          </a:xfrm>
          <a:prstGeom prst="rect">
            <a:avLst/>
          </a:prstGeom>
          <a:noFill/>
        </p:spPr>
        <p:txBody>
          <a:bodyPr wrap="square" rtlCol="0">
            <a:spAutoFit/>
          </a:bodyPr>
          <a:lstStyle/>
          <a:p>
            <a:r>
              <a:rPr lang="en-US" sz="2800" b="1" dirty="0" smtClean="0">
                <a:solidFill>
                  <a:schemeClr val="accent1">
                    <a:lumMod val="75000"/>
                  </a:schemeClr>
                </a:solidFill>
              </a:rPr>
              <a:t>  02/16/2008</a:t>
            </a:r>
            <a:endParaRPr lang="en-US" sz="2800" b="1" dirty="0">
              <a:solidFill>
                <a:schemeClr val="accent1">
                  <a:lumMod val="75000"/>
                </a:schemeClr>
              </a:solidFill>
            </a:endParaRPr>
          </a:p>
        </p:txBody>
      </p:sp>
    </p:spTree>
    <p:extLst>
      <p:ext uri="{BB962C8B-B14F-4D97-AF65-F5344CB8AC3E}">
        <p14:creationId xmlns:p14="http://schemas.microsoft.com/office/powerpoint/2010/main" val="218933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inVertical)">
                                      <p:cBhvr>
                                        <p:cTn id="7" dur="10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63"/>
                                        </p:tgtEl>
                                      </p:cBhvr>
                                    </p:animEffect>
                                    <p:set>
                                      <p:cBhvr>
                                        <p:cTn id="12" dur="1" fill="hold">
                                          <p:stCondLst>
                                            <p:cond delay="999"/>
                                          </p:stCondLst>
                                        </p:cTn>
                                        <p:tgtEl>
                                          <p:spTgt spid="63"/>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1000" fill="hold"/>
                                        <p:tgtEl>
                                          <p:spTgt spid="57"/>
                                        </p:tgtEl>
                                        <p:attrNameLst>
                                          <p:attrName>ppt_w</p:attrName>
                                        </p:attrNameLst>
                                      </p:cBhvr>
                                      <p:tavLst>
                                        <p:tav tm="0">
                                          <p:val>
                                            <p:fltVal val="0"/>
                                          </p:val>
                                        </p:tav>
                                        <p:tav tm="100000">
                                          <p:val>
                                            <p:strVal val="#ppt_w"/>
                                          </p:val>
                                        </p:tav>
                                      </p:tavLst>
                                    </p:anim>
                                    <p:anim calcmode="lin" valueType="num">
                                      <p:cBhvr>
                                        <p:cTn id="16" dur="1000" fill="hold"/>
                                        <p:tgtEl>
                                          <p:spTgt spid="57"/>
                                        </p:tgtEl>
                                        <p:attrNameLst>
                                          <p:attrName>ppt_h</p:attrName>
                                        </p:attrNameLst>
                                      </p:cBhvr>
                                      <p:tavLst>
                                        <p:tav tm="0">
                                          <p:val>
                                            <p:fltVal val="0"/>
                                          </p:val>
                                        </p:tav>
                                        <p:tav tm="100000">
                                          <p:val>
                                            <p:strVal val="#ppt_h"/>
                                          </p:val>
                                        </p:tav>
                                      </p:tavLst>
                                    </p:anim>
                                    <p:animEffect transition="in" filter="fade">
                                      <p:cBhvr>
                                        <p:cTn id="17" dur="10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arn(inVertical)">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barn(inVertical)">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barn(inVertical)">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barn(inVertical)">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barn(inVertical)">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xit" presetSubtype="32" fill="hold" nodeType="clickEffect">
                                  <p:stCondLst>
                                    <p:cond delay="0"/>
                                  </p:stCondLst>
                                  <p:childTnLst>
                                    <p:anim calcmode="lin" valueType="num">
                                      <p:cBhvr>
                                        <p:cTn id="46" dur="500"/>
                                        <p:tgtEl>
                                          <p:spTgt spid="57"/>
                                        </p:tgtEl>
                                        <p:attrNameLst>
                                          <p:attrName>ppt_w</p:attrName>
                                        </p:attrNameLst>
                                      </p:cBhvr>
                                      <p:tavLst>
                                        <p:tav tm="0">
                                          <p:val>
                                            <p:strVal val="ppt_w"/>
                                          </p:val>
                                        </p:tav>
                                        <p:tav tm="100000">
                                          <p:val>
                                            <p:fltVal val="0"/>
                                          </p:val>
                                        </p:tav>
                                      </p:tavLst>
                                    </p:anim>
                                    <p:anim calcmode="lin" valueType="num">
                                      <p:cBhvr>
                                        <p:cTn id="47" dur="500"/>
                                        <p:tgtEl>
                                          <p:spTgt spid="57"/>
                                        </p:tgtEl>
                                        <p:attrNameLst>
                                          <p:attrName>ppt_h</p:attrName>
                                        </p:attrNameLst>
                                      </p:cBhvr>
                                      <p:tavLst>
                                        <p:tav tm="0">
                                          <p:val>
                                            <p:strVal val="ppt_h"/>
                                          </p:val>
                                        </p:tav>
                                        <p:tav tm="100000">
                                          <p:val>
                                            <p:fltVal val="0"/>
                                          </p:val>
                                        </p:tav>
                                      </p:tavLst>
                                    </p:anim>
                                    <p:animEffect transition="out" filter="fade">
                                      <p:cBhvr>
                                        <p:cTn id="48" dur="500"/>
                                        <p:tgtEl>
                                          <p:spTgt spid="57"/>
                                        </p:tgtEl>
                                      </p:cBhvr>
                                    </p:animEffect>
                                    <p:set>
                                      <p:cBhvr>
                                        <p:cTn id="49" dur="1" fill="hold">
                                          <p:stCondLst>
                                            <p:cond delay="499"/>
                                          </p:stCondLst>
                                        </p:cTn>
                                        <p:tgtEl>
                                          <p:spTgt spid="57"/>
                                        </p:tgtEl>
                                        <p:attrNameLst>
                                          <p:attrName>style.visibility</p:attrName>
                                        </p:attrNameLst>
                                      </p:cBhvr>
                                      <p:to>
                                        <p:strVal val="hidden"/>
                                      </p:to>
                                    </p:set>
                                  </p:childTnLst>
                                </p:cTn>
                              </p:par>
                              <p:par>
                                <p:cTn id="50" presetID="53" presetClass="exit" presetSubtype="32" fill="hold" grpId="1" nodeType="withEffect">
                                  <p:stCondLst>
                                    <p:cond delay="0"/>
                                  </p:stCondLst>
                                  <p:childTnLst>
                                    <p:anim calcmode="lin" valueType="num">
                                      <p:cBhvr>
                                        <p:cTn id="51" dur="500"/>
                                        <p:tgtEl>
                                          <p:spTgt spid="58"/>
                                        </p:tgtEl>
                                        <p:attrNameLst>
                                          <p:attrName>ppt_w</p:attrName>
                                        </p:attrNameLst>
                                      </p:cBhvr>
                                      <p:tavLst>
                                        <p:tav tm="0">
                                          <p:val>
                                            <p:strVal val="ppt_w"/>
                                          </p:val>
                                        </p:tav>
                                        <p:tav tm="100000">
                                          <p:val>
                                            <p:fltVal val="0"/>
                                          </p:val>
                                        </p:tav>
                                      </p:tavLst>
                                    </p:anim>
                                    <p:anim calcmode="lin" valueType="num">
                                      <p:cBhvr>
                                        <p:cTn id="52" dur="500"/>
                                        <p:tgtEl>
                                          <p:spTgt spid="58"/>
                                        </p:tgtEl>
                                        <p:attrNameLst>
                                          <p:attrName>ppt_h</p:attrName>
                                        </p:attrNameLst>
                                      </p:cBhvr>
                                      <p:tavLst>
                                        <p:tav tm="0">
                                          <p:val>
                                            <p:strVal val="ppt_h"/>
                                          </p:val>
                                        </p:tav>
                                        <p:tav tm="100000">
                                          <p:val>
                                            <p:fltVal val="0"/>
                                          </p:val>
                                        </p:tav>
                                      </p:tavLst>
                                    </p:anim>
                                    <p:animEffect transition="out" filter="fade">
                                      <p:cBhvr>
                                        <p:cTn id="53" dur="500"/>
                                        <p:tgtEl>
                                          <p:spTgt spid="58"/>
                                        </p:tgtEl>
                                      </p:cBhvr>
                                    </p:animEffect>
                                    <p:set>
                                      <p:cBhvr>
                                        <p:cTn id="54" dur="1" fill="hold">
                                          <p:stCondLst>
                                            <p:cond delay="499"/>
                                          </p:stCondLst>
                                        </p:cTn>
                                        <p:tgtEl>
                                          <p:spTgt spid="58"/>
                                        </p:tgtEl>
                                        <p:attrNameLst>
                                          <p:attrName>style.visibility</p:attrName>
                                        </p:attrNameLst>
                                      </p:cBhvr>
                                      <p:to>
                                        <p:strVal val="hidden"/>
                                      </p:to>
                                    </p:set>
                                  </p:childTnLst>
                                </p:cTn>
                              </p:par>
                              <p:par>
                                <p:cTn id="55" presetID="53" presetClass="exit" presetSubtype="32" fill="hold" grpId="1" nodeType="withEffect">
                                  <p:stCondLst>
                                    <p:cond delay="0"/>
                                  </p:stCondLst>
                                  <p:childTnLst>
                                    <p:anim calcmode="lin" valueType="num">
                                      <p:cBhvr>
                                        <p:cTn id="56" dur="500"/>
                                        <p:tgtEl>
                                          <p:spTgt spid="59"/>
                                        </p:tgtEl>
                                        <p:attrNameLst>
                                          <p:attrName>ppt_w</p:attrName>
                                        </p:attrNameLst>
                                      </p:cBhvr>
                                      <p:tavLst>
                                        <p:tav tm="0">
                                          <p:val>
                                            <p:strVal val="ppt_w"/>
                                          </p:val>
                                        </p:tav>
                                        <p:tav tm="100000">
                                          <p:val>
                                            <p:fltVal val="0"/>
                                          </p:val>
                                        </p:tav>
                                      </p:tavLst>
                                    </p:anim>
                                    <p:anim calcmode="lin" valueType="num">
                                      <p:cBhvr>
                                        <p:cTn id="57" dur="500"/>
                                        <p:tgtEl>
                                          <p:spTgt spid="59"/>
                                        </p:tgtEl>
                                        <p:attrNameLst>
                                          <p:attrName>ppt_h</p:attrName>
                                        </p:attrNameLst>
                                      </p:cBhvr>
                                      <p:tavLst>
                                        <p:tav tm="0">
                                          <p:val>
                                            <p:strVal val="ppt_h"/>
                                          </p:val>
                                        </p:tav>
                                        <p:tav tm="100000">
                                          <p:val>
                                            <p:fltVal val="0"/>
                                          </p:val>
                                        </p:tav>
                                      </p:tavLst>
                                    </p:anim>
                                    <p:animEffect transition="out" filter="fade">
                                      <p:cBhvr>
                                        <p:cTn id="58" dur="500"/>
                                        <p:tgtEl>
                                          <p:spTgt spid="59"/>
                                        </p:tgtEl>
                                      </p:cBhvr>
                                    </p:animEffect>
                                    <p:set>
                                      <p:cBhvr>
                                        <p:cTn id="59" dur="1" fill="hold">
                                          <p:stCondLst>
                                            <p:cond delay="499"/>
                                          </p:stCondLst>
                                        </p:cTn>
                                        <p:tgtEl>
                                          <p:spTgt spid="59"/>
                                        </p:tgtEl>
                                        <p:attrNameLst>
                                          <p:attrName>style.visibility</p:attrName>
                                        </p:attrNameLst>
                                      </p:cBhvr>
                                      <p:to>
                                        <p:strVal val="hidden"/>
                                      </p:to>
                                    </p:set>
                                  </p:childTnLst>
                                </p:cTn>
                              </p:par>
                              <p:par>
                                <p:cTn id="60" presetID="53" presetClass="exit" presetSubtype="32" fill="hold" grpId="1" nodeType="withEffect">
                                  <p:stCondLst>
                                    <p:cond delay="0"/>
                                  </p:stCondLst>
                                  <p:childTnLst>
                                    <p:anim calcmode="lin" valueType="num">
                                      <p:cBhvr>
                                        <p:cTn id="61" dur="500"/>
                                        <p:tgtEl>
                                          <p:spTgt spid="60"/>
                                        </p:tgtEl>
                                        <p:attrNameLst>
                                          <p:attrName>ppt_w</p:attrName>
                                        </p:attrNameLst>
                                      </p:cBhvr>
                                      <p:tavLst>
                                        <p:tav tm="0">
                                          <p:val>
                                            <p:strVal val="ppt_w"/>
                                          </p:val>
                                        </p:tav>
                                        <p:tav tm="100000">
                                          <p:val>
                                            <p:fltVal val="0"/>
                                          </p:val>
                                        </p:tav>
                                      </p:tavLst>
                                    </p:anim>
                                    <p:anim calcmode="lin" valueType="num">
                                      <p:cBhvr>
                                        <p:cTn id="62" dur="500"/>
                                        <p:tgtEl>
                                          <p:spTgt spid="60"/>
                                        </p:tgtEl>
                                        <p:attrNameLst>
                                          <p:attrName>ppt_h</p:attrName>
                                        </p:attrNameLst>
                                      </p:cBhvr>
                                      <p:tavLst>
                                        <p:tav tm="0">
                                          <p:val>
                                            <p:strVal val="ppt_h"/>
                                          </p:val>
                                        </p:tav>
                                        <p:tav tm="100000">
                                          <p:val>
                                            <p:fltVal val="0"/>
                                          </p:val>
                                        </p:tav>
                                      </p:tavLst>
                                    </p:anim>
                                    <p:animEffect transition="out" filter="fade">
                                      <p:cBhvr>
                                        <p:cTn id="63" dur="500"/>
                                        <p:tgtEl>
                                          <p:spTgt spid="60"/>
                                        </p:tgtEl>
                                      </p:cBhvr>
                                    </p:animEffect>
                                    <p:set>
                                      <p:cBhvr>
                                        <p:cTn id="64" dur="1" fill="hold">
                                          <p:stCondLst>
                                            <p:cond delay="499"/>
                                          </p:stCondLst>
                                        </p:cTn>
                                        <p:tgtEl>
                                          <p:spTgt spid="60"/>
                                        </p:tgtEl>
                                        <p:attrNameLst>
                                          <p:attrName>style.visibility</p:attrName>
                                        </p:attrNameLst>
                                      </p:cBhvr>
                                      <p:to>
                                        <p:strVal val="hidden"/>
                                      </p:to>
                                    </p:set>
                                  </p:childTnLst>
                                </p:cTn>
                              </p:par>
                              <p:par>
                                <p:cTn id="65" presetID="53" presetClass="exit" presetSubtype="32" fill="hold" grpId="1" nodeType="withEffect">
                                  <p:stCondLst>
                                    <p:cond delay="0"/>
                                  </p:stCondLst>
                                  <p:childTnLst>
                                    <p:anim calcmode="lin" valueType="num">
                                      <p:cBhvr>
                                        <p:cTn id="66" dur="500"/>
                                        <p:tgtEl>
                                          <p:spTgt spid="61"/>
                                        </p:tgtEl>
                                        <p:attrNameLst>
                                          <p:attrName>ppt_w</p:attrName>
                                        </p:attrNameLst>
                                      </p:cBhvr>
                                      <p:tavLst>
                                        <p:tav tm="0">
                                          <p:val>
                                            <p:strVal val="ppt_w"/>
                                          </p:val>
                                        </p:tav>
                                        <p:tav tm="100000">
                                          <p:val>
                                            <p:fltVal val="0"/>
                                          </p:val>
                                        </p:tav>
                                      </p:tavLst>
                                    </p:anim>
                                    <p:anim calcmode="lin" valueType="num">
                                      <p:cBhvr>
                                        <p:cTn id="67" dur="500"/>
                                        <p:tgtEl>
                                          <p:spTgt spid="61"/>
                                        </p:tgtEl>
                                        <p:attrNameLst>
                                          <p:attrName>ppt_h</p:attrName>
                                        </p:attrNameLst>
                                      </p:cBhvr>
                                      <p:tavLst>
                                        <p:tav tm="0">
                                          <p:val>
                                            <p:strVal val="ppt_h"/>
                                          </p:val>
                                        </p:tav>
                                        <p:tav tm="100000">
                                          <p:val>
                                            <p:fltVal val="0"/>
                                          </p:val>
                                        </p:tav>
                                      </p:tavLst>
                                    </p:anim>
                                    <p:animEffect transition="out" filter="fade">
                                      <p:cBhvr>
                                        <p:cTn id="68" dur="500"/>
                                        <p:tgtEl>
                                          <p:spTgt spid="61"/>
                                        </p:tgtEl>
                                      </p:cBhvr>
                                    </p:animEffect>
                                    <p:set>
                                      <p:cBhvr>
                                        <p:cTn id="69" dur="1" fill="hold">
                                          <p:stCondLst>
                                            <p:cond delay="499"/>
                                          </p:stCondLst>
                                        </p:cTn>
                                        <p:tgtEl>
                                          <p:spTgt spid="61"/>
                                        </p:tgtEl>
                                        <p:attrNameLst>
                                          <p:attrName>style.visibility</p:attrName>
                                        </p:attrNameLst>
                                      </p:cBhvr>
                                      <p:to>
                                        <p:strVal val="hidden"/>
                                      </p:to>
                                    </p:set>
                                  </p:childTnLst>
                                </p:cTn>
                              </p:par>
                              <p:par>
                                <p:cTn id="70" presetID="53" presetClass="exit" presetSubtype="32" fill="hold" grpId="1" nodeType="withEffect">
                                  <p:stCondLst>
                                    <p:cond delay="0"/>
                                  </p:stCondLst>
                                  <p:childTnLst>
                                    <p:anim calcmode="lin" valueType="num">
                                      <p:cBhvr>
                                        <p:cTn id="71" dur="500"/>
                                        <p:tgtEl>
                                          <p:spTgt spid="62"/>
                                        </p:tgtEl>
                                        <p:attrNameLst>
                                          <p:attrName>ppt_w</p:attrName>
                                        </p:attrNameLst>
                                      </p:cBhvr>
                                      <p:tavLst>
                                        <p:tav tm="0">
                                          <p:val>
                                            <p:strVal val="ppt_w"/>
                                          </p:val>
                                        </p:tav>
                                        <p:tav tm="100000">
                                          <p:val>
                                            <p:fltVal val="0"/>
                                          </p:val>
                                        </p:tav>
                                      </p:tavLst>
                                    </p:anim>
                                    <p:anim calcmode="lin" valueType="num">
                                      <p:cBhvr>
                                        <p:cTn id="72" dur="500"/>
                                        <p:tgtEl>
                                          <p:spTgt spid="62"/>
                                        </p:tgtEl>
                                        <p:attrNameLst>
                                          <p:attrName>ppt_h</p:attrName>
                                        </p:attrNameLst>
                                      </p:cBhvr>
                                      <p:tavLst>
                                        <p:tav tm="0">
                                          <p:val>
                                            <p:strVal val="ppt_h"/>
                                          </p:val>
                                        </p:tav>
                                        <p:tav tm="100000">
                                          <p:val>
                                            <p:fltVal val="0"/>
                                          </p:val>
                                        </p:tav>
                                      </p:tavLst>
                                    </p:anim>
                                    <p:animEffect transition="out" filter="fade">
                                      <p:cBhvr>
                                        <p:cTn id="73" dur="500"/>
                                        <p:tgtEl>
                                          <p:spTgt spid="62"/>
                                        </p:tgtEl>
                                      </p:cBhvr>
                                    </p:animEffect>
                                    <p:set>
                                      <p:cBhvr>
                                        <p:cTn id="74" dur="1" fill="hold">
                                          <p:stCondLst>
                                            <p:cond delay="499"/>
                                          </p:stCondLst>
                                        </p:cTn>
                                        <p:tgtEl>
                                          <p:spTgt spid="62"/>
                                        </p:tgtEl>
                                        <p:attrNameLst>
                                          <p:attrName>style.visibility</p:attrName>
                                        </p:attrNameLst>
                                      </p:cBhvr>
                                      <p:to>
                                        <p:strVal val="hidden"/>
                                      </p:to>
                                    </p:set>
                                  </p:childTnLst>
                                </p:cTn>
                              </p:par>
                              <p:par>
                                <p:cTn id="75" presetID="1"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63" grpId="0" animBg="1"/>
      <p:bldP spid="63" grpId="1" animBg="1"/>
      <p:bldP spid="58" grpId="0"/>
      <p:bldP spid="58" grpId="1"/>
      <p:bldP spid="59" grpId="0"/>
      <p:bldP spid="59" grpId="1"/>
      <p:bldP spid="60" grpId="0"/>
      <p:bldP spid="60" grpId="1"/>
      <p:bldP spid="61" grpId="0"/>
      <p:bldP spid="61" grpId="1"/>
      <p:bldP spid="62" grpId="0"/>
      <p:bldP spid="6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a:srcRect l="2404" t="5396" r="4631" b="10765"/>
          <a:stretch/>
        </p:blipFill>
        <p:spPr>
          <a:xfrm>
            <a:off x="1259817" y="992945"/>
            <a:ext cx="10325100" cy="5133202"/>
          </a:xfrm>
          <a:prstGeom prst="rect">
            <a:avLst/>
          </a:prstGeom>
          <a:ln w="38100">
            <a:solidFill>
              <a:schemeClr val="accent1"/>
            </a:solidFill>
          </a:ln>
          <a:effectLst>
            <a:outerShdw blurRad="63500" sx="102000" sy="102000" algn="ctr" rotWithShape="0">
              <a:prstClr val="black">
                <a:alpha val="40000"/>
              </a:prstClr>
            </a:outerShdw>
          </a:effectLst>
        </p:spPr>
      </p:pic>
      <p:sp>
        <p:nvSpPr>
          <p:cNvPr id="32" name="TextBox 31"/>
          <p:cNvSpPr txBox="1"/>
          <p:nvPr/>
        </p:nvSpPr>
        <p:spPr>
          <a:xfrm>
            <a:off x="1367361" y="1461855"/>
            <a:ext cx="10034289" cy="4770537"/>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800" b="1" dirty="0" smtClean="0">
                <a:solidFill>
                  <a:schemeClr val="accent1">
                    <a:lumMod val="75000"/>
                  </a:schemeClr>
                </a:solidFill>
              </a:rPr>
              <a:t>Brick has great reading skills as evidenced by his ability to read on a level that is consistent with a student in the 8</a:t>
            </a:r>
            <a:r>
              <a:rPr lang="en-US" sz="2800" b="1" baseline="30000" dirty="0" smtClean="0">
                <a:solidFill>
                  <a:schemeClr val="accent1">
                    <a:lumMod val="75000"/>
                  </a:schemeClr>
                </a:solidFill>
              </a:rPr>
              <a:t>th</a:t>
            </a:r>
            <a:r>
              <a:rPr lang="en-US" sz="2800" b="1" dirty="0" smtClean="0">
                <a:solidFill>
                  <a:schemeClr val="accent1">
                    <a:lumMod val="75000"/>
                  </a:schemeClr>
                </a:solidFill>
              </a:rPr>
              <a:t> grade.  His expressive vocabulary is reflective of this high level.  He is often seen reading a book, and considers other academic subjects a hindrance.  His unique personality sets him apart from his peers in that he will state exactly what he is thinking.  Observations reveal that he has developed a calming technique that includes bowing his head and whispering the last word or phrase spoken; and his self </a:t>
            </a:r>
            <a:r>
              <a:rPr lang="en-US" sz="2800" b="1" dirty="0">
                <a:solidFill>
                  <a:schemeClr val="accent1">
                    <a:lumMod val="75000"/>
                  </a:schemeClr>
                </a:solidFill>
              </a:rPr>
              <a:t>advocacy </a:t>
            </a:r>
            <a:r>
              <a:rPr lang="en-US" sz="2800" b="1" dirty="0" smtClean="0">
                <a:solidFill>
                  <a:schemeClr val="accent1">
                    <a:lumMod val="75000"/>
                  </a:schemeClr>
                </a:solidFill>
              </a:rPr>
              <a:t>is </a:t>
            </a:r>
            <a:r>
              <a:rPr lang="en-US" sz="2800" b="1" dirty="0">
                <a:solidFill>
                  <a:schemeClr val="accent1">
                    <a:lumMod val="75000"/>
                  </a:schemeClr>
                </a:solidFill>
              </a:rPr>
              <a:t>evident as he defends </a:t>
            </a:r>
            <a:r>
              <a:rPr lang="en-US" sz="2800" b="1" dirty="0" smtClean="0">
                <a:solidFill>
                  <a:schemeClr val="accent1">
                    <a:lumMod val="75000"/>
                  </a:schemeClr>
                </a:solidFill>
              </a:rPr>
              <a:t>this behavior by stating, “It soothes me.”  </a:t>
            </a:r>
          </a:p>
          <a:p>
            <a:endParaRPr lang="en-US" sz="2400" b="1" dirty="0">
              <a:solidFill>
                <a:schemeClr val="accent1">
                  <a:lumMod val="75000"/>
                </a:schemeClr>
              </a:solidFill>
            </a:endParaRPr>
          </a:p>
        </p:txBody>
      </p:sp>
    </p:spTree>
    <p:extLst>
      <p:ext uri="{BB962C8B-B14F-4D97-AF65-F5344CB8AC3E}">
        <p14:creationId xmlns:p14="http://schemas.microsoft.com/office/powerpoint/2010/main" val="32874137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stretch>
            <a:fillRect/>
          </a:stretch>
        </p:blipFill>
        <p:spPr>
          <a:xfrm>
            <a:off x="704198" y="439635"/>
            <a:ext cx="10705617" cy="5869235"/>
          </a:xfrm>
          <a:prstGeom prst="rect">
            <a:avLst/>
          </a:prstGeom>
          <a:ln w="38100">
            <a:solidFill>
              <a:schemeClr val="accent1"/>
            </a:solidFill>
          </a:ln>
          <a:effectLst>
            <a:outerShdw blurRad="63500" sx="102000" sy="102000" algn="ctr" rotWithShape="0">
              <a:prstClr val="black">
                <a:alpha val="40000"/>
              </a:prstClr>
            </a:outerShdw>
          </a:effectLst>
        </p:spPr>
      </p:pic>
      <p:sp>
        <p:nvSpPr>
          <p:cNvPr id="34" name="Rectangle 33"/>
          <p:cNvSpPr/>
          <p:nvPr/>
        </p:nvSpPr>
        <p:spPr>
          <a:xfrm>
            <a:off x="808086" y="1015817"/>
            <a:ext cx="10492576" cy="5262979"/>
          </a:xfrm>
          <a:prstGeom prst="rect">
            <a:avLst/>
          </a:prstGeom>
          <a:effectLst>
            <a:outerShdw blurRad="63500" sx="102000" sy="102000" algn="ctr" rotWithShape="0">
              <a:prstClr val="black">
                <a:alpha val="40000"/>
              </a:prstClr>
            </a:outerShdw>
          </a:effectLst>
        </p:spPr>
        <p:txBody>
          <a:bodyPr wrap="square">
            <a:spAutoFit/>
          </a:bodyPr>
          <a:lstStyle/>
          <a:p>
            <a:r>
              <a:rPr lang="en-US" sz="2800" b="1" dirty="0">
                <a:solidFill>
                  <a:schemeClr val="accent1">
                    <a:lumMod val="75000"/>
                  </a:schemeClr>
                </a:solidFill>
              </a:rPr>
              <a:t>Brick’s parents see him as funny, sweet, and a genius.  However, they realize he does not fit the mold of other students and lacks some social skills.  Mom is concerned about his lack of organizational </a:t>
            </a:r>
            <a:r>
              <a:rPr lang="en-US" sz="2800" b="1" dirty="0" smtClean="0">
                <a:solidFill>
                  <a:schemeClr val="accent1">
                    <a:lumMod val="75000"/>
                  </a:schemeClr>
                </a:solidFill>
              </a:rPr>
              <a:t>skills, </a:t>
            </a:r>
            <a:r>
              <a:rPr lang="en-US" sz="2800" b="1" dirty="0">
                <a:solidFill>
                  <a:schemeClr val="accent1">
                    <a:lumMod val="75000"/>
                  </a:schemeClr>
                </a:solidFill>
              </a:rPr>
              <a:t>which have interfered with </a:t>
            </a:r>
            <a:r>
              <a:rPr lang="en-US" sz="2800" b="1" dirty="0" smtClean="0">
                <a:solidFill>
                  <a:schemeClr val="accent1">
                    <a:lumMod val="75000"/>
                  </a:schemeClr>
                </a:solidFill>
              </a:rPr>
              <a:t>him keeping </a:t>
            </a:r>
            <a:r>
              <a:rPr lang="en-US" sz="2800" b="1" dirty="0">
                <a:solidFill>
                  <a:schemeClr val="accent1">
                    <a:lumMod val="75000"/>
                  </a:schemeClr>
                </a:solidFill>
              </a:rPr>
              <a:t>up with and completing </a:t>
            </a:r>
            <a:r>
              <a:rPr lang="en-US" sz="2800" b="1" dirty="0" smtClean="0">
                <a:solidFill>
                  <a:schemeClr val="accent1">
                    <a:lumMod val="75000"/>
                  </a:schemeClr>
                </a:solidFill>
              </a:rPr>
              <a:t>assignments.  She is also concerned about Brick not delivering communication </a:t>
            </a:r>
            <a:r>
              <a:rPr lang="en-US" sz="2800" b="1" dirty="0">
                <a:solidFill>
                  <a:schemeClr val="accent1">
                    <a:lumMod val="75000"/>
                  </a:schemeClr>
                </a:solidFill>
              </a:rPr>
              <a:t>from the school in a timely manner.  Dad has expressed his concern </a:t>
            </a:r>
            <a:r>
              <a:rPr lang="en-US" sz="2800" b="1" dirty="0" smtClean="0">
                <a:solidFill>
                  <a:schemeClr val="accent1">
                    <a:lumMod val="75000"/>
                  </a:schemeClr>
                </a:solidFill>
              </a:rPr>
              <a:t>about </a:t>
            </a:r>
            <a:r>
              <a:rPr lang="en-US" sz="2800" b="1" dirty="0">
                <a:solidFill>
                  <a:schemeClr val="accent1">
                    <a:lumMod val="75000"/>
                  </a:schemeClr>
                </a:solidFill>
              </a:rPr>
              <a:t>Brick </a:t>
            </a:r>
            <a:r>
              <a:rPr lang="en-US" sz="2800" b="1" dirty="0" smtClean="0">
                <a:solidFill>
                  <a:schemeClr val="accent1">
                    <a:lumMod val="75000"/>
                  </a:schemeClr>
                </a:solidFill>
              </a:rPr>
              <a:t>always </a:t>
            </a:r>
            <a:r>
              <a:rPr lang="en-US" sz="2800" b="1" dirty="0">
                <a:solidFill>
                  <a:schemeClr val="accent1">
                    <a:lumMod val="75000"/>
                  </a:schemeClr>
                </a:solidFill>
              </a:rPr>
              <a:t>whispering to himself.  Both of them want to be involved more with his school activities but work and a busy home schedule hinders them.  They have expressed their desire for him to develop skills that will assist him in the future, especially going to college someday. </a:t>
            </a:r>
          </a:p>
        </p:txBody>
      </p:sp>
    </p:spTree>
    <p:extLst>
      <p:ext uri="{BB962C8B-B14F-4D97-AF65-F5344CB8AC3E}">
        <p14:creationId xmlns:p14="http://schemas.microsoft.com/office/powerpoint/2010/main" val="23754177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4189"/>
          <a:stretch/>
        </p:blipFill>
        <p:spPr>
          <a:xfrm>
            <a:off x="1407775" y="1209217"/>
            <a:ext cx="10471099" cy="4025584"/>
          </a:xfrm>
          <a:prstGeom prst="rect">
            <a:avLst/>
          </a:prstGeom>
          <a:ln w="38100">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1521580" y="1603941"/>
            <a:ext cx="10217287" cy="3108543"/>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800" b="1" dirty="0">
                <a:solidFill>
                  <a:schemeClr val="accent1">
                    <a:lumMod val="75000"/>
                  </a:schemeClr>
                </a:solidFill>
              </a:rPr>
              <a:t>Brick’s favorite subject is Reading.  He has stated that the extra academic work he is experiencing has interfered with his reading time.  </a:t>
            </a:r>
            <a:r>
              <a:rPr lang="en-US" sz="2800" b="1" dirty="0" smtClean="0">
                <a:solidFill>
                  <a:schemeClr val="accent1">
                    <a:lumMod val="75000"/>
                  </a:schemeClr>
                </a:solidFill>
              </a:rPr>
              <a:t>Brick would prefer not to be bothered by the increase in school work, which causes a change </a:t>
            </a:r>
            <a:r>
              <a:rPr lang="en-US" sz="2800" b="1" dirty="0">
                <a:solidFill>
                  <a:schemeClr val="accent1">
                    <a:lumMod val="75000"/>
                  </a:schemeClr>
                </a:solidFill>
              </a:rPr>
              <a:t>in his </a:t>
            </a:r>
            <a:r>
              <a:rPr lang="en-US" sz="2800" b="1" dirty="0" smtClean="0">
                <a:solidFill>
                  <a:schemeClr val="accent1">
                    <a:lumMod val="75000"/>
                  </a:schemeClr>
                </a:solidFill>
              </a:rPr>
              <a:t>routine.  His </a:t>
            </a:r>
            <a:r>
              <a:rPr lang="en-US" sz="2800" b="1" dirty="0">
                <a:solidFill>
                  <a:schemeClr val="accent1">
                    <a:lumMod val="75000"/>
                  </a:schemeClr>
                </a:solidFill>
              </a:rPr>
              <a:t>preference for reading also hinders him from interacting with friends/peers his own age as evidenced at his recent birthday celebration where he was reading a book versus participating in the activities. </a:t>
            </a:r>
          </a:p>
        </p:txBody>
      </p:sp>
    </p:spTree>
    <p:extLst>
      <p:ext uri="{BB962C8B-B14F-4D97-AF65-F5344CB8AC3E}">
        <p14:creationId xmlns:p14="http://schemas.microsoft.com/office/powerpoint/2010/main" val="5651830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034" t="2209" r="1034" b="5282"/>
          <a:stretch/>
        </p:blipFill>
        <p:spPr>
          <a:xfrm>
            <a:off x="1335816" y="204496"/>
            <a:ext cx="10610378" cy="6487520"/>
          </a:xfrm>
          <a:prstGeom prst="rect">
            <a:avLst/>
          </a:prstGeom>
          <a:ln w="38100">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1407117" y="580140"/>
            <a:ext cx="10430182" cy="6124754"/>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800" b="1" dirty="0">
                <a:solidFill>
                  <a:schemeClr val="accent1">
                    <a:lumMod val="75000"/>
                  </a:schemeClr>
                </a:solidFill>
              </a:rPr>
              <a:t>Based upon recent achievement evaluations Brick is reading on a level that is consistent with a student in the 8th grade.  His math skills are consistent with a student in the </a:t>
            </a:r>
            <a:r>
              <a:rPr lang="en-US" sz="2800" b="1" dirty="0" smtClean="0">
                <a:solidFill>
                  <a:schemeClr val="accent1">
                    <a:lumMod val="75000"/>
                  </a:schemeClr>
                </a:solidFill>
              </a:rPr>
              <a:t>1st </a:t>
            </a:r>
            <a:r>
              <a:rPr lang="en-US" sz="2800" b="1" dirty="0">
                <a:solidFill>
                  <a:schemeClr val="accent1">
                    <a:lumMod val="75000"/>
                  </a:schemeClr>
                </a:solidFill>
              </a:rPr>
              <a:t>grade.  Classroom assessments indicate he is struggling with equations involving order of operations.  Teacher and parent observations reveal that Brick has a lack of empathy, difficulty initiating conversations and making friends.  His parents observed his lack of concern toward those in attendance at his recent birthday party.  His </a:t>
            </a:r>
            <a:r>
              <a:rPr lang="en-US" sz="2800" b="1" dirty="0" smtClean="0">
                <a:solidFill>
                  <a:schemeClr val="accent1">
                    <a:lumMod val="75000"/>
                  </a:schemeClr>
                </a:solidFill>
              </a:rPr>
              <a:t>odd behavior</a:t>
            </a:r>
            <a:r>
              <a:rPr lang="en-US" sz="2800" b="1" dirty="0">
                <a:solidFill>
                  <a:schemeClr val="accent1">
                    <a:lumMod val="75000"/>
                  </a:schemeClr>
                </a:solidFill>
              </a:rPr>
              <a:t>, pulling his pants down prior to entering the restroom and inappropriately touching his teacher,  demonstrates his disregard toward peers and adults.  He has also demonstrated a lack of responsibility as evidenced by his neglect of personal property, completing homework assignments, and his indifferent attitude concerning communication between school and home. </a:t>
            </a:r>
          </a:p>
        </p:txBody>
      </p:sp>
    </p:spTree>
    <p:extLst>
      <p:ext uri="{BB962C8B-B14F-4D97-AF65-F5344CB8AC3E}">
        <p14:creationId xmlns:p14="http://schemas.microsoft.com/office/powerpoint/2010/main" val="20691041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2827" y="330997"/>
            <a:ext cx="11395125" cy="5970865"/>
          </a:xfrm>
          <a:prstGeom prst="rect">
            <a:avLst/>
          </a:prstGeom>
          <a:solidFill>
            <a:schemeClr val="bg1"/>
          </a:solidFill>
        </p:spPr>
        <p:txBody>
          <a:bodyPr wrap="square" rtlCol="0">
            <a:spAutoFit/>
          </a:bodyPr>
          <a:lstStyle/>
          <a:p>
            <a:r>
              <a:rPr lang="en-US" sz="4400" dirty="0"/>
              <a:t>Analyze Data</a:t>
            </a:r>
          </a:p>
          <a:p>
            <a:endParaRPr lang="en-US" sz="4400" dirty="0"/>
          </a:p>
          <a:p>
            <a:r>
              <a:rPr lang="en-US" sz="4200" dirty="0" smtClean="0"/>
              <a:t>To develop the student profile including general statements regarding:</a:t>
            </a:r>
          </a:p>
          <a:p>
            <a:r>
              <a:rPr lang="en-US" sz="4200" dirty="0" smtClean="0"/>
              <a:t>Strengths; needs; parental concerns; student preferences and/or interests; evaluation/assessment data; other – status of prior IEP goals, teacher/parent/student input, transition needs (at least by age 16)</a:t>
            </a:r>
            <a:endParaRPr lang="en-US" sz="4200" dirty="0"/>
          </a:p>
        </p:txBody>
      </p:sp>
    </p:spTree>
    <p:extLst>
      <p:ext uri="{BB962C8B-B14F-4D97-AF65-F5344CB8AC3E}">
        <p14:creationId xmlns:p14="http://schemas.microsoft.com/office/powerpoint/2010/main" val="9319674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81611" y="901814"/>
            <a:ext cx="10428400" cy="5022879"/>
          </a:xfrm>
          <a:prstGeom prst="rect">
            <a:avLst/>
          </a:prstGeom>
          <a:ln w="38100">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1459824" y="1523489"/>
            <a:ext cx="10350187" cy="4401205"/>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sz="2800" b="1" dirty="0">
                <a:solidFill>
                  <a:schemeClr val="accent1">
                    <a:lumMod val="75000"/>
                  </a:schemeClr>
                </a:solidFill>
              </a:rPr>
              <a:t>Brick needs to develop math strategies to increase his understanding of the properties of operations.  His resistance to change limits his understanding and acceptance in this foundational skill impeding his ability to perform on grade level.  He needs to develop organizational skills that will improve his performance in classwork and homework.  He needs to develop </a:t>
            </a:r>
            <a:r>
              <a:rPr lang="en-US" sz="2800" b="1" dirty="0" smtClean="0">
                <a:solidFill>
                  <a:schemeClr val="accent1">
                    <a:lumMod val="75000"/>
                  </a:schemeClr>
                </a:solidFill>
              </a:rPr>
              <a:t>effective communication </a:t>
            </a:r>
            <a:r>
              <a:rPr lang="en-US" sz="2800" b="1" dirty="0">
                <a:solidFill>
                  <a:schemeClr val="accent1">
                    <a:lumMod val="75000"/>
                  </a:schemeClr>
                </a:solidFill>
              </a:rPr>
              <a:t>skills that will enhance his social interactions with peers and develop his understanding of the appropriate time to implement a coping strategy or identify a new </a:t>
            </a:r>
            <a:r>
              <a:rPr lang="en-US" sz="2800" b="1" dirty="0" smtClean="0">
                <a:solidFill>
                  <a:schemeClr val="accent1">
                    <a:lumMod val="75000"/>
                  </a:schemeClr>
                </a:solidFill>
              </a:rPr>
              <a:t>one </a:t>
            </a:r>
            <a:r>
              <a:rPr lang="en-US" sz="2800" b="1" dirty="0">
                <a:solidFill>
                  <a:schemeClr val="accent1">
                    <a:lumMod val="75000"/>
                  </a:schemeClr>
                </a:solidFill>
              </a:rPr>
              <a:t>that does not appear </a:t>
            </a:r>
            <a:r>
              <a:rPr lang="en-US" sz="2800" b="1" dirty="0" smtClean="0">
                <a:solidFill>
                  <a:schemeClr val="accent1">
                    <a:lumMod val="75000"/>
                  </a:schemeClr>
                </a:solidFill>
              </a:rPr>
              <a:t>odd. </a:t>
            </a:r>
            <a:endParaRPr lang="en-US" sz="2800" b="1" dirty="0">
              <a:solidFill>
                <a:schemeClr val="accent1">
                  <a:lumMod val="75000"/>
                </a:schemeClr>
              </a:solidFill>
            </a:endParaRPr>
          </a:p>
        </p:txBody>
      </p:sp>
    </p:spTree>
    <p:extLst>
      <p:ext uri="{BB962C8B-B14F-4D97-AF65-F5344CB8AC3E}">
        <p14:creationId xmlns:p14="http://schemas.microsoft.com/office/powerpoint/2010/main" val="1322682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493177" y="87216"/>
            <a:ext cx="5370598" cy="6726540"/>
          </a:xfrm>
          <a:prstGeom prst="rect">
            <a:avLst/>
          </a:prstGeom>
          <a:ln>
            <a:solidFill>
              <a:schemeClr val="tx1"/>
            </a:solidFill>
          </a:ln>
          <a:effectLst>
            <a:outerShdw blurRad="63500" sx="102000" sy="102000" algn="ctr" rotWithShape="0">
              <a:prstClr val="black">
                <a:alpha val="40000"/>
              </a:prstClr>
            </a:outerShdw>
          </a:effectLst>
        </p:spPr>
      </p:pic>
      <p:sp>
        <p:nvSpPr>
          <p:cNvPr id="2" name="Rectangle 1"/>
          <p:cNvSpPr/>
          <p:nvPr/>
        </p:nvSpPr>
        <p:spPr>
          <a:xfrm>
            <a:off x="3618675" y="1637296"/>
            <a:ext cx="5181600" cy="661720"/>
          </a:xfrm>
          <a:prstGeom prst="rect">
            <a:avLst/>
          </a:prstGeom>
        </p:spPr>
        <p:txBody>
          <a:bodyPr wrap="square">
            <a:spAutoFit/>
          </a:bodyPr>
          <a:lstStyle/>
          <a:p>
            <a:r>
              <a:rPr lang="en-US" sz="700" b="1" dirty="0">
                <a:solidFill>
                  <a:schemeClr val="accent1">
                    <a:lumMod val="75000"/>
                  </a:schemeClr>
                </a:solidFill>
              </a:rPr>
              <a:t>Brick has great reading skills as evidenced by his ability to read on a level that is consistent with a student in the 8</a:t>
            </a:r>
            <a:r>
              <a:rPr lang="en-US" sz="700" b="1" baseline="30000" dirty="0">
                <a:solidFill>
                  <a:schemeClr val="accent1">
                    <a:lumMod val="75000"/>
                  </a:schemeClr>
                </a:solidFill>
              </a:rPr>
              <a:t>th</a:t>
            </a:r>
            <a:r>
              <a:rPr lang="en-US" sz="700" b="1" dirty="0">
                <a:solidFill>
                  <a:schemeClr val="accent1">
                    <a:lumMod val="75000"/>
                  </a:schemeClr>
                </a:solidFill>
              </a:rPr>
              <a:t> grade.  His expressive vocabulary is reflective of this high level.  He is often seen reading a book, and even considers other academic subjects a hindrance.  His unique personality sets him apart from his peers in that he will state exactly what he is thinking.  Observations reveal that he has developed a calming technique that includes bowing his head and whispering the last </a:t>
            </a:r>
            <a:r>
              <a:rPr lang="en-US" sz="800" b="1" dirty="0">
                <a:solidFill>
                  <a:schemeClr val="accent1">
                    <a:lumMod val="75000"/>
                  </a:schemeClr>
                </a:solidFill>
              </a:rPr>
              <a:t>word or phrase spoken; and his self advocacy is evident as he defends this behavior by stating, “It soothes me.”  </a:t>
            </a:r>
          </a:p>
        </p:txBody>
      </p:sp>
      <p:sp>
        <p:nvSpPr>
          <p:cNvPr id="7" name="TextBox 6"/>
          <p:cNvSpPr txBox="1"/>
          <p:nvPr/>
        </p:nvSpPr>
        <p:spPr>
          <a:xfrm>
            <a:off x="3613241" y="2341308"/>
            <a:ext cx="5187034" cy="738664"/>
          </a:xfrm>
          <a:prstGeom prst="rect">
            <a:avLst/>
          </a:prstGeom>
          <a:noFill/>
        </p:spPr>
        <p:txBody>
          <a:bodyPr wrap="square" rtlCol="0">
            <a:spAutoFit/>
          </a:bodyPr>
          <a:lstStyle/>
          <a:p>
            <a:r>
              <a:rPr lang="en-US" sz="700" b="1" dirty="0">
                <a:solidFill>
                  <a:schemeClr val="accent1">
                    <a:lumMod val="75000"/>
                  </a:schemeClr>
                </a:solidFill>
              </a:rPr>
              <a:t>Brick’s parents see him as funny, sweet, and a genius.  However, they realize he does not fit the mold of other students and lacks some social skills.  Mom is concerned about his lack of organizational skills, which have interfered with him keeping up with and completing assignments.  She is also concerned about Brick not delivering communication from the school in a timely manner.  Dad has expressed his concern about Brick always whispering to himself.  Both of them want to be involved more with his school activities but work and a busy home schedule hinders them.  They have expressed their desire for him to develop skills that will assist him in the future, especially going to college someday. </a:t>
            </a:r>
            <a:endParaRPr lang="en-US" dirty="0"/>
          </a:p>
        </p:txBody>
      </p:sp>
      <p:sp>
        <p:nvSpPr>
          <p:cNvPr id="17" name="TextBox 16"/>
          <p:cNvSpPr txBox="1"/>
          <p:nvPr/>
        </p:nvSpPr>
        <p:spPr>
          <a:xfrm>
            <a:off x="4699072" y="530300"/>
            <a:ext cx="1234633" cy="369332"/>
          </a:xfrm>
          <a:prstGeom prst="rect">
            <a:avLst/>
          </a:prstGeom>
          <a:noFill/>
        </p:spPr>
        <p:txBody>
          <a:bodyPr wrap="none" rtlCol="0">
            <a:spAutoFit/>
          </a:bodyPr>
          <a:lstStyle/>
          <a:p>
            <a:r>
              <a:rPr lang="en-US" b="1" dirty="0" smtClean="0">
                <a:solidFill>
                  <a:schemeClr val="accent1">
                    <a:lumMod val="75000"/>
                  </a:schemeClr>
                </a:solidFill>
              </a:rPr>
              <a:t>Brick Heck</a:t>
            </a:r>
            <a:endParaRPr lang="en-US" b="1" dirty="0">
              <a:solidFill>
                <a:schemeClr val="accent1">
                  <a:lumMod val="75000"/>
                </a:schemeClr>
              </a:solidFill>
            </a:endParaRPr>
          </a:p>
        </p:txBody>
      </p:sp>
      <p:sp>
        <p:nvSpPr>
          <p:cNvPr id="18" name="TextBox 17"/>
          <p:cNvSpPr txBox="1"/>
          <p:nvPr/>
        </p:nvSpPr>
        <p:spPr>
          <a:xfrm>
            <a:off x="5923026" y="743928"/>
            <a:ext cx="1933962" cy="338554"/>
          </a:xfrm>
          <a:prstGeom prst="rect">
            <a:avLst/>
          </a:prstGeom>
          <a:noFill/>
        </p:spPr>
        <p:txBody>
          <a:bodyPr wrap="square" rtlCol="0">
            <a:spAutoFit/>
          </a:bodyPr>
          <a:lstStyle/>
          <a:p>
            <a:r>
              <a:rPr lang="en-US" sz="1600" b="1" dirty="0" smtClean="0">
                <a:solidFill>
                  <a:schemeClr val="accent1">
                    <a:lumMod val="75000"/>
                  </a:schemeClr>
                </a:solidFill>
              </a:rPr>
              <a:t>  2014        2015</a:t>
            </a:r>
            <a:endParaRPr lang="en-US" sz="1600" b="1" dirty="0">
              <a:solidFill>
                <a:schemeClr val="accent1">
                  <a:lumMod val="75000"/>
                </a:schemeClr>
              </a:solidFill>
            </a:endParaRPr>
          </a:p>
        </p:txBody>
      </p:sp>
      <p:sp>
        <p:nvSpPr>
          <p:cNvPr id="19" name="TextBox 18"/>
          <p:cNvSpPr txBox="1"/>
          <p:nvPr/>
        </p:nvSpPr>
        <p:spPr>
          <a:xfrm>
            <a:off x="7794234" y="720797"/>
            <a:ext cx="1550165" cy="338554"/>
          </a:xfrm>
          <a:prstGeom prst="rect">
            <a:avLst/>
          </a:prstGeom>
          <a:noFill/>
        </p:spPr>
        <p:txBody>
          <a:bodyPr wrap="square" rtlCol="0">
            <a:spAutoFit/>
          </a:bodyPr>
          <a:lstStyle/>
          <a:p>
            <a:r>
              <a:rPr lang="en-US" sz="1600" b="1" dirty="0" smtClean="0">
                <a:solidFill>
                  <a:schemeClr val="accent1">
                    <a:lumMod val="75000"/>
                  </a:schemeClr>
                </a:solidFill>
              </a:rPr>
              <a:t>  3         3</a:t>
            </a:r>
            <a:endParaRPr lang="en-US" sz="1600" b="1" dirty="0">
              <a:solidFill>
                <a:schemeClr val="accent1">
                  <a:lumMod val="75000"/>
                </a:schemeClr>
              </a:solidFill>
            </a:endParaRPr>
          </a:p>
        </p:txBody>
      </p:sp>
      <p:sp>
        <p:nvSpPr>
          <p:cNvPr id="20" name="TextBox 19"/>
          <p:cNvSpPr txBox="1"/>
          <p:nvPr/>
        </p:nvSpPr>
        <p:spPr>
          <a:xfrm>
            <a:off x="5977690" y="984447"/>
            <a:ext cx="4981204" cy="338554"/>
          </a:xfrm>
          <a:prstGeom prst="rect">
            <a:avLst/>
          </a:prstGeom>
          <a:noFill/>
        </p:spPr>
        <p:txBody>
          <a:bodyPr wrap="square" rtlCol="0">
            <a:spAutoFit/>
          </a:bodyPr>
          <a:lstStyle/>
          <a:p>
            <a:r>
              <a:rPr lang="en-US" sz="1600" b="1" dirty="0" smtClean="0">
                <a:solidFill>
                  <a:schemeClr val="accent1">
                    <a:lumMod val="75000"/>
                  </a:schemeClr>
                </a:solidFill>
              </a:rPr>
              <a:t>  8/18/2014               05/22/2015</a:t>
            </a:r>
            <a:endParaRPr lang="en-US" sz="1600" b="1" dirty="0">
              <a:solidFill>
                <a:schemeClr val="accent1">
                  <a:lumMod val="75000"/>
                </a:schemeClr>
              </a:solidFill>
            </a:endParaRPr>
          </a:p>
        </p:txBody>
      </p:sp>
      <p:sp>
        <p:nvSpPr>
          <p:cNvPr id="21" name="TextBox 20"/>
          <p:cNvSpPr txBox="1"/>
          <p:nvPr/>
        </p:nvSpPr>
        <p:spPr>
          <a:xfrm>
            <a:off x="3815138" y="747374"/>
            <a:ext cx="1557337" cy="307777"/>
          </a:xfrm>
          <a:prstGeom prst="rect">
            <a:avLst/>
          </a:prstGeom>
          <a:noFill/>
        </p:spPr>
        <p:txBody>
          <a:bodyPr wrap="square" rtlCol="0">
            <a:spAutoFit/>
          </a:bodyPr>
          <a:lstStyle/>
          <a:p>
            <a:r>
              <a:rPr lang="en-US" sz="1400" b="1" dirty="0" smtClean="0">
                <a:solidFill>
                  <a:schemeClr val="accent1">
                    <a:lumMod val="75000"/>
                  </a:schemeClr>
                </a:solidFill>
              </a:rPr>
              <a:t>  02/16/2008</a:t>
            </a:r>
            <a:endParaRPr lang="en-US" sz="1400" b="1" dirty="0">
              <a:solidFill>
                <a:schemeClr val="accent1">
                  <a:lumMod val="75000"/>
                </a:schemeClr>
              </a:solidFill>
            </a:endParaRPr>
          </a:p>
        </p:txBody>
      </p:sp>
      <p:sp>
        <p:nvSpPr>
          <p:cNvPr id="22" name="Rectangle 21"/>
          <p:cNvSpPr/>
          <p:nvPr/>
        </p:nvSpPr>
        <p:spPr>
          <a:xfrm>
            <a:off x="3602663" y="3104588"/>
            <a:ext cx="5018326" cy="523220"/>
          </a:xfrm>
          <a:prstGeom prst="rect">
            <a:avLst/>
          </a:prstGeom>
        </p:spPr>
        <p:txBody>
          <a:bodyPr wrap="square">
            <a:spAutoFit/>
          </a:bodyPr>
          <a:lstStyle/>
          <a:p>
            <a:r>
              <a:rPr lang="en-US" sz="700" b="1" dirty="0">
                <a:solidFill>
                  <a:schemeClr val="accent1">
                    <a:lumMod val="75000"/>
                  </a:schemeClr>
                </a:solidFill>
              </a:rPr>
              <a:t>Brick’s favorite subject is Reading.  He has stated that the extra academic work he is experiencing has interfered with his reading time.  Brick would prefer not to be bothered by the increase in school work, which causes a change in his routine.  His preference for reading also hinders him from interacting with friends/peers his own age as evidenced at his recent birthday celebration where he was reading a book versus participating in the activities. </a:t>
            </a:r>
          </a:p>
        </p:txBody>
      </p:sp>
      <p:sp>
        <p:nvSpPr>
          <p:cNvPr id="23" name="Rectangle 22"/>
          <p:cNvSpPr/>
          <p:nvPr/>
        </p:nvSpPr>
        <p:spPr>
          <a:xfrm>
            <a:off x="3602663" y="3797783"/>
            <a:ext cx="5261112" cy="754053"/>
          </a:xfrm>
          <a:prstGeom prst="rect">
            <a:avLst/>
          </a:prstGeom>
        </p:spPr>
        <p:txBody>
          <a:bodyPr wrap="square">
            <a:spAutoFit/>
          </a:bodyPr>
          <a:lstStyle/>
          <a:p>
            <a:r>
              <a:rPr lang="en-US" sz="700" b="1" dirty="0">
                <a:solidFill>
                  <a:schemeClr val="accent1">
                    <a:lumMod val="75000"/>
                  </a:schemeClr>
                </a:solidFill>
              </a:rPr>
              <a:t>Based upon recent achievement evaluations Brick is reading on a level that is consistent with a student in the 8th grade.  His math </a:t>
            </a:r>
            <a:r>
              <a:rPr lang="en-US" sz="600" b="1" dirty="0">
                <a:solidFill>
                  <a:schemeClr val="accent1">
                    <a:lumMod val="75000"/>
                  </a:schemeClr>
                </a:solidFill>
              </a:rPr>
              <a:t>skills are consistent with a student in the </a:t>
            </a:r>
            <a:r>
              <a:rPr lang="en-US" sz="600" b="1" dirty="0" smtClean="0">
                <a:solidFill>
                  <a:schemeClr val="accent1">
                    <a:lumMod val="75000"/>
                  </a:schemeClr>
                </a:solidFill>
              </a:rPr>
              <a:t>1st </a:t>
            </a:r>
            <a:r>
              <a:rPr lang="en-US" sz="600" b="1" dirty="0">
                <a:solidFill>
                  <a:schemeClr val="accent1">
                    <a:lumMod val="75000"/>
                  </a:schemeClr>
                </a:solidFill>
              </a:rPr>
              <a:t>grade.  Classroom assessments indicate he is struggling with equations involving order of operations.  Teacher and parent observations reveal that Brick has a lack of empathy, difficulty initiating conversations and making friends.  His parents observed his lack of concern toward those in attendance at his recent birthday party.  His </a:t>
            </a:r>
            <a:r>
              <a:rPr lang="en-US" sz="600" b="1" dirty="0" smtClean="0">
                <a:solidFill>
                  <a:schemeClr val="accent1">
                    <a:lumMod val="75000"/>
                  </a:schemeClr>
                </a:solidFill>
              </a:rPr>
              <a:t>odd </a:t>
            </a:r>
            <a:r>
              <a:rPr lang="en-US" sz="600" b="1" dirty="0">
                <a:solidFill>
                  <a:schemeClr val="accent1">
                    <a:lumMod val="75000"/>
                  </a:schemeClr>
                </a:solidFill>
              </a:rPr>
              <a:t>behavior, pulling his pants down prior to entering the restroom and inappropriately touching his teacher,  demonstrates his disregard toward peers and adults.  He has also demonstrated a lack of responsibility as evidenced by his neglect of personal property, completing homework assignments, and his indifferent attitude concerning communication between school and home. </a:t>
            </a:r>
          </a:p>
        </p:txBody>
      </p:sp>
      <p:sp>
        <p:nvSpPr>
          <p:cNvPr id="24" name="Rectangle 23"/>
          <p:cNvSpPr/>
          <p:nvPr/>
        </p:nvSpPr>
        <p:spPr>
          <a:xfrm>
            <a:off x="3622541" y="4576878"/>
            <a:ext cx="5018326" cy="630942"/>
          </a:xfrm>
          <a:prstGeom prst="rect">
            <a:avLst/>
          </a:prstGeom>
        </p:spPr>
        <p:txBody>
          <a:bodyPr wrap="square">
            <a:spAutoFit/>
          </a:bodyPr>
          <a:lstStyle/>
          <a:p>
            <a:r>
              <a:rPr lang="en-US" sz="700" b="1" dirty="0">
                <a:solidFill>
                  <a:schemeClr val="accent1">
                    <a:lumMod val="75000"/>
                  </a:schemeClr>
                </a:solidFill>
              </a:rPr>
              <a:t>Brick needs to develop math strategies to increase his understanding of the properties of operations.  His resistance to change limits his understanding and acceptance in this foundational skill impeding his ability to perform on grade level.  He needs to develop organizational skills that will improve his performance in classwork and homework.  He needs to develop effective communication skills that will enhance his social interactions with peers and develop his understanding of the appropriate time to implement a coping strategy or identify a new one that does not appear </a:t>
            </a:r>
            <a:r>
              <a:rPr lang="en-US" sz="700" b="1" dirty="0" smtClean="0">
                <a:solidFill>
                  <a:schemeClr val="accent1">
                    <a:lumMod val="75000"/>
                  </a:schemeClr>
                </a:solidFill>
              </a:rPr>
              <a:t>odd. </a:t>
            </a:r>
            <a:endParaRPr lang="en-US" sz="700" b="1" dirty="0">
              <a:solidFill>
                <a:schemeClr val="accent1">
                  <a:lumMod val="75000"/>
                </a:schemeClr>
              </a:solidFill>
            </a:endParaRPr>
          </a:p>
        </p:txBody>
      </p:sp>
      <p:sp>
        <p:nvSpPr>
          <p:cNvPr id="71" name="Rectangle 70"/>
          <p:cNvSpPr/>
          <p:nvPr/>
        </p:nvSpPr>
        <p:spPr>
          <a:xfrm>
            <a:off x="3616312" y="5197815"/>
            <a:ext cx="5135880" cy="7315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2" name="Rectangle 71"/>
          <p:cNvSpPr/>
          <p:nvPr/>
        </p:nvSpPr>
        <p:spPr>
          <a:xfrm>
            <a:off x="3606484" y="5910651"/>
            <a:ext cx="5135880" cy="7315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257167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barn(inVertical)">
                                      <p:cBhvr>
                                        <p:cTn id="7" dur="10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71"/>
                                        </p:tgtEl>
                                      </p:cBhvr>
                                    </p:animEffect>
                                    <p:set>
                                      <p:cBhvr>
                                        <p:cTn id="12" dur="1" fill="hold">
                                          <p:stCondLst>
                                            <p:cond delay="999"/>
                                          </p:stCondLst>
                                        </p:cTn>
                                        <p:tgtEl>
                                          <p:spTgt spid="7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barn(inVertical)">
                                      <p:cBhvr>
                                        <p:cTn id="17" dur="10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1" nodeType="clickEffect">
                                  <p:stCondLst>
                                    <p:cond delay="0"/>
                                  </p:stCondLst>
                                  <p:childTnLst>
                                    <p:animEffect transition="out" filter="barn(inVertical)">
                                      <p:cBhvr>
                                        <p:cTn id="21" dur="1000"/>
                                        <p:tgtEl>
                                          <p:spTgt spid="72"/>
                                        </p:tgtEl>
                                      </p:cBhvr>
                                    </p:animEffect>
                                    <p:set>
                                      <p:cBhvr>
                                        <p:cTn id="22" dur="1" fill="hold">
                                          <p:stCondLst>
                                            <p:cond delay="999"/>
                                          </p:stCondLst>
                                        </p:cTn>
                                        <p:tgtEl>
                                          <p:spTgt spid="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72" grpId="0" animBg="1"/>
      <p:bldP spid="7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1202" y="106680"/>
            <a:ext cx="5223496" cy="6598920"/>
          </a:xfrm>
          <a:prstGeom prst="rect">
            <a:avLst/>
          </a:prstGeom>
          <a:ln>
            <a:solidFill>
              <a:schemeClr val="tx1"/>
            </a:solidFill>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48" y="17720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18" y="18654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08" y="151146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48" y="2489772"/>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406040" y="135415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28" y="163436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28" y="23816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36" y="20178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56" y="212598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6" name="Picture 5"/>
          <p:cNvPicPr>
            <a:picLocks noChangeAspect="1"/>
          </p:cNvPicPr>
          <p:nvPr/>
        </p:nvPicPr>
        <p:blipFill rotWithShape="1">
          <a:blip r:embed="rId3"/>
          <a:srcRect l="1398" t="12475" r="2227" b="58887"/>
          <a:stretch/>
        </p:blipFill>
        <p:spPr>
          <a:xfrm>
            <a:off x="1462310" y="989077"/>
            <a:ext cx="8152701" cy="3060448"/>
          </a:xfrm>
          <a:prstGeom prst="rect">
            <a:avLst/>
          </a:prstGeom>
          <a:ln w="38100">
            <a:solidFill>
              <a:schemeClr val="accent1"/>
            </a:solidFill>
          </a:ln>
          <a:effectLst>
            <a:outerShdw blurRad="63500" sx="102000" sy="102000" algn="ctr" rotWithShape="0">
              <a:prstClr val="black">
                <a:alpha val="40000"/>
              </a:prstClr>
            </a:outerShdw>
          </a:effectLst>
        </p:spPr>
      </p:pic>
      <p:pic>
        <p:nvPicPr>
          <p:cNvPr id="1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55685" y="2576217"/>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4" name="TextBox 13"/>
          <p:cNvSpPr txBox="1"/>
          <p:nvPr/>
        </p:nvSpPr>
        <p:spPr>
          <a:xfrm>
            <a:off x="4350640" y="406984"/>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1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68631" y="1960151"/>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73551" y="2156795"/>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73549" y="2363267"/>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73551" y="2776229"/>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63723" y="2972873"/>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68643" y="3346496"/>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9068643" y="3552973"/>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74155" y="1740592"/>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58840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xit" presetSubtype="32" fill="hold" nodeType="clickEffect">
                                  <p:stCondLst>
                                    <p:cond delay="0"/>
                                  </p:stCondLst>
                                  <p:childTnLst>
                                    <p:anim calcmode="lin" valueType="num">
                                      <p:cBhvr>
                                        <p:cTn id="58" dur="1000"/>
                                        <p:tgtEl>
                                          <p:spTgt spid="6"/>
                                        </p:tgtEl>
                                        <p:attrNameLst>
                                          <p:attrName>ppt_w</p:attrName>
                                        </p:attrNameLst>
                                      </p:cBhvr>
                                      <p:tavLst>
                                        <p:tav tm="0">
                                          <p:val>
                                            <p:strVal val="ppt_w"/>
                                          </p:val>
                                        </p:tav>
                                        <p:tav tm="100000">
                                          <p:val>
                                            <p:fltVal val="0"/>
                                          </p:val>
                                        </p:tav>
                                      </p:tavLst>
                                    </p:anim>
                                    <p:anim calcmode="lin" valueType="num">
                                      <p:cBhvr>
                                        <p:cTn id="59" dur="1000"/>
                                        <p:tgtEl>
                                          <p:spTgt spid="6"/>
                                        </p:tgtEl>
                                        <p:attrNameLst>
                                          <p:attrName>ppt_h</p:attrName>
                                        </p:attrNameLst>
                                      </p:cBhvr>
                                      <p:tavLst>
                                        <p:tav tm="0">
                                          <p:val>
                                            <p:strVal val="ppt_h"/>
                                          </p:val>
                                        </p:tav>
                                        <p:tav tm="100000">
                                          <p:val>
                                            <p:fltVal val="0"/>
                                          </p:val>
                                        </p:tav>
                                      </p:tavLst>
                                    </p:anim>
                                    <p:animEffect transition="out" filter="fade">
                                      <p:cBhvr>
                                        <p:cTn id="60" dur="1000"/>
                                        <p:tgtEl>
                                          <p:spTgt spid="6"/>
                                        </p:tgtEl>
                                      </p:cBhvr>
                                    </p:animEffect>
                                    <p:set>
                                      <p:cBhvr>
                                        <p:cTn id="61" dur="1" fill="hold">
                                          <p:stCondLst>
                                            <p:cond delay="999"/>
                                          </p:stCondLst>
                                        </p:cTn>
                                        <p:tgtEl>
                                          <p:spTgt spid="6"/>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10"/>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12"/>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3"/>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15"/>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11"/>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16"/>
                                        </p:tgtEl>
                                        <p:attrNameLst>
                                          <p:attrName>style.visibility</p:attrName>
                                        </p:attrNameLst>
                                      </p:cBhvr>
                                      <p:to>
                                        <p:strVal val="hidden"/>
                                      </p:to>
                                    </p:set>
                                  </p:childTnLst>
                                </p:cTn>
                              </p:par>
                              <p:par>
                                <p:cTn id="74" presetID="1" presetClass="exit" presetSubtype="0" fill="hold" nodeType="withEffect">
                                  <p:stCondLst>
                                    <p:cond delay="0"/>
                                  </p:stCondLst>
                                  <p:childTnLst>
                                    <p:set>
                                      <p:cBhvr>
                                        <p:cTn id="75" dur="1" fill="hold">
                                          <p:stCondLst>
                                            <p:cond delay="0"/>
                                          </p:stCondLst>
                                        </p:cTn>
                                        <p:tgtEl>
                                          <p:spTgt spid="17"/>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19"/>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29"/>
                                        </p:tgtEl>
                                        <p:attrNameLst>
                                          <p:attrName>style.visibility</p:attrName>
                                        </p:attrNameLst>
                                      </p:cBhvr>
                                      <p:to>
                                        <p:strVal val="hidden"/>
                                      </p:to>
                                    </p:set>
                                  </p:childTnLst>
                                </p:cTn>
                              </p:par>
                              <p:par>
                                <p:cTn id="80" presetID="1" presetClass="entr" presetSubtype="0"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25"/>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26"/>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21"/>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22"/>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18"/>
                                        </p:tgtEl>
                                        <p:attrNameLst>
                                          <p:attrName>style.visibility</p:attrName>
                                        </p:attrNameLst>
                                      </p:cBhvr>
                                      <p:to>
                                        <p:strVal val="visible"/>
                                      </p:to>
                                    </p:set>
                                  </p:childTnLst>
                                </p:cTn>
                              </p:par>
                              <p:par>
                                <p:cTn id="94" presetID="1" presetClass="entr" presetSubtype="0" fill="hold" nodeType="withEffect">
                                  <p:stCondLst>
                                    <p:cond delay="0"/>
                                  </p:stCondLst>
                                  <p:childTnLst>
                                    <p:set>
                                      <p:cBhvr>
                                        <p:cTn id="95" dur="1" fill="hold">
                                          <p:stCondLst>
                                            <p:cond delay="0"/>
                                          </p:stCondLst>
                                        </p:cTn>
                                        <p:tgtEl>
                                          <p:spTgt spid="20"/>
                                        </p:tgtEl>
                                        <p:attrNameLst>
                                          <p:attrName>style.visibility</p:attrName>
                                        </p:attrNameLst>
                                      </p:cBhvr>
                                      <p:to>
                                        <p:strVal val="visible"/>
                                      </p:to>
                                    </p:set>
                                  </p:childTnLst>
                                </p:cTn>
                              </p:par>
                              <p:par>
                                <p:cTn id="96" presetID="1" presetClass="entr" presetSubtype="0" fill="hold" nodeType="withEffect">
                                  <p:stCondLst>
                                    <p:cond delay="0"/>
                                  </p:stCondLst>
                                  <p:childTnLst>
                                    <p:set>
                                      <p:cBhvr>
                                        <p:cTn id="97"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1202" y="106680"/>
            <a:ext cx="5223496" cy="6598920"/>
          </a:xfrm>
          <a:prstGeom prst="rect">
            <a:avLst/>
          </a:prstGeom>
          <a:ln>
            <a:solidFill>
              <a:schemeClr val="tx1"/>
            </a:solidFill>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56" y="212598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28" y="23816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36" y="20178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48" y="2489772"/>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15850" y="32267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32666" y="336437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7" name="Picture 6"/>
          <p:cNvPicPr>
            <a:picLocks noChangeAspect="1"/>
          </p:cNvPicPr>
          <p:nvPr/>
        </p:nvPicPr>
        <p:blipFill rotWithShape="1">
          <a:blip r:embed="rId3"/>
          <a:srcRect l="1399" t="40599" r="2226" b="26144"/>
          <a:stretch/>
        </p:blipFill>
        <p:spPr>
          <a:xfrm>
            <a:off x="1631183" y="2110460"/>
            <a:ext cx="8435139" cy="3677192"/>
          </a:xfrm>
          <a:prstGeom prst="rect">
            <a:avLst/>
          </a:prstGeom>
          <a:ln w="38100">
            <a:solidFill>
              <a:schemeClr val="accent1"/>
            </a:solidFill>
          </a:ln>
          <a:effectLst>
            <a:outerShdw blurRad="63500" sx="102000" sy="102000" algn="ctr" rotWithShape="0">
              <a:prstClr val="black">
                <a:alpha val="40000"/>
              </a:prstClr>
            </a:outerShdw>
          </a:effectLst>
        </p:spPr>
      </p:pic>
      <p:pic>
        <p:nvPicPr>
          <p:cNvPr id="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2134024" y="2875600"/>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372774" y="3093935"/>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4" name="TextBox 13"/>
          <p:cNvSpPr txBox="1"/>
          <p:nvPr/>
        </p:nvSpPr>
        <p:spPr>
          <a:xfrm>
            <a:off x="4350640" y="406984"/>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1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406040" y="135415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08" y="151146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28" y="163436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48" y="17720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18" y="18654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9766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32" fill="hold" nodeType="clickEffect">
                                  <p:stCondLst>
                                    <p:cond delay="0"/>
                                  </p:stCondLst>
                                  <p:childTnLst>
                                    <p:anim calcmode="lin" valueType="num">
                                      <p:cBhvr>
                                        <p:cTn id="23" dur="1000"/>
                                        <p:tgtEl>
                                          <p:spTgt spid="7"/>
                                        </p:tgtEl>
                                        <p:attrNameLst>
                                          <p:attrName>ppt_w</p:attrName>
                                        </p:attrNameLst>
                                      </p:cBhvr>
                                      <p:tavLst>
                                        <p:tav tm="0">
                                          <p:val>
                                            <p:strVal val="ppt_w"/>
                                          </p:val>
                                        </p:tav>
                                        <p:tav tm="100000">
                                          <p:val>
                                            <p:fltVal val="0"/>
                                          </p:val>
                                        </p:tav>
                                      </p:tavLst>
                                    </p:anim>
                                    <p:anim calcmode="lin" valueType="num">
                                      <p:cBhvr>
                                        <p:cTn id="24" dur="1000"/>
                                        <p:tgtEl>
                                          <p:spTgt spid="7"/>
                                        </p:tgtEl>
                                        <p:attrNameLst>
                                          <p:attrName>ppt_h</p:attrName>
                                        </p:attrNameLst>
                                      </p:cBhvr>
                                      <p:tavLst>
                                        <p:tav tm="0">
                                          <p:val>
                                            <p:strVal val="ppt_h"/>
                                          </p:val>
                                        </p:tav>
                                        <p:tav tm="100000">
                                          <p:val>
                                            <p:fltVal val="0"/>
                                          </p:val>
                                        </p:tav>
                                      </p:tavLst>
                                    </p:anim>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1202" y="106680"/>
            <a:ext cx="5223496" cy="6598920"/>
          </a:xfrm>
          <a:prstGeom prst="rect">
            <a:avLst/>
          </a:prstGeom>
          <a:ln>
            <a:solidFill>
              <a:schemeClr val="tx1"/>
            </a:solidFill>
          </a:ln>
          <a:effectLst>
            <a:outerShdw blurRad="63500" sx="102000" sy="102000" algn="ctr" rotWithShape="0">
              <a:prstClr val="black">
                <a:alpha val="40000"/>
              </a:prstClr>
            </a:outerShdw>
          </a:effectLst>
        </p:spPr>
      </p:pic>
      <p:pic>
        <p:nvPicPr>
          <p:cNvPr id="1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15850" y="321122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32666" y="3348878"/>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599427" y="5330078"/>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2" name="TextBox 21"/>
          <p:cNvSpPr txBox="1"/>
          <p:nvPr/>
        </p:nvSpPr>
        <p:spPr>
          <a:xfrm>
            <a:off x="7334865" y="6093005"/>
            <a:ext cx="284052" cy="307777"/>
          </a:xfrm>
          <a:prstGeom prst="rect">
            <a:avLst/>
          </a:prstGeom>
          <a:noFill/>
        </p:spPr>
        <p:txBody>
          <a:bodyPr wrap="none" rtlCol="0">
            <a:spAutoFit/>
          </a:bodyPr>
          <a:lstStyle/>
          <a:p>
            <a:r>
              <a:rPr lang="en-US" sz="1400" b="1" dirty="0" smtClean="0">
                <a:solidFill>
                  <a:schemeClr val="accent1">
                    <a:lumMod val="75000"/>
                  </a:schemeClr>
                </a:solidFill>
              </a:rPr>
              <a:t>9</a:t>
            </a:r>
            <a:endParaRPr lang="en-US" sz="1400" b="1" dirty="0">
              <a:solidFill>
                <a:schemeClr val="accent1">
                  <a:lumMod val="75000"/>
                </a:schemeClr>
              </a:solidFill>
            </a:endParaRPr>
          </a:p>
        </p:txBody>
      </p:sp>
      <p:pic>
        <p:nvPicPr>
          <p:cNvPr id="8" name="Picture 7"/>
          <p:cNvPicPr>
            <a:picLocks noChangeAspect="1"/>
          </p:cNvPicPr>
          <p:nvPr/>
        </p:nvPicPr>
        <p:blipFill rotWithShape="1">
          <a:blip r:embed="rId3"/>
          <a:srcRect l="1812" t="73857" r="1812" b="3199"/>
          <a:stretch/>
        </p:blipFill>
        <p:spPr>
          <a:xfrm>
            <a:off x="890005" y="3107538"/>
            <a:ext cx="9603151" cy="2888291"/>
          </a:xfrm>
          <a:prstGeom prst="rect">
            <a:avLst/>
          </a:prstGeom>
          <a:ln w="38100">
            <a:solidFill>
              <a:schemeClr val="accent1"/>
            </a:solidFill>
          </a:ln>
          <a:effectLst>
            <a:outerShdw blurRad="63500" sx="102000" sy="102000" algn="ctr" rotWithShape="0">
              <a:prstClr val="black">
                <a:alpha val="40000"/>
              </a:prstClr>
            </a:outerShdw>
          </a:effectLst>
        </p:spPr>
      </p:pic>
      <p:pic>
        <p:nvPicPr>
          <p:cNvPr id="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405352" y="3818587"/>
            <a:ext cx="183794" cy="242992"/>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2" name="TextBox 11"/>
          <p:cNvSpPr txBox="1"/>
          <p:nvPr/>
        </p:nvSpPr>
        <p:spPr>
          <a:xfrm>
            <a:off x="4350640" y="406984"/>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1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406040" y="135415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08" y="151146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28" y="163436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48" y="17720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18" y="18654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36" y="2017824"/>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5656" y="2125980"/>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05828" y="2381616"/>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8010748" y="2489772"/>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3" name="TextBox 22"/>
          <p:cNvSpPr txBox="1"/>
          <p:nvPr/>
        </p:nvSpPr>
        <p:spPr>
          <a:xfrm>
            <a:off x="8701548" y="5306428"/>
            <a:ext cx="325730" cy="400110"/>
          </a:xfrm>
          <a:prstGeom prst="rect">
            <a:avLst/>
          </a:prstGeom>
          <a:noFill/>
        </p:spPr>
        <p:txBody>
          <a:bodyPr wrap="none" rtlCol="0">
            <a:spAutoFit/>
          </a:bodyPr>
          <a:lstStyle/>
          <a:p>
            <a:r>
              <a:rPr lang="en-US" sz="2000" b="1" dirty="0" smtClean="0">
                <a:solidFill>
                  <a:schemeClr val="accent1">
                    <a:lumMod val="75000"/>
                  </a:schemeClr>
                </a:solidFill>
              </a:rPr>
              <a:t>9</a:t>
            </a:r>
            <a:endParaRPr lang="en-US" sz="2000" b="1" dirty="0">
              <a:solidFill>
                <a:schemeClr val="accent1">
                  <a:lumMod val="75000"/>
                </a:schemeClr>
              </a:solidFill>
            </a:endParaRPr>
          </a:p>
        </p:txBody>
      </p:sp>
    </p:spTree>
    <p:extLst>
      <p:ext uri="{BB962C8B-B14F-4D97-AF65-F5344CB8AC3E}">
        <p14:creationId xmlns:p14="http://schemas.microsoft.com/office/powerpoint/2010/main" val="3487106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arn(inVertical)">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32" fill="hold" nodeType="clickEffect">
                                  <p:stCondLst>
                                    <p:cond delay="0"/>
                                  </p:stCondLst>
                                  <p:childTnLst>
                                    <p:anim calcmode="lin" valueType="num">
                                      <p:cBhvr>
                                        <p:cTn id="23" dur="1000"/>
                                        <p:tgtEl>
                                          <p:spTgt spid="8"/>
                                        </p:tgtEl>
                                        <p:attrNameLst>
                                          <p:attrName>ppt_w</p:attrName>
                                        </p:attrNameLst>
                                      </p:cBhvr>
                                      <p:tavLst>
                                        <p:tav tm="0">
                                          <p:val>
                                            <p:strVal val="ppt_w"/>
                                          </p:val>
                                        </p:tav>
                                        <p:tav tm="100000">
                                          <p:val>
                                            <p:fltVal val="0"/>
                                          </p:val>
                                        </p:tav>
                                      </p:tavLst>
                                    </p:anim>
                                    <p:anim calcmode="lin" valueType="num">
                                      <p:cBhvr>
                                        <p:cTn id="24" dur="1000"/>
                                        <p:tgtEl>
                                          <p:spTgt spid="8"/>
                                        </p:tgtEl>
                                        <p:attrNameLst>
                                          <p:attrName>ppt_h</p:attrName>
                                        </p:attrNameLst>
                                      </p:cBhvr>
                                      <p:tavLst>
                                        <p:tav tm="0">
                                          <p:val>
                                            <p:strVal val="ppt_h"/>
                                          </p:val>
                                        </p:tav>
                                        <p:tav tm="100000">
                                          <p:val>
                                            <p:fltVal val="0"/>
                                          </p:val>
                                        </p:tav>
                                      </p:tavLst>
                                    </p:anim>
                                    <p:animEffect transition="out" filter="fade">
                                      <p:cBhvr>
                                        <p:cTn id="25" dur="1000"/>
                                        <p:tgtEl>
                                          <p:spTgt spid="8"/>
                                        </p:tgtEl>
                                      </p:cBhvr>
                                    </p:animEffect>
                                    <p:set>
                                      <p:cBhvr>
                                        <p:cTn id="26" dur="1" fill="hold">
                                          <p:stCondLst>
                                            <p:cond delay="999"/>
                                          </p:stCondLst>
                                        </p:cTn>
                                        <p:tgtEl>
                                          <p:spTgt spid="8"/>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23"/>
                                        </p:tgtEl>
                                        <p:attrNameLst>
                                          <p:attrName>style.visibility</p:attrName>
                                        </p:attrNameLst>
                                      </p:cBhvr>
                                      <p:to>
                                        <p:strVal val="hidden"/>
                                      </p:to>
                                    </p:set>
                                  </p:childTnLst>
                                </p:cTn>
                              </p:par>
                              <p:par>
                                <p:cTn id="31" presetID="16" presetClass="entr" presetSubtype="21"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barn(inVertical)">
                                      <p:cBhvr>
                                        <p:cTn id="33" dur="500"/>
                                        <p:tgtEl>
                                          <p:spTgt spid="22"/>
                                        </p:tgtEl>
                                      </p:cBhvr>
                                    </p:animEffect>
                                  </p:childTnLst>
                                </p:cTn>
                              </p:par>
                              <p:par>
                                <p:cTn id="34" presetID="1" presetClass="entr" presetSubtype="0"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3086100" y="83820"/>
            <a:ext cx="5295899" cy="6680384"/>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5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569" r="7393"/>
          <a:stretch/>
        </p:blipFill>
        <p:spPr>
          <a:xfrm>
            <a:off x="1511300" y="156606"/>
            <a:ext cx="8623300" cy="6478004"/>
          </a:xfrm>
          <a:prstGeom prst="rect">
            <a:avLst/>
          </a:prstGeom>
          <a:ln w="9525">
            <a:solidFill>
              <a:schemeClr val="tx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864777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09800" y="5901652"/>
            <a:ext cx="8191500" cy="369332"/>
          </a:xfrm>
          <a:prstGeom prst="rect">
            <a:avLst/>
          </a:prstGeom>
        </p:spPr>
        <p:txBody>
          <a:bodyPr wrap="square">
            <a:spAutoFit/>
          </a:bodyPr>
          <a:lstStyle/>
          <a:p>
            <a:pPr algn="ctr"/>
            <a:r>
              <a:rPr lang="en-US" b="1" i="1" dirty="0">
                <a:solidFill>
                  <a:srgbClr val="000000"/>
                </a:solidFill>
                <a:latin typeface="Times New Roman" panose="02020603050405020304" pitchFamily="18" charset="0"/>
              </a:rPr>
              <a:t>Curriculum Guide to the Alabama Course of Study: Mathematics </a:t>
            </a:r>
            <a:r>
              <a:rPr lang="en-US" b="1" i="1" dirty="0" smtClean="0">
                <a:solidFill>
                  <a:srgbClr val="000000"/>
                </a:solidFill>
                <a:latin typeface="Times New Roman" panose="02020603050405020304" pitchFamily="18" charset="0"/>
              </a:rPr>
              <a:t>                      </a:t>
            </a:r>
            <a:r>
              <a:rPr lang="en-US" b="1" dirty="0" smtClean="0">
                <a:solidFill>
                  <a:srgbClr val="000000"/>
                </a:solidFill>
                <a:latin typeface="Times New Roman" panose="02020603050405020304" pitchFamily="18" charset="0"/>
              </a:rPr>
              <a:t>31 </a:t>
            </a:r>
            <a:endParaRPr lang="en-US" b="1" dirty="0"/>
          </a:p>
        </p:txBody>
      </p:sp>
      <p:pic>
        <p:nvPicPr>
          <p:cNvPr id="9" name="Picture 8"/>
          <p:cNvPicPr>
            <a:picLocks noChangeAspect="1"/>
          </p:cNvPicPr>
          <p:nvPr/>
        </p:nvPicPr>
        <p:blipFill>
          <a:blip r:embed="rId3"/>
          <a:stretch>
            <a:fillRect/>
          </a:stretch>
        </p:blipFill>
        <p:spPr>
          <a:xfrm>
            <a:off x="516870" y="297543"/>
            <a:ext cx="11381412" cy="5088277"/>
          </a:xfrm>
          <a:prstGeom prst="rect">
            <a:avLst/>
          </a:prstGeom>
        </p:spPr>
      </p:pic>
      <p:sp>
        <p:nvSpPr>
          <p:cNvPr id="10" name="Rectangle 9"/>
          <p:cNvSpPr/>
          <p:nvPr/>
        </p:nvSpPr>
        <p:spPr>
          <a:xfrm>
            <a:off x="1297858" y="4085304"/>
            <a:ext cx="7403690" cy="2802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083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98055" y="201006"/>
            <a:ext cx="10355120" cy="5410955"/>
          </a:xfrm>
          <a:prstGeom prst="rect">
            <a:avLst/>
          </a:prstGeom>
        </p:spPr>
      </p:pic>
      <p:sp>
        <p:nvSpPr>
          <p:cNvPr id="3" name="Rectangle 2"/>
          <p:cNvSpPr/>
          <p:nvPr/>
        </p:nvSpPr>
        <p:spPr>
          <a:xfrm>
            <a:off x="1191987" y="1730827"/>
            <a:ext cx="9486901" cy="522514"/>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003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69270" y="449943"/>
            <a:ext cx="11381412" cy="5088277"/>
          </a:xfrm>
          <a:prstGeom prst="rect">
            <a:avLst/>
          </a:prstGeom>
        </p:spPr>
      </p:pic>
      <p:sp>
        <p:nvSpPr>
          <p:cNvPr id="3" name="Rectangle 2"/>
          <p:cNvSpPr/>
          <p:nvPr/>
        </p:nvSpPr>
        <p:spPr>
          <a:xfrm>
            <a:off x="1450258" y="4237704"/>
            <a:ext cx="7403690" cy="28022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09800" y="5901652"/>
            <a:ext cx="8191500" cy="369332"/>
          </a:xfrm>
          <a:prstGeom prst="rect">
            <a:avLst/>
          </a:prstGeom>
        </p:spPr>
        <p:txBody>
          <a:bodyPr wrap="square">
            <a:spAutoFit/>
          </a:bodyPr>
          <a:lstStyle/>
          <a:p>
            <a:pPr algn="ctr"/>
            <a:r>
              <a:rPr lang="en-US" b="1" i="1" dirty="0">
                <a:solidFill>
                  <a:srgbClr val="000000"/>
                </a:solidFill>
                <a:latin typeface="Times New Roman" panose="02020603050405020304" pitchFamily="18" charset="0"/>
              </a:rPr>
              <a:t>Curriculum Guide to the Alabama Course of Study: Mathematics </a:t>
            </a:r>
            <a:r>
              <a:rPr lang="en-US" b="1" i="1" dirty="0" smtClean="0">
                <a:solidFill>
                  <a:srgbClr val="000000"/>
                </a:solidFill>
                <a:latin typeface="Times New Roman" panose="02020603050405020304" pitchFamily="18" charset="0"/>
              </a:rPr>
              <a:t>                      </a:t>
            </a:r>
            <a:r>
              <a:rPr lang="en-US" b="1" dirty="0" smtClean="0">
                <a:solidFill>
                  <a:srgbClr val="000000"/>
                </a:solidFill>
                <a:latin typeface="Times New Roman" panose="02020603050405020304" pitchFamily="18" charset="0"/>
              </a:rPr>
              <a:t>31 </a:t>
            </a:r>
            <a:endParaRPr lang="en-US" b="1" dirty="0"/>
          </a:p>
        </p:txBody>
      </p:sp>
    </p:spTree>
    <p:extLst>
      <p:ext uri="{BB962C8B-B14F-4D97-AF65-F5344CB8AC3E}">
        <p14:creationId xmlns:p14="http://schemas.microsoft.com/office/powerpoint/2010/main" val="417380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5980" y="373888"/>
            <a:ext cx="11200052" cy="5786199"/>
          </a:xfrm>
          <a:prstGeom prst="rect">
            <a:avLst/>
          </a:prstGeom>
          <a:solidFill>
            <a:schemeClr val="bg1"/>
          </a:solidFill>
        </p:spPr>
        <p:txBody>
          <a:bodyPr wrap="square" rtlCol="0">
            <a:spAutoFit/>
          </a:bodyPr>
          <a:lstStyle/>
          <a:p>
            <a:pPr marL="0" lvl="1"/>
            <a:r>
              <a:rPr lang="en-US" sz="4400" dirty="0">
                <a:cs typeface="Arial" panose="020B0604020202020204" pitchFamily="34" charset="0"/>
              </a:rPr>
              <a:t>Summarize the Present Level of Academic Achievement and Functional </a:t>
            </a:r>
            <a:r>
              <a:rPr lang="en-US" sz="4400" dirty="0" smtClean="0">
                <a:cs typeface="Arial" panose="020B0604020202020204" pitchFamily="34" charset="0"/>
              </a:rPr>
              <a:t>Performance</a:t>
            </a:r>
          </a:p>
          <a:p>
            <a:pPr marL="0" lvl="1"/>
            <a:endParaRPr lang="en-US" sz="3000" dirty="0"/>
          </a:p>
          <a:p>
            <a:pPr marL="571500" indent="-571500">
              <a:buFont typeface="Arial" panose="020B0604020202020204" pitchFamily="34" charset="0"/>
              <a:buChar char="•"/>
            </a:pPr>
            <a:r>
              <a:rPr lang="en-US" sz="3600" b="1" dirty="0" smtClean="0"/>
              <a:t>Ask</a:t>
            </a:r>
            <a:r>
              <a:rPr lang="en-US" sz="3600" dirty="0" smtClean="0"/>
              <a:t>…what have we learned about the student’s strengths and weaknesses?</a:t>
            </a:r>
          </a:p>
          <a:p>
            <a:pPr marL="571500" indent="-571500">
              <a:buFont typeface="Arial" panose="020B0604020202020204" pitchFamily="34" charset="0"/>
              <a:buChar char="•"/>
            </a:pPr>
            <a:r>
              <a:rPr lang="en-US" sz="3600" b="1" dirty="0" smtClean="0"/>
              <a:t>Ask</a:t>
            </a:r>
            <a:r>
              <a:rPr lang="en-US" sz="3600" dirty="0" smtClean="0"/>
              <a:t>…what is the student capable of doing now?</a:t>
            </a:r>
          </a:p>
          <a:p>
            <a:pPr marL="571500" indent="-571500">
              <a:buFont typeface="Arial" panose="020B0604020202020204" pitchFamily="34" charset="0"/>
              <a:buChar char="•"/>
            </a:pPr>
            <a:r>
              <a:rPr lang="en-US" sz="3600" b="1" dirty="0" smtClean="0"/>
              <a:t>Ask</a:t>
            </a:r>
            <a:r>
              <a:rPr lang="en-US" sz="3600" dirty="0" smtClean="0"/>
              <a:t>…what prerequisite skills does the student need to close the gap between his/her present level and the grade level content standard/academic achievement or the functional performance?</a:t>
            </a:r>
            <a:endParaRPr lang="en-US" sz="4400" dirty="0"/>
          </a:p>
        </p:txBody>
      </p:sp>
    </p:spTree>
    <p:extLst>
      <p:ext uri="{BB962C8B-B14F-4D97-AF65-F5344CB8AC3E}">
        <p14:creationId xmlns:p14="http://schemas.microsoft.com/office/powerpoint/2010/main" val="17232505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57934"/>
          <a:stretch/>
        </p:blipFill>
        <p:spPr>
          <a:xfrm>
            <a:off x="661242" y="365604"/>
            <a:ext cx="11248346" cy="6187020"/>
          </a:xfrm>
          <a:prstGeom prst="rect">
            <a:avLst/>
          </a:prstGeom>
          <a:ln w="12700">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2273300" y="1279528"/>
            <a:ext cx="1821332"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4" name="TextBox 3"/>
          <p:cNvSpPr txBox="1"/>
          <p:nvPr/>
        </p:nvSpPr>
        <p:spPr>
          <a:xfrm>
            <a:off x="7297743" y="1241428"/>
            <a:ext cx="359394" cy="523220"/>
          </a:xfrm>
          <a:prstGeom prst="rect">
            <a:avLst/>
          </a:prstGeom>
          <a:noFill/>
        </p:spPr>
        <p:txBody>
          <a:bodyPr wrap="none" rtlCol="0">
            <a:spAutoFit/>
          </a:bodyPr>
          <a:lstStyle/>
          <a:p>
            <a:r>
              <a:rPr lang="en-US" sz="2800" b="1" dirty="0" smtClean="0">
                <a:solidFill>
                  <a:schemeClr val="accent1">
                    <a:lumMod val="75000"/>
                  </a:schemeClr>
                </a:solidFill>
              </a:rPr>
              <a:t>3</a:t>
            </a:r>
            <a:endParaRPr lang="en-US" sz="2800" b="1" dirty="0">
              <a:solidFill>
                <a:schemeClr val="accent1">
                  <a:lumMod val="75000"/>
                </a:schemeClr>
              </a:solidFill>
            </a:endParaRPr>
          </a:p>
        </p:txBody>
      </p:sp>
    </p:spTree>
    <p:extLst>
      <p:ext uri="{BB962C8B-B14F-4D97-AF65-F5344CB8AC3E}">
        <p14:creationId xmlns:p14="http://schemas.microsoft.com/office/powerpoint/2010/main" val="29103484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130969" y="481263"/>
            <a:ext cx="10647464" cy="5632311"/>
          </a:xfrm>
          <a:prstGeom prst="rect">
            <a:avLst/>
          </a:prstGeom>
          <a:solidFill>
            <a:schemeClr val="bg1"/>
          </a:solidFill>
        </p:spPr>
        <p:txBody>
          <a:bodyPr wrap="square">
            <a:spAutoFit/>
          </a:bodyPr>
          <a:lstStyle/>
          <a:p>
            <a:r>
              <a:rPr lang="en-US" sz="4000" b="1" dirty="0" smtClean="0"/>
              <a:t>STRENGTHS:  </a:t>
            </a:r>
          </a:p>
          <a:p>
            <a:r>
              <a:rPr lang="en-US" sz="4000" b="1" dirty="0">
                <a:solidFill>
                  <a:schemeClr val="accent1">
                    <a:lumMod val="75000"/>
                  </a:schemeClr>
                </a:solidFill>
              </a:rPr>
              <a:t>Recent achievement testing indicates that </a:t>
            </a:r>
            <a:r>
              <a:rPr lang="en-US" sz="4000" b="1" dirty="0" smtClean="0">
                <a:solidFill>
                  <a:schemeClr val="accent1">
                    <a:lumMod val="75000"/>
                  </a:schemeClr>
                </a:solidFill>
              </a:rPr>
              <a:t>Brick </a:t>
            </a:r>
            <a:r>
              <a:rPr lang="en-US" sz="4000" b="1" dirty="0">
                <a:solidFill>
                  <a:schemeClr val="accent1">
                    <a:lumMod val="75000"/>
                  </a:schemeClr>
                </a:solidFill>
              </a:rPr>
              <a:t>is performing </a:t>
            </a:r>
            <a:r>
              <a:rPr lang="en-US" sz="4000" b="1" dirty="0" smtClean="0">
                <a:solidFill>
                  <a:schemeClr val="accent1">
                    <a:lumMod val="75000"/>
                  </a:schemeClr>
                </a:solidFill>
              </a:rPr>
              <a:t>math functions on </a:t>
            </a:r>
            <a:r>
              <a:rPr lang="en-US" sz="4000" b="1" dirty="0">
                <a:solidFill>
                  <a:schemeClr val="accent1">
                    <a:lumMod val="75000"/>
                  </a:schemeClr>
                </a:solidFill>
              </a:rPr>
              <a:t>a level that is consistent with a student in the </a:t>
            </a:r>
            <a:r>
              <a:rPr lang="en-US" sz="4000" b="1" dirty="0" smtClean="0">
                <a:solidFill>
                  <a:schemeClr val="accent1">
                    <a:lumMod val="75000"/>
                  </a:schemeClr>
                </a:solidFill>
              </a:rPr>
              <a:t>first </a:t>
            </a:r>
            <a:r>
              <a:rPr lang="en-US" sz="4000" b="1" dirty="0">
                <a:solidFill>
                  <a:schemeClr val="accent1">
                    <a:lumMod val="75000"/>
                  </a:schemeClr>
                </a:solidFill>
              </a:rPr>
              <a:t>grade. </a:t>
            </a:r>
            <a:r>
              <a:rPr lang="en-US" sz="4000" b="1" dirty="0" smtClean="0">
                <a:solidFill>
                  <a:schemeClr val="accent1">
                    <a:lumMod val="75000"/>
                  </a:schemeClr>
                </a:solidFill>
              </a:rPr>
              <a:t> Recent classroom assessments indicate Brick’s ability to add and subtract one and two digit numbers.  He completes assignments with precision taking time to ensure each number is lined up correctly and in the proper order.  </a:t>
            </a:r>
            <a:endParaRPr lang="en-US" sz="4000" b="1" dirty="0"/>
          </a:p>
        </p:txBody>
      </p:sp>
    </p:spTree>
    <p:extLst>
      <p:ext uri="{BB962C8B-B14F-4D97-AF65-F5344CB8AC3E}">
        <p14:creationId xmlns:p14="http://schemas.microsoft.com/office/powerpoint/2010/main" val="28142485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787841" y="449258"/>
            <a:ext cx="10976920" cy="5632311"/>
          </a:xfrm>
          <a:prstGeom prst="rect">
            <a:avLst/>
          </a:prstGeom>
          <a:solidFill>
            <a:schemeClr val="bg1"/>
          </a:solidFill>
        </p:spPr>
        <p:txBody>
          <a:bodyPr wrap="square">
            <a:spAutoFit/>
          </a:bodyPr>
          <a:lstStyle/>
          <a:p>
            <a:r>
              <a:rPr lang="en-US" sz="4000" b="1" dirty="0" smtClean="0"/>
              <a:t>NEEDS:  </a:t>
            </a:r>
          </a:p>
          <a:p>
            <a:r>
              <a:rPr lang="en-US" sz="4000" b="1" dirty="0">
                <a:solidFill>
                  <a:schemeClr val="accent1">
                    <a:lumMod val="75000"/>
                  </a:schemeClr>
                </a:solidFill>
              </a:rPr>
              <a:t>However, </a:t>
            </a:r>
            <a:r>
              <a:rPr lang="en-US" sz="4000" b="1" dirty="0" smtClean="0">
                <a:solidFill>
                  <a:schemeClr val="accent1">
                    <a:lumMod val="75000"/>
                  </a:schemeClr>
                </a:solidFill>
              </a:rPr>
              <a:t>his need to have a fixed order in math hinders him from performing on grade level.  Classroom observations and assessments reveal his lack of understanding the order of operations.   He needs to increase his understanding and acceptance of this foundational skill.</a:t>
            </a:r>
          </a:p>
          <a:p>
            <a:endParaRPr lang="en-US" sz="4000" b="1" dirty="0">
              <a:solidFill>
                <a:schemeClr val="accent1">
                  <a:lumMod val="75000"/>
                </a:schemeClr>
              </a:solidFill>
            </a:endParaRPr>
          </a:p>
          <a:p>
            <a:r>
              <a:rPr lang="en-US" sz="4000" b="1" dirty="0" smtClean="0">
                <a:solidFill>
                  <a:schemeClr val="accent1">
                    <a:lumMod val="75000"/>
                  </a:schemeClr>
                </a:solidFill>
              </a:rPr>
              <a:t>  </a:t>
            </a:r>
            <a:endParaRPr lang="en-US" sz="4000" b="1" dirty="0"/>
          </a:p>
        </p:txBody>
      </p:sp>
    </p:spTree>
    <p:extLst>
      <p:ext uri="{BB962C8B-B14F-4D97-AF65-F5344CB8AC3E}">
        <p14:creationId xmlns:p14="http://schemas.microsoft.com/office/powerpoint/2010/main" val="24150182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993196" y="500480"/>
            <a:ext cx="10807525" cy="5632311"/>
          </a:xfrm>
          <a:prstGeom prst="rect">
            <a:avLst/>
          </a:prstGeom>
          <a:solidFill>
            <a:schemeClr val="bg1"/>
          </a:solidFill>
        </p:spPr>
        <p:txBody>
          <a:bodyPr wrap="square">
            <a:spAutoFit/>
          </a:bodyPr>
          <a:lstStyle/>
          <a:p>
            <a:r>
              <a:rPr lang="en-US" sz="4000" b="1" dirty="0" smtClean="0"/>
              <a:t>HOW THE DISABILITY AFFECTS PERFORMANCE IN THE GENERAL EDUCATION CURRICULUM :  </a:t>
            </a:r>
          </a:p>
          <a:p>
            <a:endParaRPr lang="en-US" sz="4000" b="1" dirty="0">
              <a:solidFill>
                <a:schemeClr val="accent1">
                  <a:lumMod val="75000"/>
                </a:schemeClr>
              </a:solidFill>
            </a:endParaRPr>
          </a:p>
          <a:p>
            <a:r>
              <a:rPr lang="en-US" sz="4000" b="1" dirty="0" smtClean="0">
                <a:solidFill>
                  <a:schemeClr val="accent1">
                    <a:lumMod val="75000"/>
                  </a:schemeClr>
                </a:solidFill>
              </a:rPr>
              <a:t>Brick’s limited understanding of the properties of operations emphasized by his resistance to accept change affects his educational performance in the general education curriculum in the area of Math. </a:t>
            </a:r>
            <a:endParaRPr lang="en-US" sz="4000" b="1" dirty="0"/>
          </a:p>
        </p:txBody>
      </p:sp>
    </p:spTree>
    <p:extLst>
      <p:ext uri="{BB962C8B-B14F-4D97-AF65-F5344CB8AC3E}">
        <p14:creationId xmlns:p14="http://schemas.microsoft.com/office/powerpoint/2010/main" val="46171113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srcRect l="278" t="42095" r="-278" b="957"/>
          <a:stretch/>
        </p:blipFill>
        <p:spPr>
          <a:xfrm>
            <a:off x="1947662" y="284067"/>
            <a:ext cx="8271802" cy="6159438"/>
          </a:xfrm>
          <a:prstGeom prst="rect">
            <a:avLst/>
          </a:prstGeom>
          <a:ln w="12700">
            <a:solidFill>
              <a:schemeClr val="accent1"/>
            </a:solidFill>
          </a:ln>
          <a:effectLst>
            <a:outerShdw blurRad="63500" sx="102000" sy="102000" algn="ctr" rotWithShape="0">
              <a:prstClr val="black">
                <a:alpha val="40000"/>
              </a:prstClr>
            </a:outerShdw>
          </a:effectLst>
        </p:spPr>
      </p:pic>
      <p:sp>
        <p:nvSpPr>
          <p:cNvPr id="20" name="TextBox 19"/>
          <p:cNvSpPr txBox="1"/>
          <p:nvPr/>
        </p:nvSpPr>
        <p:spPr>
          <a:xfrm>
            <a:off x="2300748" y="1047137"/>
            <a:ext cx="856325" cy="461665"/>
          </a:xfrm>
          <a:prstGeom prst="rect">
            <a:avLst/>
          </a:prstGeom>
          <a:noFill/>
        </p:spPr>
        <p:txBody>
          <a:bodyPr wrap="none" rtlCol="0">
            <a:spAutoFit/>
          </a:bodyPr>
          <a:lstStyle/>
          <a:p>
            <a:r>
              <a:rPr lang="en-US" sz="2400" b="1" dirty="0" smtClean="0">
                <a:solidFill>
                  <a:schemeClr val="accent1">
                    <a:lumMod val="75000"/>
                  </a:schemeClr>
                </a:solidFill>
              </a:rPr>
              <a:t>Brick</a:t>
            </a:r>
            <a:endParaRPr lang="en-US" sz="2400" b="1" dirty="0">
              <a:solidFill>
                <a:schemeClr val="accent1">
                  <a:lumMod val="75000"/>
                </a:schemeClr>
              </a:solidFill>
            </a:endParaRPr>
          </a:p>
        </p:txBody>
      </p:sp>
      <p:sp>
        <p:nvSpPr>
          <p:cNvPr id="21" name="TextBox 20"/>
          <p:cNvSpPr txBox="1"/>
          <p:nvPr/>
        </p:nvSpPr>
        <p:spPr>
          <a:xfrm>
            <a:off x="2285994" y="1774728"/>
            <a:ext cx="7728155" cy="1477328"/>
          </a:xfrm>
          <a:prstGeom prst="rect">
            <a:avLst/>
          </a:prstGeom>
          <a:noFill/>
        </p:spPr>
        <p:txBody>
          <a:bodyPr wrap="square" rtlCol="0">
            <a:spAutoFit/>
          </a:bodyPr>
          <a:lstStyle/>
          <a:p>
            <a:r>
              <a:rPr lang="en-US" sz="2200" b="1" dirty="0">
                <a:solidFill>
                  <a:schemeClr val="accent1">
                    <a:lumMod val="75000"/>
                  </a:schemeClr>
                </a:solidFill>
              </a:rPr>
              <a:t>w</a:t>
            </a:r>
            <a:r>
              <a:rPr lang="en-US" sz="2200" b="1" dirty="0" smtClean="0">
                <a:solidFill>
                  <a:schemeClr val="accent1">
                    <a:lumMod val="75000"/>
                  </a:schemeClr>
                </a:solidFill>
              </a:rPr>
              <a:t>ill increase his understanding of the properties of operations and apply these strategies to add, subtract, multiply and divide </a:t>
            </a:r>
            <a:r>
              <a:rPr lang="en-US" sz="2200" b="1" dirty="0">
                <a:solidFill>
                  <a:schemeClr val="accent1">
                    <a:lumMod val="75000"/>
                  </a:schemeClr>
                </a:solidFill>
              </a:rPr>
              <a:t>(M. 3.5.3)</a:t>
            </a:r>
          </a:p>
          <a:p>
            <a:endParaRPr lang="en-US" sz="2200" b="1" dirty="0">
              <a:solidFill>
                <a:schemeClr val="accent1">
                  <a:lumMod val="75000"/>
                </a:schemeClr>
              </a:solidFill>
            </a:endParaRPr>
          </a:p>
        </p:txBody>
      </p:sp>
      <p:sp>
        <p:nvSpPr>
          <p:cNvPr id="22" name="TextBox 21"/>
          <p:cNvSpPr txBox="1"/>
          <p:nvPr/>
        </p:nvSpPr>
        <p:spPr>
          <a:xfrm>
            <a:off x="2349907" y="3180739"/>
            <a:ext cx="7266042" cy="430887"/>
          </a:xfrm>
          <a:prstGeom prst="rect">
            <a:avLst/>
          </a:prstGeom>
          <a:noFill/>
        </p:spPr>
        <p:txBody>
          <a:bodyPr wrap="square" rtlCol="0">
            <a:spAutoFit/>
          </a:bodyPr>
          <a:lstStyle/>
          <a:p>
            <a:r>
              <a:rPr lang="en-US" sz="2200" b="1" dirty="0" smtClean="0">
                <a:solidFill>
                  <a:schemeClr val="accent1">
                    <a:lumMod val="75000"/>
                  </a:schemeClr>
                </a:solidFill>
              </a:rPr>
              <a:t>Through teacher led instruction and practice</a:t>
            </a:r>
            <a:endParaRPr lang="en-US" sz="2200" b="1" dirty="0">
              <a:solidFill>
                <a:schemeClr val="accent1">
                  <a:lumMod val="75000"/>
                </a:schemeClr>
              </a:solidFill>
            </a:endParaRPr>
          </a:p>
        </p:txBody>
      </p:sp>
      <p:sp>
        <p:nvSpPr>
          <p:cNvPr id="23" name="TextBox 22"/>
          <p:cNvSpPr txBox="1"/>
          <p:nvPr/>
        </p:nvSpPr>
        <p:spPr>
          <a:xfrm>
            <a:off x="2369575" y="4129554"/>
            <a:ext cx="7266042" cy="430887"/>
          </a:xfrm>
          <a:prstGeom prst="rect">
            <a:avLst/>
          </a:prstGeom>
          <a:noFill/>
        </p:spPr>
        <p:txBody>
          <a:bodyPr wrap="square" rtlCol="0">
            <a:spAutoFit/>
          </a:bodyPr>
          <a:lstStyle/>
          <a:p>
            <a:r>
              <a:rPr lang="en-US" sz="2200" b="1" dirty="0">
                <a:solidFill>
                  <a:schemeClr val="accent1">
                    <a:lumMod val="75000"/>
                  </a:schemeClr>
                </a:solidFill>
              </a:rPr>
              <a:t>w</a:t>
            </a:r>
            <a:r>
              <a:rPr lang="en-US" sz="2200" b="1" dirty="0" smtClean="0">
                <a:solidFill>
                  <a:schemeClr val="accent1">
                    <a:lumMod val="75000"/>
                  </a:schemeClr>
                </a:solidFill>
              </a:rPr>
              <a:t>ith 90% accuracy</a:t>
            </a:r>
            <a:endParaRPr lang="en-US" sz="2200" b="1" dirty="0">
              <a:solidFill>
                <a:schemeClr val="accent1">
                  <a:lumMod val="75000"/>
                </a:schemeClr>
              </a:solidFill>
            </a:endParaRPr>
          </a:p>
        </p:txBody>
      </p:sp>
      <p:sp>
        <p:nvSpPr>
          <p:cNvPr id="24" name="TextBox 23"/>
          <p:cNvSpPr txBox="1"/>
          <p:nvPr/>
        </p:nvSpPr>
        <p:spPr>
          <a:xfrm>
            <a:off x="2369575" y="5206475"/>
            <a:ext cx="7266042" cy="430887"/>
          </a:xfrm>
          <a:prstGeom prst="rect">
            <a:avLst/>
          </a:prstGeom>
          <a:noFill/>
        </p:spPr>
        <p:txBody>
          <a:bodyPr wrap="square" rtlCol="0">
            <a:spAutoFit/>
          </a:bodyPr>
          <a:lstStyle/>
          <a:p>
            <a:r>
              <a:rPr lang="en-US" sz="2200" b="1" dirty="0">
                <a:solidFill>
                  <a:schemeClr val="accent1">
                    <a:lumMod val="75000"/>
                  </a:schemeClr>
                </a:solidFill>
              </a:rPr>
              <a:t>b</a:t>
            </a:r>
            <a:r>
              <a:rPr lang="en-US" sz="2200" b="1" dirty="0" smtClean="0">
                <a:solidFill>
                  <a:schemeClr val="accent1">
                    <a:lumMod val="75000"/>
                  </a:schemeClr>
                </a:solidFill>
              </a:rPr>
              <a:t>y the end of the 4</a:t>
            </a:r>
            <a:r>
              <a:rPr lang="en-US" sz="2200" b="1" baseline="30000" dirty="0" smtClean="0">
                <a:solidFill>
                  <a:schemeClr val="accent1">
                    <a:lumMod val="75000"/>
                  </a:schemeClr>
                </a:solidFill>
              </a:rPr>
              <a:t>th</a:t>
            </a:r>
            <a:r>
              <a:rPr lang="en-US" sz="2200" b="1" dirty="0" smtClean="0">
                <a:solidFill>
                  <a:schemeClr val="accent1">
                    <a:lumMod val="75000"/>
                  </a:schemeClr>
                </a:solidFill>
              </a:rPr>
              <a:t> nine weeks </a:t>
            </a:r>
            <a:endParaRPr lang="en-US" sz="2200" b="1" dirty="0">
              <a:solidFill>
                <a:schemeClr val="accent1">
                  <a:lumMod val="75000"/>
                </a:schemeClr>
              </a:solidFill>
            </a:endParaRPr>
          </a:p>
        </p:txBody>
      </p:sp>
    </p:spTree>
    <p:extLst>
      <p:ext uri="{BB962C8B-B14F-4D97-AF65-F5344CB8AC3E}">
        <p14:creationId xmlns:p14="http://schemas.microsoft.com/office/powerpoint/2010/main" val="306643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arn(inVertic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638844" y="428291"/>
            <a:ext cx="10934047" cy="5632311"/>
          </a:xfrm>
          <a:prstGeom prst="rect">
            <a:avLst/>
          </a:prstGeom>
          <a:solidFill>
            <a:schemeClr val="bg1"/>
          </a:solidFill>
        </p:spPr>
        <p:txBody>
          <a:bodyPr wrap="square">
            <a:spAutoFit/>
          </a:bodyPr>
          <a:lstStyle/>
          <a:p>
            <a:r>
              <a:rPr lang="en-US" sz="4000" b="1" dirty="0" smtClean="0"/>
              <a:t>MEASURABLE ANNUAL GOAL: </a:t>
            </a:r>
          </a:p>
          <a:p>
            <a:endParaRPr lang="en-US" sz="4000" b="1" dirty="0">
              <a:solidFill>
                <a:schemeClr val="accent1">
                  <a:lumMod val="75000"/>
                </a:schemeClr>
              </a:solidFill>
            </a:endParaRPr>
          </a:p>
          <a:p>
            <a:pPr>
              <a:defRPr/>
            </a:pPr>
            <a:r>
              <a:rPr lang="en-US" sz="4000" b="1" dirty="0">
                <a:solidFill>
                  <a:schemeClr val="accent1">
                    <a:lumMod val="75000"/>
                  </a:schemeClr>
                </a:solidFill>
              </a:rPr>
              <a:t>Through teacher led instruction and practice, Brick will increase his understanding of the properties of operations and apply these strategies to add, subtract, multiply, and divide with 90% accuracy by the end of the 4th nine weeks.    (M. 3.5.3</a:t>
            </a:r>
            <a:r>
              <a:rPr lang="en-US" sz="4000" b="1" dirty="0" smtClean="0">
                <a:solidFill>
                  <a:schemeClr val="accent1">
                    <a:lumMod val="75000"/>
                  </a:schemeClr>
                </a:solidFill>
              </a:rPr>
              <a:t>)</a:t>
            </a:r>
          </a:p>
          <a:p>
            <a:pPr>
              <a:defRPr/>
            </a:pPr>
            <a:endParaRPr lang="en-US" sz="4000" b="1" dirty="0">
              <a:solidFill>
                <a:schemeClr val="accent1">
                  <a:lumMod val="75000"/>
                </a:schemeClr>
              </a:solidFill>
            </a:endParaRPr>
          </a:p>
        </p:txBody>
      </p:sp>
    </p:spTree>
    <p:extLst>
      <p:ext uri="{BB962C8B-B14F-4D97-AF65-F5344CB8AC3E}">
        <p14:creationId xmlns:p14="http://schemas.microsoft.com/office/powerpoint/2010/main" val="30826118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569" r="7393"/>
          <a:stretch/>
        </p:blipFill>
        <p:spPr>
          <a:xfrm>
            <a:off x="1511300" y="156606"/>
            <a:ext cx="8623300" cy="6478004"/>
          </a:xfrm>
          <a:prstGeom prst="rect">
            <a:avLst/>
          </a:prstGeom>
          <a:ln w="9525">
            <a:solidFill>
              <a:schemeClr val="tx1"/>
            </a:solidFill>
          </a:ln>
          <a:effectLst>
            <a:outerShdw blurRad="63500" sx="102000" sy="102000" algn="ctr" rotWithShape="0">
              <a:prstClr val="black">
                <a:alpha val="40000"/>
              </a:prstClr>
            </a:outerShdw>
          </a:effectLst>
        </p:spPr>
      </p:pic>
      <p:sp>
        <p:nvSpPr>
          <p:cNvPr id="5" name="TextBox 4"/>
          <p:cNvSpPr txBox="1"/>
          <p:nvPr/>
        </p:nvSpPr>
        <p:spPr>
          <a:xfrm>
            <a:off x="1693351" y="2403986"/>
            <a:ext cx="7952095" cy="1000274"/>
          </a:xfrm>
          <a:prstGeom prst="rect">
            <a:avLst/>
          </a:prstGeom>
          <a:noFill/>
        </p:spPr>
        <p:txBody>
          <a:bodyPr wrap="square" rtlCol="0">
            <a:spAutoFit/>
          </a:bodyPr>
          <a:lstStyle/>
          <a:p>
            <a:r>
              <a:rPr lang="en-US" sz="900" dirty="0" smtClean="0">
                <a:solidFill>
                  <a:schemeClr val="accent1">
                    <a:lumMod val="75000"/>
                  </a:schemeClr>
                </a:solidFill>
              </a:rPr>
              <a:t>Recent </a:t>
            </a:r>
            <a:r>
              <a:rPr lang="en-US" sz="900" dirty="0">
                <a:solidFill>
                  <a:schemeClr val="accent1">
                    <a:lumMod val="75000"/>
                  </a:schemeClr>
                </a:solidFill>
              </a:rPr>
              <a:t>achievement testing indicates that he is performing on a level that is consistent with a student in the </a:t>
            </a:r>
            <a:r>
              <a:rPr lang="en-US" sz="900" dirty="0" smtClean="0">
                <a:solidFill>
                  <a:schemeClr val="accent1">
                    <a:lumMod val="75000"/>
                  </a:schemeClr>
                </a:solidFill>
              </a:rPr>
              <a:t>first </a:t>
            </a:r>
            <a:r>
              <a:rPr lang="en-US" sz="900" dirty="0">
                <a:solidFill>
                  <a:schemeClr val="accent1">
                    <a:lumMod val="75000"/>
                  </a:schemeClr>
                </a:solidFill>
              </a:rPr>
              <a:t>grade.  Recent classroom assessments indicate Brick’s ability to add and subtract one and two digit numbers.  He completes assignments with precision taking time to ensure each number is lined up correctly and in the proper order.  However, his need to have a fixed order in math hinders him from performing on grade level.  Classroom observations and assessments reveal his lack of understanding the order of operations.   He needs to increase his understanding and acceptance of this foundational skill.  Brick’s limited understanding of the properties of operations emphasized by his resistance to accept change affects his performance in the general education curriculum in the area of Math.</a:t>
            </a:r>
          </a:p>
          <a:p>
            <a:r>
              <a:rPr lang="en-US" sz="700" dirty="0" smtClean="0">
                <a:solidFill>
                  <a:schemeClr val="accent1">
                    <a:lumMod val="75000"/>
                  </a:schemeClr>
                </a:solidFill>
              </a:rPr>
              <a:t>                      </a:t>
            </a:r>
          </a:p>
          <a:p>
            <a:endParaRPr lang="en-US" sz="700" dirty="0">
              <a:solidFill>
                <a:schemeClr val="accent1">
                  <a:lumMod val="75000"/>
                </a:schemeClr>
              </a:solidFill>
            </a:endParaRPr>
          </a:p>
        </p:txBody>
      </p:sp>
      <p:sp>
        <p:nvSpPr>
          <p:cNvPr id="6" name="TextBox 5"/>
          <p:cNvSpPr txBox="1"/>
          <p:nvPr/>
        </p:nvSpPr>
        <p:spPr>
          <a:xfrm>
            <a:off x="1713019" y="3308558"/>
            <a:ext cx="7952095" cy="1046440"/>
          </a:xfrm>
          <a:prstGeom prst="rect">
            <a:avLst/>
          </a:prstGeom>
          <a:noFill/>
        </p:spPr>
        <p:txBody>
          <a:bodyPr wrap="square" rtlCol="0">
            <a:spAutoFit/>
          </a:bodyPr>
          <a:lstStyle/>
          <a:p>
            <a:r>
              <a:rPr lang="en-US" sz="1600" b="1" dirty="0">
                <a:solidFill>
                  <a:schemeClr val="accent1">
                    <a:lumMod val="75000"/>
                  </a:schemeClr>
                </a:solidFill>
              </a:rPr>
              <a:t>Through teacher led instruction and practice, Brick will increase his understanding of the properties of operations and apply these strategies to add, subtract, multiply, and divide with 90% accuracy by the end of the 4th nine weeks.    </a:t>
            </a:r>
            <a:r>
              <a:rPr lang="en-US" sz="1600" b="1" dirty="0" smtClean="0">
                <a:solidFill>
                  <a:schemeClr val="accent1">
                    <a:lumMod val="75000"/>
                  </a:schemeClr>
                </a:solidFill>
              </a:rPr>
              <a:t>(M</a:t>
            </a:r>
            <a:r>
              <a:rPr lang="en-US" sz="1600" b="1" dirty="0">
                <a:solidFill>
                  <a:schemeClr val="accent1">
                    <a:lumMod val="75000"/>
                  </a:schemeClr>
                </a:solidFill>
              </a:rPr>
              <a:t>. </a:t>
            </a:r>
            <a:r>
              <a:rPr lang="en-US" sz="1600" b="1" dirty="0" smtClean="0">
                <a:solidFill>
                  <a:schemeClr val="accent1">
                    <a:lumMod val="75000"/>
                  </a:schemeClr>
                </a:solidFill>
              </a:rPr>
              <a:t>3.5.3)</a:t>
            </a:r>
            <a:endParaRPr lang="en-US" sz="1600" b="1" dirty="0">
              <a:solidFill>
                <a:schemeClr val="accent1">
                  <a:lumMod val="75000"/>
                </a:schemeClr>
              </a:solidFill>
            </a:endParaRPr>
          </a:p>
          <a:p>
            <a:r>
              <a:rPr lang="en-US" sz="700" dirty="0" smtClean="0">
                <a:solidFill>
                  <a:schemeClr val="accent1">
                    <a:lumMod val="75000"/>
                  </a:schemeClr>
                </a:solidFill>
              </a:rPr>
              <a:t>                      </a:t>
            </a:r>
          </a:p>
          <a:p>
            <a:endParaRPr lang="en-US" sz="700" dirty="0">
              <a:solidFill>
                <a:schemeClr val="accent1">
                  <a:lumMod val="75000"/>
                </a:schemeClr>
              </a:solidFill>
            </a:endParaRPr>
          </a:p>
        </p:txBody>
      </p:sp>
      <p:sp>
        <p:nvSpPr>
          <p:cNvPr id="7" name="TextBox 6"/>
          <p:cNvSpPr txBox="1"/>
          <p:nvPr/>
        </p:nvSpPr>
        <p:spPr>
          <a:xfrm>
            <a:off x="3644900" y="952500"/>
            <a:ext cx="1821332"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8" name="TextBox 7"/>
          <p:cNvSpPr txBox="1"/>
          <p:nvPr/>
        </p:nvSpPr>
        <p:spPr>
          <a:xfrm>
            <a:off x="2654300" y="1803400"/>
            <a:ext cx="769763" cy="400110"/>
          </a:xfrm>
          <a:prstGeom prst="rect">
            <a:avLst/>
          </a:prstGeom>
          <a:noFill/>
        </p:spPr>
        <p:txBody>
          <a:bodyPr wrap="none" rtlCol="0">
            <a:spAutoFit/>
          </a:bodyPr>
          <a:lstStyle/>
          <a:p>
            <a:r>
              <a:rPr lang="en-US" sz="2000" b="1" dirty="0" smtClean="0">
                <a:solidFill>
                  <a:schemeClr val="accent1">
                    <a:lumMod val="75000"/>
                  </a:schemeClr>
                </a:solidFill>
              </a:rPr>
              <a:t>Math</a:t>
            </a:r>
            <a:endParaRPr lang="en-US" sz="2000" b="1" dirty="0">
              <a:solidFill>
                <a:schemeClr val="accent1">
                  <a:lumMod val="75000"/>
                </a:schemeClr>
              </a:solidFill>
            </a:endParaRPr>
          </a:p>
        </p:txBody>
      </p:sp>
      <p:pic>
        <p:nvPicPr>
          <p:cNvPr id="10"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6157648" y="4539855"/>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1"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8080808" y="4311533"/>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2"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6175807" y="4300643"/>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2257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945771" y="331220"/>
            <a:ext cx="10707790" cy="5632311"/>
          </a:xfrm>
          <a:prstGeom prst="rect">
            <a:avLst/>
          </a:prstGeom>
          <a:solidFill>
            <a:schemeClr val="bg1"/>
          </a:solidFill>
        </p:spPr>
        <p:txBody>
          <a:bodyPr wrap="square">
            <a:spAutoFit/>
          </a:bodyPr>
          <a:lstStyle/>
          <a:p>
            <a:r>
              <a:rPr lang="en-US" sz="4000" b="1" dirty="0" smtClean="0"/>
              <a:t>STRENGTHS:  </a:t>
            </a:r>
          </a:p>
          <a:p>
            <a:r>
              <a:rPr lang="en-US" sz="4000" b="1" dirty="0" smtClean="0">
                <a:solidFill>
                  <a:schemeClr val="accent1">
                    <a:lumMod val="75000"/>
                  </a:schemeClr>
                </a:solidFill>
              </a:rPr>
              <a:t>Based </a:t>
            </a:r>
            <a:r>
              <a:rPr lang="en-US" sz="4000" b="1" dirty="0">
                <a:solidFill>
                  <a:schemeClr val="accent1">
                    <a:lumMod val="75000"/>
                  </a:schemeClr>
                </a:solidFill>
              </a:rPr>
              <a:t>upon </a:t>
            </a:r>
            <a:r>
              <a:rPr lang="en-US" sz="4000" b="1" dirty="0" smtClean="0">
                <a:solidFill>
                  <a:schemeClr val="accent1">
                    <a:lumMod val="75000"/>
                  </a:schemeClr>
                </a:solidFill>
              </a:rPr>
              <a:t>parent and teacher </a:t>
            </a:r>
            <a:r>
              <a:rPr lang="en-US" sz="4000" b="1" dirty="0">
                <a:solidFill>
                  <a:schemeClr val="accent1">
                    <a:lumMod val="75000"/>
                  </a:schemeClr>
                </a:solidFill>
              </a:rPr>
              <a:t>observations Brick’s primary interest is in reading.  Recent assessments indicate he is reading and comprehending on a level that is consistent with a student in the 8</a:t>
            </a:r>
            <a:r>
              <a:rPr lang="en-US" sz="4000" b="1" baseline="30000" dirty="0">
                <a:solidFill>
                  <a:schemeClr val="accent1">
                    <a:lumMod val="75000"/>
                  </a:schemeClr>
                </a:solidFill>
              </a:rPr>
              <a:t>th</a:t>
            </a:r>
            <a:r>
              <a:rPr lang="en-US" sz="4000" b="1" dirty="0">
                <a:solidFill>
                  <a:schemeClr val="accent1">
                    <a:lumMod val="75000"/>
                  </a:schemeClr>
                </a:solidFill>
              </a:rPr>
              <a:t> grade.  He has been observed reading advanced texts that include reference books and classical literature</a:t>
            </a:r>
            <a:r>
              <a:rPr lang="en-US" sz="4000" b="1" dirty="0" smtClean="0">
                <a:solidFill>
                  <a:schemeClr val="accent1">
                    <a:lumMod val="75000"/>
                  </a:schemeClr>
                </a:solidFill>
              </a:rPr>
              <a:t>.</a:t>
            </a:r>
          </a:p>
          <a:p>
            <a:endParaRPr lang="en-US" sz="4000" b="1" dirty="0"/>
          </a:p>
        </p:txBody>
      </p:sp>
    </p:spTree>
    <p:extLst>
      <p:ext uri="{BB962C8B-B14F-4D97-AF65-F5344CB8AC3E}">
        <p14:creationId xmlns:p14="http://schemas.microsoft.com/office/powerpoint/2010/main" val="10338952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70327" y="326205"/>
            <a:ext cx="11248347" cy="6247864"/>
          </a:xfrm>
          <a:prstGeom prst="rect">
            <a:avLst/>
          </a:prstGeom>
          <a:solidFill>
            <a:schemeClr val="bg1"/>
          </a:solidFill>
        </p:spPr>
        <p:txBody>
          <a:bodyPr wrap="square">
            <a:spAutoFit/>
          </a:bodyPr>
          <a:lstStyle/>
          <a:p>
            <a:r>
              <a:rPr lang="en-US" sz="4000" b="1" dirty="0" smtClean="0"/>
              <a:t>NEEDS:  </a:t>
            </a:r>
          </a:p>
          <a:p>
            <a:r>
              <a:rPr lang="en-US" sz="4000" b="1" dirty="0">
                <a:solidFill>
                  <a:schemeClr val="accent1">
                    <a:lumMod val="75000"/>
                  </a:schemeClr>
                </a:solidFill>
              </a:rPr>
              <a:t>However, his desire to read has interfered in the development of his social skills.  Based upon teacher observation and recent social skills assessments Brick’s needs include a lack of communication skills such making eye contact, responding to others, showing empathy, and communicating effectively with adults. </a:t>
            </a:r>
            <a:endParaRPr lang="en-US" sz="4000" b="1" dirty="0" smtClean="0">
              <a:solidFill>
                <a:schemeClr val="accent1">
                  <a:lumMod val="75000"/>
                </a:schemeClr>
              </a:solidFill>
            </a:endParaRPr>
          </a:p>
          <a:p>
            <a:endParaRPr lang="en-US" sz="4000" b="1" dirty="0">
              <a:solidFill>
                <a:schemeClr val="accent1">
                  <a:lumMod val="75000"/>
                </a:schemeClr>
              </a:solidFill>
            </a:endParaRPr>
          </a:p>
          <a:p>
            <a:endParaRPr lang="en-US" sz="4000" b="1" dirty="0"/>
          </a:p>
        </p:txBody>
      </p:sp>
    </p:spTree>
    <p:extLst>
      <p:ext uri="{BB962C8B-B14F-4D97-AF65-F5344CB8AC3E}">
        <p14:creationId xmlns:p14="http://schemas.microsoft.com/office/powerpoint/2010/main" val="38097667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5576" y="337338"/>
            <a:ext cx="11248348" cy="6287996"/>
          </a:xfrm>
          <a:prstGeom prst="rect">
            <a:avLst/>
          </a:prstGeom>
          <a:solidFill>
            <a:schemeClr val="bg1"/>
          </a:solidFill>
        </p:spPr>
        <p:txBody>
          <a:bodyPr wrap="square">
            <a:spAutoFit/>
          </a:bodyPr>
          <a:lstStyle/>
          <a:p>
            <a:r>
              <a:rPr lang="en-US" sz="4000" b="1" dirty="0" smtClean="0"/>
              <a:t>HOW THE DISABILITY AFFECTS PERFORMANCE IN THE GENERAL EDUCATION CURRICULUM :  </a:t>
            </a:r>
          </a:p>
          <a:p>
            <a:endParaRPr lang="en-US" sz="4000" b="1" dirty="0">
              <a:solidFill>
                <a:schemeClr val="accent1">
                  <a:lumMod val="75000"/>
                </a:schemeClr>
              </a:solidFill>
            </a:endParaRPr>
          </a:p>
          <a:p>
            <a:r>
              <a:rPr lang="en-US" sz="4000" b="1" dirty="0" smtClean="0">
                <a:solidFill>
                  <a:schemeClr val="accent1">
                    <a:lumMod val="75000"/>
                  </a:schemeClr>
                </a:solidFill>
              </a:rPr>
              <a:t>This </a:t>
            </a:r>
            <a:r>
              <a:rPr lang="en-US" sz="4000" b="1" dirty="0">
                <a:solidFill>
                  <a:schemeClr val="accent1">
                    <a:lumMod val="75000"/>
                  </a:schemeClr>
                </a:solidFill>
              </a:rPr>
              <a:t>lack of social skills has interfered with his ability to make and keep friends among his peers and caused him to appear </a:t>
            </a:r>
            <a:r>
              <a:rPr lang="en-US" sz="4000" b="1" dirty="0" smtClean="0">
                <a:solidFill>
                  <a:schemeClr val="accent1">
                    <a:lumMod val="75000"/>
                  </a:schemeClr>
                </a:solidFill>
              </a:rPr>
              <a:t>odd </a:t>
            </a:r>
            <a:r>
              <a:rPr lang="en-US" sz="4000" b="1" dirty="0">
                <a:solidFill>
                  <a:schemeClr val="accent1">
                    <a:lumMod val="75000"/>
                  </a:schemeClr>
                </a:solidFill>
              </a:rPr>
              <a:t>to his teachers</a:t>
            </a:r>
            <a:r>
              <a:rPr lang="en-US" sz="4000" b="1" dirty="0" smtClean="0">
                <a:solidFill>
                  <a:schemeClr val="accent1">
                    <a:lumMod val="75000"/>
                  </a:schemeClr>
                </a:solidFill>
              </a:rPr>
              <a:t>.</a:t>
            </a:r>
          </a:p>
          <a:p>
            <a:endParaRPr lang="en-US" sz="4000" b="1" dirty="0">
              <a:solidFill>
                <a:schemeClr val="accent1">
                  <a:lumMod val="75000"/>
                </a:schemeClr>
              </a:solidFill>
            </a:endParaRPr>
          </a:p>
          <a:p>
            <a:endParaRPr lang="en-US" sz="4000" b="1" dirty="0" smtClean="0">
              <a:solidFill>
                <a:schemeClr val="accent1">
                  <a:lumMod val="75000"/>
                </a:schemeClr>
              </a:solidFill>
            </a:endParaRPr>
          </a:p>
          <a:p>
            <a:endParaRPr lang="en-US" sz="4000" b="1" dirty="0">
              <a:solidFill>
                <a:schemeClr val="accent1">
                  <a:lumMod val="75000"/>
                </a:schemeClr>
              </a:solidFill>
            </a:endParaRPr>
          </a:p>
          <a:p>
            <a:r>
              <a:rPr lang="en-US" sz="4000" b="1" dirty="0" smtClean="0">
                <a:solidFill>
                  <a:schemeClr val="accent1">
                    <a:lumMod val="75000"/>
                  </a:schemeClr>
                </a:solidFill>
              </a:rPr>
              <a:t> </a:t>
            </a:r>
            <a:endParaRPr lang="en-US" sz="4000" b="1" dirty="0"/>
          </a:p>
        </p:txBody>
      </p:sp>
    </p:spTree>
    <p:extLst>
      <p:ext uri="{BB962C8B-B14F-4D97-AF65-F5344CB8AC3E}">
        <p14:creationId xmlns:p14="http://schemas.microsoft.com/office/powerpoint/2010/main" val="41310797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a:spLocks/>
          </p:cNvSpPr>
          <p:nvPr/>
        </p:nvSpPr>
        <p:spPr>
          <a:xfrm>
            <a:off x="2504741" y="762180"/>
            <a:ext cx="7242763" cy="4706162"/>
          </a:xfrm>
          <a:prstGeom prst="rect">
            <a:avLst/>
          </a:prstGeom>
          <a:solidFill>
            <a:schemeClr val="bg1"/>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600"/>
              </a:spcBef>
              <a:buFont typeface="Wingdings" panose="05000000000000000000" pitchFamily="2" charset="2"/>
              <a:buChar char="§"/>
            </a:pPr>
            <a:r>
              <a:rPr lang="en-US" sz="5400" u="sng" dirty="0" smtClean="0">
                <a:solidFill>
                  <a:srgbClr val="FF0000"/>
                </a:solidFill>
                <a:effectLst>
                  <a:outerShdw blurRad="38100" dist="38100" dir="2700000" algn="tl">
                    <a:srgbClr val="000000">
                      <a:alpha val="43137"/>
                    </a:srgbClr>
                  </a:outerShdw>
                </a:effectLst>
                <a:latin typeface="Euphemia"/>
              </a:rPr>
              <a:t>S</a:t>
            </a:r>
            <a:r>
              <a:rPr lang="en-US" sz="5400" dirty="0" smtClean="0">
                <a:solidFill>
                  <a:schemeClr val="accent1">
                    <a:lumMod val="50000"/>
                  </a:schemeClr>
                </a:solidFill>
                <a:latin typeface="Euphemia"/>
              </a:rPr>
              <a:t>pecific</a:t>
            </a:r>
          </a:p>
          <a:p>
            <a:pPr lvl="1">
              <a:spcBef>
                <a:spcPts val="600"/>
              </a:spcBef>
              <a:buFont typeface="Wingdings" panose="05000000000000000000" pitchFamily="2" charset="2"/>
              <a:buChar char="§"/>
            </a:pPr>
            <a:r>
              <a:rPr lang="en-US" sz="5400" u="sng" dirty="0" smtClean="0">
                <a:solidFill>
                  <a:srgbClr val="FF0000"/>
                </a:solidFill>
                <a:effectLst>
                  <a:outerShdw blurRad="38100" dist="38100" dir="2700000" algn="tl">
                    <a:srgbClr val="000000">
                      <a:alpha val="43137"/>
                    </a:srgbClr>
                  </a:outerShdw>
                </a:effectLst>
                <a:latin typeface="Euphemia"/>
              </a:rPr>
              <a:t>M</a:t>
            </a:r>
            <a:r>
              <a:rPr lang="en-US" sz="5400" dirty="0" smtClean="0">
                <a:solidFill>
                  <a:schemeClr val="accent1">
                    <a:lumMod val="50000"/>
                  </a:schemeClr>
                </a:solidFill>
                <a:latin typeface="Euphemia"/>
              </a:rPr>
              <a:t>easurable</a:t>
            </a:r>
          </a:p>
          <a:p>
            <a:pPr lvl="1">
              <a:spcBef>
                <a:spcPts val="600"/>
              </a:spcBef>
              <a:buFont typeface="Wingdings" panose="05000000000000000000" pitchFamily="2" charset="2"/>
              <a:buChar char="§"/>
            </a:pPr>
            <a:r>
              <a:rPr lang="en-US" sz="5400" u="sng" dirty="0" smtClean="0">
                <a:solidFill>
                  <a:srgbClr val="FF0000"/>
                </a:solidFill>
                <a:effectLst>
                  <a:outerShdw blurRad="38100" dist="38100" dir="2700000" algn="tl">
                    <a:srgbClr val="000000">
                      <a:alpha val="43137"/>
                    </a:srgbClr>
                  </a:outerShdw>
                </a:effectLst>
                <a:latin typeface="Euphemia"/>
              </a:rPr>
              <a:t>A</a:t>
            </a:r>
            <a:r>
              <a:rPr lang="en-US" sz="5400" dirty="0" smtClean="0">
                <a:solidFill>
                  <a:schemeClr val="accent1">
                    <a:lumMod val="50000"/>
                  </a:schemeClr>
                </a:solidFill>
                <a:latin typeface="Euphemia"/>
              </a:rPr>
              <a:t>chievable</a:t>
            </a:r>
          </a:p>
          <a:p>
            <a:pPr lvl="1">
              <a:spcBef>
                <a:spcPts val="600"/>
              </a:spcBef>
              <a:buFont typeface="Wingdings" panose="05000000000000000000" pitchFamily="2" charset="2"/>
              <a:buChar char="§"/>
            </a:pPr>
            <a:r>
              <a:rPr lang="en-US" sz="5400" u="sng" dirty="0" smtClean="0">
                <a:solidFill>
                  <a:srgbClr val="FF0000"/>
                </a:solidFill>
                <a:effectLst>
                  <a:outerShdw blurRad="38100" dist="38100" dir="2700000" algn="tl">
                    <a:srgbClr val="000000">
                      <a:alpha val="43137"/>
                    </a:srgbClr>
                  </a:outerShdw>
                </a:effectLst>
                <a:latin typeface="Euphemia"/>
              </a:rPr>
              <a:t>R</a:t>
            </a:r>
            <a:r>
              <a:rPr lang="en-US" sz="5400" dirty="0" smtClean="0">
                <a:solidFill>
                  <a:schemeClr val="accent1">
                    <a:lumMod val="50000"/>
                  </a:schemeClr>
                </a:solidFill>
                <a:latin typeface="Euphemia"/>
              </a:rPr>
              <a:t>esults-oriented</a:t>
            </a:r>
          </a:p>
          <a:p>
            <a:pPr lvl="1">
              <a:spcBef>
                <a:spcPts val="600"/>
              </a:spcBef>
              <a:buFont typeface="Wingdings" panose="05000000000000000000" pitchFamily="2" charset="2"/>
              <a:buChar char="§"/>
            </a:pPr>
            <a:r>
              <a:rPr lang="en-US" sz="5400" u="sng" dirty="0" smtClean="0">
                <a:solidFill>
                  <a:srgbClr val="FF0000"/>
                </a:solidFill>
                <a:effectLst>
                  <a:outerShdw blurRad="38100" dist="38100" dir="2700000" algn="tl">
                    <a:srgbClr val="000000">
                      <a:alpha val="43137"/>
                    </a:srgbClr>
                  </a:outerShdw>
                </a:effectLst>
                <a:latin typeface="Euphemia"/>
              </a:rPr>
              <a:t>T</a:t>
            </a:r>
            <a:r>
              <a:rPr lang="en-US" sz="5400" dirty="0" smtClean="0">
                <a:solidFill>
                  <a:schemeClr val="accent1">
                    <a:lumMod val="50000"/>
                  </a:schemeClr>
                </a:solidFill>
                <a:latin typeface="Euphemia"/>
              </a:rPr>
              <a:t>ime-bound</a:t>
            </a:r>
            <a:endParaRPr lang="en-US" sz="5400" dirty="0">
              <a:solidFill>
                <a:schemeClr val="accent1">
                  <a:lumMod val="50000"/>
                </a:schemeClr>
              </a:solidFill>
            </a:endParaRPr>
          </a:p>
        </p:txBody>
      </p:sp>
    </p:spTree>
    <p:extLst>
      <p:ext uri="{BB962C8B-B14F-4D97-AF65-F5344CB8AC3E}">
        <p14:creationId xmlns:p14="http://schemas.microsoft.com/office/powerpoint/2010/main" val="3133686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rotWithShape="1">
          <a:blip r:embed="rId3"/>
          <a:srcRect l="278" t="42095" r="-278" b="957"/>
          <a:stretch/>
        </p:blipFill>
        <p:spPr>
          <a:xfrm>
            <a:off x="1666564" y="108767"/>
            <a:ext cx="8937604" cy="6655214"/>
          </a:xfrm>
          <a:prstGeom prst="rect">
            <a:avLst/>
          </a:prstGeom>
          <a:ln w="12700">
            <a:solidFill>
              <a:schemeClr val="accent1"/>
            </a:solidFill>
          </a:ln>
          <a:effectLst>
            <a:outerShdw blurRad="63500" sx="102000" sy="102000" algn="ctr" rotWithShape="0">
              <a:prstClr val="black">
                <a:alpha val="40000"/>
              </a:prstClr>
            </a:outerShdw>
          </a:effectLst>
        </p:spPr>
      </p:pic>
      <p:sp>
        <p:nvSpPr>
          <p:cNvPr id="21" name="TextBox 20"/>
          <p:cNvSpPr txBox="1"/>
          <p:nvPr/>
        </p:nvSpPr>
        <p:spPr>
          <a:xfrm>
            <a:off x="2079529" y="884906"/>
            <a:ext cx="856325" cy="461665"/>
          </a:xfrm>
          <a:prstGeom prst="rect">
            <a:avLst/>
          </a:prstGeom>
          <a:noFill/>
        </p:spPr>
        <p:txBody>
          <a:bodyPr wrap="none" rtlCol="0">
            <a:spAutoFit/>
          </a:bodyPr>
          <a:lstStyle/>
          <a:p>
            <a:r>
              <a:rPr lang="en-US" sz="2400" b="1" dirty="0" smtClean="0">
                <a:solidFill>
                  <a:schemeClr val="accent1">
                    <a:lumMod val="75000"/>
                  </a:schemeClr>
                </a:solidFill>
              </a:rPr>
              <a:t>Brick</a:t>
            </a:r>
            <a:endParaRPr lang="en-US" sz="2400" b="1" dirty="0">
              <a:solidFill>
                <a:schemeClr val="accent1">
                  <a:lumMod val="75000"/>
                </a:schemeClr>
              </a:solidFill>
            </a:endParaRPr>
          </a:p>
        </p:txBody>
      </p:sp>
      <p:sp>
        <p:nvSpPr>
          <p:cNvPr id="22" name="TextBox 21"/>
          <p:cNvSpPr txBox="1"/>
          <p:nvPr/>
        </p:nvSpPr>
        <p:spPr>
          <a:xfrm>
            <a:off x="2079521" y="1820492"/>
            <a:ext cx="8391916" cy="1200329"/>
          </a:xfrm>
          <a:prstGeom prst="rect">
            <a:avLst/>
          </a:prstGeom>
          <a:noFill/>
        </p:spPr>
        <p:txBody>
          <a:bodyPr wrap="square" rtlCol="0">
            <a:spAutoFit/>
          </a:bodyPr>
          <a:lstStyle/>
          <a:p>
            <a:r>
              <a:rPr lang="en-US" sz="2400" b="1" dirty="0" smtClean="0">
                <a:solidFill>
                  <a:schemeClr val="accent1">
                    <a:lumMod val="75000"/>
                  </a:schemeClr>
                </a:solidFill>
              </a:rPr>
              <a:t>will </a:t>
            </a:r>
            <a:r>
              <a:rPr lang="en-US" sz="2400" b="1" dirty="0">
                <a:solidFill>
                  <a:schemeClr val="accent1">
                    <a:lumMod val="75000"/>
                  </a:schemeClr>
                </a:solidFill>
              </a:rPr>
              <a:t>improve his ability to </a:t>
            </a:r>
            <a:r>
              <a:rPr lang="en-US" sz="2400" b="1" dirty="0" smtClean="0">
                <a:solidFill>
                  <a:schemeClr val="accent1">
                    <a:lumMod val="75000"/>
                  </a:schemeClr>
                </a:solidFill>
              </a:rPr>
              <a:t>make </a:t>
            </a:r>
            <a:r>
              <a:rPr lang="en-US" sz="2400" b="1" dirty="0">
                <a:solidFill>
                  <a:schemeClr val="accent1">
                    <a:lumMod val="75000"/>
                  </a:schemeClr>
                </a:solidFill>
              </a:rPr>
              <a:t>eye contact, show concern for others, </a:t>
            </a:r>
            <a:r>
              <a:rPr lang="en-US" sz="2400" b="1" dirty="0" smtClean="0">
                <a:solidFill>
                  <a:schemeClr val="accent1">
                    <a:lumMod val="75000"/>
                  </a:schemeClr>
                </a:solidFill>
              </a:rPr>
              <a:t>and respond appropriately to peers and adults</a:t>
            </a:r>
            <a:endParaRPr lang="en-US" sz="2400" b="1" dirty="0">
              <a:solidFill>
                <a:schemeClr val="accent1">
                  <a:lumMod val="75000"/>
                </a:schemeClr>
              </a:solidFill>
            </a:endParaRPr>
          </a:p>
          <a:p>
            <a:endParaRPr lang="en-US" sz="2400" b="1" dirty="0">
              <a:solidFill>
                <a:schemeClr val="accent1">
                  <a:lumMod val="75000"/>
                </a:schemeClr>
              </a:solidFill>
            </a:endParaRPr>
          </a:p>
        </p:txBody>
      </p:sp>
      <p:sp>
        <p:nvSpPr>
          <p:cNvPr id="23" name="TextBox 22"/>
          <p:cNvSpPr txBox="1"/>
          <p:nvPr/>
        </p:nvSpPr>
        <p:spPr>
          <a:xfrm>
            <a:off x="2079523" y="3185655"/>
            <a:ext cx="6066084" cy="461665"/>
          </a:xfrm>
          <a:prstGeom prst="rect">
            <a:avLst/>
          </a:prstGeom>
          <a:noFill/>
        </p:spPr>
        <p:txBody>
          <a:bodyPr wrap="none" rtlCol="0">
            <a:spAutoFit/>
          </a:bodyPr>
          <a:lstStyle/>
          <a:p>
            <a:r>
              <a:rPr lang="en-US" sz="2400" b="1" dirty="0">
                <a:solidFill>
                  <a:schemeClr val="accent1">
                    <a:lumMod val="75000"/>
                  </a:schemeClr>
                </a:solidFill>
              </a:rPr>
              <a:t>Through participation in a social skills group </a:t>
            </a:r>
          </a:p>
        </p:txBody>
      </p:sp>
      <p:sp>
        <p:nvSpPr>
          <p:cNvPr id="24" name="TextBox 23"/>
          <p:cNvSpPr txBox="1"/>
          <p:nvPr/>
        </p:nvSpPr>
        <p:spPr>
          <a:xfrm>
            <a:off x="2153272" y="4296094"/>
            <a:ext cx="5994270" cy="461665"/>
          </a:xfrm>
          <a:prstGeom prst="rect">
            <a:avLst/>
          </a:prstGeom>
          <a:noFill/>
        </p:spPr>
        <p:txBody>
          <a:bodyPr wrap="none" rtlCol="0">
            <a:spAutoFit/>
          </a:bodyPr>
          <a:lstStyle/>
          <a:p>
            <a:r>
              <a:rPr lang="en-US" sz="2400" b="1" dirty="0">
                <a:solidFill>
                  <a:schemeClr val="accent1">
                    <a:lumMod val="75000"/>
                  </a:schemeClr>
                </a:solidFill>
              </a:rPr>
              <a:t>with 8</a:t>
            </a:r>
            <a:r>
              <a:rPr lang="en-US" sz="2400" b="1" dirty="0" smtClean="0">
                <a:solidFill>
                  <a:schemeClr val="accent1">
                    <a:lumMod val="75000"/>
                  </a:schemeClr>
                </a:solidFill>
              </a:rPr>
              <a:t>0</a:t>
            </a:r>
            <a:r>
              <a:rPr lang="en-US" sz="2400" b="1" dirty="0">
                <a:solidFill>
                  <a:schemeClr val="accent1">
                    <a:lumMod val="75000"/>
                  </a:schemeClr>
                </a:solidFill>
              </a:rPr>
              <a:t>% accuracy on a teacher made rubric</a:t>
            </a:r>
          </a:p>
        </p:txBody>
      </p:sp>
      <p:sp>
        <p:nvSpPr>
          <p:cNvPr id="25" name="TextBox 24"/>
          <p:cNvSpPr txBox="1"/>
          <p:nvPr/>
        </p:nvSpPr>
        <p:spPr>
          <a:xfrm>
            <a:off x="2123765" y="5412662"/>
            <a:ext cx="4546437" cy="461665"/>
          </a:xfrm>
          <a:prstGeom prst="rect">
            <a:avLst/>
          </a:prstGeom>
          <a:noFill/>
        </p:spPr>
        <p:txBody>
          <a:bodyPr wrap="none" rtlCol="0">
            <a:spAutoFit/>
          </a:bodyPr>
          <a:lstStyle/>
          <a:p>
            <a:r>
              <a:rPr lang="en-US" sz="2400" b="1" dirty="0">
                <a:solidFill>
                  <a:schemeClr val="accent1">
                    <a:lumMod val="75000"/>
                  </a:schemeClr>
                </a:solidFill>
              </a:rPr>
              <a:t>by the end of the 4</a:t>
            </a:r>
            <a:r>
              <a:rPr lang="en-US" sz="2400" b="1" baseline="30000" dirty="0">
                <a:solidFill>
                  <a:schemeClr val="accent1">
                    <a:lumMod val="75000"/>
                  </a:schemeClr>
                </a:solidFill>
              </a:rPr>
              <a:t>th</a:t>
            </a:r>
            <a:r>
              <a:rPr lang="en-US" sz="2400" b="1" dirty="0">
                <a:solidFill>
                  <a:schemeClr val="accent1">
                    <a:lumMod val="75000"/>
                  </a:schemeClr>
                </a:solidFill>
              </a:rPr>
              <a:t> nine weeks. </a:t>
            </a:r>
          </a:p>
        </p:txBody>
      </p:sp>
    </p:spTree>
    <p:extLst>
      <p:ext uri="{BB962C8B-B14F-4D97-AF65-F5344CB8AC3E}">
        <p14:creationId xmlns:p14="http://schemas.microsoft.com/office/powerpoint/2010/main" val="205364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barn(inVertical)">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barn(inVertical)">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inVertical)">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9352" y="542437"/>
            <a:ext cx="11174571" cy="5632311"/>
          </a:xfrm>
          <a:prstGeom prst="rect">
            <a:avLst/>
          </a:prstGeom>
          <a:solidFill>
            <a:schemeClr val="bg1"/>
          </a:solidFill>
        </p:spPr>
        <p:txBody>
          <a:bodyPr wrap="square">
            <a:spAutoFit/>
          </a:bodyPr>
          <a:lstStyle/>
          <a:p>
            <a:r>
              <a:rPr lang="en-US" sz="4000" b="1" dirty="0" smtClean="0"/>
              <a:t>MEASURABLE ANNUAL GOAL: </a:t>
            </a:r>
          </a:p>
          <a:p>
            <a:endParaRPr lang="en-US" sz="4000" b="1" dirty="0">
              <a:solidFill>
                <a:schemeClr val="accent1">
                  <a:lumMod val="75000"/>
                </a:schemeClr>
              </a:solidFill>
            </a:endParaRPr>
          </a:p>
          <a:p>
            <a:pPr>
              <a:defRPr/>
            </a:pPr>
            <a:r>
              <a:rPr lang="en-US" sz="4000" b="1" dirty="0">
                <a:solidFill>
                  <a:schemeClr val="accent1">
                    <a:lumMod val="75000"/>
                  </a:schemeClr>
                </a:solidFill>
              </a:rPr>
              <a:t>Through participation in a social skills group, Brick will improve his ability to make eye contact, show concern for others, and respond appropriately to peers and adults with 8</a:t>
            </a:r>
            <a:r>
              <a:rPr lang="en-US" sz="4000" b="1" dirty="0" smtClean="0">
                <a:solidFill>
                  <a:schemeClr val="accent1">
                    <a:lumMod val="75000"/>
                  </a:schemeClr>
                </a:solidFill>
              </a:rPr>
              <a:t>0</a:t>
            </a:r>
            <a:r>
              <a:rPr lang="en-US" sz="4000" b="1" dirty="0">
                <a:solidFill>
                  <a:schemeClr val="accent1">
                    <a:lumMod val="75000"/>
                  </a:schemeClr>
                </a:solidFill>
              </a:rPr>
              <a:t>% accuracy on a teacher made rubric by the end of the 4th nine weeks</a:t>
            </a:r>
            <a:r>
              <a:rPr lang="en-US" sz="4000" b="1" dirty="0" smtClean="0">
                <a:solidFill>
                  <a:schemeClr val="accent1">
                    <a:lumMod val="75000"/>
                  </a:schemeClr>
                </a:solidFill>
              </a:rPr>
              <a:t>.</a:t>
            </a:r>
          </a:p>
          <a:p>
            <a:pPr>
              <a:defRPr/>
            </a:pPr>
            <a:endParaRPr lang="en-US" sz="4000" b="1" dirty="0" smtClean="0"/>
          </a:p>
          <a:p>
            <a:pPr>
              <a:defRPr/>
            </a:pPr>
            <a:endParaRPr lang="en-US" sz="4000" b="1" dirty="0"/>
          </a:p>
        </p:txBody>
      </p:sp>
    </p:spTree>
    <p:extLst>
      <p:ext uri="{BB962C8B-B14F-4D97-AF65-F5344CB8AC3E}">
        <p14:creationId xmlns:p14="http://schemas.microsoft.com/office/powerpoint/2010/main" val="343847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569" r="7393"/>
          <a:stretch/>
        </p:blipFill>
        <p:spPr>
          <a:xfrm>
            <a:off x="1511300" y="156606"/>
            <a:ext cx="8623300" cy="6478004"/>
          </a:xfrm>
          <a:prstGeom prst="rect">
            <a:avLst/>
          </a:prstGeom>
          <a:ln w="9525">
            <a:solidFill>
              <a:schemeClr val="tx1"/>
            </a:solidFill>
          </a:ln>
          <a:effectLst>
            <a:outerShdw blurRad="63500" sx="102000" sy="102000" algn="ctr" rotWithShape="0">
              <a:prstClr val="black">
                <a:alpha val="40000"/>
              </a:prstClr>
            </a:outerShdw>
          </a:effectLst>
        </p:spPr>
      </p:pic>
      <p:sp>
        <p:nvSpPr>
          <p:cNvPr id="3" name="TextBox 2"/>
          <p:cNvSpPr txBox="1"/>
          <p:nvPr/>
        </p:nvSpPr>
        <p:spPr>
          <a:xfrm>
            <a:off x="1702514" y="2416845"/>
            <a:ext cx="8240871" cy="1061829"/>
          </a:xfrm>
          <a:prstGeom prst="rect">
            <a:avLst/>
          </a:prstGeom>
          <a:noFill/>
        </p:spPr>
        <p:txBody>
          <a:bodyPr wrap="square" rtlCol="0">
            <a:spAutoFit/>
          </a:bodyPr>
          <a:lstStyle/>
          <a:p>
            <a:r>
              <a:rPr lang="en-US" sz="900" b="1" dirty="0">
                <a:solidFill>
                  <a:schemeClr val="accent1">
                    <a:lumMod val="75000"/>
                  </a:schemeClr>
                </a:solidFill>
              </a:rPr>
              <a:t>Based upon teacher observations Brick’s primary interest is in reading.  Recent assessments indicate he is reading and comprehending on a level that is consistent with a student in the 8</a:t>
            </a:r>
            <a:r>
              <a:rPr lang="en-US" sz="900" b="1" baseline="30000" dirty="0">
                <a:solidFill>
                  <a:schemeClr val="accent1">
                    <a:lumMod val="75000"/>
                  </a:schemeClr>
                </a:solidFill>
              </a:rPr>
              <a:t>th</a:t>
            </a:r>
            <a:r>
              <a:rPr lang="en-US" sz="900" b="1" dirty="0">
                <a:solidFill>
                  <a:schemeClr val="accent1">
                    <a:lumMod val="75000"/>
                  </a:schemeClr>
                </a:solidFill>
              </a:rPr>
              <a:t> grade.  He has been observed reading advanced texts that include reference books and classical literature.  However, his desire to read has interfered in the development of his social skills.  Based upon teacher observation and recent social skills assessments Brick’s needs include a lack of communication skills such making eye contact, responding to others, and showing empathy.  He also needs assistance in organization and communicating effectively with adults.  This lack of social skills has interfered with his ability to make and keep friends among his peers and caused him to appear </a:t>
            </a:r>
            <a:r>
              <a:rPr lang="en-US" sz="900" b="1" dirty="0" smtClean="0">
                <a:solidFill>
                  <a:schemeClr val="accent1">
                    <a:lumMod val="75000"/>
                  </a:schemeClr>
                </a:solidFill>
              </a:rPr>
              <a:t>“odd” </a:t>
            </a:r>
            <a:r>
              <a:rPr lang="en-US" sz="900" b="1" dirty="0">
                <a:solidFill>
                  <a:schemeClr val="accent1">
                    <a:lumMod val="75000"/>
                  </a:schemeClr>
                </a:solidFill>
              </a:rPr>
              <a:t>to his teachers.   </a:t>
            </a:r>
          </a:p>
          <a:p>
            <a:endParaRPr lang="en-US" dirty="0"/>
          </a:p>
        </p:txBody>
      </p:sp>
      <p:sp>
        <p:nvSpPr>
          <p:cNvPr id="4" name="TextBox 3"/>
          <p:cNvSpPr txBox="1"/>
          <p:nvPr/>
        </p:nvSpPr>
        <p:spPr>
          <a:xfrm>
            <a:off x="3644900" y="952500"/>
            <a:ext cx="1821332"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5" name="TextBox 4"/>
          <p:cNvSpPr txBox="1"/>
          <p:nvPr/>
        </p:nvSpPr>
        <p:spPr>
          <a:xfrm>
            <a:off x="2654300" y="1803400"/>
            <a:ext cx="1175322" cy="400110"/>
          </a:xfrm>
          <a:prstGeom prst="rect">
            <a:avLst/>
          </a:prstGeom>
          <a:noFill/>
        </p:spPr>
        <p:txBody>
          <a:bodyPr wrap="none" rtlCol="0">
            <a:spAutoFit/>
          </a:bodyPr>
          <a:lstStyle/>
          <a:p>
            <a:r>
              <a:rPr lang="en-US" sz="2000" b="1" dirty="0" smtClean="0">
                <a:solidFill>
                  <a:schemeClr val="accent1">
                    <a:lumMod val="75000"/>
                  </a:schemeClr>
                </a:solidFill>
              </a:rPr>
              <a:t>Behavior</a:t>
            </a:r>
            <a:endParaRPr lang="en-US" sz="2000" b="1" dirty="0">
              <a:solidFill>
                <a:schemeClr val="accent1">
                  <a:lumMod val="75000"/>
                </a:schemeClr>
              </a:solidFill>
            </a:endParaRPr>
          </a:p>
        </p:txBody>
      </p:sp>
      <p:sp>
        <p:nvSpPr>
          <p:cNvPr id="6" name="TextBox 5"/>
          <p:cNvSpPr txBox="1"/>
          <p:nvPr/>
        </p:nvSpPr>
        <p:spPr>
          <a:xfrm>
            <a:off x="1740614" y="3382045"/>
            <a:ext cx="8240871" cy="646331"/>
          </a:xfrm>
          <a:prstGeom prst="rect">
            <a:avLst/>
          </a:prstGeom>
          <a:noFill/>
        </p:spPr>
        <p:txBody>
          <a:bodyPr wrap="square" rtlCol="0">
            <a:spAutoFit/>
          </a:bodyPr>
          <a:lstStyle/>
          <a:p>
            <a:r>
              <a:rPr lang="en-US" sz="1200" b="1" dirty="0">
                <a:solidFill>
                  <a:schemeClr val="accent1">
                    <a:lumMod val="75000"/>
                  </a:schemeClr>
                </a:solidFill>
              </a:rPr>
              <a:t>Through participation in a social skills group, Brick will improve his ability to make eye contact, show concern for others, and respond appropriately to peers and adults with </a:t>
            </a:r>
            <a:r>
              <a:rPr lang="en-US" sz="1200" b="1" dirty="0" smtClean="0">
                <a:solidFill>
                  <a:schemeClr val="accent1">
                    <a:lumMod val="75000"/>
                  </a:schemeClr>
                </a:solidFill>
              </a:rPr>
              <a:t>80</a:t>
            </a:r>
            <a:r>
              <a:rPr lang="en-US" sz="1200" b="1" dirty="0">
                <a:solidFill>
                  <a:schemeClr val="accent1">
                    <a:lumMod val="75000"/>
                  </a:schemeClr>
                </a:solidFill>
              </a:rPr>
              <a:t>% accuracy on a teacher made rubric by the end of the 4th nine weeks.</a:t>
            </a:r>
            <a:endParaRPr lang="en-US" sz="3200" b="1" dirty="0"/>
          </a:p>
        </p:txBody>
      </p:sp>
      <p:pic>
        <p:nvPicPr>
          <p:cNvPr id="7"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5324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6172396" y="43038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7991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2730500" y="4735652"/>
            <a:ext cx="2199385" cy="369332"/>
          </a:xfrm>
          <a:prstGeom prst="rect">
            <a:avLst/>
          </a:prstGeom>
          <a:noFill/>
        </p:spPr>
        <p:txBody>
          <a:bodyPr wrap="none" rtlCol="0">
            <a:spAutoFit/>
          </a:bodyPr>
          <a:lstStyle/>
          <a:p>
            <a:r>
              <a:rPr lang="en-US" b="1" dirty="0" smtClean="0">
                <a:solidFill>
                  <a:schemeClr val="accent1">
                    <a:lumMod val="75000"/>
                  </a:schemeClr>
                </a:solidFill>
              </a:rPr>
              <a:t>Teacher made rubric</a:t>
            </a:r>
            <a:endParaRPr lang="en-US" b="1" dirty="0">
              <a:solidFill>
                <a:schemeClr val="accent1">
                  <a:lumMod val="75000"/>
                </a:schemeClr>
              </a:solidFill>
            </a:endParaRPr>
          </a:p>
        </p:txBody>
      </p:sp>
    </p:spTree>
    <p:extLst>
      <p:ext uri="{BB962C8B-B14F-4D97-AF65-F5344CB8AC3E}">
        <p14:creationId xmlns:p14="http://schemas.microsoft.com/office/powerpoint/2010/main" val="1771309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766457" y="331220"/>
            <a:ext cx="10707790" cy="5632311"/>
          </a:xfrm>
          <a:prstGeom prst="rect">
            <a:avLst/>
          </a:prstGeom>
          <a:solidFill>
            <a:schemeClr val="bg1"/>
          </a:solidFill>
        </p:spPr>
        <p:txBody>
          <a:bodyPr wrap="square">
            <a:spAutoFit/>
          </a:bodyPr>
          <a:lstStyle/>
          <a:p>
            <a:r>
              <a:rPr lang="en-US" sz="4000" b="1" dirty="0" smtClean="0"/>
              <a:t>STRENGTHS:  </a:t>
            </a:r>
          </a:p>
          <a:p>
            <a:endParaRPr lang="en-US" sz="4000" b="1" dirty="0" smtClean="0"/>
          </a:p>
          <a:p>
            <a:r>
              <a:rPr lang="en-US" sz="4000" b="1" dirty="0" smtClean="0">
                <a:solidFill>
                  <a:schemeClr val="accent1">
                    <a:lumMod val="75000"/>
                  </a:schemeClr>
                </a:solidFill>
              </a:rPr>
              <a:t>Based </a:t>
            </a:r>
            <a:r>
              <a:rPr lang="en-US" sz="4000" b="1" dirty="0">
                <a:solidFill>
                  <a:schemeClr val="accent1">
                    <a:lumMod val="75000"/>
                  </a:schemeClr>
                </a:solidFill>
              </a:rPr>
              <a:t>upon </a:t>
            </a:r>
            <a:r>
              <a:rPr lang="en-US" sz="4000" b="1" dirty="0" smtClean="0">
                <a:solidFill>
                  <a:schemeClr val="accent1">
                    <a:lumMod val="75000"/>
                  </a:schemeClr>
                </a:solidFill>
              </a:rPr>
              <a:t>parent and teacher observations Brick is a very bright child.  His primary interest is in reading as evidenced by him always carrying a book, even on family outings.  </a:t>
            </a:r>
          </a:p>
          <a:p>
            <a:endParaRPr lang="en-US" sz="4000" b="1" dirty="0">
              <a:solidFill>
                <a:schemeClr val="accent1">
                  <a:lumMod val="75000"/>
                </a:schemeClr>
              </a:solidFill>
            </a:endParaRPr>
          </a:p>
          <a:p>
            <a:endParaRPr lang="en-US" sz="4000" b="1" dirty="0" smtClean="0">
              <a:solidFill>
                <a:schemeClr val="accent1">
                  <a:lumMod val="75000"/>
                </a:schemeClr>
              </a:solidFill>
            </a:endParaRPr>
          </a:p>
          <a:p>
            <a:endParaRPr lang="en-US" sz="4000" b="1" dirty="0"/>
          </a:p>
        </p:txBody>
      </p:sp>
    </p:spTree>
    <p:extLst>
      <p:ext uri="{BB962C8B-B14F-4D97-AF65-F5344CB8AC3E}">
        <p14:creationId xmlns:p14="http://schemas.microsoft.com/office/powerpoint/2010/main" val="33682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29307" y="326205"/>
            <a:ext cx="11248347" cy="5632311"/>
          </a:xfrm>
          <a:prstGeom prst="rect">
            <a:avLst/>
          </a:prstGeom>
          <a:solidFill>
            <a:schemeClr val="bg1"/>
          </a:solidFill>
        </p:spPr>
        <p:txBody>
          <a:bodyPr wrap="square">
            <a:spAutoFit/>
          </a:bodyPr>
          <a:lstStyle/>
          <a:p>
            <a:r>
              <a:rPr lang="en-US" sz="4000" b="1" dirty="0" smtClean="0"/>
              <a:t>NEEDS:  </a:t>
            </a:r>
          </a:p>
          <a:p>
            <a:r>
              <a:rPr lang="en-US" sz="4000" b="1" dirty="0">
                <a:solidFill>
                  <a:schemeClr val="accent1">
                    <a:lumMod val="75000"/>
                  </a:schemeClr>
                </a:solidFill>
              </a:rPr>
              <a:t>However, his desire to read has created an attitude of indifference toward other academic subjects.  When given the option to read once classwork is complete Brick stops working and begins reading.  He needs to develop organizational skills that will assist him in developing a schedule to follow in completing assignments. </a:t>
            </a:r>
          </a:p>
        </p:txBody>
      </p:sp>
    </p:spTree>
    <p:extLst>
      <p:ext uri="{BB962C8B-B14F-4D97-AF65-F5344CB8AC3E}">
        <p14:creationId xmlns:p14="http://schemas.microsoft.com/office/powerpoint/2010/main" val="35728561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573916" y="511451"/>
            <a:ext cx="11248348" cy="5632311"/>
          </a:xfrm>
          <a:prstGeom prst="rect">
            <a:avLst/>
          </a:prstGeom>
          <a:solidFill>
            <a:schemeClr val="bg1"/>
          </a:solidFill>
        </p:spPr>
        <p:txBody>
          <a:bodyPr wrap="square">
            <a:spAutoFit/>
          </a:bodyPr>
          <a:lstStyle/>
          <a:p>
            <a:r>
              <a:rPr lang="en-US" sz="4000" b="1" dirty="0" smtClean="0"/>
              <a:t>HOW THE DISABILITY AFFECTS PERFORMANCE IN THE GENERAL EDUCATION CURRICULUM :  </a:t>
            </a:r>
          </a:p>
          <a:p>
            <a:endParaRPr lang="en-US" sz="4000" b="1" dirty="0">
              <a:solidFill>
                <a:schemeClr val="accent1">
                  <a:lumMod val="75000"/>
                </a:schemeClr>
              </a:solidFill>
            </a:endParaRPr>
          </a:p>
          <a:p>
            <a:r>
              <a:rPr lang="en-US" sz="4000" b="1" dirty="0" smtClean="0">
                <a:solidFill>
                  <a:schemeClr val="accent1">
                    <a:lumMod val="75000"/>
                  </a:schemeClr>
                </a:solidFill>
              </a:rPr>
              <a:t>His </a:t>
            </a:r>
            <a:r>
              <a:rPr lang="en-US" sz="4000" b="1" dirty="0">
                <a:solidFill>
                  <a:schemeClr val="accent1">
                    <a:lumMod val="75000"/>
                  </a:schemeClr>
                </a:solidFill>
              </a:rPr>
              <a:t>lack of </a:t>
            </a:r>
            <a:r>
              <a:rPr lang="en-US" sz="4000" b="1" dirty="0" smtClean="0">
                <a:solidFill>
                  <a:schemeClr val="accent1">
                    <a:lumMod val="75000"/>
                  </a:schemeClr>
                </a:solidFill>
              </a:rPr>
              <a:t>organizational skills has </a:t>
            </a:r>
            <a:r>
              <a:rPr lang="en-US" sz="4000" b="1" dirty="0">
                <a:solidFill>
                  <a:schemeClr val="accent1">
                    <a:lumMod val="75000"/>
                  </a:schemeClr>
                </a:solidFill>
              </a:rPr>
              <a:t>interfered with his ability to </a:t>
            </a:r>
            <a:r>
              <a:rPr lang="en-US" sz="4000" b="1" dirty="0" smtClean="0">
                <a:solidFill>
                  <a:schemeClr val="accent1">
                    <a:lumMod val="75000"/>
                  </a:schemeClr>
                </a:solidFill>
              </a:rPr>
              <a:t>complete assignments in a timely manner causing him to fall behind in other grade level academics.  </a:t>
            </a:r>
          </a:p>
          <a:p>
            <a:endParaRPr lang="en-US" sz="4000" b="1" dirty="0">
              <a:solidFill>
                <a:schemeClr val="accent1">
                  <a:lumMod val="75000"/>
                </a:schemeClr>
              </a:solidFill>
            </a:endParaRPr>
          </a:p>
          <a:p>
            <a:endParaRPr lang="en-US" sz="4000" b="1" dirty="0">
              <a:solidFill>
                <a:schemeClr val="accent1">
                  <a:lumMod val="75000"/>
                </a:schemeClr>
              </a:solidFill>
            </a:endParaRPr>
          </a:p>
        </p:txBody>
      </p:sp>
    </p:spTree>
    <p:extLst>
      <p:ext uri="{BB962C8B-B14F-4D97-AF65-F5344CB8AC3E}">
        <p14:creationId xmlns:p14="http://schemas.microsoft.com/office/powerpoint/2010/main" val="13760369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srcRect l="278" t="42095" r="-278" b="957"/>
          <a:stretch/>
        </p:blipFill>
        <p:spPr>
          <a:xfrm>
            <a:off x="2090098" y="54251"/>
            <a:ext cx="8937604" cy="6655214"/>
          </a:xfrm>
          <a:prstGeom prst="rect">
            <a:avLst/>
          </a:prstGeom>
          <a:ln w="12700">
            <a:solidFill>
              <a:schemeClr val="accent1"/>
            </a:solidFill>
          </a:ln>
          <a:effectLst>
            <a:outerShdw blurRad="63500" sx="102000" sy="102000" algn="ctr" rotWithShape="0">
              <a:prstClr val="black">
                <a:alpha val="40000"/>
              </a:prstClr>
            </a:outerShdw>
          </a:effectLst>
        </p:spPr>
      </p:pic>
      <p:sp>
        <p:nvSpPr>
          <p:cNvPr id="19" name="TextBox 18"/>
          <p:cNvSpPr txBox="1"/>
          <p:nvPr/>
        </p:nvSpPr>
        <p:spPr>
          <a:xfrm>
            <a:off x="2399825" y="830390"/>
            <a:ext cx="856325" cy="461665"/>
          </a:xfrm>
          <a:prstGeom prst="rect">
            <a:avLst/>
          </a:prstGeom>
          <a:noFill/>
        </p:spPr>
        <p:txBody>
          <a:bodyPr wrap="none" rtlCol="0">
            <a:spAutoFit/>
          </a:bodyPr>
          <a:lstStyle/>
          <a:p>
            <a:r>
              <a:rPr lang="en-US" sz="2400" b="1" dirty="0" smtClean="0">
                <a:solidFill>
                  <a:schemeClr val="accent1">
                    <a:lumMod val="75000"/>
                  </a:schemeClr>
                </a:solidFill>
              </a:rPr>
              <a:t>Brick</a:t>
            </a:r>
            <a:endParaRPr lang="en-US" sz="2400" b="1" dirty="0">
              <a:solidFill>
                <a:schemeClr val="accent1">
                  <a:lumMod val="75000"/>
                </a:schemeClr>
              </a:solidFill>
            </a:endParaRPr>
          </a:p>
        </p:txBody>
      </p:sp>
      <p:sp>
        <p:nvSpPr>
          <p:cNvPr id="30" name="TextBox 29"/>
          <p:cNvSpPr txBox="1"/>
          <p:nvPr/>
        </p:nvSpPr>
        <p:spPr>
          <a:xfrm>
            <a:off x="2355566" y="1765976"/>
            <a:ext cx="8760624" cy="830997"/>
          </a:xfrm>
          <a:prstGeom prst="rect">
            <a:avLst/>
          </a:prstGeom>
          <a:noFill/>
        </p:spPr>
        <p:txBody>
          <a:bodyPr wrap="square" rtlCol="0">
            <a:spAutoFit/>
          </a:bodyPr>
          <a:lstStyle/>
          <a:p>
            <a:r>
              <a:rPr lang="en-US" sz="2400" b="1" dirty="0">
                <a:solidFill>
                  <a:schemeClr val="accent1">
                    <a:lumMod val="75000"/>
                  </a:schemeClr>
                </a:solidFill>
              </a:rPr>
              <a:t>w</a:t>
            </a:r>
            <a:r>
              <a:rPr lang="en-US" sz="2400" b="1" dirty="0" smtClean="0">
                <a:solidFill>
                  <a:schemeClr val="accent1">
                    <a:lumMod val="75000"/>
                  </a:schemeClr>
                </a:solidFill>
              </a:rPr>
              <a:t>ill organize his materials and bring assignments to and from school</a:t>
            </a:r>
            <a:endParaRPr lang="en-US" sz="2400" b="1" dirty="0">
              <a:solidFill>
                <a:schemeClr val="accent1">
                  <a:lumMod val="75000"/>
                </a:schemeClr>
              </a:solidFill>
            </a:endParaRPr>
          </a:p>
        </p:txBody>
      </p:sp>
      <p:sp>
        <p:nvSpPr>
          <p:cNvPr id="31" name="TextBox 30"/>
          <p:cNvSpPr txBox="1"/>
          <p:nvPr/>
        </p:nvSpPr>
        <p:spPr>
          <a:xfrm>
            <a:off x="2414568" y="3190131"/>
            <a:ext cx="4690708" cy="461665"/>
          </a:xfrm>
          <a:prstGeom prst="rect">
            <a:avLst/>
          </a:prstGeom>
          <a:noFill/>
        </p:spPr>
        <p:txBody>
          <a:bodyPr wrap="none" rtlCol="0">
            <a:spAutoFit/>
          </a:bodyPr>
          <a:lstStyle/>
          <a:p>
            <a:r>
              <a:rPr lang="en-US" sz="2400" b="1" dirty="0" smtClean="0">
                <a:solidFill>
                  <a:schemeClr val="accent1">
                    <a:lumMod val="75000"/>
                  </a:schemeClr>
                </a:solidFill>
              </a:rPr>
              <a:t>Given a binder and school agenda </a:t>
            </a:r>
            <a:endParaRPr lang="en-US" sz="2400" b="1" dirty="0">
              <a:solidFill>
                <a:schemeClr val="accent1">
                  <a:lumMod val="75000"/>
                </a:schemeClr>
              </a:solidFill>
            </a:endParaRPr>
          </a:p>
        </p:txBody>
      </p:sp>
      <p:sp>
        <p:nvSpPr>
          <p:cNvPr id="32" name="TextBox 31"/>
          <p:cNvSpPr txBox="1"/>
          <p:nvPr/>
        </p:nvSpPr>
        <p:spPr>
          <a:xfrm>
            <a:off x="2458821" y="4155853"/>
            <a:ext cx="8185343" cy="830997"/>
          </a:xfrm>
          <a:prstGeom prst="rect">
            <a:avLst/>
          </a:prstGeom>
          <a:noFill/>
        </p:spPr>
        <p:txBody>
          <a:bodyPr wrap="square" rtlCol="0">
            <a:spAutoFit/>
          </a:bodyPr>
          <a:lstStyle/>
          <a:p>
            <a:r>
              <a:rPr lang="en-US" sz="2400" b="1" dirty="0">
                <a:solidFill>
                  <a:schemeClr val="accent1">
                    <a:lumMod val="75000"/>
                  </a:schemeClr>
                </a:solidFill>
              </a:rPr>
              <a:t>with 8</a:t>
            </a:r>
            <a:r>
              <a:rPr lang="en-US" sz="2400" b="1" dirty="0" smtClean="0">
                <a:solidFill>
                  <a:schemeClr val="accent1">
                    <a:lumMod val="75000"/>
                  </a:schemeClr>
                </a:solidFill>
              </a:rPr>
              <a:t>0</a:t>
            </a:r>
            <a:r>
              <a:rPr lang="en-US" sz="2400" b="1" dirty="0">
                <a:solidFill>
                  <a:schemeClr val="accent1">
                    <a:lumMod val="75000"/>
                  </a:schemeClr>
                </a:solidFill>
              </a:rPr>
              <a:t>% accuracy </a:t>
            </a:r>
            <a:r>
              <a:rPr lang="en-US" sz="2400" b="1" dirty="0" smtClean="0">
                <a:solidFill>
                  <a:schemeClr val="accent1">
                    <a:lumMod val="75000"/>
                  </a:schemeClr>
                </a:solidFill>
              </a:rPr>
              <a:t>as measured on a teacher made rubric for binder/agenda checks</a:t>
            </a:r>
            <a:endParaRPr lang="en-US" sz="2400" b="1" dirty="0">
              <a:solidFill>
                <a:schemeClr val="accent1">
                  <a:lumMod val="75000"/>
                </a:schemeClr>
              </a:solidFill>
            </a:endParaRPr>
          </a:p>
        </p:txBody>
      </p:sp>
      <p:sp>
        <p:nvSpPr>
          <p:cNvPr id="33" name="TextBox 32"/>
          <p:cNvSpPr txBox="1"/>
          <p:nvPr/>
        </p:nvSpPr>
        <p:spPr>
          <a:xfrm>
            <a:off x="2488304" y="5358146"/>
            <a:ext cx="4546437" cy="461665"/>
          </a:xfrm>
          <a:prstGeom prst="rect">
            <a:avLst/>
          </a:prstGeom>
          <a:noFill/>
        </p:spPr>
        <p:txBody>
          <a:bodyPr wrap="none" rtlCol="0">
            <a:spAutoFit/>
          </a:bodyPr>
          <a:lstStyle/>
          <a:p>
            <a:r>
              <a:rPr lang="en-US" sz="2400" b="1" dirty="0">
                <a:solidFill>
                  <a:schemeClr val="accent1">
                    <a:lumMod val="75000"/>
                  </a:schemeClr>
                </a:solidFill>
              </a:rPr>
              <a:t>by the end of the 4</a:t>
            </a:r>
            <a:r>
              <a:rPr lang="en-US" sz="2400" b="1" baseline="30000" dirty="0">
                <a:solidFill>
                  <a:schemeClr val="accent1">
                    <a:lumMod val="75000"/>
                  </a:schemeClr>
                </a:solidFill>
              </a:rPr>
              <a:t>th</a:t>
            </a:r>
            <a:r>
              <a:rPr lang="en-US" sz="2400" b="1" dirty="0">
                <a:solidFill>
                  <a:schemeClr val="accent1">
                    <a:lumMod val="75000"/>
                  </a:schemeClr>
                </a:solidFill>
              </a:rPr>
              <a:t> nine weeks. </a:t>
            </a:r>
          </a:p>
        </p:txBody>
      </p:sp>
    </p:spTree>
    <p:extLst>
      <p:ext uri="{BB962C8B-B14F-4D97-AF65-F5344CB8AC3E}">
        <p14:creationId xmlns:p14="http://schemas.microsoft.com/office/powerpoint/2010/main" val="239690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1">
                                            <p:txEl>
                                              <p:pRg st="0" end="0"/>
                                            </p:txEl>
                                          </p:spTgt>
                                        </p:tgtEl>
                                        <p:attrNameLst>
                                          <p:attrName>style.visibility</p:attrName>
                                        </p:attrNameLst>
                                      </p:cBhvr>
                                      <p:to>
                                        <p:strVal val="visible"/>
                                      </p:to>
                                    </p:set>
                                    <p:animEffect transition="in" filter="barn(inVertical)">
                                      <p:cBhvr>
                                        <p:cTn id="17" dur="500"/>
                                        <p:tgtEl>
                                          <p:spTgt spid="3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2">
                                            <p:txEl>
                                              <p:pRg st="0" end="0"/>
                                            </p:txEl>
                                          </p:spTgt>
                                        </p:tgtEl>
                                        <p:attrNameLst>
                                          <p:attrName>style.visibility</p:attrName>
                                        </p:attrNameLst>
                                      </p:cBhvr>
                                      <p:to>
                                        <p:strVal val="visible"/>
                                      </p:to>
                                    </p:set>
                                    <p:animEffect transition="in" filter="barn(inVertical)">
                                      <p:cBhvr>
                                        <p:cTn id="22" dur="500"/>
                                        <p:tgtEl>
                                          <p:spTgt spid="3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arn(inVertical)">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p:bldP spid="3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81099" y="616004"/>
            <a:ext cx="11248346" cy="5632311"/>
          </a:xfrm>
          <a:prstGeom prst="rect">
            <a:avLst/>
          </a:prstGeom>
          <a:solidFill>
            <a:schemeClr val="bg1"/>
          </a:solidFill>
        </p:spPr>
        <p:txBody>
          <a:bodyPr wrap="square">
            <a:spAutoFit/>
          </a:bodyPr>
          <a:lstStyle/>
          <a:p>
            <a:r>
              <a:rPr lang="en-US" sz="4000" b="1" dirty="0" smtClean="0"/>
              <a:t>MEASURABLE ANNUAL GOAL: </a:t>
            </a:r>
          </a:p>
          <a:p>
            <a:endParaRPr lang="en-US" sz="4000" b="1" dirty="0">
              <a:solidFill>
                <a:schemeClr val="accent1">
                  <a:lumMod val="75000"/>
                </a:schemeClr>
              </a:solidFill>
            </a:endParaRPr>
          </a:p>
          <a:p>
            <a:pPr>
              <a:defRPr/>
            </a:pPr>
            <a:r>
              <a:rPr lang="en-US" sz="4000" b="1" dirty="0">
                <a:solidFill>
                  <a:schemeClr val="accent1">
                    <a:lumMod val="75000"/>
                  </a:schemeClr>
                </a:solidFill>
              </a:rPr>
              <a:t>Given a binder and school agenda, Brick will organize his materials and bring assignments to and from school with 80% accuracy as measured </a:t>
            </a:r>
            <a:r>
              <a:rPr lang="en-US" sz="4000" b="1" dirty="0" smtClean="0">
                <a:solidFill>
                  <a:schemeClr val="accent1">
                    <a:lumMod val="75000"/>
                  </a:schemeClr>
                </a:solidFill>
              </a:rPr>
              <a:t>on </a:t>
            </a:r>
            <a:r>
              <a:rPr lang="en-US" sz="4000" b="1" dirty="0">
                <a:solidFill>
                  <a:schemeClr val="accent1">
                    <a:lumMod val="75000"/>
                  </a:schemeClr>
                </a:solidFill>
              </a:rPr>
              <a:t>a teacher made rubric for binder/agenda checks by the end of the 4th nine weeks. </a:t>
            </a:r>
            <a:endParaRPr lang="en-US" sz="4000" b="1" dirty="0" smtClean="0">
              <a:solidFill>
                <a:schemeClr val="accent1">
                  <a:lumMod val="75000"/>
                </a:schemeClr>
              </a:solidFill>
            </a:endParaRPr>
          </a:p>
          <a:p>
            <a:pPr>
              <a:defRPr/>
            </a:pPr>
            <a:endParaRPr lang="en-US" sz="4000" b="1" dirty="0" smtClean="0">
              <a:solidFill>
                <a:schemeClr val="accent1">
                  <a:lumMod val="75000"/>
                </a:schemeClr>
              </a:solidFill>
            </a:endParaRPr>
          </a:p>
          <a:p>
            <a:pPr>
              <a:defRPr/>
            </a:pPr>
            <a:endParaRPr lang="en-US" sz="4000" b="1" dirty="0">
              <a:solidFill>
                <a:schemeClr val="accent1">
                  <a:lumMod val="75000"/>
                </a:schemeClr>
              </a:solidFill>
            </a:endParaRPr>
          </a:p>
        </p:txBody>
      </p:sp>
    </p:spTree>
    <p:extLst>
      <p:ext uri="{BB962C8B-B14F-4D97-AF65-F5344CB8AC3E}">
        <p14:creationId xmlns:p14="http://schemas.microsoft.com/office/powerpoint/2010/main" val="327250518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569" r="7393"/>
          <a:stretch/>
        </p:blipFill>
        <p:spPr>
          <a:xfrm>
            <a:off x="1511300" y="156606"/>
            <a:ext cx="8623300" cy="6478004"/>
          </a:xfrm>
          <a:prstGeom prst="rect">
            <a:avLst/>
          </a:prstGeom>
          <a:ln w="9525">
            <a:solidFill>
              <a:schemeClr val="tx1"/>
            </a:solidFill>
          </a:ln>
          <a:effectLst>
            <a:outerShdw blurRad="63500" sx="102000" sy="102000" algn="ctr" rotWithShape="0">
              <a:prstClr val="black">
                <a:alpha val="40000"/>
              </a:prstClr>
            </a:outerShdw>
          </a:effectLst>
        </p:spPr>
      </p:pic>
      <p:sp>
        <p:nvSpPr>
          <p:cNvPr id="3" name="TextBox 2"/>
          <p:cNvSpPr txBox="1"/>
          <p:nvPr/>
        </p:nvSpPr>
        <p:spPr>
          <a:xfrm>
            <a:off x="1702514" y="2416845"/>
            <a:ext cx="8240871" cy="784830"/>
          </a:xfrm>
          <a:prstGeom prst="rect">
            <a:avLst/>
          </a:prstGeom>
          <a:noFill/>
        </p:spPr>
        <p:txBody>
          <a:bodyPr wrap="square" rtlCol="0">
            <a:spAutoFit/>
          </a:bodyPr>
          <a:lstStyle/>
          <a:p>
            <a:r>
              <a:rPr lang="en-US" sz="900" b="1" dirty="0">
                <a:solidFill>
                  <a:schemeClr val="accent1">
                    <a:lumMod val="75000"/>
                  </a:schemeClr>
                </a:solidFill>
              </a:rPr>
              <a:t>Based upon parent and teacher observations Brick is a very bright child.  His primary interest is in reading as evidenced by him always carrying a book, even on family outings. However, his desire to read has created an attitude of indifference toward other academic subjects.  When given the option to read once classwork is complete Brick stops working and begins reading.  He needs to develop organizational skills that will assist him in developing a schedule to follow in completing assignments. His lack of organizational skills has interfered with his ability to complete assignments in a timely manner causing him to fall behind in other grade level academics. </a:t>
            </a:r>
            <a:endParaRPr lang="en-US" dirty="0"/>
          </a:p>
        </p:txBody>
      </p:sp>
      <p:sp>
        <p:nvSpPr>
          <p:cNvPr id="4" name="TextBox 3"/>
          <p:cNvSpPr txBox="1"/>
          <p:nvPr/>
        </p:nvSpPr>
        <p:spPr>
          <a:xfrm>
            <a:off x="3644900" y="952500"/>
            <a:ext cx="1821332"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5" name="TextBox 4"/>
          <p:cNvSpPr txBox="1"/>
          <p:nvPr/>
        </p:nvSpPr>
        <p:spPr>
          <a:xfrm>
            <a:off x="2654300" y="1803400"/>
            <a:ext cx="1641796" cy="400110"/>
          </a:xfrm>
          <a:prstGeom prst="rect">
            <a:avLst/>
          </a:prstGeom>
          <a:noFill/>
        </p:spPr>
        <p:txBody>
          <a:bodyPr wrap="none" rtlCol="0">
            <a:spAutoFit/>
          </a:bodyPr>
          <a:lstStyle/>
          <a:p>
            <a:r>
              <a:rPr lang="en-US" sz="2000" b="1" dirty="0" smtClean="0">
                <a:solidFill>
                  <a:schemeClr val="accent1">
                    <a:lumMod val="75000"/>
                  </a:schemeClr>
                </a:solidFill>
              </a:rPr>
              <a:t>Organization</a:t>
            </a:r>
            <a:endParaRPr lang="en-US" sz="2000" b="1" dirty="0">
              <a:solidFill>
                <a:schemeClr val="accent1">
                  <a:lumMod val="75000"/>
                </a:schemeClr>
              </a:solidFill>
            </a:endParaRPr>
          </a:p>
        </p:txBody>
      </p:sp>
      <p:sp>
        <p:nvSpPr>
          <p:cNvPr id="6" name="TextBox 5"/>
          <p:cNvSpPr txBox="1"/>
          <p:nvPr/>
        </p:nvSpPr>
        <p:spPr>
          <a:xfrm>
            <a:off x="1740614" y="3348795"/>
            <a:ext cx="8240871" cy="738664"/>
          </a:xfrm>
          <a:prstGeom prst="rect">
            <a:avLst/>
          </a:prstGeom>
          <a:noFill/>
        </p:spPr>
        <p:txBody>
          <a:bodyPr wrap="square" rtlCol="0">
            <a:spAutoFit/>
          </a:bodyPr>
          <a:lstStyle/>
          <a:p>
            <a:r>
              <a:rPr lang="en-US" sz="1400" b="1" dirty="0">
                <a:solidFill>
                  <a:schemeClr val="accent1">
                    <a:lumMod val="75000"/>
                  </a:schemeClr>
                </a:solidFill>
              </a:rPr>
              <a:t>Given a binder and school agenda, Brick will organize his materials and bring assignments to and from school with 80% accuracy as measured by a teacher made rubric for binder/agenda checks by the end of the 4th nine weeks. </a:t>
            </a:r>
            <a:endParaRPr lang="en-US" sz="3600" b="1" dirty="0"/>
          </a:p>
        </p:txBody>
      </p:sp>
      <p:pic>
        <p:nvPicPr>
          <p:cNvPr id="7"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5324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6172396" y="43038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7991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2730500" y="4735652"/>
            <a:ext cx="2199385" cy="369332"/>
          </a:xfrm>
          <a:prstGeom prst="rect">
            <a:avLst/>
          </a:prstGeom>
          <a:noFill/>
        </p:spPr>
        <p:txBody>
          <a:bodyPr wrap="none" rtlCol="0">
            <a:spAutoFit/>
          </a:bodyPr>
          <a:lstStyle/>
          <a:p>
            <a:r>
              <a:rPr lang="en-US" b="1" dirty="0" smtClean="0">
                <a:solidFill>
                  <a:schemeClr val="accent1">
                    <a:lumMod val="75000"/>
                  </a:schemeClr>
                </a:solidFill>
              </a:rPr>
              <a:t>Teacher made rubric</a:t>
            </a:r>
            <a:endParaRPr lang="en-US" b="1" dirty="0">
              <a:solidFill>
                <a:schemeClr val="accent1">
                  <a:lumMod val="75000"/>
                </a:schemeClr>
              </a:solidFill>
            </a:endParaRPr>
          </a:p>
        </p:txBody>
      </p:sp>
    </p:spTree>
    <p:extLst>
      <p:ext uri="{BB962C8B-B14F-4D97-AF65-F5344CB8AC3E}">
        <p14:creationId xmlns:p14="http://schemas.microsoft.com/office/powerpoint/2010/main" val="3468910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111" b="2223"/>
          <a:stretch/>
        </p:blipFill>
        <p:spPr>
          <a:xfrm>
            <a:off x="3240226" y="123524"/>
            <a:ext cx="5229656" cy="6629400"/>
          </a:xfrm>
          <a:prstGeom prst="rect">
            <a:avLst/>
          </a:prstGeom>
          <a:ln>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4293488" y="164088"/>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4" name="Picture 3"/>
          <p:cNvPicPr>
            <a:picLocks noChangeAspect="1"/>
          </p:cNvPicPr>
          <p:nvPr/>
        </p:nvPicPr>
        <p:blipFill rotWithShape="1">
          <a:blip r:embed="rId3"/>
          <a:srcRect l="1128" t="13933" r="-1128" b="75315"/>
          <a:stretch/>
        </p:blipFill>
        <p:spPr>
          <a:xfrm>
            <a:off x="135138" y="914628"/>
            <a:ext cx="11439832" cy="1613099"/>
          </a:xfrm>
          <a:prstGeom prst="rect">
            <a:avLst/>
          </a:prstGeom>
          <a:ln w="38100">
            <a:solidFill>
              <a:schemeClr val="accent1">
                <a:lumMod val="75000"/>
              </a:schemeClr>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78767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0804" y="1107191"/>
            <a:ext cx="10973516" cy="4287769"/>
          </a:xfrm>
          <a:prstGeom prst="rect">
            <a:avLst/>
          </a:prstGeom>
          <a:solidFill>
            <a:schemeClr val="bg1"/>
          </a:solidFill>
        </p:spPr>
        <p:txBody>
          <a:bodyPr wrap="square" rtlCol="0">
            <a:spAutoFit/>
          </a:bodyPr>
          <a:lstStyle/>
          <a:p>
            <a:pPr marL="0" lvl="1"/>
            <a:r>
              <a:rPr lang="en-US" sz="4800" dirty="0" smtClean="0">
                <a:cs typeface="Arial" panose="020B0604020202020204" pitchFamily="34" charset="0"/>
              </a:rPr>
              <a:t>Specially Designed Instruction</a:t>
            </a:r>
            <a:endParaRPr lang="en-US" sz="4800" dirty="0">
              <a:cs typeface="Arial" panose="020B0604020202020204" pitchFamily="34" charset="0"/>
            </a:endParaRPr>
          </a:p>
          <a:p>
            <a:pPr marL="0" lvl="1"/>
            <a:endParaRPr lang="en-US" sz="4800" dirty="0"/>
          </a:p>
          <a:p>
            <a:pPr marL="571500" indent="-571500">
              <a:buFont typeface="Arial" panose="020B0604020202020204" pitchFamily="34" charset="0"/>
              <a:buChar char="•"/>
            </a:pPr>
            <a:r>
              <a:rPr lang="en-US" sz="4000" dirty="0" smtClean="0"/>
              <a:t>Adapting, as appropriate, the content, methodology, and delivery of instruction.</a:t>
            </a:r>
          </a:p>
          <a:p>
            <a:pPr marL="571500" indent="-571500">
              <a:buFont typeface="Arial" panose="020B0604020202020204" pitchFamily="34" charset="0"/>
              <a:buChar char="•"/>
            </a:pPr>
            <a:r>
              <a:rPr lang="en-US" sz="4000" dirty="0" smtClean="0"/>
              <a:t>Describes what you are doing </a:t>
            </a:r>
            <a:r>
              <a:rPr lang="en-US" sz="4000" b="1" dirty="0" smtClean="0">
                <a:solidFill>
                  <a:srgbClr val="FF0000"/>
                </a:solidFill>
              </a:rPr>
              <a:t>differently </a:t>
            </a:r>
            <a:r>
              <a:rPr lang="en-US" sz="4000" dirty="0" smtClean="0"/>
              <a:t>than what you would do for </a:t>
            </a:r>
            <a:r>
              <a:rPr lang="en-US" sz="4000" i="1" dirty="0" smtClean="0"/>
              <a:t>ALL </a:t>
            </a:r>
            <a:r>
              <a:rPr lang="en-US" sz="4000" dirty="0" smtClean="0"/>
              <a:t>students.</a:t>
            </a:r>
            <a:endParaRPr lang="en-US" sz="4000" b="1" dirty="0"/>
          </a:p>
          <a:p>
            <a:endParaRPr lang="en-US" dirty="0"/>
          </a:p>
        </p:txBody>
      </p:sp>
    </p:spTree>
    <p:extLst>
      <p:ext uri="{BB962C8B-B14F-4D97-AF65-F5344CB8AC3E}">
        <p14:creationId xmlns:p14="http://schemas.microsoft.com/office/powerpoint/2010/main" val="24953863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1047585" y="123529"/>
            <a:ext cx="9931135" cy="6569566"/>
          </a:xfrm>
          <a:prstGeom prst="rect">
            <a:avLst/>
          </a:prstGeom>
          <a:ln>
            <a:solidFill>
              <a:schemeClr val="accent1"/>
            </a:solidFill>
          </a:ln>
          <a:effectLst>
            <a:outerShdw blurRad="63500" sx="102000" sy="102000" algn="ctr" rotWithShape="0">
              <a:prstClr val="black">
                <a:alpha val="40000"/>
              </a:prstClr>
            </a:outerShdw>
          </a:effectLst>
        </p:spPr>
      </p:pic>
      <p:sp>
        <p:nvSpPr>
          <p:cNvPr id="19" name="TextBox 18"/>
          <p:cNvSpPr txBox="1"/>
          <p:nvPr/>
        </p:nvSpPr>
        <p:spPr>
          <a:xfrm>
            <a:off x="1670579" y="4635690"/>
            <a:ext cx="3708066" cy="461665"/>
          </a:xfrm>
          <a:prstGeom prst="rect">
            <a:avLst/>
          </a:prstGeom>
          <a:noFill/>
        </p:spPr>
        <p:txBody>
          <a:bodyPr wrap="none" rtlCol="0">
            <a:spAutoFit/>
          </a:bodyPr>
          <a:lstStyle/>
          <a:p>
            <a:r>
              <a:rPr lang="en-US" sz="2400" b="1" dirty="0">
                <a:solidFill>
                  <a:schemeClr val="accent1">
                    <a:lumMod val="75000"/>
                  </a:schemeClr>
                </a:solidFill>
              </a:rPr>
              <a:t>through repeated practice </a:t>
            </a:r>
          </a:p>
        </p:txBody>
      </p:sp>
      <p:sp>
        <p:nvSpPr>
          <p:cNvPr id="20" name="TextBox 19"/>
          <p:cNvSpPr txBox="1"/>
          <p:nvPr/>
        </p:nvSpPr>
        <p:spPr>
          <a:xfrm>
            <a:off x="1670579" y="2156939"/>
            <a:ext cx="4060727" cy="461665"/>
          </a:xfrm>
          <a:prstGeom prst="rect">
            <a:avLst/>
          </a:prstGeom>
          <a:noFill/>
        </p:spPr>
        <p:txBody>
          <a:bodyPr wrap="none" rtlCol="0">
            <a:spAutoFit/>
          </a:bodyPr>
          <a:lstStyle/>
          <a:p>
            <a:r>
              <a:rPr lang="en-US" sz="2400" b="1" dirty="0">
                <a:solidFill>
                  <a:schemeClr val="accent1">
                    <a:lumMod val="75000"/>
                  </a:schemeClr>
                </a:solidFill>
              </a:rPr>
              <a:t>the special education teacher</a:t>
            </a:r>
          </a:p>
        </p:txBody>
      </p:sp>
      <p:sp>
        <p:nvSpPr>
          <p:cNvPr id="21" name="TextBox 20"/>
          <p:cNvSpPr txBox="1"/>
          <p:nvPr/>
        </p:nvSpPr>
        <p:spPr>
          <a:xfrm>
            <a:off x="1670579" y="3368121"/>
            <a:ext cx="9009198" cy="461665"/>
          </a:xfrm>
          <a:prstGeom prst="rect">
            <a:avLst/>
          </a:prstGeom>
          <a:noFill/>
        </p:spPr>
        <p:txBody>
          <a:bodyPr wrap="none" rtlCol="0">
            <a:spAutoFit/>
          </a:bodyPr>
          <a:lstStyle/>
          <a:p>
            <a:r>
              <a:rPr lang="en-US" sz="2400" b="1" dirty="0">
                <a:solidFill>
                  <a:schemeClr val="accent1">
                    <a:lumMod val="75000"/>
                  </a:schemeClr>
                </a:solidFill>
              </a:rPr>
              <a:t>will work with Brick to remediate his deficits in order of operations </a:t>
            </a:r>
          </a:p>
        </p:txBody>
      </p:sp>
      <p:sp>
        <p:nvSpPr>
          <p:cNvPr id="22" name="TextBox 21"/>
          <p:cNvSpPr txBox="1"/>
          <p:nvPr/>
        </p:nvSpPr>
        <p:spPr>
          <a:xfrm>
            <a:off x="1670579" y="5672554"/>
            <a:ext cx="4160113" cy="461665"/>
          </a:xfrm>
          <a:prstGeom prst="rect">
            <a:avLst/>
          </a:prstGeom>
          <a:noFill/>
        </p:spPr>
        <p:txBody>
          <a:bodyPr wrap="none" rtlCol="0">
            <a:spAutoFit/>
          </a:bodyPr>
          <a:lstStyle/>
          <a:p>
            <a:r>
              <a:rPr lang="en-US" sz="2400" b="1" dirty="0">
                <a:solidFill>
                  <a:schemeClr val="accent1">
                    <a:lumMod val="75000"/>
                  </a:schemeClr>
                </a:solidFill>
              </a:rPr>
              <a:t>After whole group instruction </a:t>
            </a:r>
          </a:p>
        </p:txBody>
      </p:sp>
    </p:spTree>
    <p:extLst>
      <p:ext uri="{BB962C8B-B14F-4D97-AF65-F5344CB8AC3E}">
        <p14:creationId xmlns:p14="http://schemas.microsoft.com/office/powerpoint/2010/main" val="2133406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2">
                                            <p:txEl>
                                              <p:pRg st="0" end="0"/>
                                            </p:txEl>
                                          </p:spTgt>
                                        </p:tgtEl>
                                        <p:attrNameLst>
                                          <p:attrName>style.visibility</p:attrName>
                                        </p:attrNameLst>
                                      </p:cBhvr>
                                      <p:to>
                                        <p:strVal val="visible"/>
                                      </p:to>
                                    </p:set>
                                    <p:animEffect transition="in" filter="barn(inVertical)">
                                      <p:cBhvr>
                                        <p:cTn id="22"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111" b="2223"/>
          <a:stretch/>
        </p:blipFill>
        <p:spPr>
          <a:xfrm>
            <a:off x="3240226" y="123524"/>
            <a:ext cx="5229656" cy="6629400"/>
          </a:xfrm>
          <a:prstGeom prst="rect">
            <a:avLst/>
          </a:prstGeom>
          <a:ln>
            <a:solidFill>
              <a:schemeClr val="accent1"/>
            </a:solidFill>
          </a:ln>
          <a:effectLst>
            <a:outerShdw blurRad="63500" sx="102000" sy="102000" algn="ctr" rotWithShape="0">
              <a:prstClr val="black">
                <a:alpha val="40000"/>
              </a:prstClr>
            </a:outerShdw>
          </a:effectLst>
        </p:spPr>
      </p:pic>
      <p:sp>
        <p:nvSpPr>
          <p:cNvPr id="3" name="TextBox 2"/>
          <p:cNvSpPr txBox="1"/>
          <p:nvPr/>
        </p:nvSpPr>
        <p:spPr>
          <a:xfrm>
            <a:off x="4293488" y="164088"/>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15" name="Picture 14"/>
          <p:cNvPicPr>
            <a:picLocks noChangeAspect="1"/>
          </p:cNvPicPr>
          <p:nvPr/>
        </p:nvPicPr>
        <p:blipFill>
          <a:blip r:embed="rId4"/>
          <a:stretch>
            <a:fillRect/>
          </a:stretch>
        </p:blipFill>
        <p:spPr>
          <a:xfrm>
            <a:off x="156878" y="1257300"/>
            <a:ext cx="11822209" cy="3445329"/>
          </a:xfrm>
          <a:prstGeom prst="rect">
            <a:avLst/>
          </a:prstGeom>
        </p:spPr>
      </p:pic>
      <p:sp>
        <p:nvSpPr>
          <p:cNvPr id="5" name="Rectangle 4"/>
          <p:cNvSpPr/>
          <p:nvPr/>
        </p:nvSpPr>
        <p:spPr>
          <a:xfrm>
            <a:off x="4839661" y="2958587"/>
            <a:ext cx="1221616" cy="369332"/>
          </a:xfrm>
          <a:prstGeom prst="rect">
            <a:avLst/>
          </a:prstGeom>
        </p:spPr>
        <p:txBody>
          <a:bodyPr wrap="non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2 x Weekly</a:t>
            </a:r>
            <a:endParaRPr lang="en-US" dirty="0"/>
          </a:p>
        </p:txBody>
      </p:sp>
      <p:sp>
        <p:nvSpPr>
          <p:cNvPr id="6" name="Rectangle 5"/>
          <p:cNvSpPr/>
          <p:nvPr/>
        </p:nvSpPr>
        <p:spPr>
          <a:xfrm>
            <a:off x="337458" y="2700735"/>
            <a:ext cx="4234542" cy="369332"/>
          </a:xfrm>
          <a:prstGeom prst="rect">
            <a:avLst/>
          </a:prstGeom>
        </p:spPr>
        <p:txBody>
          <a:bodyPr wrap="square">
            <a:spAutoFit/>
          </a:bodyPr>
          <a:lstStyle/>
          <a:p>
            <a:r>
              <a:rPr lang="en-US" b="1" dirty="0" smtClean="0"/>
              <a:t>MATH</a:t>
            </a:r>
            <a:endParaRPr lang="en-US" b="1" dirty="0"/>
          </a:p>
        </p:txBody>
      </p:sp>
      <p:sp>
        <p:nvSpPr>
          <p:cNvPr id="7" name="Rectangle 6"/>
          <p:cNvSpPr/>
          <p:nvPr/>
        </p:nvSpPr>
        <p:spPr>
          <a:xfrm>
            <a:off x="6572448" y="2925930"/>
            <a:ext cx="418704" cy="369332"/>
          </a:xfrm>
          <a:prstGeom prst="rect">
            <a:avLst/>
          </a:prstGeom>
        </p:spPr>
        <p:txBody>
          <a:bodyPr wrap="non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30</a:t>
            </a:r>
            <a:endParaRPr lang="en-US" dirty="0"/>
          </a:p>
        </p:txBody>
      </p:sp>
      <p:sp>
        <p:nvSpPr>
          <p:cNvPr id="8" name="Rectangle 7"/>
          <p:cNvSpPr/>
          <p:nvPr/>
        </p:nvSpPr>
        <p:spPr>
          <a:xfrm>
            <a:off x="7660530" y="2901430"/>
            <a:ext cx="1883725" cy="646331"/>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08/18/2014  to 05/22/2015</a:t>
            </a:r>
            <a:endParaRPr lang="en-US" dirty="0"/>
          </a:p>
        </p:txBody>
      </p:sp>
      <p:sp>
        <p:nvSpPr>
          <p:cNvPr id="9" name="Rectangle 8"/>
          <p:cNvSpPr/>
          <p:nvPr/>
        </p:nvSpPr>
        <p:spPr>
          <a:xfrm>
            <a:off x="9639224" y="2868775"/>
            <a:ext cx="1660155" cy="923330"/>
          </a:xfrm>
          <a:prstGeom prst="rect">
            <a:avLst/>
          </a:prstGeom>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General Education Classroom</a:t>
            </a:r>
            <a:endParaRPr lang="en-US" dirty="0"/>
          </a:p>
        </p:txBody>
      </p:sp>
      <p:sp>
        <p:nvSpPr>
          <p:cNvPr id="17" name="TextBox 16"/>
          <p:cNvSpPr txBox="1"/>
          <p:nvPr/>
        </p:nvSpPr>
        <p:spPr>
          <a:xfrm>
            <a:off x="344076" y="2951552"/>
            <a:ext cx="4256313" cy="1200329"/>
          </a:xfrm>
          <a:prstGeom prst="rect">
            <a:avLst/>
          </a:prstGeom>
          <a:noFill/>
        </p:spPr>
        <p:txBody>
          <a:bodyPr wrap="square" rtlCol="0">
            <a:spAutoFit/>
          </a:bodyPr>
          <a:lstStyle/>
          <a:p>
            <a:r>
              <a:rPr lang="en-US" b="1" dirty="0"/>
              <a:t>After whole group instruction, the special education teacher will work with Brick to remediate his deficits in order of operations through repeated practice.  </a:t>
            </a:r>
          </a:p>
        </p:txBody>
      </p:sp>
    </p:spTree>
    <p:extLst>
      <p:ext uri="{BB962C8B-B14F-4D97-AF65-F5344CB8AC3E}">
        <p14:creationId xmlns:p14="http://schemas.microsoft.com/office/powerpoint/2010/main" val="17457465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1549217" y="123524"/>
            <a:ext cx="9931135" cy="6569566"/>
          </a:xfrm>
          <a:prstGeom prst="rect">
            <a:avLst/>
          </a:prstGeom>
          <a:ln>
            <a:solidFill>
              <a:schemeClr val="accent1"/>
            </a:solidFill>
          </a:ln>
          <a:effectLst>
            <a:outerShdw blurRad="63500" sx="102000" sy="102000" algn="ctr" rotWithShape="0">
              <a:prstClr val="black">
                <a:alpha val="40000"/>
              </a:prstClr>
            </a:outerShdw>
          </a:effectLst>
        </p:spPr>
      </p:pic>
      <p:sp>
        <p:nvSpPr>
          <p:cNvPr id="18" name="TextBox 17"/>
          <p:cNvSpPr txBox="1"/>
          <p:nvPr/>
        </p:nvSpPr>
        <p:spPr>
          <a:xfrm>
            <a:off x="1859398" y="4635690"/>
            <a:ext cx="4182555" cy="461665"/>
          </a:xfrm>
          <a:prstGeom prst="rect">
            <a:avLst/>
          </a:prstGeom>
          <a:noFill/>
        </p:spPr>
        <p:txBody>
          <a:bodyPr wrap="none" rtlCol="0">
            <a:spAutoFit/>
          </a:bodyPr>
          <a:lstStyle/>
          <a:p>
            <a:r>
              <a:rPr lang="en-US" sz="2400" b="1" dirty="0">
                <a:solidFill>
                  <a:schemeClr val="accent1">
                    <a:lumMod val="75000"/>
                  </a:schemeClr>
                </a:solidFill>
              </a:rPr>
              <a:t>through role-playing </a:t>
            </a:r>
            <a:r>
              <a:rPr lang="en-US" sz="2400" b="1" dirty="0" smtClean="0">
                <a:solidFill>
                  <a:schemeClr val="accent1">
                    <a:lumMod val="75000"/>
                  </a:schemeClr>
                </a:solidFill>
              </a:rPr>
              <a:t>activities</a:t>
            </a:r>
            <a:endParaRPr lang="en-US" sz="2400" b="1" dirty="0">
              <a:solidFill>
                <a:schemeClr val="accent1">
                  <a:lumMod val="75000"/>
                </a:schemeClr>
              </a:solidFill>
            </a:endParaRPr>
          </a:p>
        </p:txBody>
      </p:sp>
      <p:sp>
        <p:nvSpPr>
          <p:cNvPr id="19" name="TextBox 18"/>
          <p:cNvSpPr txBox="1"/>
          <p:nvPr/>
        </p:nvSpPr>
        <p:spPr>
          <a:xfrm>
            <a:off x="1859398" y="2156939"/>
            <a:ext cx="4120039" cy="461665"/>
          </a:xfrm>
          <a:prstGeom prst="rect">
            <a:avLst/>
          </a:prstGeom>
          <a:noFill/>
        </p:spPr>
        <p:txBody>
          <a:bodyPr wrap="none" rtlCol="0">
            <a:spAutoFit/>
          </a:bodyPr>
          <a:lstStyle/>
          <a:p>
            <a:r>
              <a:rPr lang="en-US" sz="2400" b="1" dirty="0" smtClean="0">
                <a:solidFill>
                  <a:schemeClr val="accent1">
                    <a:lumMod val="75000"/>
                  </a:schemeClr>
                </a:solidFill>
              </a:rPr>
              <a:t>The </a:t>
            </a:r>
            <a:r>
              <a:rPr lang="en-US" sz="2400" b="1" dirty="0">
                <a:solidFill>
                  <a:schemeClr val="accent1">
                    <a:lumMod val="75000"/>
                  </a:schemeClr>
                </a:solidFill>
              </a:rPr>
              <a:t>special education teacher</a:t>
            </a:r>
          </a:p>
        </p:txBody>
      </p:sp>
      <p:sp>
        <p:nvSpPr>
          <p:cNvPr id="20" name="TextBox 19"/>
          <p:cNvSpPr txBox="1"/>
          <p:nvPr/>
        </p:nvSpPr>
        <p:spPr>
          <a:xfrm>
            <a:off x="1859398" y="3299109"/>
            <a:ext cx="8948051" cy="830997"/>
          </a:xfrm>
          <a:prstGeom prst="rect">
            <a:avLst/>
          </a:prstGeom>
          <a:noFill/>
        </p:spPr>
        <p:txBody>
          <a:bodyPr wrap="square" rtlCol="0">
            <a:spAutoFit/>
          </a:bodyPr>
          <a:lstStyle/>
          <a:p>
            <a:r>
              <a:rPr lang="en-US" sz="2400" b="1" dirty="0" smtClean="0">
                <a:solidFill>
                  <a:schemeClr val="accent1">
                    <a:lumMod val="75000"/>
                  </a:schemeClr>
                </a:solidFill>
              </a:rPr>
              <a:t>to improve his conversational turn-taking skills and social  interactions in all environments</a:t>
            </a:r>
            <a:endParaRPr lang="en-US" sz="2400" b="1" dirty="0">
              <a:solidFill>
                <a:schemeClr val="accent1">
                  <a:lumMod val="75000"/>
                </a:schemeClr>
              </a:solidFill>
            </a:endParaRPr>
          </a:p>
        </p:txBody>
      </p:sp>
      <p:sp>
        <p:nvSpPr>
          <p:cNvPr id="21" name="TextBox 20"/>
          <p:cNvSpPr txBox="1"/>
          <p:nvPr/>
        </p:nvSpPr>
        <p:spPr>
          <a:xfrm>
            <a:off x="1859398" y="5672554"/>
            <a:ext cx="5995552" cy="461665"/>
          </a:xfrm>
          <a:prstGeom prst="rect">
            <a:avLst/>
          </a:prstGeom>
          <a:noFill/>
        </p:spPr>
        <p:txBody>
          <a:bodyPr wrap="none" rtlCol="0">
            <a:spAutoFit/>
          </a:bodyPr>
          <a:lstStyle/>
          <a:p>
            <a:r>
              <a:rPr lang="en-US" sz="2400" b="1" dirty="0">
                <a:solidFill>
                  <a:schemeClr val="accent1">
                    <a:lumMod val="75000"/>
                  </a:schemeClr>
                </a:solidFill>
              </a:rPr>
              <a:t>will work with Brick in a small </a:t>
            </a:r>
            <a:r>
              <a:rPr lang="en-US" sz="2400" b="1" dirty="0" smtClean="0">
                <a:solidFill>
                  <a:schemeClr val="accent1">
                    <a:lumMod val="75000"/>
                  </a:schemeClr>
                </a:solidFill>
              </a:rPr>
              <a:t>group setting </a:t>
            </a:r>
            <a:endParaRPr lang="en-US" sz="2400" b="1" dirty="0">
              <a:solidFill>
                <a:schemeClr val="accent1">
                  <a:lumMod val="75000"/>
                </a:schemeClr>
              </a:solidFill>
            </a:endParaRPr>
          </a:p>
        </p:txBody>
      </p:sp>
    </p:spTree>
    <p:extLst>
      <p:ext uri="{BB962C8B-B14F-4D97-AF65-F5344CB8AC3E}">
        <p14:creationId xmlns:p14="http://schemas.microsoft.com/office/powerpoint/2010/main" val="124326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1">
                                            <p:txEl>
                                              <p:pRg st="0" end="0"/>
                                            </p:txEl>
                                          </p:spTgt>
                                        </p:tgtEl>
                                        <p:attrNameLst>
                                          <p:attrName>style.visibility</p:attrName>
                                        </p:attrNameLst>
                                      </p:cBhvr>
                                      <p:to>
                                        <p:strVal val="visible"/>
                                      </p:to>
                                    </p:set>
                                    <p:animEffect transition="in" filter="barn(inVertical)">
                                      <p:cBhvr>
                                        <p:cTn id="22"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rotWithShape="1">
          <a:blip r:embed="rId3"/>
          <a:srcRect t="1111" b="2223"/>
          <a:stretch/>
        </p:blipFill>
        <p:spPr>
          <a:xfrm>
            <a:off x="3240226" y="123524"/>
            <a:ext cx="5229656" cy="6629400"/>
          </a:xfrm>
          <a:prstGeom prst="rect">
            <a:avLst/>
          </a:prstGeom>
          <a:ln>
            <a:solidFill>
              <a:schemeClr val="accent1"/>
            </a:solidFill>
          </a:ln>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stretch>
            <a:fillRect/>
          </a:stretch>
        </p:blipFill>
        <p:spPr>
          <a:xfrm>
            <a:off x="156878" y="1257300"/>
            <a:ext cx="11822209" cy="3445329"/>
          </a:xfrm>
          <a:prstGeom prst="rect">
            <a:avLst/>
          </a:prstGeom>
        </p:spPr>
      </p:pic>
      <p:sp>
        <p:nvSpPr>
          <p:cNvPr id="6" name="Rectangle 5"/>
          <p:cNvSpPr/>
          <p:nvPr/>
        </p:nvSpPr>
        <p:spPr>
          <a:xfrm>
            <a:off x="4839661" y="2958587"/>
            <a:ext cx="1221616" cy="369332"/>
          </a:xfrm>
          <a:prstGeom prst="rect">
            <a:avLst/>
          </a:prstGeom>
        </p:spPr>
        <p:txBody>
          <a:bodyPr wrap="non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2 x Weekly</a:t>
            </a:r>
            <a:endParaRPr lang="en-US" dirty="0"/>
          </a:p>
        </p:txBody>
      </p:sp>
      <p:sp>
        <p:nvSpPr>
          <p:cNvPr id="9" name="Rectangle 8"/>
          <p:cNvSpPr/>
          <p:nvPr/>
        </p:nvSpPr>
        <p:spPr>
          <a:xfrm>
            <a:off x="352205" y="2605083"/>
            <a:ext cx="4487455" cy="1600438"/>
          </a:xfrm>
          <a:prstGeom prst="rect">
            <a:avLst/>
          </a:prstGeom>
        </p:spPr>
        <p:txBody>
          <a:bodyPr wrap="square">
            <a:spAutoFit/>
          </a:bodyPr>
          <a:lstStyle/>
          <a:p>
            <a:endParaRPr lang="en-US" b="1" dirty="0"/>
          </a:p>
          <a:p>
            <a:r>
              <a:rPr lang="en-US" sz="1600" b="1" dirty="0"/>
              <a:t>The special education teacher will work with Brick in a small group setting to </a:t>
            </a:r>
            <a:r>
              <a:rPr lang="en-US" sz="1600" b="1" dirty="0" smtClean="0"/>
              <a:t>improve </a:t>
            </a:r>
            <a:r>
              <a:rPr lang="en-US" sz="1600" b="1" dirty="0"/>
              <a:t>his </a:t>
            </a:r>
            <a:r>
              <a:rPr lang="en-US" sz="1600" b="1" dirty="0" smtClean="0"/>
              <a:t>conversational turn taking skills and social interactions in all environments </a:t>
            </a:r>
            <a:r>
              <a:rPr lang="en-US" sz="1600" b="1" dirty="0"/>
              <a:t>through role-playing activities.</a:t>
            </a:r>
          </a:p>
        </p:txBody>
      </p:sp>
      <p:sp>
        <p:nvSpPr>
          <p:cNvPr id="11" name="Rectangle 10"/>
          <p:cNvSpPr/>
          <p:nvPr/>
        </p:nvSpPr>
        <p:spPr>
          <a:xfrm>
            <a:off x="6572448" y="2925930"/>
            <a:ext cx="407163" cy="369332"/>
          </a:xfrm>
          <a:prstGeom prst="rect">
            <a:avLst/>
          </a:prstGeom>
        </p:spPr>
        <p:txBody>
          <a:bodyPr wrap="none">
            <a:spAutoFit/>
          </a:bodyPr>
          <a:lstStyle/>
          <a:p>
            <a:r>
              <a:rPr lang="en-US" dirty="0" smtClean="0"/>
              <a:t>25</a:t>
            </a:r>
            <a:endParaRPr lang="en-US" dirty="0"/>
          </a:p>
        </p:txBody>
      </p:sp>
      <p:sp>
        <p:nvSpPr>
          <p:cNvPr id="12" name="Rectangle 11"/>
          <p:cNvSpPr/>
          <p:nvPr/>
        </p:nvSpPr>
        <p:spPr>
          <a:xfrm>
            <a:off x="7660530" y="2901430"/>
            <a:ext cx="1883725" cy="646331"/>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08/18/2014  to 05/22/2015</a:t>
            </a:r>
            <a:endParaRPr lang="en-US" dirty="0"/>
          </a:p>
        </p:txBody>
      </p:sp>
      <p:sp>
        <p:nvSpPr>
          <p:cNvPr id="13" name="Rectangle 12"/>
          <p:cNvSpPr/>
          <p:nvPr/>
        </p:nvSpPr>
        <p:spPr>
          <a:xfrm>
            <a:off x="9639224" y="2868775"/>
            <a:ext cx="1660155" cy="369332"/>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Resource Room </a:t>
            </a:r>
            <a:endParaRPr lang="en-US" dirty="0"/>
          </a:p>
        </p:txBody>
      </p:sp>
      <p:sp>
        <p:nvSpPr>
          <p:cNvPr id="23" name="Rectangle 22"/>
          <p:cNvSpPr/>
          <p:nvPr/>
        </p:nvSpPr>
        <p:spPr>
          <a:xfrm>
            <a:off x="354619" y="2661757"/>
            <a:ext cx="4234542" cy="369332"/>
          </a:xfrm>
          <a:prstGeom prst="rect">
            <a:avLst/>
          </a:prstGeom>
        </p:spPr>
        <p:txBody>
          <a:bodyPr wrap="square">
            <a:spAutoFit/>
          </a:bodyPr>
          <a:lstStyle/>
          <a:p>
            <a:r>
              <a:rPr lang="en-US" b="1" dirty="0" smtClean="0"/>
              <a:t>BEHAVIOR</a:t>
            </a:r>
            <a:endParaRPr lang="en-US" b="1" dirty="0"/>
          </a:p>
        </p:txBody>
      </p:sp>
    </p:spTree>
    <p:extLst>
      <p:ext uri="{BB962C8B-B14F-4D97-AF65-F5344CB8AC3E}">
        <p14:creationId xmlns:p14="http://schemas.microsoft.com/office/powerpoint/2010/main" val="309839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p:bldP spid="13" grpId="0"/>
      <p:bldP spid="2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808775" y="174134"/>
            <a:ext cx="9931135" cy="6569566"/>
          </a:xfrm>
          <a:prstGeom prst="rect">
            <a:avLst/>
          </a:prstGeom>
          <a:ln>
            <a:solidFill>
              <a:schemeClr val="accent1"/>
            </a:solidFill>
          </a:ln>
          <a:effectLst>
            <a:outerShdw blurRad="63500" sx="102000" sy="102000" algn="ctr" rotWithShape="0">
              <a:prstClr val="black">
                <a:alpha val="40000"/>
              </a:prstClr>
            </a:outerShdw>
          </a:effectLst>
        </p:spPr>
      </p:pic>
      <p:sp>
        <p:nvSpPr>
          <p:cNvPr id="10" name="TextBox 9"/>
          <p:cNvSpPr txBox="1"/>
          <p:nvPr/>
        </p:nvSpPr>
        <p:spPr>
          <a:xfrm>
            <a:off x="1600206" y="4686300"/>
            <a:ext cx="4851008" cy="461665"/>
          </a:xfrm>
          <a:prstGeom prst="rect">
            <a:avLst/>
          </a:prstGeom>
          <a:noFill/>
        </p:spPr>
        <p:txBody>
          <a:bodyPr wrap="none" rtlCol="0">
            <a:spAutoFit/>
          </a:bodyPr>
          <a:lstStyle/>
          <a:p>
            <a:r>
              <a:rPr lang="en-US" sz="2400" b="1" dirty="0">
                <a:solidFill>
                  <a:schemeClr val="accent1">
                    <a:lumMod val="75000"/>
                  </a:schemeClr>
                </a:solidFill>
              </a:rPr>
              <a:t>will provide Brick direct instruction </a:t>
            </a:r>
          </a:p>
        </p:txBody>
      </p:sp>
      <p:sp>
        <p:nvSpPr>
          <p:cNvPr id="14" name="TextBox 13"/>
          <p:cNvSpPr txBox="1"/>
          <p:nvPr/>
        </p:nvSpPr>
        <p:spPr>
          <a:xfrm>
            <a:off x="1600206" y="2207549"/>
            <a:ext cx="4120039" cy="461665"/>
          </a:xfrm>
          <a:prstGeom prst="rect">
            <a:avLst/>
          </a:prstGeom>
          <a:noFill/>
        </p:spPr>
        <p:txBody>
          <a:bodyPr wrap="none" rtlCol="0">
            <a:spAutoFit/>
          </a:bodyPr>
          <a:lstStyle/>
          <a:p>
            <a:r>
              <a:rPr lang="en-US" sz="2400" b="1" dirty="0" smtClean="0">
                <a:solidFill>
                  <a:schemeClr val="accent1">
                    <a:lumMod val="75000"/>
                  </a:schemeClr>
                </a:solidFill>
              </a:rPr>
              <a:t>The </a:t>
            </a:r>
            <a:r>
              <a:rPr lang="en-US" sz="2400" b="1" dirty="0">
                <a:solidFill>
                  <a:schemeClr val="accent1">
                    <a:lumMod val="75000"/>
                  </a:schemeClr>
                </a:solidFill>
              </a:rPr>
              <a:t>special education teacher</a:t>
            </a:r>
          </a:p>
        </p:txBody>
      </p:sp>
      <p:sp>
        <p:nvSpPr>
          <p:cNvPr id="15" name="TextBox 14"/>
          <p:cNvSpPr txBox="1"/>
          <p:nvPr/>
        </p:nvSpPr>
        <p:spPr>
          <a:xfrm>
            <a:off x="1600206" y="3418731"/>
            <a:ext cx="6829114" cy="461665"/>
          </a:xfrm>
          <a:prstGeom prst="rect">
            <a:avLst/>
          </a:prstGeom>
          <a:noFill/>
        </p:spPr>
        <p:txBody>
          <a:bodyPr wrap="none" rtlCol="0">
            <a:spAutoFit/>
          </a:bodyPr>
          <a:lstStyle/>
          <a:p>
            <a:r>
              <a:rPr lang="en-US" sz="2400" b="1" dirty="0">
                <a:solidFill>
                  <a:schemeClr val="accent1">
                    <a:lumMod val="75000"/>
                  </a:schemeClr>
                </a:solidFill>
              </a:rPr>
              <a:t>in organization systems </a:t>
            </a:r>
            <a:r>
              <a:rPr lang="en-US" sz="2400" b="1" dirty="0" smtClean="0">
                <a:solidFill>
                  <a:schemeClr val="accent1">
                    <a:lumMod val="75000"/>
                  </a:schemeClr>
                </a:solidFill>
              </a:rPr>
              <a:t>using color/tactual coding</a:t>
            </a:r>
            <a:endParaRPr lang="en-US" sz="2400" b="1" dirty="0">
              <a:solidFill>
                <a:schemeClr val="accent1">
                  <a:lumMod val="75000"/>
                </a:schemeClr>
              </a:solidFill>
            </a:endParaRPr>
          </a:p>
        </p:txBody>
      </p:sp>
      <p:sp>
        <p:nvSpPr>
          <p:cNvPr id="16" name="TextBox 15"/>
          <p:cNvSpPr txBox="1"/>
          <p:nvPr/>
        </p:nvSpPr>
        <p:spPr>
          <a:xfrm>
            <a:off x="1600206" y="5723164"/>
            <a:ext cx="3365024" cy="461665"/>
          </a:xfrm>
          <a:prstGeom prst="rect">
            <a:avLst/>
          </a:prstGeom>
          <a:noFill/>
        </p:spPr>
        <p:txBody>
          <a:bodyPr wrap="none" rtlCol="0">
            <a:spAutoFit/>
          </a:bodyPr>
          <a:lstStyle/>
          <a:p>
            <a:r>
              <a:rPr lang="en-US" sz="2400" b="1" dirty="0" smtClean="0">
                <a:solidFill>
                  <a:schemeClr val="accent1">
                    <a:lumMod val="75000"/>
                  </a:schemeClr>
                </a:solidFill>
              </a:rPr>
              <a:t>in a one-on-one setting.</a:t>
            </a:r>
            <a:endParaRPr lang="en-US" sz="2400" b="1" dirty="0">
              <a:solidFill>
                <a:schemeClr val="accent1">
                  <a:lumMod val="75000"/>
                </a:schemeClr>
              </a:solidFill>
            </a:endParaRPr>
          </a:p>
        </p:txBody>
      </p:sp>
    </p:spTree>
    <p:extLst>
      <p:ext uri="{BB962C8B-B14F-4D97-AF65-F5344CB8AC3E}">
        <p14:creationId xmlns:p14="http://schemas.microsoft.com/office/powerpoint/2010/main" val="3495562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arn(inVertical)">
                                      <p:cBhvr>
                                        <p:cTn id="2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srcRect t="1111" b="2223"/>
          <a:stretch/>
        </p:blipFill>
        <p:spPr>
          <a:xfrm>
            <a:off x="3240226" y="123524"/>
            <a:ext cx="5229656" cy="6629400"/>
          </a:xfrm>
          <a:prstGeom prst="rect">
            <a:avLst/>
          </a:prstGeom>
          <a:ln>
            <a:solidFill>
              <a:schemeClr val="accent1"/>
            </a:solidFill>
          </a:ln>
          <a:effectLst>
            <a:outerShdw blurRad="63500" sx="102000" sy="102000" algn="ctr" rotWithShape="0">
              <a:prstClr val="black">
                <a:alpha val="40000"/>
              </a:prstClr>
            </a:outerShdw>
          </a:effectLst>
        </p:spPr>
      </p:pic>
      <p:pic>
        <p:nvPicPr>
          <p:cNvPr id="4" name="Picture 3"/>
          <p:cNvPicPr>
            <a:picLocks noChangeAspect="1"/>
          </p:cNvPicPr>
          <p:nvPr/>
        </p:nvPicPr>
        <p:blipFill>
          <a:blip r:embed="rId4"/>
          <a:stretch>
            <a:fillRect/>
          </a:stretch>
        </p:blipFill>
        <p:spPr>
          <a:xfrm>
            <a:off x="156878" y="1257300"/>
            <a:ext cx="11822209" cy="3445329"/>
          </a:xfrm>
          <a:prstGeom prst="rect">
            <a:avLst/>
          </a:prstGeom>
        </p:spPr>
      </p:pic>
      <p:sp>
        <p:nvSpPr>
          <p:cNvPr id="6" name="Rectangle 5"/>
          <p:cNvSpPr/>
          <p:nvPr/>
        </p:nvSpPr>
        <p:spPr>
          <a:xfrm>
            <a:off x="4839661" y="2958587"/>
            <a:ext cx="696024" cy="369332"/>
          </a:xfrm>
          <a:prstGeom prst="rect">
            <a:avLst/>
          </a:prstGeom>
        </p:spPr>
        <p:txBody>
          <a:bodyPr wrap="none">
            <a:spAutoFit/>
          </a:bodyPr>
          <a:lstStyle/>
          <a:p>
            <a:r>
              <a:rPr lang="en-US" b="1" dirty="0" smtClean="0"/>
              <a:t>Daily</a:t>
            </a:r>
            <a:endParaRPr lang="en-US" b="1" dirty="0"/>
          </a:p>
        </p:txBody>
      </p:sp>
      <p:sp>
        <p:nvSpPr>
          <p:cNvPr id="9" name="Rectangle 8"/>
          <p:cNvSpPr/>
          <p:nvPr/>
        </p:nvSpPr>
        <p:spPr>
          <a:xfrm>
            <a:off x="352199" y="2728366"/>
            <a:ext cx="4234542" cy="1477328"/>
          </a:xfrm>
          <a:prstGeom prst="rect">
            <a:avLst/>
          </a:prstGeom>
        </p:spPr>
        <p:txBody>
          <a:bodyPr wrap="square">
            <a:spAutoFit/>
          </a:bodyPr>
          <a:lstStyle/>
          <a:p>
            <a:endParaRPr lang="en-US" b="1" dirty="0"/>
          </a:p>
          <a:p>
            <a:r>
              <a:rPr lang="en-US" b="1" dirty="0"/>
              <a:t>The special education teacher will provide Brick direct instruction in organization systems using color/tactual coding in one –on-one delivery setting</a:t>
            </a:r>
            <a:r>
              <a:rPr lang="en-US" b="1" dirty="0" smtClean="0"/>
              <a:t>.  </a:t>
            </a:r>
            <a:endParaRPr lang="en-US" b="1" dirty="0"/>
          </a:p>
        </p:txBody>
      </p:sp>
      <p:sp>
        <p:nvSpPr>
          <p:cNvPr id="11" name="Rectangle 10"/>
          <p:cNvSpPr/>
          <p:nvPr/>
        </p:nvSpPr>
        <p:spPr>
          <a:xfrm>
            <a:off x="6572448" y="2925930"/>
            <a:ext cx="418704" cy="369332"/>
          </a:xfrm>
          <a:prstGeom prst="rect">
            <a:avLst/>
          </a:prstGeom>
        </p:spPr>
        <p:txBody>
          <a:bodyPr wrap="non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10</a:t>
            </a:r>
            <a:endParaRPr lang="en-US" dirty="0"/>
          </a:p>
        </p:txBody>
      </p:sp>
      <p:sp>
        <p:nvSpPr>
          <p:cNvPr id="12" name="Rectangle 11"/>
          <p:cNvSpPr/>
          <p:nvPr/>
        </p:nvSpPr>
        <p:spPr>
          <a:xfrm>
            <a:off x="7660530" y="2901430"/>
            <a:ext cx="1883725" cy="646331"/>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08/18/2014  to 05/22/2015</a:t>
            </a:r>
            <a:endParaRPr lang="en-US" dirty="0"/>
          </a:p>
        </p:txBody>
      </p:sp>
      <p:sp>
        <p:nvSpPr>
          <p:cNvPr id="13" name="Rectangle 12"/>
          <p:cNvSpPr/>
          <p:nvPr/>
        </p:nvSpPr>
        <p:spPr>
          <a:xfrm>
            <a:off x="9639224" y="2868775"/>
            <a:ext cx="1660155" cy="923330"/>
          </a:xfrm>
          <a:prstGeom prst="rect">
            <a:avLst/>
          </a:prstGeom>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General Education Classroom</a:t>
            </a:r>
            <a:endParaRPr lang="en-US" dirty="0"/>
          </a:p>
        </p:txBody>
      </p:sp>
      <p:sp>
        <p:nvSpPr>
          <p:cNvPr id="18" name="Rectangle 17"/>
          <p:cNvSpPr/>
          <p:nvPr/>
        </p:nvSpPr>
        <p:spPr>
          <a:xfrm>
            <a:off x="357126" y="2718524"/>
            <a:ext cx="4234542" cy="369332"/>
          </a:xfrm>
          <a:prstGeom prst="rect">
            <a:avLst/>
          </a:prstGeom>
        </p:spPr>
        <p:txBody>
          <a:bodyPr wrap="square">
            <a:spAutoFit/>
          </a:bodyPr>
          <a:lstStyle/>
          <a:p>
            <a:r>
              <a:rPr lang="en-US" b="1" dirty="0" smtClean="0"/>
              <a:t>ORGANIZATION</a:t>
            </a:r>
            <a:endParaRPr lang="en-US" b="1" dirty="0"/>
          </a:p>
        </p:txBody>
      </p:sp>
    </p:spTree>
    <p:extLst>
      <p:ext uri="{BB962C8B-B14F-4D97-AF65-F5344CB8AC3E}">
        <p14:creationId xmlns:p14="http://schemas.microsoft.com/office/powerpoint/2010/main" val="4223982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arn(inVertical)">
                                      <p:cBhvr>
                                        <p:cTn id="3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p:bldP spid="13" grpId="0"/>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130855" y="66505"/>
            <a:ext cx="5719655" cy="6691745"/>
          </a:xfrm>
          <a:prstGeom prst="rect">
            <a:avLst/>
          </a:prstGeom>
          <a:ln w="19050">
            <a:solidFill>
              <a:schemeClr val="tx1"/>
            </a:solidFill>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131070" y="4190727"/>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5" name="Rectangle 4"/>
          <p:cNvSpPr/>
          <p:nvPr/>
        </p:nvSpPr>
        <p:spPr>
          <a:xfrm>
            <a:off x="3146940" y="4119638"/>
            <a:ext cx="5662626" cy="834499"/>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5"/>
          <a:srcRect t="24686" b="63486"/>
          <a:stretch/>
        </p:blipFill>
        <p:spPr>
          <a:xfrm>
            <a:off x="314286" y="3239651"/>
            <a:ext cx="11346772" cy="1759974"/>
          </a:xfrm>
          <a:prstGeom prst="rect">
            <a:avLst/>
          </a:prstGeom>
          <a:ln>
            <a:solidFill>
              <a:schemeClr val="accent1"/>
            </a:solidFill>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303398" y="3273968"/>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08204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5"/>
                                        </p:tgtEl>
                                      </p:cBhvr>
                                    </p:animEffect>
                                    <p:set>
                                      <p:cBhvr>
                                        <p:cTn id="12" dur="1" fill="hold">
                                          <p:stCondLst>
                                            <p:cond delay="999"/>
                                          </p:stCondLst>
                                        </p:cTn>
                                        <p:tgtEl>
                                          <p:spTgt spid="5"/>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xit" presetSubtype="32" fill="hold" nodeType="clickEffect">
                                  <p:stCondLst>
                                    <p:cond delay="0"/>
                                  </p:stCondLst>
                                  <p:childTnLst>
                                    <p:anim calcmode="lin" valueType="num">
                                      <p:cBhvr>
                                        <p:cTn id="26" dur="750"/>
                                        <p:tgtEl>
                                          <p:spTgt spid="7"/>
                                        </p:tgtEl>
                                        <p:attrNameLst>
                                          <p:attrName>ppt_w</p:attrName>
                                        </p:attrNameLst>
                                      </p:cBhvr>
                                      <p:tavLst>
                                        <p:tav tm="0">
                                          <p:val>
                                            <p:strVal val="ppt_w"/>
                                          </p:val>
                                        </p:tav>
                                        <p:tav tm="100000">
                                          <p:val>
                                            <p:fltVal val="0"/>
                                          </p:val>
                                        </p:tav>
                                      </p:tavLst>
                                    </p:anim>
                                    <p:anim calcmode="lin" valueType="num">
                                      <p:cBhvr>
                                        <p:cTn id="27" dur="750"/>
                                        <p:tgtEl>
                                          <p:spTgt spid="7"/>
                                        </p:tgtEl>
                                        <p:attrNameLst>
                                          <p:attrName>ppt_h</p:attrName>
                                        </p:attrNameLst>
                                      </p:cBhvr>
                                      <p:tavLst>
                                        <p:tav tm="0">
                                          <p:val>
                                            <p:strVal val="ppt_h"/>
                                          </p:val>
                                        </p:tav>
                                        <p:tav tm="100000">
                                          <p:val>
                                            <p:fltVal val="0"/>
                                          </p:val>
                                        </p:tav>
                                      </p:tavLst>
                                    </p:anim>
                                    <p:animEffect transition="out" filter="fade">
                                      <p:cBhvr>
                                        <p:cTn id="28" dur="750"/>
                                        <p:tgtEl>
                                          <p:spTgt spid="7"/>
                                        </p:tgtEl>
                                      </p:cBhvr>
                                    </p:animEffect>
                                    <p:set>
                                      <p:cBhvr>
                                        <p:cTn id="29" dur="1" fill="hold">
                                          <p:stCondLst>
                                            <p:cond delay="749"/>
                                          </p:stCondLst>
                                        </p:cTn>
                                        <p:tgtEl>
                                          <p:spTgt spid="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130855" y="66505"/>
            <a:ext cx="5719655" cy="6691745"/>
          </a:xfrm>
          <a:prstGeom prst="rect">
            <a:avLst/>
          </a:prstGeom>
          <a:ln w="19050">
            <a:solidFill>
              <a:schemeClr val="tx1"/>
            </a:solidFill>
          </a:ln>
          <a:effectLst>
            <a:outerShdw blurRad="63500" sx="102000" sy="102000" algn="ctr" rotWithShape="0">
              <a:prstClr val="black">
                <a:alpha val="40000"/>
              </a:prstClr>
            </a:outerShdw>
          </a:effectLst>
        </p:spPr>
      </p:pic>
      <p:pic>
        <p:nvPicPr>
          <p:cNvPr id="28" name="Picture 27"/>
          <p:cNvPicPr>
            <a:picLocks noChangeAspect="1"/>
          </p:cNvPicPr>
          <p:nvPr/>
        </p:nvPicPr>
        <p:blipFill>
          <a:blip r:embed="rId4"/>
          <a:stretch>
            <a:fillRect/>
          </a:stretch>
        </p:blipFill>
        <p:spPr>
          <a:xfrm>
            <a:off x="3146938" y="66505"/>
            <a:ext cx="5651252" cy="6724471"/>
          </a:xfrm>
          <a:prstGeom prst="rect">
            <a:avLst/>
          </a:prstGeom>
          <a:ln w="19050">
            <a:solidFill>
              <a:schemeClr val="accent1"/>
            </a:solidFill>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5" cstate="print"/>
          <a:srcRect/>
          <a:stretch>
            <a:fillRect/>
          </a:stretch>
        </p:blipFill>
        <p:spPr bwMode="auto">
          <a:xfrm>
            <a:off x="6131070" y="4190727"/>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6" name="Rectangle 5"/>
          <p:cNvSpPr/>
          <p:nvPr/>
        </p:nvSpPr>
        <p:spPr>
          <a:xfrm>
            <a:off x="3135564" y="4940781"/>
            <a:ext cx="5662626" cy="859517"/>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6"/>
          <a:srcRect l="564" t="36084" r="-564" b="52088"/>
          <a:stretch/>
        </p:blipFill>
        <p:spPr>
          <a:xfrm>
            <a:off x="314286" y="3627342"/>
            <a:ext cx="11439832" cy="1774408"/>
          </a:xfrm>
          <a:prstGeom prst="rect">
            <a:avLst/>
          </a:prstGeom>
          <a:ln>
            <a:solidFill>
              <a:schemeClr val="accent1"/>
            </a:solidFill>
          </a:ln>
          <a:effectLst>
            <a:outerShdw blurRad="63500" sx="102000" sy="102000" algn="ctr" rotWithShape="0">
              <a:prstClr val="black">
                <a:alpha val="40000"/>
              </a:prstClr>
            </a:outerShdw>
          </a:effectLst>
        </p:spPr>
      </p:pic>
      <p:pic>
        <p:nvPicPr>
          <p:cNvPr id="11" name="Picture 10" descr="C:\Documents and Settings\rabreks\Local Settings\Temporary Internet Files\Content.IE5\7KY1DFE9\MCj04346630000[1].wmf"/>
          <p:cNvPicPr>
            <a:picLocks noChangeAspect="1" noChangeArrowheads="1"/>
          </p:cNvPicPr>
          <p:nvPr/>
        </p:nvPicPr>
        <p:blipFill>
          <a:blip r:embed="rId5" cstate="print"/>
          <a:srcRect/>
          <a:stretch>
            <a:fillRect/>
          </a:stretch>
        </p:blipFill>
        <p:spPr bwMode="auto">
          <a:xfrm>
            <a:off x="4787783" y="3718079"/>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8"/>
          <p:cNvPicPr>
            <a:picLocks noChangeAspect="1"/>
          </p:cNvPicPr>
          <p:nvPr/>
        </p:nvPicPr>
        <p:blipFill>
          <a:blip r:embed="rId7"/>
          <a:stretch>
            <a:fillRect/>
          </a:stretch>
        </p:blipFill>
        <p:spPr>
          <a:xfrm>
            <a:off x="0" y="2850748"/>
            <a:ext cx="12229636" cy="3688400"/>
          </a:xfrm>
          <a:prstGeom prst="rect">
            <a:avLst/>
          </a:prstGeom>
        </p:spPr>
      </p:pic>
      <p:sp>
        <p:nvSpPr>
          <p:cNvPr id="22" name="Rectangle 21"/>
          <p:cNvSpPr/>
          <p:nvPr/>
        </p:nvSpPr>
        <p:spPr>
          <a:xfrm>
            <a:off x="366347" y="4419925"/>
            <a:ext cx="4234542" cy="1477328"/>
          </a:xfrm>
          <a:prstGeom prst="rect">
            <a:avLst/>
          </a:prstGeom>
        </p:spPr>
        <p:txBody>
          <a:bodyPr wrap="square">
            <a:spAutoFit/>
          </a:bodyPr>
          <a:lstStyle/>
          <a:p>
            <a:r>
              <a:rPr lang="en-US" b="1" dirty="0" smtClean="0"/>
              <a:t>The following accommodations will be used in all subject areas to improve Brick’s organizational skills:  dividers and organizers, color-coded assignment notebook, and a day calendar/planner.  </a:t>
            </a:r>
            <a:endParaRPr lang="en-US" b="1" dirty="0"/>
          </a:p>
        </p:txBody>
      </p:sp>
      <p:sp>
        <p:nvSpPr>
          <p:cNvPr id="23" name="Rectangle 22"/>
          <p:cNvSpPr/>
          <p:nvPr/>
        </p:nvSpPr>
        <p:spPr>
          <a:xfrm>
            <a:off x="6656534" y="4525132"/>
            <a:ext cx="418704" cy="369332"/>
          </a:xfrm>
          <a:prstGeom prst="rect">
            <a:avLst/>
          </a:prstGeom>
        </p:spPr>
        <p:txBody>
          <a:bodyPr wrap="none">
            <a:spAutoFit/>
          </a:bodyPr>
          <a:lstStyle/>
          <a:p>
            <a:r>
              <a:rPr lang="en-US" b="1" dirty="0" smtClean="0">
                <a:latin typeface="Calibri" panose="020F0502020204030204" pitchFamily="34" charset="0"/>
                <a:cs typeface="Times New Roman" panose="02020603050405020304" pitchFamily="18" charset="0"/>
              </a:rPr>
              <a:t>10</a:t>
            </a:r>
            <a:endParaRPr lang="en-US" dirty="0"/>
          </a:p>
        </p:txBody>
      </p:sp>
      <p:sp>
        <p:nvSpPr>
          <p:cNvPr id="29" name="Rectangle 28"/>
          <p:cNvSpPr/>
          <p:nvPr/>
        </p:nvSpPr>
        <p:spPr>
          <a:xfrm>
            <a:off x="7730968" y="4486985"/>
            <a:ext cx="1883725" cy="646331"/>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08/18/2014  to 05/22/2015</a:t>
            </a:r>
            <a:endParaRPr lang="en-US" dirty="0"/>
          </a:p>
        </p:txBody>
      </p:sp>
      <p:sp>
        <p:nvSpPr>
          <p:cNvPr id="30" name="Rectangle 29"/>
          <p:cNvSpPr/>
          <p:nvPr/>
        </p:nvSpPr>
        <p:spPr>
          <a:xfrm>
            <a:off x="9723310" y="4440685"/>
            <a:ext cx="1660155" cy="923330"/>
          </a:xfrm>
          <a:prstGeom prst="rect">
            <a:avLst/>
          </a:prstGeom>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General Education Classroom</a:t>
            </a:r>
            <a:endParaRPr lang="en-US" dirty="0"/>
          </a:p>
        </p:txBody>
      </p:sp>
      <p:sp>
        <p:nvSpPr>
          <p:cNvPr id="31" name="Rectangle 30"/>
          <p:cNvSpPr/>
          <p:nvPr/>
        </p:nvSpPr>
        <p:spPr>
          <a:xfrm>
            <a:off x="4937397" y="4546136"/>
            <a:ext cx="696024" cy="369332"/>
          </a:xfrm>
          <a:prstGeom prst="rect">
            <a:avLst/>
          </a:prstGeom>
        </p:spPr>
        <p:txBody>
          <a:bodyPr wrap="none">
            <a:spAutoFit/>
          </a:bodyPr>
          <a:lstStyle/>
          <a:p>
            <a:r>
              <a:rPr lang="en-US" b="1" dirty="0" smtClean="0"/>
              <a:t>Daily</a:t>
            </a:r>
            <a:endParaRPr lang="en-US" b="1" dirty="0"/>
          </a:p>
        </p:txBody>
      </p:sp>
    </p:spTree>
    <p:extLst>
      <p:ext uri="{BB962C8B-B14F-4D97-AF65-F5344CB8AC3E}">
        <p14:creationId xmlns:p14="http://schemas.microsoft.com/office/powerpoint/2010/main" val="96805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xit" presetSubtype="21" fill="hold" grpId="1" nodeType="clickEffect">
                                  <p:stCondLst>
                                    <p:cond delay="0"/>
                                  </p:stCondLst>
                                  <p:childTnLst>
                                    <p:animEffect transition="out" filter="barn(inVertical)">
                                      <p:cBhvr>
                                        <p:cTn id="15" dur="1000"/>
                                        <p:tgtEl>
                                          <p:spTgt spid="6"/>
                                        </p:tgtEl>
                                      </p:cBhvr>
                                    </p:animEffect>
                                    <p:set>
                                      <p:cBhvr>
                                        <p:cTn id="16" dur="1" fill="hold">
                                          <p:stCondLst>
                                            <p:cond delay="999"/>
                                          </p:stCondLst>
                                        </p:cTn>
                                        <p:tgtEl>
                                          <p:spTgt spid="6"/>
                                        </p:tgtEl>
                                        <p:attrNameLst>
                                          <p:attrName>style.visibility</p:attrName>
                                        </p:attrNameLst>
                                      </p:cBhvr>
                                      <p:to>
                                        <p:strVal val="hidden"/>
                                      </p:to>
                                    </p:se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xit" presetSubtype="32" fill="hold" nodeType="clickEffect">
                                  <p:stCondLst>
                                    <p:cond delay="0"/>
                                  </p:stCondLst>
                                  <p:childTnLst>
                                    <p:anim calcmode="lin" valueType="num">
                                      <p:cBhvr>
                                        <p:cTn id="30" dur="750"/>
                                        <p:tgtEl>
                                          <p:spTgt spid="10"/>
                                        </p:tgtEl>
                                        <p:attrNameLst>
                                          <p:attrName>ppt_w</p:attrName>
                                        </p:attrNameLst>
                                      </p:cBhvr>
                                      <p:tavLst>
                                        <p:tav tm="0">
                                          <p:val>
                                            <p:strVal val="ppt_w"/>
                                          </p:val>
                                        </p:tav>
                                        <p:tav tm="100000">
                                          <p:val>
                                            <p:fltVal val="0"/>
                                          </p:val>
                                        </p:tav>
                                      </p:tavLst>
                                    </p:anim>
                                    <p:anim calcmode="lin" valueType="num">
                                      <p:cBhvr>
                                        <p:cTn id="31" dur="750"/>
                                        <p:tgtEl>
                                          <p:spTgt spid="10"/>
                                        </p:tgtEl>
                                        <p:attrNameLst>
                                          <p:attrName>ppt_h</p:attrName>
                                        </p:attrNameLst>
                                      </p:cBhvr>
                                      <p:tavLst>
                                        <p:tav tm="0">
                                          <p:val>
                                            <p:strVal val="ppt_h"/>
                                          </p:val>
                                        </p:tav>
                                        <p:tav tm="100000">
                                          <p:val>
                                            <p:fltVal val="0"/>
                                          </p:val>
                                        </p:tav>
                                      </p:tavLst>
                                    </p:anim>
                                    <p:animEffect transition="out" filter="fade">
                                      <p:cBhvr>
                                        <p:cTn id="32" dur="750"/>
                                        <p:tgtEl>
                                          <p:spTgt spid="10"/>
                                        </p:tgtEl>
                                      </p:cBhvr>
                                    </p:animEffect>
                                    <p:set>
                                      <p:cBhvr>
                                        <p:cTn id="33" dur="1" fill="hold">
                                          <p:stCondLst>
                                            <p:cond delay="749"/>
                                          </p:stCondLst>
                                        </p:cTn>
                                        <p:tgtEl>
                                          <p:spTgt spid="10"/>
                                        </p:tgtEl>
                                        <p:attrNameLst>
                                          <p:attrName>style.visibility</p:attrName>
                                        </p:attrNameLst>
                                      </p:cBhvr>
                                      <p:to>
                                        <p:strVal val="hidden"/>
                                      </p:to>
                                    </p:set>
                                  </p:childTnLst>
                                </p:cTn>
                              </p:par>
                              <p:par>
                                <p:cTn id="34" presetID="53" presetClass="exit" presetSubtype="32" fill="hold" nodeType="withEffect">
                                  <p:stCondLst>
                                    <p:cond delay="0"/>
                                  </p:stCondLst>
                                  <p:childTnLst>
                                    <p:anim calcmode="lin" valueType="num">
                                      <p:cBhvr>
                                        <p:cTn id="35" dur="500"/>
                                        <p:tgtEl>
                                          <p:spTgt spid="11"/>
                                        </p:tgtEl>
                                        <p:attrNameLst>
                                          <p:attrName>ppt_w</p:attrName>
                                        </p:attrNameLst>
                                      </p:cBhvr>
                                      <p:tavLst>
                                        <p:tav tm="0">
                                          <p:val>
                                            <p:strVal val="ppt_w"/>
                                          </p:val>
                                        </p:tav>
                                        <p:tav tm="100000">
                                          <p:val>
                                            <p:fltVal val="0"/>
                                          </p:val>
                                        </p:tav>
                                      </p:tavLst>
                                    </p:anim>
                                    <p:anim calcmode="lin" valueType="num">
                                      <p:cBhvr>
                                        <p:cTn id="36" dur="500"/>
                                        <p:tgtEl>
                                          <p:spTgt spid="11"/>
                                        </p:tgtEl>
                                        <p:attrNameLst>
                                          <p:attrName>ppt_h</p:attrName>
                                        </p:attrNameLst>
                                      </p:cBhvr>
                                      <p:tavLst>
                                        <p:tav tm="0">
                                          <p:val>
                                            <p:strVal val="ppt_h"/>
                                          </p:val>
                                        </p:tav>
                                        <p:tav tm="100000">
                                          <p:val>
                                            <p:fltVal val="0"/>
                                          </p:val>
                                        </p:tav>
                                      </p:tavLst>
                                    </p:anim>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53" presetClass="entr" presetSubtype="16"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Effect transition="in" filter="fade">
                                      <p:cBhvr>
                                        <p:cTn id="43" dur="1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barn(inVertical)">
                                      <p:cBhvr>
                                        <p:cTn id="68" dur="500"/>
                                        <p:tgtEl>
                                          <p:spTgt spid="30"/>
                                        </p:tgtEl>
                                      </p:cBhvr>
                                    </p:animEffect>
                                  </p:childTnLst>
                                </p:cTn>
                              </p:par>
                              <p:par>
                                <p:cTn id="69" presetID="1" presetClass="entr" presetSubtype="0"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2" grpId="0"/>
      <p:bldP spid="23" grpId="0"/>
      <p:bldP spid="29" grpId="0"/>
      <p:bldP spid="30" grpId="0"/>
      <p:bldP spid="3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3146936" y="66505"/>
            <a:ext cx="5651252" cy="6724471"/>
          </a:xfrm>
          <a:prstGeom prst="rect">
            <a:avLst/>
          </a:prstGeom>
          <a:ln w="19050">
            <a:solidFill>
              <a:schemeClr val="accent1"/>
            </a:solidFill>
          </a:ln>
          <a:effectLst>
            <a:outerShdw blurRad="63500" sx="102000" sy="102000" algn="ctr" rotWithShape="0">
              <a:prstClr val="black">
                <a:alpha val="40000"/>
              </a:prstClr>
            </a:outerShdw>
          </a:effectLst>
        </p:spPr>
      </p:pic>
      <p:pic>
        <p:nvPicPr>
          <p:cNvPr id="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131070" y="4190727"/>
            <a:ext cx="145136" cy="19188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8"/>
          <p:cNvPicPr>
            <a:picLocks noChangeAspect="1"/>
          </p:cNvPicPr>
          <p:nvPr/>
        </p:nvPicPr>
        <p:blipFill>
          <a:blip r:embed="rId5"/>
          <a:stretch>
            <a:fillRect/>
          </a:stretch>
        </p:blipFill>
        <p:spPr>
          <a:xfrm>
            <a:off x="0" y="2742254"/>
            <a:ext cx="12229636" cy="3688400"/>
          </a:xfrm>
          <a:prstGeom prst="rect">
            <a:avLst/>
          </a:prstGeom>
        </p:spPr>
      </p:pic>
      <p:sp>
        <p:nvSpPr>
          <p:cNvPr id="12" name="Rectangle 11"/>
          <p:cNvSpPr/>
          <p:nvPr/>
        </p:nvSpPr>
        <p:spPr>
          <a:xfrm>
            <a:off x="394248" y="4465141"/>
            <a:ext cx="4234542" cy="1200329"/>
          </a:xfrm>
          <a:prstGeom prst="rect">
            <a:avLst/>
          </a:prstGeom>
        </p:spPr>
        <p:txBody>
          <a:bodyPr wrap="square">
            <a:spAutoFit/>
          </a:bodyPr>
          <a:lstStyle/>
          <a:p>
            <a:r>
              <a:rPr lang="en-US" b="1" dirty="0" smtClean="0"/>
              <a:t>The following accommodations will be used in math: manipulatives; mnemonic strategies, cue card with examples or models</a:t>
            </a:r>
            <a:endParaRPr lang="en-US" b="1" dirty="0"/>
          </a:p>
        </p:txBody>
      </p:sp>
      <p:sp>
        <p:nvSpPr>
          <p:cNvPr id="13" name="Rectangle 12"/>
          <p:cNvSpPr/>
          <p:nvPr/>
        </p:nvSpPr>
        <p:spPr>
          <a:xfrm>
            <a:off x="6656534" y="4528837"/>
            <a:ext cx="418704" cy="369332"/>
          </a:xfrm>
          <a:prstGeom prst="rect">
            <a:avLst/>
          </a:prstGeom>
        </p:spPr>
        <p:txBody>
          <a:bodyPr wrap="none">
            <a:spAutoFit/>
          </a:bodyPr>
          <a:lstStyle/>
          <a:p>
            <a:r>
              <a:rPr lang="en-US" b="1" dirty="0" smtClean="0">
                <a:latin typeface="Calibri" panose="020F0502020204030204" pitchFamily="34" charset="0"/>
                <a:cs typeface="Times New Roman" panose="02020603050405020304" pitchFamily="18" charset="0"/>
              </a:rPr>
              <a:t>52</a:t>
            </a:r>
            <a:endParaRPr lang="en-US" dirty="0"/>
          </a:p>
        </p:txBody>
      </p:sp>
      <p:sp>
        <p:nvSpPr>
          <p:cNvPr id="14" name="Rectangle 13"/>
          <p:cNvSpPr/>
          <p:nvPr/>
        </p:nvSpPr>
        <p:spPr>
          <a:xfrm>
            <a:off x="4923749" y="4532488"/>
            <a:ext cx="696024" cy="369332"/>
          </a:xfrm>
          <a:prstGeom prst="rect">
            <a:avLst/>
          </a:prstGeom>
        </p:spPr>
        <p:txBody>
          <a:bodyPr wrap="none">
            <a:spAutoFit/>
          </a:bodyPr>
          <a:lstStyle/>
          <a:p>
            <a:r>
              <a:rPr lang="en-US" b="1" dirty="0" smtClean="0"/>
              <a:t>Daily</a:t>
            </a:r>
            <a:endParaRPr lang="en-US" b="1" dirty="0"/>
          </a:p>
        </p:txBody>
      </p:sp>
      <p:sp>
        <p:nvSpPr>
          <p:cNvPr id="16" name="Rectangle 15"/>
          <p:cNvSpPr/>
          <p:nvPr/>
        </p:nvSpPr>
        <p:spPr>
          <a:xfrm>
            <a:off x="7744618" y="4475331"/>
            <a:ext cx="1883725" cy="646331"/>
          </a:xfrm>
          <a:prstGeom prst="rect">
            <a:avLst/>
          </a:prstGeom>
        </p:spPr>
        <p:txBody>
          <a:bodyPr wrap="square">
            <a:spAutoFit/>
          </a:bodyPr>
          <a:lstStyle/>
          <a:p>
            <a:r>
              <a:rPr lang="en-US" b="1" dirty="0" smtClean="0">
                <a:latin typeface="Calibri" panose="020F0502020204030204" pitchFamily="34" charset="0"/>
                <a:ea typeface="Calibri" panose="020F0502020204030204" pitchFamily="34" charset="0"/>
                <a:cs typeface="Times New Roman" panose="02020603050405020304" pitchFamily="18" charset="0"/>
              </a:rPr>
              <a:t>08/18/2014  to 05/22/2015</a:t>
            </a:r>
            <a:endParaRPr lang="en-US" dirty="0"/>
          </a:p>
        </p:txBody>
      </p:sp>
      <p:sp>
        <p:nvSpPr>
          <p:cNvPr id="17" name="Rectangle 16"/>
          <p:cNvSpPr/>
          <p:nvPr/>
        </p:nvSpPr>
        <p:spPr>
          <a:xfrm>
            <a:off x="9723312" y="4442676"/>
            <a:ext cx="1660155" cy="923330"/>
          </a:xfrm>
          <a:prstGeom prst="rect">
            <a:avLst/>
          </a:prstGeom>
        </p:spPr>
        <p:txBody>
          <a:bodyPr wrap="square">
            <a:spAutoFit/>
          </a:bodyPr>
          <a:lstStyle/>
          <a:p>
            <a:r>
              <a:rPr lang="en-US" b="1" dirty="0">
                <a:latin typeface="Calibri" panose="020F0502020204030204" pitchFamily="34" charset="0"/>
                <a:ea typeface="Calibri" panose="020F0502020204030204" pitchFamily="34" charset="0"/>
                <a:cs typeface="Times New Roman" panose="02020603050405020304" pitchFamily="18" charset="0"/>
              </a:rPr>
              <a:t>General Education Classroom</a:t>
            </a:r>
            <a:endParaRPr lang="en-US" dirty="0"/>
          </a:p>
        </p:txBody>
      </p:sp>
    </p:spTree>
    <p:extLst>
      <p:ext uri="{BB962C8B-B14F-4D97-AF65-F5344CB8AC3E}">
        <p14:creationId xmlns:p14="http://schemas.microsoft.com/office/powerpoint/2010/main" val="2412783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1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4" t="47703" r="-314" b="40469"/>
          <a:stretch/>
        </p:blipFill>
        <p:spPr>
          <a:xfrm>
            <a:off x="292973" y="775258"/>
            <a:ext cx="11600331" cy="1799303"/>
          </a:xfrm>
          <a:prstGeom prst="rect">
            <a:avLst/>
          </a:prstGeom>
          <a:ln>
            <a:solidFill>
              <a:schemeClr val="accent1"/>
            </a:solidFill>
          </a:ln>
          <a:effectLst>
            <a:outerShdw blurRad="63500" sx="102000" sy="102000" algn="ctr" rotWithShape="0">
              <a:prstClr val="black">
                <a:alpha val="40000"/>
              </a:prstClr>
            </a:outerShdw>
          </a:effectLst>
        </p:spPr>
      </p:pic>
      <p:pic>
        <p:nvPicPr>
          <p:cNvPr id="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371153" y="850384"/>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 name="Picture 3"/>
          <p:cNvPicPr>
            <a:picLocks noChangeAspect="1"/>
          </p:cNvPicPr>
          <p:nvPr/>
        </p:nvPicPr>
        <p:blipFill rotWithShape="1">
          <a:blip r:embed="rId3"/>
          <a:srcRect l="-200" t="59272" r="200" b="27040"/>
          <a:stretch/>
        </p:blipFill>
        <p:spPr>
          <a:xfrm>
            <a:off x="336923" y="1733556"/>
            <a:ext cx="11447730" cy="2054797"/>
          </a:xfrm>
          <a:prstGeom prst="rect">
            <a:avLst/>
          </a:prstGeom>
          <a:ln>
            <a:solidFill>
              <a:schemeClr val="accent1"/>
            </a:solidFill>
          </a:ln>
          <a:effectLst>
            <a:outerShdw blurRad="63500" sx="102000" sy="102000" algn="ctr" rotWithShape="0">
              <a:prstClr val="black">
                <a:alpha val="40000"/>
              </a:prstClr>
            </a:outerShdw>
          </a:effectLst>
        </p:spPr>
      </p:pic>
      <p:pic>
        <p:nvPicPr>
          <p:cNvPr id="5" name="Picture 4"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396846" y="2117768"/>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7"/>
          <p:cNvPicPr>
            <a:picLocks noChangeAspect="1"/>
          </p:cNvPicPr>
          <p:nvPr/>
        </p:nvPicPr>
        <p:blipFill rotWithShape="1">
          <a:blip r:embed="rId3"/>
          <a:srcRect l="57" t="72802" r="-57" b="15863"/>
          <a:stretch/>
        </p:blipFill>
        <p:spPr>
          <a:xfrm>
            <a:off x="270715" y="2863272"/>
            <a:ext cx="11600331" cy="1724253"/>
          </a:xfrm>
          <a:prstGeom prst="rect">
            <a:avLst/>
          </a:prstGeom>
          <a:ln>
            <a:solidFill>
              <a:schemeClr val="accent1"/>
            </a:solidFill>
          </a:ln>
          <a:effectLst>
            <a:outerShdw blurRad="63500" sx="102000" sy="102000" algn="ctr" rotWithShape="0">
              <a:prstClr val="black">
                <a:alpha val="40000"/>
              </a:prstClr>
            </a:outerShdw>
          </a:effectLst>
        </p:spPr>
      </p:pic>
      <p:pic>
        <p:nvPicPr>
          <p:cNvPr id="9" name="Picture 8"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401545" y="2927192"/>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1" name="Picture 10"/>
          <p:cNvPicPr>
            <a:picLocks noChangeAspect="1"/>
          </p:cNvPicPr>
          <p:nvPr/>
        </p:nvPicPr>
        <p:blipFill rotWithShape="1">
          <a:blip r:embed="rId3"/>
          <a:srcRect l="57" t="84371" r="-57" b="4294"/>
          <a:stretch/>
        </p:blipFill>
        <p:spPr>
          <a:xfrm>
            <a:off x="255643" y="3879113"/>
            <a:ext cx="11601279" cy="1724394"/>
          </a:xfrm>
          <a:prstGeom prst="rect">
            <a:avLst/>
          </a:prstGeom>
          <a:ln>
            <a:solidFill>
              <a:schemeClr val="accent1"/>
            </a:solidFill>
          </a:ln>
          <a:effectLst>
            <a:outerShdw blurRad="63500" sx="102000" sy="102000" algn="ctr" rotWithShape="0">
              <a:prstClr val="black">
                <a:alpha val="40000"/>
              </a:prstClr>
            </a:outerShdw>
          </a:effectLst>
        </p:spPr>
      </p:pic>
      <p:pic>
        <p:nvPicPr>
          <p:cNvPr id="12" name="Picture 11"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361039" y="3900775"/>
            <a:ext cx="228684" cy="302342"/>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5633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nodeType="clickEffect">
                                  <p:stCondLst>
                                    <p:cond delay="0"/>
                                  </p:stCondLst>
                                  <p:childTnLst>
                                    <p:anim calcmode="lin" valueType="num">
                                      <p:cBhvr>
                                        <p:cTn id="18" dur="500"/>
                                        <p:tgtEl>
                                          <p:spTgt spid="2"/>
                                        </p:tgtEl>
                                        <p:attrNameLst>
                                          <p:attrName>ppt_w</p:attrName>
                                        </p:attrNameLst>
                                      </p:cBhvr>
                                      <p:tavLst>
                                        <p:tav tm="0">
                                          <p:val>
                                            <p:strVal val="ppt_w"/>
                                          </p:val>
                                        </p:tav>
                                        <p:tav tm="100000">
                                          <p:val>
                                            <p:fltVal val="0"/>
                                          </p:val>
                                        </p:tav>
                                      </p:tavLst>
                                    </p:anim>
                                    <p:anim calcmode="lin" valueType="num">
                                      <p:cBhvr>
                                        <p:cTn id="19" dur="500"/>
                                        <p:tgtEl>
                                          <p:spTgt spid="2"/>
                                        </p:tgtEl>
                                        <p:attrNameLst>
                                          <p:attrName>ppt_h</p:attrName>
                                        </p:attrNameLst>
                                      </p:cBhvr>
                                      <p:tavLst>
                                        <p:tav tm="0">
                                          <p:val>
                                            <p:strVal val="ppt_h"/>
                                          </p:val>
                                        </p:tav>
                                        <p:tav tm="100000">
                                          <p:val>
                                            <p:fltVal val="0"/>
                                          </p:val>
                                        </p:tav>
                                      </p:tavLst>
                                    </p:anim>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
                                        </p:tgtEl>
                                        <p:attrNameLst>
                                          <p:attrName>style.visibility</p:attrName>
                                        </p:attrNameLst>
                                      </p:cBhvr>
                                      <p:to>
                                        <p:strVal val="hidden"/>
                                      </p:to>
                                    </p:set>
                                  </p:childTnLst>
                                </p:cTn>
                              </p:par>
                              <p:par>
                                <p:cTn id="24" presetID="53" presetClass="entr" presetSubtype="16"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xit" presetSubtype="32" fill="hold" nodeType="clickEffect">
                                  <p:stCondLst>
                                    <p:cond delay="0"/>
                                  </p:stCondLst>
                                  <p:childTnLst>
                                    <p:anim calcmode="lin" valueType="num">
                                      <p:cBhvr>
                                        <p:cTn id="37" dur="500"/>
                                        <p:tgtEl>
                                          <p:spTgt spid="4"/>
                                        </p:tgtEl>
                                        <p:attrNameLst>
                                          <p:attrName>ppt_w</p:attrName>
                                        </p:attrNameLst>
                                      </p:cBhvr>
                                      <p:tavLst>
                                        <p:tav tm="0">
                                          <p:val>
                                            <p:strVal val="ppt_w"/>
                                          </p:val>
                                        </p:tav>
                                        <p:tav tm="100000">
                                          <p:val>
                                            <p:fltVal val="0"/>
                                          </p:val>
                                        </p:tav>
                                      </p:tavLst>
                                    </p:anim>
                                    <p:anim calcmode="lin" valueType="num">
                                      <p:cBhvr>
                                        <p:cTn id="38" dur="500"/>
                                        <p:tgtEl>
                                          <p:spTgt spid="4"/>
                                        </p:tgtEl>
                                        <p:attrNameLst>
                                          <p:attrName>ppt_h</p:attrName>
                                        </p:attrNameLst>
                                      </p:cBhvr>
                                      <p:tavLst>
                                        <p:tav tm="0">
                                          <p:val>
                                            <p:strVal val="ppt_h"/>
                                          </p:val>
                                        </p:tav>
                                        <p:tav tm="100000">
                                          <p:val>
                                            <p:fltVal val="0"/>
                                          </p:val>
                                        </p:tav>
                                      </p:tavLst>
                                    </p:anim>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5"/>
                                        </p:tgtEl>
                                        <p:attrNameLst>
                                          <p:attrName>style.visibility</p:attrName>
                                        </p:attrNameLst>
                                      </p:cBhvr>
                                      <p:to>
                                        <p:strVal val="hidden"/>
                                      </p:to>
                                    </p:set>
                                  </p:childTnLst>
                                </p:cTn>
                              </p:par>
                              <p:par>
                                <p:cTn id="43" presetID="53" presetClass="entr" presetSubtype="16"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xit" presetSubtype="32" fill="hold" nodeType="clickEffect">
                                  <p:stCondLst>
                                    <p:cond delay="0"/>
                                  </p:stCondLst>
                                  <p:childTnLst>
                                    <p:anim calcmode="lin" valueType="num">
                                      <p:cBhvr>
                                        <p:cTn id="56" dur="500"/>
                                        <p:tgtEl>
                                          <p:spTgt spid="8"/>
                                        </p:tgtEl>
                                        <p:attrNameLst>
                                          <p:attrName>ppt_w</p:attrName>
                                        </p:attrNameLst>
                                      </p:cBhvr>
                                      <p:tavLst>
                                        <p:tav tm="0">
                                          <p:val>
                                            <p:strVal val="ppt_w"/>
                                          </p:val>
                                        </p:tav>
                                        <p:tav tm="100000">
                                          <p:val>
                                            <p:fltVal val="0"/>
                                          </p:val>
                                        </p:tav>
                                      </p:tavLst>
                                    </p:anim>
                                    <p:anim calcmode="lin" valueType="num">
                                      <p:cBhvr>
                                        <p:cTn id="57" dur="500"/>
                                        <p:tgtEl>
                                          <p:spTgt spid="8"/>
                                        </p:tgtEl>
                                        <p:attrNameLst>
                                          <p:attrName>ppt_h</p:attrName>
                                        </p:attrNameLst>
                                      </p:cBhvr>
                                      <p:tavLst>
                                        <p:tav tm="0">
                                          <p:val>
                                            <p:strVal val="ppt_h"/>
                                          </p:val>
                                        </p:tav>
                                        <p:tav tm="100000">
                                          <p:val>
                                            <p:fltVal val="0"/>
                                          </p:val>
                                        </p:tav>
                                      </p:tavLst>
                                    </p:anim>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9"/>
                                        </p:tgtEl>
                                        <p:attrNameLst>
                                          <p:attrName>style.visibility</p:attrName>
                                        </p:attrNameLst>
                                      </p:cBhvr>
                                      <p:to>
                                        <p:strVal val="hidden"/>
                                      </p:to>
                                    </p:set>
                                  </p:childTnLst>
                                </p:cTn>
                              </p:par>
                              <p:par>
                                <p:cTn id="62" presetID="53" presetClass="entr" presetSubtype="16" fill="hold"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xit" presetSubtype="32" fill="hold" nodeType="clickEffect">
                                  <p:stCondLst>
                                    <p:cond delay="0"/>
                                  </p:stCondLst>
                                  <p:childTnLst>
                                    <p:anim calcmode="lin" valueType="num">
                                      <p:cBhvr>
                                        <p:cTn id="75" dur="500"/>
                                        <p:tgtEl>
                                          <p:spTgt spid="11"/>
                                        </p:tgtEl>
                                        <p:attrNameLst>
                                          <p:attrName>ppt_w</p:attrName>
                                        </p:attrNameLst>
                                      </p:cBhvr>
                                      <p:tavLst>
                                        <p:tav tm="0">
                                          <p:val>
                                            <p:strVal val="ppt_w"/>
                                          </p:val>
                                        </p:tav>
                                        <p:tav tm="100000">
                                          <p:val>
                                            <p:fltVal val="0"/>
                                          </p:val>
                                        </p:tav>
                                      </p:tavLst>
                                    </p:anim>
                                    <p:anim calcmode="lin" valueType="num">
                                      <p:cBhvr>
                                        <p:cTn id="76" dur="500"/>
                                        <p:tgtEl>
                                          <p:spTgt spid="11"/>
                                        </p:tgtEl>
                                        <p:attrNameLst>
                                          <p:attrName>ppt_h</p:attrName>
                                        </p:attrNameLst>
                                      </p:cBhvr>
                                      <p:tavLst>
                                        <p:tav tm="0">
                                          <p:val>
                                            <p:strVal val="ppt_h"/>
                                          </p:val>
                                        </p:tav>
                                        <p:tav tm="100000">
                                          <p:val>
                                            <p:fltVal val="0"/>
                                          </p:val>
                                        </p:tav>
                                      </p:tavLst>
                                    </p:anim>
                                    <p:animEffect transition="out" filter="fade">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par>
                                <p:cTn id="79" presetID="53" presetClass="exit" presetSubtype="32" fill="hold" nodeType="withEffect">
                                  <p:stCondLst>
                                    <p:cond delay="0"/>
                                  </p:stCondLst>
                                  <p:childTnLst>
                                    <p:anim calcmode="lin" valueType="num">
                                      <p:cBhvr>
                                        <p:cTn id="80" dur="500"/>
                                        <p:tgtEl>
                                          <p:spTgt spid="12"/>
                                        </p:tgtEl>
                                        <p:attrNameLst>
                                          <p:attrName>ppt_w</p:attrName>
                                        </p:attrNameLst>
                                      </p:cBhvr>
                                      <p:tavLst>
                                        <p:tav tm="0">
                                          <p:val>
                                            <p:strVal val="ppt_w"/>
                                          </p:val>
                                        </p:tav>
                                        <p:tav tm="100000">
                                          <p:val>
                                            <p:fltVal val="0"/>
                                          </p:val>
                                        </p:tav>
                                      </p:tavLst>
                                    </p:anim>
                                    <p:anim calcmode="lin" valueType="num">
                                      <p:cBhvr>
                                        <p:cTn id="81" dur="500"/>
                                        <p:tgtEl>
                                          <p:spTgt spid="12"/>
                                        </p:tgtEl>
                                        <p:attrNameLst>
                                          <p:attrName>ppt_h</p:attrName>
                                        </p:attrNameLst>
                                      </p:cBhvr>
                                      <p:tavLst>
                                        <p:tav tm="0">
                                          <p:val>
                                            <p:strVal val="ppt_h"/>
                                          </p:val>
                                        </p:tav>
                                        <p:tav tm="100000">
                                          <p:val>
                                            <p:fltVal val="0"/>
                                          </p:val>
                                        </p:tav>
                                      </p:tavLst>
                                    </p:anim>
                                    <p:animEffect transition="out" filter="fade">
                                      <p:cBhvr>
                                        <p:cTn id="82" dur="500"/>
                                        <p:tgtEl>
                                          <p:spTgt spid="12"/>
                                        </p:tgtEl>
                                      </p:cBhvr>
                                    </p:animEffect>
                                    <p:set>
                                      <p:cBhvr>
                                        <p:cTn id="8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0804" y="762180"/>
            <a:ext cx="10790636" cy="4647426"/>
          </a:xfrm>
          <a:prstGeom prst="rect">
            <a:avLst/>
          </a:prstGeom>
          <a:solidFill>
            <a:schemeClr val="bg1"/>
          </a:solidFill>
        </p:spPr>
        <p:txBody>
          <a:bodyPr wrap="square" rtlCol="0">
            <a:spAutoFit/>
          </a:bodyPr>
          <a:lstStyle/>
          <a:p>
            <a:pPr marL="0" lvl="1"/>
            <a:r>
              <a:rPr lang="en-US" sz="4800" dirty="0" smtClean="0">
                <a:cs typeface="Arial" panose="020B0604020202020204" pitchFamily="34" charset="0"/>
              </a:rPr>
              <a:t>Monitor Progress</a:t>
            </a:r>
          </a:p>
          <a:p>
            <a:pPr marL="0" lvl="1"/>
            <a:endParaRPr lang="en-US" sz="4800" dirty="0" smtClean="0"/>
          </a:p>
          <a:p>
            <a:r>
              <a:rPr lang="en-US" sz="4000" dirty="0" smtClean="0"/>
              <a:t>Continual assessment and collection of data to measure student progress.   Monitoring progress also includes periodic analysis of student progress to determine if a change in instruction is needed. </a:t>
            </a:r>
          </a:p>
          <a:p>
            <a:r>
              <a:rPr lang="en-US" sz="4000" dirty="0" smtClean="0"/>
              <a:t> </a:t>
            </a:r>
            <a:endParaRPr lang="en-US" sz="4000" dirty="0"/>
          </a:p>
        </p:txBody>
      </p:sp>
    </p:spTree>
    <p:extLst>
      <p:ext uri="{BB962C8B-B14F-4D97-AF65-F5344CB8AC3E}">
        <p14:creationId xmlns:p14="http://schemas.microsoft.com/office/powerpoint/2010/main" val="303265445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07833" y="95534"/>
            <a:ext cx="5425910" cy="6674254"/>
          </a:xfrm>
          <a:prstGeom prst="rect">
            <a:avLst/>
          </a:prstGeom>
          <a:ln>
            <a:solidFill>
              <a:schemeClr val="accent1"/>
            </a:solidFill>
          </a:ln>
          <a:effectLst>
            <a:outerShdw blurRad="63500" sx="102000" sy="102000" algn="ctr" rotWithShape="0">
              <a:prstClr val="black">
                <a:alpha val="40000"/>
              </a:prstClr>
            </a:outerShdw>
          </a:effectLst>
        </p:spPr>
      </p:pic>
      <p:pic>
        <p:nvPicPr>
          <p:cNvPr id="6" name="Picture 5"/>
          <p:cNvPicPr>
            <a:picLocks noChangeAspect="1"/>
          </p:cNvPicPr>
          <p:nvPr/>
        </p:nvPicPr>
        <p:blipFill>
          <a:blip r:embed="rId4"/>
          <a:stretch>
            <a:fillRect/>
          </a:stretch>
        </p:blipFill>
        <p:spPr>
          <a:xfrm>
            <a:off x="6141493" y="-52228"/>
            <a:ext cx="5773004" cy="6910228"/>
          </a:xfrm>
          <a:prstGeom prst="rect">
            <a:avLst/>
          </a:prstGeom>
        </p:spPr>
      </p:pic>
    </p:spTree>
    <p:extLst>
      <p:ext uri="{BB962C8B-B14F-4D97-AF65-F5344CB8AC3E}">
        <p14:creationId xmlns:p14="http://schemas.microsoft.com/office/powerpoint/2010/main" val="15292063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120" y="0"/>
            <a:ext cx="5152474" cy="6796156"/>
          </a:xfrm>
          <a:prstGeom prst="rect">
            <a:avLst/>
          </a:prstGeom>
          <a:ln>
            <a:solidFill>
              <a:schemeClr val="tx1"/>
            </a:solidFill>
          </a:ln>
          <a:effectLst>
            <a:outerShdw blurRad="63500" sx="102000" sy="102000" algn="ctr" rotWithShape="0">
              <a:prstClr val="black">
                <a:alpha val="40000"/>
              </a:prstClr>
            </a:outerShdw>
          </a:effectLst>
        </p:spPr>
      </p:pic>
      <p:sp>
        <p:nvSpPr>
          <p:cNvPr id="7" name="TextBox 6"/>
          <p:cNvSpPr txBox="1"/>
          <p:nvPr/>
        </p:nvSpPr>
        <p:spPr>
          <a:xfrm>
            <a:off x="4393504" y="178376"/>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sp>
        <p:nvSpPr>
          <p:cNvPr id="19" name="Rectangle 18"/>
          <p:cNvSpPr/>
          <p:nvPr/>
        </p:nvSpPr>
        <p:spPr>
          <a:xfrm>
            <a:off x="3378644" y="558580"/>
            <a:ext cx="4894688" cy="522505"/>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icture 28"/>
          <p:cNvPicPr>
            <a:picLocks noChangeAspect="1"/>
          </p:cNvPicPr>
          <p:nvPr/>
        </p:nvPicPr>
        <p:blipFill rotWithShape="1">
          <a:blip r:embed="rId3"/>
          <a:srcRect t="8101" b="83799"/>
          <a:stretch/>
        </p:blipFill>
        <p:spPr>
          <a:xfrm>
            <a:off x="1712964" y="170925"/>
            <a:ext cx="8745856" cy="934434"/>
          </a:xfrm>
          <a:prstGeom prst="rect">
            <a:avLst/>
          </a:prstGeom>
          <a:ln w="38100">
            <a:solidFill>
              <a:schemeClr val="accent1"/>
            </a:solidFill>
          </a:ln>
          <a:effectLst>
            <a:outerShdw blurRad="63500" sx="102000" sy="102000" algn="ctr" rotWithShape="0">
              <a:prstClr val="black">
                <a:alpha val="40000"/>
              </a:prstClr>
            </a:outerShdw>
          </a:effectLst>
        </p:spPr>
      </p:pic>
      <p:pic>
        <p:nvPicPr>
          <p:cNvPr id="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615548" y="1161114"/>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8" name="Rectangle 7"/>
          <p:cNvSpPr/>
          <p:nvPr/>
        </p:nvSpPr>
        <p:spPr>
          <a:xfrm>
            <a:off x="3376064" y="1113935"/>
            <a:ext cx="4894688" cy="522505"/>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p:cNvPicPr>
            <a:picLocks noChangeAspect="1"/>
          </p:cNvPicPr>
          <p:nvPr/>
        </p:nvPicPr>
        <p:blipFill rotWithShape="1">
          <a:blip r:embed="rId3"/>
          <a:srcRect t="14759" b="78582"/>
          <a:stretch/>
        </p:blipFill>
        <p:spPr>
          <a:xfrm>
            <a:off x="1694303" y="1208853"/>
            <a:ext cx="8764517" cy="769776"/>
          </a:xfrm>
          <a:prstGeom prst="rect">
            <a:avLst/>
          </a:prstGeom>
          <a:ln w="38100">
            <a:solidFill>
              <a:schemeClr val="accent1"/>
            </a:solidFill>
          </a:ln>
          <a:effectLst>
            <a:outerShdw blurRad="63500" sx="102000" sy="102000" algn="ctr" rotWithShape="0">
              <a:prstClr val="black">
                <a:alpha val="40000"/>
              </a:prstClr>
            </a:outerShdw>
          </a:effectLst>
        </p:spPr>
      </p:pic>
      <p:pic>
        <p:nvPicPr>
          <p:cNvPr id="7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410919" y="1530480"/>
            <a:ext cx="209609" cy="277121"/>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83136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19"/>
                                        </p:tgtEl>
                                      </p:cBhvr>
                                    </p:animEffect>
                                    <p:set>
                                      <p:cBhvr>
                                        <p:cTn id="12" dur="1" fill="hold">
                                          <p:stCondLst>
                                            <p:cond delay="999"/>
                                          </p:stCondLst>
                                        </p:cTn>
                                        <p:tgtEl>
                                          <p:spTgt spid="19"/>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1000" fill="hold"/>
                                        <p:tgtEl>
                                          <p:spTgt spid="29"/>
                                        </p:tgtEl>
                                        <p:attrNameLst>
                                          <p:attrName>ppt_w</p:attrName>
                                        </p:attrNameLst>
                                      </p:cBhvr>
                                      <p:tavLst>
                                        <p:tav tm="0">
                                          <p:val>
                                            <p:fltVal val="0"/>
                                          </p:val>
                                        </p:tav>
                                        <p:tav tm="100000">
                                          <p:val>
                                            <p:strVal val="#ppt_w"/>
                                          </p:val>
                                        </p:tav>
                                      </p:tavLst>
                                    </p:anim>
                                    <p:anim calcmode="lin" valueType="num">
                                      <p:cBhvr>
                                        <p:cTn id="16" dur="1000" fill="hold"/>
                                        <p:tgtEl>
                                          <p:spTgt spid="29"/>
                                        </p:tgtEl>
                                        <p:attrNameLst>
                                          <p:attrName>ppt_h</p:attrName>
                                        </p:attrNameLst>
                                      </p:cBhvr>
                                      <p:tavLst>
                                        <p:tav tm="0">
                                          <p:val>
                                            <p:fltVal val="0"/>
                                          </p:val>
                                        </p:tav>
                                        <p:tav tm="100000">
                                          <p:val>
                                            <p:strVal val="#ppt_h"/>
                                          </p:val>
                                        </p:tav>
                                      </p:tavLst>
                                    </p:anim>
                                    <p:animEffect transition="in" filter="fade">
                                      <p:cBhvr>
                                        <p:cTn id="17" dur="10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xit" presetSubtype="32" fill="hold" nodeType="clickEffect">
                                  <p:stCondLst>
                                    <p:cond delay="0"/>
                                  </p:stCondLst>
                                  <p:childTnLst>
                                    <p:anim calcmode="lin" valueType="num">
                                      <p:cBhvr>
                                        <p:cTn id="21" dur="1000"/>
                                        <p:tgtEl>
                                          <p:spTgt spid="29"/>
                                        </p:tgtEl>
                                        <p:attrNameLst>
                                          <p:attrName>ppt_w</p:attrName>
                                        </p:attrNameLst>
                                      </p:cBhvr>
                                      <p:tavLst>
                                        <p:tav tm="0">
                                          <p:val>
                                            <p:strVal val="ppt_w"/>
                                          </p:val>
                                        </p:tav>
                                        <p:tav tm="100000">
                                          <p:val>
                                            <p:fltVal val="0"/>
                                          </p:val>
                                        </p:tav>
                                      </p:tavLst>
                                    </p:anim>
                                    <p:anim calcmode="lin" valueType="num">
                                      <p:cBhvr>
                                        <p:cTn id="22" dur="1000"/>
                                        <p:tgtEl>
                                          <p:spTgt spid="29"/>
                                        </p:tgtEl>
                                        <p:attrNameLst>
                                          <p:attrName>ppt_h</p:attrName>
                                        </p:attrNameLst>
                                      </p:cBhvr>
                                      <p:tavLst>
                                        <p:tav tm="0">
                                          <p:val>
                                            <p:strVal val="ppt_h"/>
                                          </p:val>
                                        </p:tav>
                                        <p:tav tm="100000">
                                          <p:val>
                                            <p:fltVal val="0"/>
                                          </p:val>
                                        </p:tav>
                                      </p:tavLst>
                                    </p:anim>
                                    <p:animEffect transition="out" filter="fade">
                                      <p:cBhvr>
                                        <p:cTn id="23" dur="1000"/>
                                        <p:tgtEl>
                                          <p:spTgt spid="29"/>
                                        </p:tgtEl>
                                      </p:cBhvr>
                                    </p:animEffect>
                                    <p:set>
                                      <p:cBhvr>
                                        <p:cTn id="24" dur="1" fill="hold">
                                          <p:stCondLst>
                                            <p:cond delay="999"/>
                                          </p:stCondLst>
                                        </p:cTn>
                                        <p:tgtEl>
                                          <p:spTgt spid="2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xit" presetSubtype="21" fill="hold" grpId="1" nodeType="clickEffect">
                                  <p:stCondLst>
                                    <p:cond delay="0"/>
                                  </p:stCondLst>
                                  <p:childTnLst>
                                    <p:animEffect transition="out" filter="barn(inVertical)">
                                      <p:cBhvr>
                                        <p:cTn id="33" dur="1000"/>
                                        <p:tgtEl>
                                          <p:spTgt spid="8"/>
                                        </p:tgtEl>
                                      </p:cBhvr>
                                    </p:animEffect>
                                    <p:set>
                                      <p:cBhvr>
                                        <p:cTn id="34" dur="1" fill="hold">
                                          <p:stCondLst>
                                            <p:cond delay="999"/>
                                          </p:stCondLst>
                                        </p:cTn>
                                        <p:tgtEl>
                                          <p:spTgt spid="8"/>
                                        </p:tgtEl>
                                        <p:attrNameLst>
                                          <p:attrName>style.visibility</p:attrName>
                                        </p:attrNameLst>
                                      </p:cBhvr>
                                      <p:to>
                                        <p:strVal val="hidden"/>
                                      </p:to>
                                    </p:set>
                                  </p:childTnLst>
                                </p:cTn>
                              </p:par>
                              <p:par>
                                <p:cTn id="35" presetID="53" presetClass="entr" presetSubtype="16"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1000" fill="hold"/>
                                        <p:tgtEl>
                                          <p:spTgt spid="32"/>
                                        </p:tgtEl>
                                        <p:attrNameLst>
                                          <p:attrName>ppt_w</p:attrName>
                                        </p:attrNameLst>
                                      </p:cBhvr>
                                      <p:tavLst>
                                        <p:tav tm="0">
                                          <p:val>
                                            <p:fltVal val="0"/>
                                          </p:val>
                                        </p:tav>
                                        <p:tav tm="100000">
                                          <p:val>
                                            <p:strVal val="#ppt_w"/>
                                          </p:val>
                                        </p:tav>
                                      </p:tavLst>
                                    </p:anim>
                                    <p:anim calcmode="lin" valueType="num">
                                      <p:cBhvr>
                                        <p:cTn id="38" dur="1000" fill="hold"/>
                                        <p:tgtEl>
                                          <p:spTgt spid="32"/>
                                        </p:tgtEl>
                                        <p:attrNameLst>
                                          <p:attrName>ppt_h</p:attrName>
                                        </p:attrNameLst>
                                      </p:cBhvr>
                                      <p:tavLst>
                                        <p:tav tm="0">
                                          <p:val>
                                            <p:fltVal val="0"/>
                                          </p:val>
                                        </p:tav>
                                        <p:tav tm="100000">
                                          <p:val>
                                            <p:strVal val="#ppt_h"/>
                                          </p:val>
                                        </p:tav>
                                      </p:tavLst>
                                    </p:anim>
                                    <p:animEffect transition="in" filter="fade">
                                      <p:cBhvr>
                                        <p:cTn id="39" dur="10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1000"/>
                                        <p:tgtEl>
                                          <p:spTgt spid="7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nodeType="clickEffect">
                                  <p:stCondLst>
                                    <p:cond delay="0"/>
                                  </p:stCondLst>
                                  <p:childTnLst>
                                    <p:anim calcmode="lin" valueType="num">
                                      <p:cBhvr>
                                        <p:cTn id="48" dur="1000"/>
                                        <p:tgtEl>
                                          <p:spTgt spid="32"/>
                                        </p:tgtEl>
                                        <p:attrNameLst>
                                          <p:attrName>ppt_w</p:attrName>
                                        </p:attrNameLst>
                                      </p:cBhvr>
                                      <p:tavLst>
                                        <p:tav tm="0">
                                          <p:val>
                                            <p:strVal val="ppt_w"/>
                                          </p:val>
                                        </p:tav>
                                        <p:tav tm="100000">
                                          <p:val>
                                            <p:fltVal val="0"/>
                                          </p:val>
                                        </p:tav>
                                      </p:tavLst>
                                    </p:anim>
                                    <p:anim calcmode="lin" valueType="num">
                                      <p:cBhvr>
                                        <p:cTn id="49" dur="1000"/>
                                        <p:tgtEl>
                                          <p:spTgt spid="32"/>
                                        </p:tgtEl>
                                        <p:attrNameLst>
                                          <p:attrName>ppt_h</p:attrName>
                                        </p:attrNameLst>
                                      </p:cBhvr>
                                      <p:tavLst>
                                        <p:tav tm="0">
                                          <p:val>
                                            <p:strVal val="ppt_h"/>
                                          </p:val>
                                        </p:tav>
                                        <p:tav tm="100000">
                                          <p:val>
                                            <p:fltVal val="0"/>
                                          </p:val>
                                        </p:tav>
                                      </p:tavLst>
                                    </p:anim>
                                    <p:animEffect transition="out" filter="fade">
                                      <p:cBhvr>
                                        <p:cTn id="50" dur="1000"/>
                                        <p:tgtEl>
                                          <p:spTgt spid="32"/>
                                        </p:tgtEl>
                                      </p:cBhvr>
                                    </p:animEffect>
                                    <p:set>
                                      <p:cBhvr>
                                        <p:cTn id="51" dur="1" fill="hold">
                                          <p:stCondLst>
                                            <p:cond delay="999"/>
                                          </p:stCondLst>
                                        </p:cTn>
                                        <p:tgtEl>
                                          <p:spTgt spid="32"/>
                                        </p:tgtEl>
                                        <p:attrNameLst>
                                          <p:attrName>style.visibility</p:attrName>
                                        </p:attrNameLst>
                                      </p:cBhvr>
                                      <p:to>
                                        <p:strVal val="hidden"/>
                                      </p:to>
                                    </p:set>
                                  </p:childTnLst>
                                </p:cTn>
                              </p:par>
                              <p:par>
                                <p:cTn id="52" presetID="53" presetClass="exit" presetSubtype="32" fill="hold" nodeType="withEffect">
                                  <p:stCondLst>
                                    <p:cond delay="0"/>
                                  </p:stCondLst>
                                  <p:childTnLst>
                                    <p:anim calcmode="lin" valueType="num">
                                      <p:cBhvr>
                                        <p:cTn id="53" dur="500"/>
                                        <p:tgtEl>
                                          <p:spTgt spid="74"/>
                                        </p:tgtEl>
                                        <p:attrNameLst>
                                          <p:attrName>ppt_w</p:attrName>
                                        </p:attrNameLst>
                                      </p:cBhvr>
                                      <p:tavLst>
                                        <p:tav tm="0">
                                          <p:val>
                                            <p:strVal val="ppt_w"/>
                                          </p:val>
                                        </p:tav>
                                        <p:tav tm="100000">
                                          <p:val>
                                            <p:fltVal val="0"/>
                                          </p:val>
                                        </p:tav>
                                      </p:tavLst>
                                    </p:anim>
                                    <p:anim calcmode="lin" valueType="num">
                                      <p:cBhvr>
                                        <p:cTn id="54" dur="500"/>
                                        <p:tgtEl>
                                          <p:spTgt spid="74"/>
                                        </p:tgtEl>
                                        <p:attrNameLst>
                                          <p:attrName>ppt_h</p:attrName>
                                        </p:attrNameLst>
                                      </p:cBhvr>
                                      <p:tavLst>
                                        <p:tav tm="0">
                                          <p:val>
                                            <p:strVal val="ppt_h"/>
                                          </p:val>
                                        </p:tav>
                                        <p:tav tm="100000">
                                          <p:val>
                                            <p:fltVal val="0"/>
                                          </p:val>
                                        </p:tav>
                                      </p:tavLst>
                                    </p:anim>
                                    <p:animEffect transition="out" filter="fade">
                                      <p:cBhvr>
                                        <p:cTn id="55" dur="500"/>
                                        <p:tgtEl>
                                          <p:spTgt spid="74"/>
                                        </p:tgtEl>
                                      </p:cBhvr>
                                    </p:animEffect>
                                    <p:set>
                                      <p:cBhvr>
                                        <p:cTn id="56" dur="1" fill="hold">
                                          <p:stCondLst>
                                            <p:cond delay="499"/>
                                          </p:stCondLst>
                                        </p:cTn>
                                        <p:tgtEl>
                                          <p:spTgt spid="74"/>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8" grpId="0" animBg="1"/>
      <p:bldP spid="8"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120" y="0"/>
            <a:ext cx="5152474" cy="6796156"/>
          </a:xfrm>
          <a:prstGeom prst="rect">
            <a:avLst/>
          </a:prstGeom>
          <a:ln>
            <a:solidFill>
              <a:schemeClr val="tx1"/>
            </a:solidFill>
          </a:ln>
          <a:effectLst>
            <a:outerShdw blurRad="63500" sx="102000" sy="102000" algn="ctr" rotWithShape="0">
              <a:prstClr val="black">
                <a:alpha val="40000"/>
              </a:prstClr>
            </a:outerShdw>
          </a:effectLst>
        </p:spPr>
      </p:pic>
      <p:sp>
        <p:nvSpPr>
          <p:cNvPr id="7" name="TextBox 6"/>
          <p:cNvSpPr txBox="1"/>
          <p:nvPr/>
        </p:nvSpPr>
        <p:spPr>
          <a:xfrm>
            <a:off x="4393504" y="178376"/>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395813" y="1711077"/>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933602" y="2155021"/>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9"/>
          <p:cNvPicPr>
            <a:picLocks noChangeAspect="1"/>
          </p:cNvPicPr>
          <p:nvPr/>
        </p:nvPicPr>
        <p:blipFill rotWithShape="1">
          <a:blip r:embed="rId3"/>
          <a:srcRect l="-454" t="20266" r="454" b="53825"/>
          <a:stretch/>
        </p:blipFill>
        <p:spPr>
          <a:xfrm>
            <a:off x="1665380" y="1210856"/>
            <a:ext cx="8764517" cy="2994991"/>
          </a:xfrm>
          <a:prstGeom prst="rect">
            <a:avLst/>
          </a:prstGeom>
          <a:ln w="38100">
            <a:solidFill>
              <a:schemeClr val="accent1"/>
            </a:solidFill>
          </a:ln>
          <a:effectLst>
            <a:outerShdw blurRad="63500" sx="102000" sy="102000" algn="ctr" rotWithShape="0">
              <a:prstClr val="black">
                <a:alpha val="40000"/>
              </a:prstClr>
            </a:outerShdw>
          </a:effectLst>
        </p:spPr>
      </p:pic>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56689" y="1811741"/>
            <a:ext cx="227227" cy="300413"/>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993629" y="2522073"/>
            <a:ext cx="227227" cy="300413"/>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 name="TextBox 2"/>
          <p:cNvSpPr txBox="1"/>
          <p:nvPr/>
        </p:nvSpPr>
        <p:spPr>
          <a:xfrm>
            <a:off x="1744497" y="1613443"/>
            <a:ext cx="8707874" cy="1815882"/>
          </a:xfrm>
          <a:prstGeom prst="rect">
            <a:avLst/>
          </a:prstGeom>
          <a:solidFill>
            <a:schemeClr val="bg1"/>
          </a:solidFill>
          <a:ln>
            <a:solidFill>
              <a:schemeClr val="accent1"/>
            </a:solidFill>
          </a:ln>
          <a:effectLst>
            <a:outerShdw blurRad="63500" sx="102000" sy="102000" algn="ctr" rotWithShape="0">
              <a:prstClr val="black">
                <a:alpha val="40000"/>
              </a:prstClr>
            </a:outerShdw>
          </a:effectLst>
        </p:spPr>
        <p:txBody>
          <a:bodyPr wrap="square" rtlCol="0">
            <a:spAutoFit/>
          </a:bodyPr>
          <a:lstStyle/>
          <a:p>
            <a:r>
              <a:rPr lang="en-US" sz="2800" b="1" dirty="0" smtClean="0">
                <a:solidFill>
                  <a:schemeClr val="accent1">
                    <a:lumMod val="75000"/>
                  </a:schemeClr>
                </a:solidFill>
              </a:rPr>
              <a:t>Brick’s need for small group instruction in the area of social skills is best delivered in the resource classroom to allow him a non-threatening environment for instruction and practice of role playing activities.  </a:t>
            </a:r>
            <a:endParaRPr lang="en-US" sz="2800" b="1" dirty="0">
              <a:solidFill>
                <a:schemeClr val="accent1">
                  <a:lumMod val="75000"/>
                </a:schemeClr>
              </a:solidFill>
            </a:endParaRPr>
          </a:p>
        </p:txBody>
      </p:sp>
      <p:sp>
        <p:nvSpPr>
          <p:cNvPr id="74" name="TextBox 73"/>
          <p:cNvSpPr txBox="1"/>
          <p:nvPr/>
        </p:nvSpPr>
        <p:spPr>
          <a:xfrm>
            <a:off x="2008357" y="3708830"/>
            <a:ext cx="7852235" cy="400110"/>
          </a:xfrm>
          <a:prstGeom prst="rect">
            <a:avLst/>
          </a:prstGeom>
          <a:solidFill>
            <a:schemeClr val="bg1"/>
          </a:solidFill>
          <a:ln>
            <a:solidFill>
              <a:schemeClr val="accent1"/>
            </a:solidFill>
          </a:ln>
          <a:effectLst>
            <a:outerShdw blurRad="63500" sx="102000" sy="102000" algn="ctr" rotWithShape="0">
              <a:prstClr val="black">
                <a:alpha val="40000"/>
              </a:prstClr>
            </a:outerShdw>
          </a:effectLst>
        </p:spPr>
        <p:txBody>
          <a:bodyPr wrap="square" rtlCol="0">
            <a:spAutoFit/>
          </a:bodyPr>
          <a:lstStyle/>
          <a:p>
            <a:r>
              <a:rPr lang="en-US" sz="2000" b="1" dirty="0">
                <a:solidFill>
                  <a:schemeClr val="accent1">
                    <a:lumMod val="75000"/>
                  </a:schemeClr>
                </a:solidFill>
              </a:rPr>
              <a:t>01 100% to 80% of the Day Inside The Regular Education Environment</a:t>
            </a:r>
          </a:p>
        </p:txBody>
      </p:sp>
      <p:pic>
        <p:nvPicPr>
          <p:cNvPr id="7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042680" y="3368478"/>
            <a:ext cx="227227" cy="300413"/>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277762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1"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barn(inVertical)">
                                      <p:cBhvr>
                                        <p:cTn id="2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4"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120" y="0"/>
            <a:ext cx="5152474" cy="6796156"/>
          </a:xfrm>
          <a:prstGeom prst="rect">
            <a:avLst/>
          </a:prstGeom>
          <a:ln>
            <a:solidFill>
              <a:schemeClr val="tx1"/>
            </a:solidFill>
          </a:ln>
          <a:effectLst>
            <a:outerShdw blurRad="63500" sx="102000" sy="102000" algn="ctr" rotWithShape="0">
              <a:prstClr val="black">
                <a:alpha val="40000"/>
              </a:prstClr>
            </a:outerShdw>
          </a:effectLst>
        </p:spPr>
      </p:pic>
      <p:sp>
        <p:nvSpPr>
          <p:cNvPr id="7" name="TextBox 6"/>
          <p:cNvSpPr txBox="1"/>
          <p:nvPr/>
        </p:nvSpPr>
        <p:spPr>
          <a:xfrm>
            <a:off x="4393504" y="178376"/>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615548" y="1161114"/>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2" name="Rectangle 21"/>
          <p:cNvSpPr/>
          <p:nvPr/>
        </p:nvSpPr>
        <p:spPr>
          <a:xfrm>
            <a:off x="3378644" y="3116243"/>
            <a:ext cx="4894692" cy="1112148"/>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607845" y="2625478"/>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395813" y="1711077"/>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933602" y="2155021"/>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6" name="TextBox 35"/>
          <p:cNvSpPr txBox="1"/>
          <p:nvPr/>
        </p:nvSpPr>
        <p:spPr>
          <a:xfrm>
            <a:off x="3383642" y="2422231"/>
            <a:ext cx="4856312" cy="307777"/>
          </a:xfrm>
          <a:prstGeom prst="rect">
            <a:avLst/>
          </a:prstGeom>
          <a:noFill/>
        </p:spPr>
        <p:txBody>
          <a:bodyPr wrap="square" rtlCol="0">
            <a:spAutoFit/>
          </a:bodyPr>
          <a:lstStyle/>
          <a:p>
            <a:r>
              <a:rPr lang="en-US" sz="700" b="1" dirty="0" smtClean="0">
                <a:solidFill>
                  <a:schemeClr val="accent1">
                    <a:lumMod val="75000"/>
                  </a:schemeClr>
                </a:solidFill>
              </a:rPr>
              <a:t>Brick’s need for small group instruction in the area of social skills is best delivered in the resource classroom to allow him a non-threatening environment for instruction and practice role playing activities.  </a:t>
            </a:r>
            <a:endParaRPr lang="en-US" sz="700" b="1" dirty="0">
              <a:solidFill>
                <a:schemeClr val="accent1">
                  <a:lumMod val="75000"/>
                </a:schemeClr>
              </a:solidFill>
            </a:endParaRPr>
          </a:p>
        </p:txBody>
      </p:sp>
      <p:sp>
        <p:nvSpPr>
          <p:cNvPr id="40" name="TextBox 39"/>
          <p:cNvSpPr txBox="1"/>
          <p:nvPr/>
        </p:nvSpPr>
        <p:spPr>
          <a:xfrm>
            <a:off x="3398520" y="2827513"/>
            <a:ext cx="4222008" cy="200055"/>
          </a:xfrm>
          <a:prstGeom prst="rect">
            <a:avLst/>
          </a:prstGeom>
          <a:solidFill>
            <a:schemeClr val="bg1"/>
          </a:solidFill>
        </p:spPr>
        <p:txBody>
          <a:bodyPr wrap="square" rtlCol="0">
            <a:spAutoFit/>
          </a:bodyPr>
          <a:lstStyle/>
          <a:p>
            <a:r>
              <a:rPr lang="en-US" sz="700" b="1" dirty="0">
                <a:solidFill>
                  <a:schemeClr val="accent1">
                    <a:lumMod val="75000"/>
                  </a:schemeClr>
                </a:solidFill>
              </a:rPr>
              <a:t>01 100% to 80% of the Day Inside The Regular Education Environment</a:t>
            </a:r>
          </a:p>
        </p:txBody>
      </p:sp>
      <p:pic>
        <p:nvPicPr>
          <p:cNvPr id="41" name="Picture 40"/>
          <p:cNvPicPr>
            <a:picLocks noChangeAspect="1"/>
          </p:cNvPicPr>
          <p:nvPr/>
        </p:nvPicPr>
        <p:blipFill rotWithShape="1">
          <a:blip r:embed="rId3"/>
          <a:srcRect t="46276" b="38064"/>
          <a:stretch/>
        </p:blipFill>
        <p:spPr>
          <a:xfrm>
            <a:off x="1712964" y="2943229"/>
            <a:ext cx="8764517" cy="1810139"/>
          </a:xfrm>
          <a:prstGeom prst="rect">
            <a:avLst/>
          </a:prstGeom>
          <a:ln w="38100">
            <a:solidFill>
              <a:schemeClr val="accent1"/>
            </a:solidFill>
          </a:ln>
          <a:effectLst>
            <a:outerShdw blurRad="63500" sx="102000" sy="102000" algn="ctr" rotWithShape="0">
              <a:prstClr val="black">
                <a:alpha val="40000"/>
              </a:prstClr>
            </a:outerShdw>
          </a:effectLst>
        </p:spPr>
      </p:pic>
      <p:pic>
        <p:nvPicPr>
          <p:cNvPr id="4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480008" y="3660228"/>
            <a:ext cx="209609" cy="277121"/>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853485" y="3663676"/>
            <a:ext cx="209609" cy="277121"/>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5" name="TextBox 4"/>
          <p:cNvSpPr txBox="1"/>
          <p:nvPr/>
        </p:nvSpPr>
        <p:spPr>
          <a:xfrm>
            <a:off x="3342817" y="3956758"/>
            <a:ext cx="1371209" cy="400110"/>
          </a:xfrm>
          <a:prstGeom prst="rect">
            <a:avLst/>
          </a:prstGeom>
          <a:noFill/>
        </p:spPr>
        <p:txBody>
          <a:bodyPr wrap="none" rtlCol="0">
            <a:spAutoFit/>
          </a:bodyPr>
          <a:lstStyle/>
          <a:p>
            <a:r>
              <a:rPr lang="en-US" sz="2000" b="1" dirty="0" smtClean="0">
                <a:solidFill>
                  <a:schemeClr val="accent1">
                    <a:lumMod val="75000"/>
                  </a:schemeClr>
                </a:solidFill>
              </a:rPr>
              <a:t>08/25/2014</a:t>
            </a:r>
            <a:endParaRPr lang="en-US" sz="2000" b="1" dirty="0">
              <a:solidFill>
                <a:schemeClr val="accent1">
                  <a:lumMod val="75000"/>
                </a:schemeClr>
              </a:solidFill>
            </a:endParaRPr>
          </a:p>
        </p:txBody>
      </p:sp>
      <p:sp>
        <p:nvSpPr>
          <p:cNvPr id="46" name="TextBox 45"/>
          <p:cNvSpPr txBox="1"/>
          <p:nvPr/>
        </p:nvSpPr>
        <p:spPr>
          <a:xfrm>
            <a:off x="7616934" y="3975706"/>
            <a:ext cx="1391535" cy="400110"/>
          </a:xfrm>
          <a:prstGeom prst="rect">
            <a:avLst/>
          </a:prstGeom>
          <a:noFill/>
        </p:spPr>
        <p:txBody>
          <a:bodyPr wrap="none" rtlCol="0">
            <a:spAutoFit/>
          </a:bodyPr>
          <a:lstStyle/>
          <a:p>
            <a:r>
              <a:rPr lang="en-US" sz="2000" b="1" dirty="0" smtClean="0">
                <a:solidFill>
                  <a:schemeClr val="accent1">
                    <a:lumMod val="75000"/>
                  </a:schemeClr>
                </a:solidFill>
              </a:rPr>
              <a:t>08/04/2014</a:t>
            </a:r>
            <a:endParaRPr lang="en-US" sz="2000" b="1" dirty="0">
              <a:solidFill>
                <a:schemeClr val="accent1">
                  <a:lumMod val="75000"/>
                </a:schemeClr>
              </a:solidFill>
            </a:endParaRPr>
          </a:p>
        </p:txBody>
      </p:sp>
    </p:spTree>
    <p:extLst>
      <p:ext uri="{BB962C8B-B14F-4D97-AF65-F5344CB8AC3E}">
        <p14:creationId xmlns:p14="http://schemas.microsoft.com/office/powerpoint/2010/main" val="10549052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22"/>
                                        </p:tgtEl>
                                      </p:cBhvr>
                                    </p:animEffect>
                                    <p:set>
                                      <p:cBhvr>
                                        <p:cTn id="12" dur="1" fill="hold">
                                          <p:stCondLst>
                                            <p:cond delay="999"/>
                                          </p:stCondLst>
                                        </p:cTn>
                                        <p:tgtEl>
                                          <p:spTgt spid="22"/>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fltVal val="0"/>
                                          </p:val>
                                        </p:tav>
                                        <p:tav tm="100000">
                                          <p:val>
                                            <p:strVal val="#ppt_w"/>
                                          </p:val>
                                        </p:tav>
                                      </p:tavLst>
                                    </p:anim>
                                    <p:anim calcmode="lin" valueType="num">
                                      <p:cBhvr>
                                        <p:cTn id="16" dur="1000" fill="hold"/>
                                        <p:tgtEl>
                                          <p:spTgt spid="41"/>
                                        </p:tgtEl>
                                        <p:attrNameLst>
                                          <p:attrName>ppt_h</p:attrName>
                                        </p:attrNameLst>
                                      </p:cBhvr>
                                      <p:tavLst>
                                        <p:tav tm="0">
                                          <p:val>
                                            <p:fltVal val="0"/>
                                          </p:val>
                                        </p:tav>
                                        <p:tav tm="100000">
                                          <p:val>
                                            <p:strVal val="#ppt_h"/>
                                          </p:val>
                                        </p:tav>
                                      </p:tavLst>
                                    </p:anim>
                                    <p:animEffect transition="in" filter="fade">
                                      <p:cBhvr>
                                        <p:cTn id="17" dur="10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barn(inVertical)">
                                      <p:cBhvr>
                                        <p:cTn id="3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5" grpId="0"/>
      <p:bldP spid="4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120" y="0"/>
            <a:ext cx="5152474" cy="6796156"/>
          </a:xfrm>
          <a:prstGeom prst="rect">
            <a:avLst/>
          </a:prstGeom>
          <a:ln>
            <a:solidFill>
              <a:schemeClr val="tx1"/>
            </a:solidFill>
          </a:ln>
          <a:effectLst>
            <a:outerShdw blurRad="63500" sx="102000" sy="102000" algn="ctr" rotWithShape="0">
              <a:prstClr val="black">
                <a:alpha val="40000"/>
              </a:prstClr>
            </a:outerShdw>
          </a:effectLst>
        </p:spPr>
      </p:pic>
      <p:sp>
        <p:nvSpPr>
          <p:cNvPr id="7" name="TextBox 6"/>
          <p:cNvSpPr txBox="1"/>
          <p:nvPr/>
        </p:nvSpPr>
        <p:spPr>
          <a:xfrm>
            <a:off x="4393504" y="178376"/>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615548" y="1161114"/>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3" name="Rectangle 22"/>
          <p:cNvSpPr/>
          <p:nvPr/>
        </p:nvSpPr>
        <p:spPr>
          <a:xfrm>
            <a:off x="3372020" y="4228391"/>
            <a:ext cx="4894692" cy="2410947"/>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607845" y="2625478"/>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269908" y="3546503"/>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867339" y="3542078"/>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395813" y="1711077"/>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933602" y="2155021"/>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6" name="TextBox 35"/>
          <p:cNvSpPr txBox="1"/>
          <p:nvPr/>
        </p:nvSpPr>
        <p:spPr>
          <a:xfrm>
            <a:off x="3383642" y="2422231"/>
            <a:ext cx="4856312" cy="307777"/>
          </a:xfrm>
          <a:prstGeom prst="rect">
            <a:avLst/>
          </a:prstGeom>
          <a:noFill/>
        </p:spPr>
        <p:txBody>
          <a:bodyPr wrap="square" rtlCol="0">
            <a:spAutoFit/>
          </a:bodyPr>
          <a:lstStyle/>
          <a:p>
            <a:r>
              <a:rPr lang="en-US" sz="700" b="1" dirty="0" smtClean="0">
                <a:solidFill>
                  <a:schemeClr val="accent1">
                    <a:lumMod val="75000"/>
                  </a:schemeClr>
                </a:solidFill>
              </a:rPr>
              <a:t>Brick’s need for small group instruction in the area of social skills is best delivered in the resource classroom to allow him a non-threatening environment for instruction and practice role playing activities.  </a:t>
            </a:r>
            <a:endParaRPr lang="en-US" sz="700" b="1" dirty="0">
              <a:solidFill>
                <a:schemeClr val="accent1">
                  <a:lumMod val="75000"/>
                </a:schemeClr>
              </a:solidFill>
            </a:endParaRPr>
          </a:p>
        </p:txBody>
      </p:sp>
      <p:sp>
        <p:nvSpPr>
          <p:cNvPr id="40" name="TextBox 39"/>
          <p:cNvSpPr txBox="1"/>
          <p:nvPr/>
        </p:nvSpPr>
        <p:spPr>
          <a:xfrm>
            <a:off x="3398520" y="2827513"/>
            <a:ext cx="4222008" cy="200055"/>
          </a:xfrm>
          <a:prstGeom prst="rect">
            <a:avLst/>
          </a:prstGeom>
          <a:solidFill>
            <a:schemeClr val="bg1"/>
          </a:solidFill>
        </p:spPr>
        <p:txBody>
          <a:bodyPr wrap="square" rtlCol="0">
            <a:spAutoFit/>
          </a:bodyPr>
          <a:lstStyle/>
          <a:p>
            <a:r>
              <a:rPr lang="en-US" sz="700" b="1" dirty="0">
                <a:solidFill>
                  <a:schemeClr val="accent1">
                    <a:lumMod val="75000"/>
                  </a:schemeClr>
                </a:solidFill>
              </a:rPr>
              <a:t>01 100% to 80% of the Day Inside The Regular Education Environment</a:t>
            </a:r>
          </a:p>
        </p:txBody>
      </p:sp>
      <p:sp>
        <p:nvSpPr>
          <p:cNvPr id="47" name="TextBox 46"/>
          <p:cNvSpPr txBox="1"/>
          <p:nvPr/>
        </p:nvSpPr>
        <p:spPr>
          <a:xfrm>
            <a:off x="6633360" y="3705346"/>
            <a:ext cx="1032334" cy="307777"/>
          </a:xfrm>
          <a:prstGeom prst="rect">
            <a:avLst/>
          </a:prstGeom>
          <a:noFill/>
        </p:spPr>
        <p:txBody>
          <a:bodyPr wrap="none" rtlCol="0">
            <a:spAutoFit/>
          </a:bodyPr>
          <a:lstStyle/>
          <a:p>
            <a:r>
              <a:rPr lang="en-US" sz="1400" b="1" dirty="0" smtClean="0">
                <a:solidFill>
                  <a:schemeClr val="accent1">
                    <a:lumMod val="75000"/>
                  </a:schemeClr>
                </a:solidFill>
              </a:rPr>
              <a:t>08/04/2014</a:t>
            </a:r>
            <a:endParaRPr lang="en-US" sz="1400" b="1" dirty="0">
              <a:solidFill>
                <a:schemeClr val="accent1">
                  <a:lumMod val="75000"/>
                </a:schemeClr>
              </a:solidFill>
            </a:endParaRPr>
          </a:p>
        </p:txBody>
      </p:sp>
      <p:sp>
        <p:nvSpPr>
          <p:cNvPr id="48" name="TextBox 47"/>
          <p:cNvSpPr txBox="1"/>
          <p:nvPr/>
        </p:nvSpPr>
        <p:spPr>
          <a:xfrm>
            <a:off x="4152297" y="3705399"/>
            <a:ext cx="1017458" cy="307777"/>
          </a:xfrm>
          <a:prstGeom prst="rect">
            <a:avLst/>
          </a:prstGeom>
          <a:noFill/>
        </p:spPr>
        <p:txBody>
          <a:bodyPr wrap="none" rtlCol="0">
            <a:spAutoFit/>
          </a:bodyPr>
          <a:lstStyle/>
          <a:p>
            <a:r>
              <a:rPr lang="en-US" sz="1400" b="1" dirty="0" smtClean="0">
                <a:solidFill>
                  <a:schemeClr val="accent1">
                    <a:lumMod val="75000"/>
                  </a:schemeClr>
                </a:solidFill>
              </a:rPr>
              <a:t>08/25/2014</a:t>
            </a:r>
            <a:endParaRPr lang="en-US" sz="1400" b="1" dirty="0">
              <a:solidFill>
                <a:schemeClr val="accent1">
                  <a:lumMod val="75000"/>
                </a:schemeClr>
              </a:solidFill>
            </a:endParaRPr>
          </a:p>
        </p:txBody>
      </p:sp>
      <p:sp>
        <p:nvSpPr>
          <p:cNvPr id="49" name="TextBox 48"/>
          <p:cNvSpPr txBox="1"/>
          <p:nvPr/>
        </p:nvSpPr>
        <p:spPr>
          <a:xfrm>
            <a:off x="5607446" y="4745904"/>
            <a:ext cx="1259893" cy="215444"/>
          </a:xfrm>
          <a:prstGeom prst="rect">
            <a:avLst/>
          </a:prstGeom>
          <a:noFill/>
        </p:spPr>
        <p:txBody>
          <a:bodyPr wrap="square" rtlCol="0">
            <a:spAutoFit/>
          </a:bodyPr>
          <a:lstStyle/>
          <a:p>
            <a:r>
              <a:rPr lang="en-US" sz="800" b="1" dirty="0" smtClean="0">
                <a:solidFill>
                  <a:schemeClr val="accent1">
                    <a:lumMod val="75000"/>
                  </a:schemeClr>
                </a:solidFill>
              </a:rPr>
              <a:t>Doris </a:t>
            </a:r>
            <a:r>
              <a:rPr lang="en-US" sz="800" b="1" dirty="0" err="1" smtClean="0">
                <a:solidFill>
                  <a:schemeClr val="accent1">
                    <a:lumMod val="75000"/>
                  </a:schemeClr>
                </a:solidFill>
              </a:rPr>
              <a:t>Rinsky</a:t>
            </a:r>
            <a:endParaRPr lang="en-US" sz="800" b="1" dirty="0">
              <a:solidFill>
                <a:schemeClr val="accent1">
                  <a:lumMod val="75000"/>
                </a:schemeClr>
              </a:solidFill>
            </a:endParaRPr>
          </a:p>
        </p:txBody>
      </p:sp>
      <p:sp>
        <p:nvSpPr>
          <p:cNvPr id="50" name="TextBox 49"/>
          <p:cNvSpPr txBox="1"/>
          <p:nvPr/>
        </p:nvSpPr>
        <p:spPr>
          <a:xfrm>
            <a:off x="5607446" y="4870233"/>
            <a:ext cx="1259893" cy="215444"/>
          </a:xfrm>
          <a:prstGeom prst="rect">
            <a:avLst/>
          </a:prstGeom>
          <a:noFill/>
        </p:spPr>
        <p:txBody>
          <a:bodyPr wrap="square" rtlCol="0">
            <a:spAutoFit/>
          </a:bodyPr>
          <a:lstStyle/>
          <a:p>
            <a:r>
              <a:rPr lang="en-US" sz="800" b="1" dirty="0" smtClean="0">
                <a:solidFill>
                  <a:schemeClr val="accent1">
                    <a:lumMod val="75000"/>
                  </a:schemeClr>
                </a:solidFill>
              </a:rPr>
              <a:t>Cynthia Mayo</a:t>
            </a:r>
            <a:endParaRPr lang="en-US" sz="800" b="1" dirty="0">
              <a:solidFill>
                <a:schemeClr val="accent1">
                  <a:lumMod val="75000"/>
                </a:schemeClr>
              </a:solidFill>
            </a:endParaRPr>
          </a:p>
        </p:txBody>
      </p:sp>
      <p:sp>
        <p:nvSpPr>
          <p:cNvPr id="51" name="TextBox 50"/>
          <p:cNvSpPr txBox="1"/>
          <p:nvPr/>
        </p:nvSpPr>
        <p:spPr>
          <a:xfrm>
            <a:off x="5607446" y="4999670"/>
            <a:ext cx="1259893" cy="215444"/>
          </a:xfrm>
          <a:prstGeom prst="rect">
            <a:avLst/>
          </a:prstGeom>
          <a:noFill/>
        </p:spPr>
        <p:txBody>
          <a:bodyPr wrap="square" rtlCol="0">
            <a:spAutoFit/>
          </a:bodyPr>
          <a:lstStyle/>
          <a:p>
            <a:r>
              <a:rPr lang="en-US" sz="800" b="1" dirty="0" smtClean="0">
                <a:solidFill>
                  <a:schemeClr val="accent1">
                    <a:lumMod val="75000"/>
                  </a:schemeClr>
                </a:solidFill>
              </a:rPr>
              <a:t>Rachel Baker</a:t>
            </a:r>
            <a:endParaRPr lang="en-US" sz="800" b="1" dirty="0">
              <a:solidFill>
                <a:schemeClr val="accent1">
                  <a:lumMod val="75000"/>
                </a:schemeClr>
              </a:solidFill>
            </a:endParaRPr>
          </a:p>
        </p:txBody>
      </p:sp>
      <p:sp>
        <p:nvSpPr>
          <p:cNvPr id="52" name="TextBox 51"/>
          <p:cNvSpPr txBox="1"/>
          <p:nvPr/>
        </p:nvSpPr>
        <p:spPr>
          <a:xfrm>
            <a:off x="5607446" y="5151967"/>
            <a:ext cx="1259893" cy="215444"/>
          </a:xfrm>
          <a:prstGeom prst="rect">
            <a:avLst/>
          </a:prstGeom>
          <a:noFill/>
        </p:spPr>
        <p:txBody>
          <a:bodyPr wrap="square" rtlCol="0">
            <a:spAutoFit/>
          </a:bodyPr>
          <a:lstStyle/>
          <a:p>
            <a:r>
              <a:rPr lang="en-US" sz="800" b="1" dirty="0" smtClean="0">
                <a:solidFill>
                  <a:schemeClr val="accent1">
                    <a:lumMod val="75000"/>
                  </a:schemeClr>
                </a:solidFill>
              </a:rPr>
              <a:t>Cynthia Mayo</a:t>
            </a:r>
            <a:endParaRPr lang="en-US" sz="800" b="1" dirty="0">
              <a:solidFill>
                <a:schemeClr val="accent1">
                  <a:lumMod val="75000"/>
                </a:schemeClr>
              </a:solidFill>
            </a:endParaRPr>
          </a:p>
        </p:txBody>
      </p:sp>
      <p:sp>
        <p:nvSpPr>
          <p:cNvPr id="53" name="TextBox 52"/>
          <p:cNvSpPr txBox="1"/>
          <p:nvPr/>
        </p:nvSpPr>
        <p:spPr>
          <a:xfrm>
            <a:off x="5611298" y="4632916"/>
            <a:ext cx="1004250" cy="215444"/>
          </a:xfrm>
          <a:prstGeom prst="rect">
            <a:avLst/>
          </a:prstGeom>
          <a:noFill/>
        </p:spPr>
        <p:txBody>
          <a:bodyPr wrap="square" rtlCol="0">
            <a:spAutoFit/>
          </a:bodyPr>
          <a:lstStyle/>
          <a:p>
            <a:r>
              <a:rPr lang="en-US" sz="800" b="1" dirty="0" smtClean="0">
                <a:solidFill>
                  <a:schemeClr val="accent1">
                    <a:lumMod val="75000"/>
                  </a:schemeClr>
                </a:solidFill>
              </a:rPr>
              <a:t>Mike Heck</a:t>
            </a:r>
            <a:endParaRPr lang="en-US" sz="800" b="1" dirty="0">
              <a:solidFill>
                <a:schemeClr val="accent1">
                  <a:lumMod val="75000"/>
                </a:schemeClr>
              </a:solidFill>
            </a:endParaRPr>
          </a:p>
        </p:txBody>
      </p:sp>
      <p:sp>
        <p:nvSpPr>
          <p:cNvPr id="54" name="TextBox 53"/>
          <p:cNvSpPr txBox="1"/>
          <p:nvPr/>
        </p:nvSpPr>
        <p:spPr>
          <a:xfrm>
            <a:off x="7629931" y="4609426"/>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5" name="TextBox 54"/>
          <p:cNvSpPr txBox="1"/>
          <p:nvPr/>
        </p:nvSpPr>
        <p:spPr>
          <a:xfrm>
            <a:off x="7629931" y="4852836"/>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1100" b="1" dirty="0">
              <a:solidFill>
                <a:schemeClr val="accent1">
                  <a:lumMod val="75000"/>
                </a:schemeClr>
              </a:solidFill>
            </a:endParaRPr>
          </a:p>
        </p:txBody>
      </p:sp>
      <p:sp>
        <p:nvSpPr>
          <p:cNvPr id="56" name="TextBox 55"/>
          <p:cNvSpPr txBox="1"/>
          <p:nvPr/>
        </p:nvSpPr>
        <p:spPr>
          <a:xfrm>
            <a:off x="7643203" y="5130820"/>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7" name="TextBox 56"/>
          <p:cNvSpPr txBox="1"/>
          <p:nvPr/>
        </p:nvSpPr>
        <p:spPr>
          <a:xfrm>
            <a:off x="7620528" y="4486121"/>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8" name="TextBox 57"/>
          <p:cNvSpPr txBox="1"/>
          <p:nvPr/>
        </p:nvSpPr>
        <p:spPr>
          <a:xfrm>
            <a:off x="7638287" y="4734914"/>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9" name="TextBox 58"/>
          <p:cNvSpPr txBox="1"/>
          <p:nvPr/>
        </p:nvSpPr>
        <p:spPr>
          <a:xfrm>
            <a:off x="7641794" y="4999670"/>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1100" b="1" dirty="0">
              <a:solidFill>
                <a:schemeClr val="accent1">
                  <a:lumMod val="75000"/>
                </a:schemeClr>
              </a:solidFill>
            </a:endParaRPr>
          </a:p>
        </p:txBody>
      </p:sp>
      <p:sp>
        <p:nvSpPr>
          <p:cNvPr id="60" name="TextBox 59"/>
          <p:cNvSpPr txBox="1"/>
          <p:nvPr/>
        </p:nvSpPr>
        <p:spPr>
          <a:xfrm>
            <a:off x="5592206" y="4486121"/>
            <a:ext cx="1259893" cy="215444"/>
          </a:xfrm>
          <a:prstGeom prst="rect">
            <a:avLst/>
          </a:prstGeom>
          <a:noFill/>
        </p:spPr>
        <p:txBody>
          <a:bodyPr wrap="square" rtlCol="0">
            <a:spAutoFit/>
          </a:bodyPr>
          <a:lstStyle/>
          <a:p>
            <a:r>
              <a:rPr lang="en-US" sz="800" b="1" dirty="0" smtClean="0">
                <a:solidFill>
                  <a:schemeClr val="accent1">
                    <a:lumMod val="75000"/>
                  </a:schemeClr>
                </a:solidFill>
              </a:rPr>
              <a:t>Frankie Heck</a:t>
            </a:r>
            <a:endParaRPr lang="en-US" sz="800" b="1" dirty="0">
              <a:solidFill>
                <a:schemeClr val="accent1">
                  <a:lumMod val="75000"/>
                </a:schemeClr>
              </a:solidFill>
            </a:endParaRPr>
          </a:p>
        </p:txBody>
      </p:sp>
      <p:pic>
        <p:nvPicPr>
          <p:cNvPr id="61" name="Picture 60"/>
          <p:cNvPicPr>
            <a:picLocks noChangeAspect="1"/>
          </p:cNvPicPr>
          <p:nvPr/>
        </p:nvPicPr>
        <p:blipFill rotWithShape="1">
          <a:blip r:embed="rId3"/>
          <a:srcRect l="-380" t="62259" r="380" b="3515"/>
          <a:stretch/>
        </p:blipFill>
        <p:spPr>
          <a:xfrm>
            <a:off x="1480030" y="2491538"/>
            <a:ext cx="8997451" cy="4061322"/>
          </a:xfrm>
          <a:prstGeom prst="rect">
            <a:avLst/>
          </a:prstGeom>
          <a:ln w="38100">
            <a:solidFill>
              <a:schemeClr val="accent1"/>
            </a:solidFill>
          </a:ln>
          <a:effectLst>
            <a:outerShdw blurRad="63500" sx="102000" sy="102000" algn="ctr" rotWithShape="0">
              <a:prstClr val="black">
                <a:alpha val="40000"/>
              </a:prstClr>
            </a:outerShdw>
          </a:effectLst>
        </p:spPr>
      </p:pic>
      <p:sp>
        <p:nvSpPr>
          <p:cNvPr id="62" name="TextBox 61"/>
          <p:cNvSpPr txBox="1"/>
          <p:nvPr/>
        </p:nvSpPr>
        <p:spPr>
          <a:xfrm>
            <a:off x="5671418" y="2925735"/>
            <a:ext cx="2964936" cy="369332"/>
          </a:xfrm>
          <a:prstGeom prst="rect">
            <a:avLst/>
          </a:prstGeom>
          <a:noFill/>
        </p:spPr>
        <p:txBody>
          <a:bodyPr wrap="square" rtlCol="0">
            <a:spAutoFit/>
          </a:bodyPr>
          <a:lstStyle/>
          <a:p>
            <a:r>
              <a:rPr lang="en-US" b="1" dirty="0" smtClean="0">
                <a:solidFill>
                  <a:schemeClr val="accent1">
                    <a:lumMod val="75000"/>
                  </a:schemeClr>
                </a:solidFill>
              </a:rPr>
              <a:t>Frankie Heck  </a:t>
            </a:r>
            <a:endParaRPr lang="en-US" b="1" dirty="0">
              <a:solidFill>
                <a:schemeClr val="accent1">
                  <a:lumMod val="75000"/>
                </a:schemeClr>
              </a:solidFill>
            </a:endParaRPr>
          </a:p>
        </p:txBody>
      </p:sp>
      <p:sp>
        <p:nvSpPr>
          <p:cNvPr id="63" name="TextBox 62"/>
          <p:cNvSpPr txBox="1"/>
          <p:nvPr/>
        </p:nvSpPr>
        <p:spPr>
          <a:xfrm>
            <a:off x="5679788" y="3388718"/>
            <a:ext cx="2964936" cy="369332"/>
          </a:xfrm>
          <a:prstGeom prst="rect">
            <a:avLst/>
          </a:prstGeom>
          <a:noFill/>
        </p:spPr>
        <p:txBody>
          <a:bodyPr wrap="square" rtlCol="0">
            <a:spAutoFit/>
          </a:bodyPr>
          <a:lstStyle/>
          <a:p>
            <a:r>
              <a:rPr lang="en-US" b="1" dirty="0" smtClean="0">
                <a:solidFill>
                  <a:schemeClr val="accent1">
                    <a:lumMod val="75000"/>
                  </a:schemeClr>
                </a:solidFill>
              </a:rPr>
              <a:t>Doris </a:t>
            </a:r>
            <a:r>
              <a:rPr lang="en-US" b="1" dirty="0" err="1" smtClean="0">
                <a:solidFill>
                  <a:schemeClr val="accent1">
                    <a:lumMod val="75000"/>
                  </a:schemeClr>
                </a:solidFill>
              </a:rPr>
              <a:t>Rinsky</a:t>
            </a:r>
            <a:endParaRPr lang="en-US" b="1" dirty="0">
              <a:solidFill>
                <a:schemeClr val="accent1">
                  <a:lumMod val="75000"/>
                </a:schemeClr>
              </a:solidFill>
            </a:endParaRPr>
          </a:p>
        </p:txBody>
      </p:sp>
      <p:sp>
        <p:nvSpPr>
          <p:cNvPr id="64" name="TextBox 63"/>
          <p:cNvSpPr txBox="1"/>
          <p:nvPr/>
        </p:nvSpPr>
        <p:spPr>
          <a:xfrm>
            <a:off x="5633796" y="3614647"/>
            <a:ext cx="2964936" cy="369332"/>
          </a:xfrm>
          <a:prstGeom prst="rect">
            <a:avLst/>
          </a:prstGeom>
          <a:noFill/>
        </p:spPr>
        <p:txBody>
          <a:bodyPr wrap="square" rtlCol="0">
            <a:spAutoFit/>
          </a:bodyPr>
          <a:lstStyle/>
          <a:p>
            <a:r>
              <a:rPr lang="en-US" b="1" dirty="0" smtClean="0">
                <a:solidFill>
                  <a:schemeClr val="accent1">
                    <a:lumMod val="75000"/>
                  </a:schemeClr>
                </a:solidFill>
              </a:rPr>
              <a:t>Cynthia Mayo</a:t>
            </a:r>
            <a:endParaRPr lang="en-US" b="1" dirty="0">
              <a:solidFill>
                <a:schemeClr val="accent1">
                  <a:lumMod val="75000"/>
                </a:schemeClr>
              </a:solidFill>
            </a:endParaRPr>
          </a:p>
        </p:txBody>
      </p:sp>
      <p:sp>
        <p:nvSpPr>
          <p:cNvPr id="65" name="TextBox 64"/>
          <p:cNvSpPr txBox="1"/>
          <p:nvPr/>
        </p:nvSpPr>
        <p:spPr>
          <a:xfrm>
            <a:off x="5661258" y="3832984"/>
            <a:ext cx="2964936" cy="369332"/>
          </a:xfrm>
          <a:prstGeom prst="rect">
            <a:avLst/>
          </a:prstGeom>
          <a:noFill/>
        </p:spPr>
        <p:txBody>
          <a:bodyPr wrap="square" rtlCol="0">
            <a:spAutoFit/>
          </a:bodyPr>
          <a:lstStyle/>
          <a:p>
            <a:r>
              <a:rPr lang="en-US" b="1" dirty="0" smtClean="0">
                <a:solidFill>
                  <a:schemeClr val="accent1">
                    <a:lumMod val="75000"/>
                  </a:schemeClr>
                </a:solidFill>
              </a:rPr>
              <a:t>Rachel Baker</a:t>
            </a:r>
            <a:endParaRPr lang="en-US" b="1" dirty="0">
              <a:solidFill>
                <a:schemeClr val="accent1">
                  <a:lumMod val="75000"/>
                </a:schemeClr>
              </a:solidFill>
            </a:endParaRPr>
          </a:p>
        </p:txBody>
      </p:sp>
      <p:sp>
        <p:nvSpPr>
          <p:cNvPr id="66" name="TextBox 65"/>
          <p:cNvSpPr txBox="1"/>
          <p:nvPr/>
        </p:nvSpPr>
        <p:spPr>
          <a:xfrm>
            <a:off x="5661258" y="4112281"/>
            <a:ext cx="2964936" cy="369332"/>
          </a:xfrm>
          <a:prstGeom prst="rect">
            <a:avLst/>
          </a:prstGeom>
          <a:noFill/>
        </p:spPr>
        <p:txBody>
          <a:bodyPr wrap="square" rtlCol="0">
            <a:spAutoFit/>
          </a:bodyPr>
          <a:lstStyle/>
          <a:p>
            <a:r>
              <a:rPr lang="en-US" b="1" dirty="0" smtClean="0">
                <a:solidFill>
                  <a:schemeClr val="accent1">
                    <a:lumMod val="75000"/>
                  </a:schemeClr>
                </a:solidFill>
              </a:rPr>
              <a:t>Cynthia Mayo</a:t>
            </a:r>
            <a:endParaRPr lang="en-US" b="1" dirty="0">
              <a:solidFill>
                <a:schemeClr val="accent1">
                  <a:lumMod val="75000"/>
                </a:schemeClr>
              </a:solidFill>
            </a:endParaRPr>
          </a:p>
        </p:txBody>
      </p:sp>
      <p:sp>
        <p:nvSpPr>
          <p:cNvPr id="67" name="TextBox 66"/>
          <p:cNvSpPr txBox="1"/>
          <p:nvPr/>
        </p:nvSpPr>
        <p:spPr>
          <a:xfrm>
            <a:off x="5668650" y="3152060"/>
            <a:ext cx="2964936" cy="369332"/>
          </a:xfrm>
          <a:prstGeom prst="rect">
            <a:avLst/>
          </a:prstGeom>
          <a:noFill/>
        </p:spPr>
        <p:txBody>
          <a:bodyPr wrap="square" rtlCol="0">
            <a:spAutoFit/>
          </a:bodyPr>
          <a:lstStyle/>
          <a:p>
            <a:r>
              <a:rPr lang="en-US" b="1" dirty="0" smtClean="0">
                <a:solidFill>
                  <a:schemeClr val="accent1">
                    <a:lumMod val="75000"/>
                  </a:schemeClr>
                </a:solidFill>
              </a:rPr>
              <a:t>Mike Heck</a:t>
            </a:r>
            <a:endParaRPr lang="en-US" b="1" dirty="0">
              <a:solidFill>
                <a:schemeClr val="accent1">
                  <a:lumMod val="75000"/>
                </a:schemeClr>
              </a:solidFill>
            </a:endParaRPr>
          </a:p>
        </p:txBody>
      </p:sp>
      <p:sp>
        <p:nvSpPr>
          <p:cNvPr id="68" name="TextBox 67"/>
          <p:cNvSpPr txBox="1"/>
          <p:nvPr/>
        </p:nvSpPr>
        <p:spPr>
          <a:xfrm>
            <a:off x="9104945" y="2933964"/>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
        <p:nvSpPr>
          <p:cNvPr id="69" name="TextBox 68"/>
          <p:cNvSpPr txBox="1"/>
          <p:nvPr/>
        </p:nvSpPr>
        <p:spPr>
          <a:xfrm>
            <a:off x="9137425" y="3146832"/>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
        <p:nvSpPr>
          <p:cNvPr id="70" name="TextBox 69"/>
          <p:cNvSpPr txBox="1"/>
          <p:nvPr/>
        </p:nvSpPr>
        <p:spPr>
          <a:xfrm>
            <a:off x="9139925" y="3374182"/>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
        <p:nvSpPr>
          <p:cNvPr id="71" name="TextBox 70"/>
          <p:cNvSpPr txBox="1"/>
          <p:nvPr/>
        </p:nvSpPr>
        <p:spPr>
          <a:xfrm>
            <a:off x="9157415" y="3601024"/>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
        <p:nvSpPr>
          <p:cNvPr id="72" name="TextBox 71"/>
          <p:cNvSpPr txBox="1"/>
          <p:nvPr/>
        </p:nvSpPr>
        <p:spPr>
          <a:xfrm>
            <a:off x="9174905" y="3814400"/>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
        <p:nvSpPr>
          <p:cNvPr id="73" name="TextBox 72"/>
          <p:cNvSpPr txBox="1"/>
          <p:nvPr/>
        </p:nvSpPr>
        <p:spPr>
          <a:xfrm>
            <a:off x="9162415" y="4056740"/>
            <a:ext cx="1282182" cy="369332"/>
          </a:xfrm>
          <a:prstGeom prst="rect">
            <a:avLst/>
          </a:prstGeom>
          <a:noFill/>
        </p:spPr>
        <p:txBody>
          <a:bodyPr wrap="square" rtlCol="0">
            <a:spAutoFit/>
          </a:bodyPr>
          <a:lstStyle/>
          <a:p>
            <a:r>
              <a:rPr lang="en-US" b="1" dirty="0" smtClean="0">
                <a:solidFill>
                  <a:schemeClr val="accent1">
                    <a:lumMod val="75000"/>
                  </a:schemeClr>
                </a:solidFill>
              </a:rPr>
              <a:t>08/18/14</a:t>
            </a:r>
            <a:endParaRPr lang="en-US" b="1" dirty="0">
              <a:solidFill>
                <a:schemeClr val="accent1">
                  <a:lumMod val="75000"/>
                </a:schemeClr>
              </a:solidFill>
            </a:endParaRPr>
          </a:p>
        </p:txBody>
      </p:sp>
    </p:spTree>
    <p:extLst>
      <p:ext uri="{BB962C8B-B14F-4D97-AF65-F5344CB8AC3E}">
        <p14:creationId xmlns:p14="http://schemas.microsoft.com/office/powerpoint/2010/main" val="1229572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1000"/>
                                        <p:tgtEl>
                                          <p:spTgt spid="23"/>
                                        </p:tgtEl>
                                      </p:cBhvr>
                                    </p:animEffect>
                                    <p:set>
                                      <p:cBhvr>
                                        <p:cTn id="12" dur="1" fill="hold">
                                          <p:stCondLst>
                                            <p:cond delay="999"/>
                                          </p:stCondLst>
                                        </p:cTn>
                                        <p:tgtEl>
                                          <p:spTgt spid="23"/>
                                        </p:tgtEl>
                                        <p:attrNameLst>
                                          <p:attrName>style.visibility</p:attrName>
                                        </p:attrNameLst>
                                      </p:cBhvr>
                                      <p:to>
                                        <p:strVal val="hidden"/>
                                      </p:to>
                                    </p:set>
                                  </p:childTnLst>
                                </p:cTn>
                              </p:par>
                              <p:par>
                                <p:cTn id="13" presetID="53" presetClass="entr" presetSubtype="16"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1000" fill="hold"/>
                                        <p:tgtEl>
                                          <p:spTgt spid="61"/>
                                        </p:tgtEl>
                                        <p:attrNameLst>
                                          <p:attrName>ppt_w</p:attrName>
                                        </p:attrNameLst>
                                      </p:cBhvr>
                                      <p:tavLst>
                                        <p:tav tm="0">
                                          <p:val>
                                            <p:fltVal val="0"/>
                                          </p:val>
                                        </p:tav>
                                        <p:tav tm="100000">
                                          <p:val>
                                            <p:strVal val="#ppt_w"/>
                                          </p:val>
                                        </p:tav>
                                      </p:tavLst>
                                    </p:anim>
                                    <p:anim calcmode="lin" valueType="num">
                                      <p:cBhvr>
                                        <p:cTn id="16" dur="1000" fill="hold"/>
                                        <p:tgtEl>
                                          <p:spTgt spid="61"/>
                                        </p:tgtEl>
                                        <p:attrNameLst>
                                          <p:attrName>ppt_h</p:attrName>
                                        </p:attrNameLst>
                                      </p:cBhvr>
                                      <p:tavLst>
                                        <p:tav tm="0">
                                          <p:val>
                                            <p:fltVal val="0"/>
                                          </p:val>
                                        </p:tav>
                                        <p:tav tm="100000">
                                          <p:val>
                                            <p:strVal val="#ppt_h"/>
                                          </p:val>
                                        </p:tav>
                                      </p:tavLst>
                                    </p:anim>
                                    <p:animEffect transition="in" filter="fade">
                                      <p:cBhvr>
                                        <p:cTn id="17" dur="10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arn(inVertical)">
                                      <p:cBhvr>
                                        <p:cTn id="22" dur="1250"/>
                                        <p:tgtEl>
                                          <p:spTgt spid="5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barn(inVertical)">
                                      <p:cBhvr>
                                        <p:cTn id="25" dur="1250"/>
                                        <p:tgtEl>
                                          <p:spTgt spid="5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125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barn(inVertical)">
                                      <p:cBhvr>
                                        <p:cTn id="31" dur="1250"/>
                                        <p:tgtEl>
                                          <p:spTgt spid="5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barn(inVertical)">
                                      <p:cBhvr>
                                        <p:cTn id="34" dur="1250"/>
                                        <p:tgtEl>
                                          <p:spTgt spid="5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inVertical)">
                                      <p:cBhvr>
                                        <p:cTn id="37" dur="1250"/>
                                        <p:tgtEl>
                                          <p:spTgt spid="51"/>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inVertical)">
                                      <p:cBhvr>
                                        <p:cTn id="40" dur="1250"/>
                                        <p:tgtEl>
                                          <p:spTgt spid="52"/>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barn(inVertical)">
                                      <p:cBhvr>
                                        <p:cTn id="43" dur="1250"/>
                                        <p:tgtEl>
                                          <p:spTgt spid="5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barn(inVertical)">
                                      <p:cBhvr>
                                        <p:cTn id="46" dur="1250"/>
                                        <p:tgtEl>
                                          <p:spTgt spid="57"/>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barn(inVertical)">
                                      <p:cBhvr>
                                        <p:cTn id="49" dur="1250"/>
                                        <p:tgtEl>
                                          <p:spTgt spid="58"/>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barn(inVertical)">
                                      <p:cBhvr>
                                        <p:cTn id="52" dur="1250"/>
                                        <p:tgtEl>
                                          <p:spTgt spid="59"/>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barn(inVertical)">
                                      <p:cBhvr>
                                        <p:cTn id="55" dur="1250"/>
                                        <p:tgtEl>
                                          <p:spTgt spid="6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barn(inVertical)">
                                      <p:cBhvr>
                                        <p:cTn id="60" dur="1250"/>
                                        <p:tgtEl>
                                          <p:spTgt spid="62"/>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barn(inVertical)">
                                      <p:cBhvr>
                                        <p:cTn id="63" dur="1250"/>
                                        <p:tgtEl>
                                          <p:spTgt spid="68"/>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barn(inVertical)">
                                      <p:cBhvr>
                                        <p:cTn id="68" dur="1250"/>
                                        <p:tgtEl>
                                          <p:spTgt spid="67"/>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barn(inVertical)">
                                      <p:cBhvr>
                                        <p:cTn id="71" dur="1250"/>
                                        <p:tgtEl>
                                          <p:spTgt spid="69"/>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barn(inVertical)">
                                      <p:cBhvr>
                                        <p:cTn id="76" dur="1250"/>
                                        <p:tgtEl>
                                          <p:spTgt spid="63"/>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barn(inVertical)">
                                      <p:cBhvr>
                                        <p:cTn id="79" dur="1250"/>
                                        <p:tgtEl>
                                          <p:spTgt spid="70"/>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barn(inVertical)">
                                      <p:cBhvr>
                                        <p:cTn id="84" dur="1250"/>
                                        <p:tgtEl>
                                          <p:spTgt spid="64"/>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71"/>
                                        </p:tgtEl>
                                        <p:attrNameLst>
                                          <p:attrName>style.visibility</p:attrName>
                                        </p:attrNameLst>
                                      </p:cBhvr>
                                      <p:to>
                                        <p:strVal val="visible"/>
                                      </p:to>
                                    </p:set>
                                    <p:animEffect transition="in" filter="barn(inVertical)">
                                      <p:cBhvr>
                                        <p:cTn id="87" dur="1250"/>
                                        <p:tgtEl>
                                          <p:spTgt spid="71"/>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grpId="0" nodeType="click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barn(inVertical)">
                                      <p:cBhvr>
                                        <p:cTn id="92" dur="1250"/>
                                        <p:tgtEl>
                                          <p:spTgt spid="65"/>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72"/>
                                        </p:tgtEl>
                                        <p:attrNameLst>
                                          <p:attrName>style.visibility</p:attrName>
                                        </p:attrNameLst>
                                      </p:cBhvr>
                                      <p:to>
                                        <p:strVal val="visible"/>
                                      </p:to>
                                    </p:set>
                                    <p:animEffect transition="in" filter="barn(inVertical)">
                                      <p:cBhvr>
                                        <p:cTn id="95" dur="1250"/>
                                        <p:tgtEl>
                                          <p:spTgt spid="72"/>
                                        </p:tgtEl>
                                      </p:cBhvr>
                                    </p:animEffect>
                                  </p:childTnLst>
                                </p:cTn>
                              </p:par>
                            </p:childTnLst>
                          </p:cTn>
                        </p:par>
                      </p:childTnLst>
                    </p:cTn>
                  </p:par>
                  <p:par>
                    <p:cTn id="96" fill="hold">
                      <p:stCondLst>
                        <p:cond delay="indefinite"/>
                      </p:stCondLst>
                      <p:childTnLst>
                        <p:par>
                          <p:cTn id="97" fill="hold">
                            <p:stCondLst>
                              <p:cond delay="0"/>
                            </p:stCondLst>
                            <p:childTnLst>
                              <p:par>
                                <p:cTn id="98" presetID="16" presetClass="entr" presetSubtype="21" fill="hold" grpId="0" nodeType="click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barn(inVertical)">
                                      <p:cBhvr>
                                        <p:cTn id="100" dur="1250"/>
                                        <p:tgtEl>
                                          <p:spTgt spid="66"/>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barn(inVertical)">
                                      <p:cBhvr>
                                        <p:cTn id="103" dur="1250"/>
                                        <p:tgtEl>
                                          <p:spTgt spid="73"/>
                                        </p:tgtEl>
                                      </p:cBhvr>
                                    </p:animEffect>
                                  </p:childTnLst>
                                </p:cTn>
                              </p:par>
                            </p:childTnLst>
                          </p:cTn>
                        </p:par>
                      </p:childTnLst>
                    </p:cTn>
                  </p:par>
                  <p:par>
                    <p:cTn id="104" fill="hold">
                      <p:stCondLst>
                        <p:cond delay="indefinite"/>
                      </p:stCondLst>
                      <p:childTnLst>
                        <p:par>
                          <p:cTn id="105" fill="hold">
                            <p:stCondLst>
                              <p:cond delay="0"/>
                            </p:stCondLst>
                            <p:childTnLst>
                              <p:par>
                                <p:cTn id="106" presetID="53" presetClass="exit" presetSubtype="32" fill="hold" nodeType="clickEffect">
                                  <p:stCondLst>
                                    <p:cond delay="0"/>
                                  </p:stCondLst>
                                  <p:childTnLst>
                                    <p:anim calcmode="lin" valueType="num">
                                      <p:cBhvr>
                                        <p:cTn id="107" dur="1000"/>
                                        <p:tgtEl>
                                          <p:spTgt spid="61"/>
                                        </p:tgtEl>
                                        <p:attrNameLst>
                                          <p:attrName>ppt_w</p:attrName>
                                        </p:attrNameLst>
                                      </p:cBhvr>
                                      <p:tavLst>
                                        <p:tav tm="0">
                                          <p:val>
                                            <p:strVal val="ppt_w"/>
                                          </p:val>
                                        </p:tav>
                                        <p:tav tm="100000">
                                          <p:val>
                                            <p:fltVal val="0"/>
                                          </p:val>
                                        </p:tav>
                                      </p:tavLst>
                                    </p:anim>
                                    <p:anim calcmode="lin" valueType="num">
                                      <p:cBhvr>
                                        <p:cTn id="108" dur="1000"/>
                                        <p:tgtEl>
                                          <p:spTgt spid="61"/>
                                        </p:tgtEl>
                                        <p:attrNameLst>
                                          <p:attrName>ppt_h</p:attrName>
                                        </p:attrNameLst>
                                      </p:cBhvr>
                                      <p:tavLst>
                                        <p:tav tm="0">
                                          <p:val>
                                            <p:strVal val="ppt_h"/>
                                          </p:val>
                                        </p:tav>
                                        <p:tav tm="100000">
                                          <p:val>
                                            <p:fltVal val="0"/>
                                          </p:val>
                                        </p:tav>
                                      </p:tavLst>
                                    </p:anim>
                                    <p:animEffect transition="out" filter="fade">
                                      <p:cBhvr>
                                        <p:cTn id="109" dur="1000"/>
                                        <p:tgtEl>
                                          <p:spTgt spid="61"/>
                                        </p:tgtEl>
                                      </p:cBhvr>
                                    </p:animEffect>
                                    <p:set>
                                      <p:cBhvr>
                                        <p:cTn id="110" dur="1" fill="hold">
                                          <p:stCondLst>
                                            <p:cond delay="999"/>
                                          </p:stCondLst>
                                        </p:cTn>
                                        <p:tgtEl>
                                          <p:spTgt spid="61"/>
                                        </p:tgtEl>
                                        <p:attrNameLst>
                                          <p:attrName>style.visibility</p:attrName>
                                        </p:attrNameLst>
                                      </p:cBhvr>
                                      <p:to>
                                        <p:strVal val="hidden"/>
                                      </p:to>
                                    </p:set>
                                  </p:childTnLst>
                                </p:cTn>
                              </p:par>
                              <p:par>
                                <p:cTn id="111" presetID="22" presetClass="exit" presetSubtype="2" fill="hold" grpId="1" nodeType="withEffect">
                                  <p:stCondLst>
                                    <p:cond delay="0"/>
                                  </p:stCondLst>
                                  <p:childTnLst>
                                    <p:animEffect transition="out" filter="wipe(right)">
                                      <p:cBhvr>
                                        <p:cTn id="112" dur="500"/>
                                        <p:tgtEl>
                                          <p:spTgt spid="67"/>
                                        </p:tgtEl>
                                      </p:cBhvr>
                                    </p:animEffect>
                                    <p:set>
                                      <p:cBhvr>
                                        <p:cTn id="113" dur="1" fill="hold">
                                          <p:stCondLst>
                                            <p:cond delay="499"/>
                                          </p:stCondLst>
                                        </p:cTn>
                                        <p:tgtEl>
                                          <p:spTgt spid="67"/>
                                        </p:tgtEl>
                                        <p:attrNameLst>
                                          <p:attrName>style.visibility</p:attrName>
                                        </p:attrNameLst>
                                      </p:cBhvr>
                                      <p:to>
                                        <p:strVal val="hidden"/>
                                      </p:to>
                                    </p:set>
                                  </p:childTnLst>
                                </p:cTn>
                              </p:par>
                              <p:par>
                                <p:cTn id="114" presetID="22" presetClass="exit" presetSubtype="2" fill="hold" grpId="1" nodeType="withEffect">
                                  <p:stCondLst>
                                    <p:cond delay="0"/>
                                  </p:stCondLst>
                                  <p:childTnLst>
                                    <p:animEffect transition="out" filter="wipe(right)">
                                      <p:cBhvr>
                                        <p:cTn id="115" dur="500"/>
                                        <p:tgtEl>
                                          <p:spTgt spid="62"/>
                                        </p:tgtEl>
                                      </p:cBhvr>
                                    </p:animEffect>
                                    <p:set>
                                      <p:cBhvr>
                                        <p:cTn id="116" dur="1" fill="hold">
                                          <p:stCondLst>
                                            <p:cond delay="499"/>
                                          </p:stCondLst>
                                        </p:cTn>
                                        <p:tgtEl>
                                          <p:spTgt spid="62"/>
                                        </p:tgtEl>
                                        <p:attrNameLst>
                                          <p:attrName>style.visibility</p:attrName>
                                        </p:attrNameLst>
                                      </p:cBhvr>
                                      <p:to>
                                        <p:strVal val="hidden"/>
                                      </p:to>
                                    </p:set>
                                  </p:childTnLst>
                                </p:cTn>
                              </p:par>
                              <p:par>
                                <p:cTn id="117" presetID="22" presetClass="exit" presetSubtype="2" fill="hold" grpId="1" nodeType="withEffect">
                                  <p:stCondLst>
                                    <p:cond delay="0"/>
                                  </p:stCondLst>
                                  <p:childTnLst>
                                    <p:animEffect transition="out" filter="wipe(right)">
                                      <p:cBhvr>
                                        <p:cTn id="118" dur="500"/>
                                        <p:tgtEl>
                                          <p:spTgt spid="63"/>
                                        </p:tgtEl>
                                      </p:cBhvr>
                                    </p:animEffect>
                                    <p:set>
                                      <p:cBhvr>
                                        <p:cTn id="119" dur="1" fill="hold">
                                          <p:stCondLst>
                                            <p:cond delay="499"/>
                                          </p:stCondLst>
                                        </p:cTn>
                                        <p:tgtEl>
                                          <p:spTgt spid="63"/>
                                        </p:tgtEl>
                                        <p:attrNameLst>
                                          <p:attrName>style.visibility</p:attrName>
                                        </p:attrNameLst>
                                      </p:cBhvr>
                                      <p:to>
                                        <p:strVal val="hidden"/>
                                      </p:to>
                                    </p:set>
                                  </p:childTnLst>
                                </p:cTn>
                              </p:par>
                              <p:par>
                                <p:cTn id="120" presetID="22" presetClass="exit" presetSubtype="2" fill="hold" grpId="1" nodeType="withEffect">
                                  <p:stCondLst>
                                    <p:cond delay="0"/>
                                  </p:stCondLst>
                                  <p:childTnLst>
                                    <p:animEffect transition="out" filter="wipe(right)">
                                      <p:cBhvr>
                                        <p:cTn id="121" dur="500"/>
                                        <p:tgtEl>
                                          <p:spTgt spid="64"/>
                                        </p:tgtEl>
                                      </p:cBhvr>
                                    </p:animEffect>
                                    <p:set>
                                      <p:cBhvr>
                                        <p:cTn id="122" dur="1" fill="hold">
                                          <p:stCondLst>
                                            <p:cond delay="499"/>
                                          </p:stCondLst>
                                        </p:cTn>
                                        <p:tgtEl>
                                          <p:spTgt spid="64"/>
                                        </p:tgtEl>
                                        <p:attrNameLst>
                                          <p:attrName>style.visibility</p:attrName>
                                        </p:attrNameLst>
                                      </p:cBhvr>
                                      <p:to>
                                        <p:strVal val="hidden"/>
                                      </p:to>
                                    </p:set>
                                  </p:childTnLst>
                                </p:cTn>
                              </p:par>
                              <p:par>
                                <p:cTn id="123" presetID="22" presetClass="exit" presetSubtype="2" fill="hold" grpId="1" nodeType="withEffect">
                                  <p:stCondLst>
                                    <p:cond delay="0"/>
                                  </p:stCondLst>
                                  <p:childTnLst>
                                    <p:animEffect transition="out" filter="wipe(right)">
                                      <p:cBhvr>
                                        <p:cTn id="124" dur="500"/>
                                        <p:tgtEl>
                                          <p:spTgt spid="65"/>
                                        </p:tgtEl>
                                      </p:cBhvr>
                                    </p:animEffect>
                                    <p:set>
                                      <p:cBhvr>
                                        <p:cTn id="125" dur="1" fill="hold">
                                          <p:stCondLst>
                                            <p:cond delay="499"/>
                                          </p:stCondLst>
                                        </p:cTn>
                                        <p:tgtEl>
                                          <p:spTgt spid="65"/>
                                        </p:tgtEl>
                                        <p:attrNameLst>
                                          <p:attrName>style.visibility</p:attrName>
                                        </p:attrNameLst>
                                      </p:cBhvr>
                                      <p:to>
                                        <p:strVal val="hidden"/>
                                      </p:to>
                                    </p:set>
                                  </p:childTnLst>
                                </p:cTn>
                              </p:par>
                              <p:par>
                                <p:cTn id="126" presetID="22" presetClass="exit" presetSubtype="2" fill="hold" grpId="1" nodeType="withEffect">
                                  <p:stCondLst>
                                    <p:cond delay="0"/>
                                  </p:stCondLst>
                                  <p:childTnLst>
                                    <p:animEffect transition="out" filter="wipe(right)">
                                      <p:cBhvr>
                                        <p:cTn id="127" dur="500"/>
                                        <p:tgtEl>
                                          <p:spTgt spid="66"/>
                                        </p:tgtEl>
                                      </p:cBhvr>
                                    </p:animEffect>
                                    <p:set>
                                      <p:cBhvr>
                                        <p:cTn id="128" dur="1" fill="hold">
                                          <p:stCondLst>
                                            <p:cond delay="499"/>
                                          </p:stCondLst>
                                        </p:cTn>
                                        <p:tgtEl>
                                          <p:spTgt spid="66"/>
                                        </p:tgtEl>
                                        <p:attrNameLst>
                                          <p:attrName>style.visibility</p:attrName>
                                        </p:attrNameLst>
                                      </p:cBhvr>
                                      <p:to>
                                        <p:strVal val="hidden"/>
                                      </p:to>
                                    </p:set>
                                  </p:childTnLst>
                                </p:cTn>
                              </p:par>
                              <p:par>
                                <p:cTn id="129" presetID="22" presetClass="exit" presetSubtype="2" fill="hold" grpId="1" nodeType="withEffect">
                                  <p:stCondLst>
                                    <p:cond delay="0"/>
                                  </p:stCondLst>
                                  <p:childTnLst>
                                    <p:animEffect transition="out" filter="wipe(right)">
                                      <p:cBhvr>
                                        <p:cTn id="130" dur="500"/>
                                        <p:tgtEl>
                                          <p:spTgt spid="68"/>
                                        </p:tgtEl>
                                      </p:cBhvr>
                                    </p:animEffect>
                                    <p:set>
                                      <p:cBhvr>
                                        <p:cTn id="131" dur="1" fill="hold">
                                          <p:stCondLst>
                                            <p:cond delay="499"/>
                                          </p:stCondLst>
                                        </p:cTn>
                                        <p:tgtEl>
                                          <p:spTgt spid="68"/>
                                        </p:tgtEl>
                                        <p:attrNameLst>
                                          <p:attrName>style.visibility</p:attrName>
                                        </p:attrNameLst>
                                      </p:cBhvr>
                                      <p:to>
                                        <p:strVal val="hidden"/>
                                      </p:to>
                                    </p:set>
                                  </p:childTnLst>
                                </p:cTn>
                              </p:par>
                              <p:par>
                                <p:cTn id="132" presetID="22" presetClass="exit" presetSubtype="2" fill="hold" grpId="1" nodeType="withEffect">
                                  <p:stCondLst>
                                    <p:cond delay="0"/>
                                  </p:stCondLst>
                                  <p:childTnLst>
                                    <p:animEffect transition="out" filter="wipe(right)">
                                      <p:cBhvr>
                                        <p:cTn id="133" dur="500"/>
                                        <p:tgtEl>
                                          <p:spTgt spid="69"/>
                                        </p:tgtEl>
                                      </p:cBhvr>
                                    </p:animEffect>
                                    <p:set>
                                      <p:cBhvr>
                                        <p:cTn id="134" dur="1" fill="hold">
                                          <p:stCondLst>
                                            <p:cond delay="499"/>
                                          </p:stCondLst>
                                        </p:cTn>
                                        <p:tgtEl>
                                          <p:spTgt spid="69"/>
                                        </p:tgtEl>
                                        <p:attrNameLst>
                                          <p:attrName>style.visibility</p:attrName>
                                        </p:attrNameLst>
                                      </p:cBhvr>
                                      <p:to>
                                        <p:strVal val="hidden"/>
                                      </p:to>
                                    </p:set>
                                  </p:childTnLst>
                                </p:cTn>
                              </p:par>
                              <p:par>
                                <p:cTn id="135" presetID="22" presetClass="exit" presetSubtype="2" fill="hold" grpId="1" nodeType="withEffect">
                                  <p:stCondLst>
                                    <p:cond delay="0"/>
                                  </p:stCondLst>
                                  <p:childTnLst>
                                    <p:animEffect transition="out" filter="wipe(right)">
                                      <p:cBhvr>
                                        <p:cTn id="136" dur="500"/>
                                        <p:tgtEl>
                                          <p:spTgt spid="70"/>
                                        </p:tgtEl>
                                      </p:cBhvr>
                                    </p:animEffect>
                                    <p:set>
                                      <p:cBhvr>
                                        <p:cTn id="137" dur="1" fill="hold">
                                          <p:stCondLst>
                                            <p:cond delay="499"/>
                                          </p:stCondLst>
                                        </p:cTn>
                                        <p:tgtEl>
                                          <p:spTgt spid="70"/>
                                        </p:tgtEl>
                                        <p:attrNameLst>
                                          <p:attrName>style.visibility</p:attrName>
                                        </p:attrNameLst>
                                      </p:cBhvr>
                                      <p:to>
                                        <p:strVal val="hidden"/>
                                      </p:to>
                                    </p:set>
                                  </p:childTnLst>
                                </p:cTn>
                              </p:par>
                              <p:par>
                                <p:cTn id="138" presetID="22" presetClass="exit" presetSubtype="2" fill="hold" grpId="1" nodeType="withEffect">
                                  <p:stCondLst>
                                    <p:cond delay="0"/>
                                  </p:stCondLst>
                                  <p:childTnLst>
                                    <p:animEffect transition="out" filter="wipe(right)">
                                      <p:cBhvr>
                                        <p:cTn id="139" dur="500"/>
                                        <p:tgtEl>
                                          <p:spTgt spid="71"/>
                                        </p:tgtEl>
                                      </p:cBhvr>
                                    </p:animEffect>
                                    <p:set>
                                      <p:cBhvr>
                                        <p:cTn id="140" dur="1" fill="hold">
                                          <p:stCondLst>
                                            <p:cond delay="499"/>
                                          </p:stCondLst>
                                        </p:cTn>
                                        <p:tgtEl>
                                          <p:spTgt spid="71"/>
                                        </p:tgtEl>
                                        <p:attrNameLst>
                                          <p:attrName>style.visibility</p:attrName>
                                        </p:attrNameLst>
                                      </p:cBhvr>
                                      <p:to>
                                        <p:strVal val="hidden"/>
                                      </p:to>
                                    </p:set>
                                  </p:childTnLst>
                                </p:cTn>
                              </p:par>
                              <p:par>
                                <p:cTn id="141" presetID="22" presetClass="exit" presetSubtype="2" fill="hold" grpId="1" nodeType="withEffect">
                                  <p:stCondLst>
                                    <p:cond delay="0"/>
                                  </p:stCondLst>
                                  <p:childTnLst>
                                    <p:animEffect transition="out" filter="wipe(right)">
                                      <p:cBhvr>
                                        <p:cTn id="142" dur="500"/>
                                        <p:tgtEl>
                                          <p:spTgt spid="72"/>
                                        </p:tgtEl>
                                      </p:cBhvr>
                                    </p:animEffect>
                                    <p:set>
                                      <p:cBhvr>
                                        <p:cTn id="143" dur="1" fill="hold">
                                          <p:stCondLst>
                                            <p:cond delay="499"/>
                                          </p:stCondLst>
                                        </p:cTn>
                                        <p:tgtEl>
                                          <p:spTgt spid="72"/>
                                        </p:tgtEl>
                                        <p:attrNameLst>
                                          <p:attrName>style.visibility</p:attrName>
                                        </p:attrNameLst>
                                      </p:cBhvr>
                                      <p:to>
                                        <p:strVal val="hidden"/>
                                      </p:to>
                                    </p:set>
                                  </p:childTnLst>
                                </p:cTn>
                              </p:par>
                              <p:par>
                                <p:cTn id="144" presetID="22" presetClass="exit" presetSubtype="2" fill="hold" grpId="1" nodeType="withEffect">
                                  <p:stCondLst>
                                    <p:cond delay="0"/>
                                  </p:stCondLst>
                                  <p:childTnLst>
                                    <p:animEffect transition="out" filter="wipe(right)">
                                      <p:cBhvr>
                                        <p:cTn id="145" dur="500"/>
                                        <p:tgtEl>
                                          <p:spTgt spid="73"/>
                                        </p:tgtEl>
                                      </p:cBhvr>
                                    </p:animEffect>
                                    <p:set>
                                      <p:cBhvr>
                                        <p:cTn id="146" dur="1" fill="hold">
                                          <p:stCondLst>
                                            <p:cond delay="499"/>
                                          </p:stCondLst>
                                        </p:cTn>
                                        <p:tgtEl>
                                          <p:spTgt spid="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49" grpId="0"/>
      <p:bldP spid="50" grpId="0"/>
      <p:bldP spid="51" grpId="0"/>
      <p:bldP spid="52" grpId="0"/>
      <p:bldP spid="53" grpId="0"/>
      <p:bldP spid="54" grpId="0"/>
      <p:bldP spid="55" grpId="0"/>
      <p:bldP spid="56" grpId="0"/>
      <p:bldP spid="57" grpId="0"/>
      <p:bldP spid="58" grpId="0"/>
      <p:bldP spid="59" grpId="0"/>
      <p:bldP spid="60" grpId="0"/>
      <p:bldP spid="62" grpId="0"/>
      <p:bldP spid="62" grpId="1"/>
      <p:bldP spid="63" grpId="0"/>
      <p:bldP spid="63" grpId="1"/>
      <p:bldP spid="64" grpId="0"/>
      <p:bldP spid="64" grpId="1"/>
      <p:bldP spid="65" grpId="0"/>
      <p:bldP spid="65" grpId="1"/>
      <p:bldP spid="66" grpId="0"/>
      <p:bldP spid="66" grpId="1"/>
      <p:bldP spid="67" grpId="0"/>
      <p:bldP spid="67" grpId="1"/>
      <p:bldP spid="68" grpId="0"/>
      <p:bldP spid="68" grpId="1"/>
      <p:bldP spid="69" grpId="0"/>
      <p:bldP spid="69" grpId="1"/>
      <p:bldP spid="70" grpId="0"/>
      <p:bldP spid="70" grpId="1"/>
      <p:bldP spid="71" grpId="0"/>
      <p:bldP spid="71" grpId="1"/>
      <p:bldP spid="72" grpId="0"/>
      <p:bldP spid="72" grpId="1"/>
      <p:bldP spid="73" grpId="0"/>
      <p:bldP spid="73"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120" y="0"/>
            <a:ext cx="5152474" cy="6796156"/>
          </a:xfrm>
          <a:prstGeom prst="rect">
            <a:avLst/>
          </a:prstGeom>
          <a:ln>
            <a:solidFill>
              <a:schemeClr val="tx1"/>
            </a:solidFill>
          </a:ln>
          <a:effectLst>
            <a:outerShdw blurRad="63500" sx="102000" sy="102000" algn="ctr" rotWithShape="0">
              <a:prstClr val="black">
                <a:alpha val="40000"/>
              </a:prstClr>
            </a:outerShdw>
          </a:effectLst>
        </p:spPr>
      </p:pic>
      <p:sp>
        <p:nvSpPr>
          <p:cNvPr id="7" name="TextBox 6"/>
          <p:cNvSpPr txBox="1"/>
          <p:nvPr/>
        </p:nvSpPr>
        <p:spPr>
          <a:xfrm>
            <a:off x="4393504" y="178376"/>
            <a:ext cx="1356462" cy="400110"/>
          </a:xfrm>
          <a:prstGeom prst="rect">
            <a:avLst/>
          </a:prstGeom>
          <a:noFill/>
        </p:spPr>
        <p:txBody>
          <a:bodyPr wrap="none" rtlCol="0">
            <a:spAutoFit/>
          </a:bodyPr>
          <a:lstStyle/>
          <a:p>
            <a:r>
              <a:rPr lang="en-US" sz="2000" b="1" dirty="0" smtClean="0">
                <a:solidFill>
                  <a:schemeClr val="accent1">
                    <a:lumMod val="75000"/>
                  </a:schemeClr>
                </a:solidFill>
              </a:rPr>
              <a:t>Brick Heck</a:t>
            </a:r>
            <a:endParaRPr lang="en-US" sz="2000" b="1" dirty="0">
              <a:solidFill>
                <a:schemeClr val="accent1">
                  <a:lumMod val="75000"/>
                </a:schemeClr>
              </a:solidFill>
            </a:endParaRPr>
          </a:p>
        </p:txBody>
      </p:sp>
      <p:pic>
        <p:nvPicPr>
          <p:cNvPr id="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615548" y="1161114"/>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607845" y="2625478"/>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269908" y="3546503"/>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867339" y="3542078"/>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395813" y="1711077"/>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933602" y="2155021"/>
            <a:ext cx="156312" cy="206658"/>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6" name="TextBox 35"/>
          <p:cNvSpPr txBox="1"/>
          <p:nvPr/>
        </p:nvSpPr>
        <p:spPr>
          <a:xfrm>
            <a:off x="3383642" y="2422231"/>
            <a:ext cx="4856312" cy="307777"/>
          </a:xfrm>
          <a:prstGeom prst="rect">
            <a:avLst/>
          </a:prstGeom>
          <a:noFill/>
        </p:spPr>
        <p:txBody>
          <a:bodyPr wrap="square" rtlCol="0">
            <a:spAutoFit/>
          </a:bodyPr>
          <a:lstStyle/>
          <a:p>
            <a:r>
              <a:rPr lang="en-US" sz="700" b="1" dirty="0" smtClean="0">
                <a:solidFill>
                  <a:schemeClr val="accent1">
                    <a:lumMod val="75000"/>
                  </a:schemeClr>
                </a:solidFill>
              </a:rPr>
              <a:t>Brick’s need for small group instruction in the area of social skills is best delivered in the resource classroom to allow him a non-threatening environment for instruction and practice role playing activities.  </a:t>
            </a:r>
            <a:endParaRPr lang="en-US" sz="700" b="1" dirty="0">
              <a:solidFill>
                <a:schemeClr val="accent1">
                  <a:lumMod val="75000"/>
                </a:schemeClr>
              </a:solidFill>
            </a:endParaRPr>
          </a:p>
        </p:txBody>
      </p:sp>
      <p:sp>
        <p:nvSpPr>
          <p:cNvPr id="40" name="TextBox 39"/>
          <p:cNvSpPr txBox="1"/>
          <p:nvPr/>
        </p:nvSpPr>
        <p:spPr>
          <a:xfrm>
            <a:off x="3398520" y="2827513"/>
            <a:ext cx="4222008" cy="200055"/>
          </a:xfrm>
          <a:prstGeom prst="rect">
            <a:avLst/>
          </a:prstGeom>
          <a:solidFill>
            <a:schemeClr val="bg1"/>
          </a:solidFill>
        </p:spPr>
        <p:txBody>
          <a:bodyPr wrap="square" rtlCol="0">
            <a:spAutoFit/>
          </a:bodyPr>
          <a:lstStyle/>
          <a:p>
            <a:r>
              <a:rPr lang="en-US" sz="700" b="1" dirty="0">
                <a:solidFill>
                  <a:schemeClr val="accent1">
                    <a:lumMod val="75000"/>
                  </a:schemeClr>
                </a:solidFill>
              </a:rPr>
              <a:t>01 100% to 80% of the Day Inside The Regular Education Environment</a:t>
            </a:r>
          </a:p>
        </p:txBody>
      </p:sp>
      <p:sp>
        <p:nvSpPr>
          <p:cNvPr id="47" name="TextBox 46"/>
          <p:cNvSpPr txBox="1"/>
          <p:nvPr/>
        </p:nvSpPr>
        <p:spPr>
          <a:xfrm>
            <a:off x="6633360" y="3705346"/>
            <a:ext cx="1032334" cy="307777"/>
          </a:xfrm>
          <a:prstGeom prst="rect">
            <a:avLst/>
          </a:prstGeom>
          <a:noFill/>
        </p:spPr>
        <p:txBody>
          <a:bodyPr wrap="none" rtlCol="0">
            <a:spAutoFit/>
          </a:bodyPr>
          <a:lstStyle/>
          <a:p>
            <a:r>
              <a:rPr lang="en-US" sz="1400" b="1" dirty="0" smtClean="0">
                <a:solidFill>
                  <a:schemeClr val="accent1">
                    <a:lumMod val="75000"/>
                  </a:schemeClr>
                </a:solidFill>
              </a:rPr>
              <a:t>08/04/2014</a:t>
            </a:r>
            <a:endParaRPr lang="en-US" sz="1400" b="1" dirty="0">
              <a:solidFill>
                <a:schemeClr val="accent1">
                  <a:lumMod val="75000"/>
                </a:schemeClr>
              </a:solidFill>
            </a:endParaRPr>
          </a:p>
        </p:txBody>
      </p:sp>
      <p:sp>
        <p:nvSpPr>
          <p:cNvPr id="48" name="TextBox 47"/>
          <p:cNvSpPr txBox="1"/>
          <p:nvPr/>
        </p:nvSpPr>
        <p:spPr>
          <a:xfrm>
            <a:off x="4152297" y="3705399"/>
            <a:ext cx="1017458" cy="307777"/>
          </a:xfrm>
          <a:prstGeom prst="rect">
            <a:avLst/>
          </a:prstGeom>
          <a:noFill/>
        </p:spPr>
        <p:txBody>
          <a:bodyPr wrap="none" rtlCol="0">
            <a:spAutoFit/>
          </a:bodyPr>
          <a:lstStyle/>
          <a:p>
            <a:r>
              <a:rPr lang="en-US" sz="1400" b="1" dirty="0" smtClean="0">
                <a:solidFill>
                  <a:schemeClr val="accent1">
                    <a:lumMod val="75000"/>
                  </a:schemeClr>
                </a:solidFill>
              </a:rPr>
              <a:t>08/25/2014</a:t>
            </a:r>
            <a:endParaRPr lang="en-US" sz="1400" b="1" dirty="0">
              <a:solidFill>
                <a:schemeClr val="accent1">
                  <a:lumMod val="75000"/>
                </a:schemeClr>
              </a:solidFill>
            </a:endParaRPr>
          </a:p>
        </p:txBody>
      </p:sp>
      <p:sp>
        <p:nvSpPr>
          <p:cNvPr id="49" name="TextBox 48"/>
          <p:cNvSpPr txBox="1"/>
          <p:nvPr/>
        </p:nvSpPr>
        <p:spPr>
          <a:xfrm>
            <a:off x="5607446" y="4745904"/>
            <a:ext cx="1259893" cy="215444"/>
          </a:xfrm>
          <a:prstGeom prst="rect">
            <a:avLst/>
          </a:prstGeom>
          <a:noFill/>
        </p:spPr>
        <p:txBody>
          <a:bodyPr wrap="square" rtlCol="0">
            <a:spAutoFit/>
          </a:bodyPr>
          <a:lstStyle/>
          <a:p>
            <a:r>
              <a:rPr lang="en-US" sz="800" b="1" dirty="0" smtClean="0">
                <a:solidFill>
                  <a:schemeClr val="accent1">
                    <a:lumMod val="75000"/>
                  </a:schemeClr>
                </a:solidFill>
              </a:rPr>
              <a:t>Doris </a:t>
            </a:r>
            <a:r>
              <a:rPr lang="en-US" sz="800" b="1" dirty="0" err="1" smtClean="0">
                <a:solidFill>
                  <a:schemeClr val="accent1">
                    <a:lumMod val="75000"/>
                  </a:schemeClr>
                </a:solidFill>
              </a:rPr>
              <a:t>Rinsky</a:t>
            </a:r>
            <a:endParaRPr lang="en-US" sz="800" b="1" dirty="0">
              <a:solidFill>
                <a:schemeClr val="accent1">
                  <a:lumMod val="75000"/>
                </a:schemeClr>
              </a:solidFill>
            </a:endParaRPr>
          </a:p>
        </p:txBody>
      </p:sp>
      <p:sp>
        <p:nvSpPr>
          <p:cNvPr id="50" name="TextBox 49"/>
          <p:cNvSpPr txBox="1"/>
          <p:nvPr/>
        </p:nvSpPr>
        <p:spPr>
          <a:xfrm>
            <a:off x="5607446" y="4870233"/>
            <a:ext cx="1259893" cy="215444"/>
          </a:xfrm>
          <a:prstGeom prst="rect">
            <a:avLst/>
          </a:prstGeom>
          <a:noFill/>
        </p:spPr>
        <p:txBody>
          <a:bodyPr wrap="square" rtlCol="0">
            <a:spAutoFit/>
          </a:bodyPr>
          <a:lstStyle/>
          <a:p>
            <a:r>
              <a:rPr lang="en-US" sz="800" b="1" dirty="0" smtClean="0">
                <a:solidFill>
                  <a:schemeClr val="accent1">
                    <a:lumMod val="75000"/>
                  </a:schemeClr>
                </a:solidFill>
              </a:rPr>
              <a:t>Cynthia Mayo</a:t>
            </a:r>
            <a:endParaRPr lang="en-US" sz="800" b="1" dirty="0">
              <a:solidFill>
                <a:schemeClr val="accent1">
                  <a:lumMod val="75000"/>
                </a:schemeClr>
              </a:solidFill>
            </a:endParaRPr>
          </a:p>
        </p:txBody>
      </p:sp>
      <p:sp>
        <p:nvSpPr>
          <p:cNvPr id="51" name="TextBox 50"/>
          <p:cNvSpPr txBox="1"/>
          <p:nvPr/>
        </p:nvSpPr>
        <p:spPr>
          <a:xfrm>
            <a:off x="5607446" y="4999670"/>
            <a:ext cx="1259893" cy="215444"/>
          </a:xfrm>
          <a:prstGeom prst="rect">
            <a:avLst/>
          </a:prstGeom>
          <a:noFill/>
        </p:spPr>
        <p:txBody>
          <a:bodyPr wrap="square" rtlCol="0">
            <a:spAutoFit/>
          </a:bodyPr>
          <a:lstStyle/>
          <a:p>
            <a:r>
              <a:rPr lang="en-US" sz="800" b="1" dirty="0" smtClean="0">
                <a:solidFill>
                  <a:schemeClr val="accent1">
                    <a:lumMod val="75000"/>
                  </a:schemeClr>
                </a:solidFill>
              </a:rPr>
              <a:t>Rachel Baker</a:t>
            </a:r>
            <a:endParaRPr lang="en-US" sz="800" b="1" dirty="0">
              <a:solidFill>
                <a:schemeClr val="accent1">
                  <a:lumMod val="75000"/>
                </a:schemeClr>
              </a:solidFill>
            </a:endParaRPr>
          </a:p>
        </p:txBody>
      </p:sp>
      <p:sp>
        <p:nvSpPr>
          <p:cNvPr id="52" name="TextBox 51"/>
          <p:cNvSpPr txBox="1"/>
          <p:nvPr/>
        </p:nvSpPr>
        <p:spPr>
          <a:xfrm>
            <a:off x="5607446" y="5151967"/>
            <a:ext cx="1259893" cy="215444"/>
          </a:xfrm>
          <a:prstGeom prst="rect">
            <a:avLst/>
          </a:prstGeom>
          <a:noFill/>
        </p:spPr>
        <p:txBody>
          <a:bodyPr wrap="square" rtlCol="0">
            <a:spAutoFit/>
          </a:bodyPr>
          <a:lstStyle/>
          <a:p>
            <a:r>
              <a:rPr lang="en-US" sz="800" b="1" dirty="0" smtClean="0">
                <a:solidFill>
                  <a:schemeClr val="accent1">
                    <a:lumMod val="75000"/>
                  </a:schemeClr>
                </a:solidFill>
              </a:rPr>
              <a:t>Cynthia Mayo</a:t>
            </a:r>
            <a:endParaRPr lang="en-US" sz="800" b="1" dirty="0">
              <a:solidFill>
                <a:schemeClr val="accent1">
                  <a:lumMod val="75000"/>
                </a:schemeClr>
              </a:solidFill>
            </a:endParaRPr>
          </a:p>
        </p:txBody>
      </p:sp>
      <p:sp>
        <p:nvSpPr>
          <p:cNvPr id="53" name="TextBox 52"/>
          <p:cNvSpPr txBox="1"/>
          <p:nvPr/>
        </p:nvSpPr>
        <p:spPr>
          <a:xfrm>
            <a:off x="5611298" y="4632916"/>
            <a:ext cx="1004250" cy="215444"/>
          </a:xfrm>
          <a:prstGeom prst="rect">
            <a:avLst/>
          </a:prstGeom>
          <a:noFill/>
        </p:spPr>
        <p:txBody>
          <a:bodyPr wrap="square" rtlCol="0">
            <a:spAutoFit/>
          </a:bodyPr>
          <a:lstStyle/>
          <a:p>
            <a:r>
              <a:rPr lang="en-US" sz="800" b="1" dirty="0" smtClean="0">
                <a:solidFill>
                  <a:schemeClr val="accent1">
                    <a:lumMod val="75000"/>
                  </a:schemeClr>
                </a:solidFill>
              </a:rPr>
              <a:t>Mike Heck</a:t>
            </a:r>
            <a:endParaRPr lang="en-US" sz="800" b="1" dirty="0">
              <a:solidFill>
                <a:schemeClr val="accent1">
                  <a:lumMod val="75000"/>
                </a:schemeClr>
              </a:solidFill>
            </a:endParaRPr>
          </a:p>
        </p:txBody>
      </p:sp>
      <p:sp>
        <p:nvSpPr>
          <p:cNvPr id="54" name="TextBox 53"/>
          <p:cNvSpPr txBox="1"/>
          <p:nvPr/>
        </p:nvSpPr>
        <p:spPr>
          <a:xfrm>
            <a:off x="7629931" y="4609426"/>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5" name="TextBox 54"/>
          <p:cNvSpPr txBox="1"/>
          <p:nvPr/>
        </p:nvSpPr>
        <p:spPr>
          <a:xfrm>
            <a:off x="7629931" y="4852836"/>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1100" b="1" dirty="0">
              <a:solidFill>
                <a:schemeClr val="accent1">
                  <a:lumMod val="75000"/>
                </a:schemeClr>
              </a:solidFill>
            </a:endParaRPr>
          </a:p>
        </p:txBody>
      </p:sp>
      <p:sp>
        <p:nvSpPr>
          <p:cNvPr id="56" name="TextBox 55"/>
          <p:cNvSpPr txBox="1"/>
          <p:nvPr/>
        </p:nvSpPr>
        <p:spPr>
          <a:xfrm>
            <a:off x="7643203" y="5130820"/>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7" name="TextBox 56"/>
          <p:cNvSpPr txBox="1"/>
          <p:nvPr/>
        </p:nvSpPr>
        <p:spPr>
          <a:xfrm>
            <a:off x="7620528" y="4486121"/>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8" name="TextBox 57"/>
          <p:cNvSpPr txBox="1"/>
          <p:nvPr/>
        </p:nvSpPr>
        <p:spPr>
          <a:xfrm>
            <a:off x="7638287" y="4734914"/>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800" b="1" dirty="0">
              <a:solidFill>
                <a:schemeClr val="accent1">
                  <a:lumMod val="75000"/>
                </a:schemeClr>
              </a:solidFill>
            </a:endParaRPr>
          </a:p>
        </p:txBody>
      </p:sp>
      <p:sp>
        <p:nvSpPr>
          <p:cNvPr id="59" name="TextBox 58"/>
          <p:cNvSpPr txBox="1"/>
          <p:nvPr/>
        </p:nvSpPr>
        <p:spPr>
          <a:xfrm>
            <a:off x="7641794" y="4999670"/>
            <a:ext cx="1282182" cy="215444"/>
          </a:xfrm>
          <a:prstGeom prst="rect">
            <a:avLst/>
          </a:prstGeom>
          <a:noFill/>
        </p:spPr>
        <p:txBody>
          <a:bodyPr wrap="square" rtlCol="0">
            <a:spAutoFit/>
          </a:bodyPr>
          <a:lstStyle/>
          <a:p>
            <a:r>
              <a:rPr lang="en-US" sz="800" b="1" dirty="0" smtClean="0">
                <a:solidFill>
                  <a:schemeClr val="accent1">
                    <a:lumMod val="75000"/>
                  </a:schemeClr>
                </a:solidFill>
              </a:rPr>
              <a:t>08/18/14</a:t>
            </a:r>
            <a:endParaRPr lang="en-US" sz="1100" b="1" dirty="0">
              <a:solidFill>
                <a:schemeClr val="accent1">
                  <a:lumMod val="75000"/>
                </a:schemeClr>
              </a:solidFill>
            </a:endParaRPr>
          </a:p>
        </p:txBody>
      </p:sp>
      <p:sp>
        <p:nvSpPr>
          <p:cNvPr id="60" name="TextBox 59"/>
          <p:cNvSpPr txBox="1"/>
          <p:nvPr/>
        </p:nvSpPr>
        <p:spPr>
          <a:xfrm>
            <a:off x="5592206" y="4486121"/>
            <a:ext cx="1259893" cy="215444"/>
          </a:xfrm>
          <a:prstGeom prst="rect">
            <a:avLst/>
          </a:prstGeom>
          <a:noFill/>
        </p:spPr>
        <p:txBody>
          <a:bodyPr wrap="square" rtlCol="0">
            <a:spAutoFit/>
          </a:bodyPr>
          <a:lstStyle/>
          <a:p>
            <a:r>
              <a:rPr lang="en-US" sz="800" b="1" dirty="0" smtClean="0">
                <a:solidFill>
                  <a:schemeClr val="accent1">
                    <a:lumMod val="75000"/>
                  </a:schemeClr>
                </a:solidFill>
              </a:rPr>
              <a:t>Frankie Heck</a:t>
            </a:r>
            <a:endParaRPr lang="en-US" sz="800" b="1" dirty="0">
              <a:solidFill>
                <a:schemeClr val="accent1">
                  <a:lumMod val="75000"/>
                </a:schemeClr>
              </a:solidFill>
            </a:endParaRPr>
          </a:p>
        </p:txBody>
      </p:sp>
    </p:spTree>
    <p:extLst>
      <p:ext uri="{BB962C8B-B14F-4D97-AF65-F5344CB8AC3E}">
        <p14:creationId xmlns:p14="http://schemas.microsoft.com/office/powerpoint/2010/main" val="3689443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25642" y="462493"/>
            <a:ext cx="11165305" cy="5769865"/>
          </a:xfrm>
          <a:prstGeom prst="rect">
            <a:avLst/>
          </a:prstGeom>
        </p:spPr>
      </p:pic>
      <p:sp>
        <p:nvSpPr>
          <p:cNvPr id="3" name="Rectangle 2"/>
          <p:cNvSpPr/>
          <p:nvPr/>
        </p:nvSpPr>
        <p:spPr>
          <a:xfrm>
            <a:off x="3629395" y="6325730"/>
            <a:ext cx="5175263" cy="369332"/>
          </a:xfrm>
          <a:prstGeom prst="rect">
            <a:avLst/>
          </a:prstGeom>
        </p:spPr>
        <p:txBody>
          <a:bodyPr wrap="none">
            <a:spAutoFit/>
          </a:bodyPr>
          <a:lstStyle/>
          <a:p>
            <a:r>
              <a:rPr lang="en-US" b="1" dirty="0"/>
              <a:t>http://</a:t>
            </a:r>
            <a:r>
              <a:rPr lang="en-US" b="1" dirty="0" smtClean="0"/>
              <a:t>www.youtube.com/watch?v=kAEJDP1wzL8</a:t>
            </a:r>
            <a:endParaRPr lang="en-US" b="1" dirty="0"/>
          </a:p>
        </p:txBody>
      </p:sp>
    </p:spTree>
    <p:extLst>
      <p:ext uri="{BB962C8B-B14F-4D97-AF65-F5344CB8AC3E}">
        <p14:creationId xmlns:p14="http://schemas.microsoft.com/office/powerpoint/2010/main" val="225459014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9" name="Picture 8"/>
          <p:cNvPicPr>
            <a:picLocks noChangeAspect="1"/>
          </p:cNvPicPr>
          <p:nvPr/>
        </p:nvPicPr>
        <p:blipFill rotWithShape="1">
          <a:blip r:embed="rId3"/>
          <a:srcRect l="47270" t="9236" r="3833" b="68058"/>
          <a:stretch/>
        </p:blipFill>
        <p:spPr>
          <a:xfrm>
            <a:off x="6580210" y="897504"/>
            <a:ext cx="5375543" cy="3367603"/>
          </a:xfrm>
          <a:prstGeom prst="rect">
            <a:avLst/>
          </a:prstGeom>
          <a:ln w="38100">
            <a:solidFill>
              <a:schemeClr val="accent1"/>
            </a:solidFill>
          </a:ln>
          <a:effectLst>
            <a:outerShdw blurRad="63500" sx="102000" sy="102000" algn="ctr" rotWithShape="0">
              <a:prstClr val="black">
                <a:alpha val="40000"/>
              </a:prstClr>
            </a:outerShdw>
          </a:effectLst>
        </p:spPr>
      </p:pic>
      <p:pic>
        <p:nvPicPr>
          <p:cNvPr id="8" name="Picture 7"/>
          <p:cNvPicPr>
            <a:picLocks noChangeAspect="1"/>
          </p:cNvPicPr>
          <p:nvPr/>
        </p:nvPicPr>
        <p:blipFill rotWithShape="1">
          <a:blip r:embed="rId3"/>
          <a:srcRect l="4999" t="9236" r="52731" b="68058"/>
          <a:stretch/>
        </p:blipFill>
        <p:spPr>
          <a:xfrm>
            <a:off x="377697" y="948867"/>
            <a:ext cx="5078658" cy="3680460"/>
          </a:xfrm>
          <a:prstGeom prst="rect">
            <a:avLst/>
          </a:prstGeom>
          <a:ln w="38100">
            <a:solidFill>
              <a:schemeClr val="accent1"/>
            </a:solidFill>
          </a:ln>
          <a:effectLst>
            <a:outerShdw blurRad="63500" sx="102000" sy="102000" algn="ctr" rotWithShape="0">
              <a:prstClr val="black">
                <a:alpha val="40000"/>
              </a:prstClr>
            </a:outerShdw>
          </a:effectLst>
        </p:spPr>
      </p:pic>
      <p:pic>
        <p:nvPicPr>
          <p:cNvPr id="1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86674" y="129620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93894" y="110209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212798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1712490"/>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1921041"/>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22496" y="209750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7" name="TextBox 6"/>
          <p:cNvSpPr txBox="1"/>
          <p:nvPr/>
        </p:nvSpPr>
        <p:spPr>
          <a:xfrm>
            <a:off x="4431901" y="402091"/>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1" name="TextBox 30"/>
          <p:cNvSpPr txBox="1"/>
          <p:nvPr/>
        </p:nvSpPr>
        <p:spPr>
          <a:xfrm>
            <a:off x="3727467" y="558012"/>
            <a:ext cx="747512" cy="276999"/>
          </a:xfrm>
          <a:prstGeom prst="rect">
            <a:avLst/>
          </a:prstGeom>
          <a:noFill/>
        </p:spPr>
        <p:txBody>
          <a:bodyPr wrap="none" rtlCol="0">
            <a:spAutoFit/>
          </a:bodyPr>
          <a:lstStyle/>
          <a:p>
            <a:r>
              <a:rPr lang="en-US" sz="1200" b="1" dirty="0" smtClean="0">
                <a:solidFill>
                  <a:schemeClr val="accent1">
                    <a:lumMod val="75000"/>
                  </a:schemeClr>
                </a:solidFill>
              </a:rPr>
              <a:t>08/20/14</a:t>
            </a:r>
            <a:endParaRPr lang="en-US" sz="1200" b="1" dirty="0">
              <a:solidFill>
                <a:schemeClr val="accent1">
                  <a:lumMod val="75000"/>
                </a:schemeClr>
              </a:solidFill>
            </a:endParaRP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3" name="TextBox 32"/>
          <p:cNvSpPr txBox="1"/>
          <p:nvPr/>
        </p:nvSpPr>
        <p:spPr>
          <a:xfrm>
            <a:off x="5741413" y="571977"/>
            <a:ext cx="2230034" cy="276999"/>
          </a:xfrm>
          <a:prstGeom prst="rect">
            <a:avLst/>
          </a:prstGeom>
          <a:noFill/>
        </p:spPr>
        <p:txBody>
          <a:bodyPr wrap="none" rtlCol="0">
            <a:spAutoFit/>
          </a:bodyPr>
          <a:lstStyle/>
          <a:p>
            <a:r>
              <a:rPr lang="en-US" sz="1200" b="1" dirty="0" smtClean="0">
                <a:solidFill>
                  <a:schemeClr val="accent1">
                    <a:lumMod val="75000"/>
                  </a:schemeClr>
                </a:solidFill>
              </a:rPr>
              <a:t>Classroom 110 at Middle School</a:t>
            </a:r>
            <a:endParaRPr lang="en-US" sz="1200" b="1" dirty="0">
              <a:solidFill>
                <a:schemeClr val="accent1">
                  <a:lumMod val="75000"/>
                </a:schemeClr>
              </a:solidFill>
            </a:endParaRPr>
          </a:p>
        </p:txBody>
      </p:sp>
      <p:pic>
        <p:nvPicPr>
          <p:cNvPr id="4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22496" y="301190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779456" y="2326102"/>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4181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336654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barn(inVertical)">
                                      <p:cBhvr>
                                        <p:cTn id="12" dur="10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arn(inVertical)">
                                      <p:cBhvr>
                                        <p:cTn id="17" dur="1000"/>
                                        <p:tgtEl>
                                          <p:spTgt spid="33"/>
                                        </p:tgtEl>
                                      </p:cBhvr>
                                    </p:animEffect>
                                  </p:childTnLst>
                                </p:cTn>
                              </p:par>
                              <p:par>
                                <p:cTn id="18" presetID="5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Effect transition="in" filter="fade">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8"/>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24"/>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49"/>
                                        </p:tgtEl>
                                        <p:attrNameLst>
                                          <p:attrName>style.visibility</p:attrName>
                                        </p:attrNameLst>
                                      </p:cBhvr>
                                      <p:to>
                                        <p:strVal val="hidden"/>
                                      </p:to>
                                    </p:set>
                                  </p:childTnLst>
                                </p:cTn>
                              </p:par>
                              <p:par>
                                <p:cTn id="41" presetID="53" presetClass="entr" presetSubtype="16"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Effect transition="in" filter="fade">
                                      <p:cBhvr>
                                        <p:cTn id="45" dur="1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1000"/>
                                        <p:tgtEl>
                                          <p:spTgt spid="5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xit" presetSubtype="32" fill="hold" nodeType="clickEffect">
                                  <p:stCondLst>
                                    <p:cond delay="0"/>
                                  </p:stCondLst>
                                  <p:childTnLst>
                                    <p:anim calcmode="lin" valueType="num">
                                      <p:cBhvr>
                                        <p:cTn id="79" dur="1000"/>
                                        <p:tgtEl>
                                          <p:spTgt spid="9"/>
                                        </p:tgtEl>
                                        <p:attrNameLst>
                                          <p:attrName>ppt_w</p:attrName>
                                        </p:attrNameLst>
                                      </p:cBhvr>
                                      <p:tavLst>
                                        <p:tav tm="0">
                                          <p:val>
                                            <p:strVal val="ppt_w"/>
                                          </p:val>
                                        </p:tav>
                                        <p:tav tm="100000">
                                          <p:val>
                                            <p:fltVal val="0"/>
                                          </p:val>
                                        </p:tav>
                                      </p:tavLst>
                                    </p:anim>
                                    <p:anim calcmode="lin" valueType="num">
                                      <p:cBhvr>
                                        <p:cTn id="80" dur="1000"/>
                                        <p:tgtEl>
                                          <p:spTgt spid="9"/>
                                        </p:tgtEl>
                                        <p:attrNameLst>
                                          <p:attrName>ppt_h</p:attrName>
                                        </p:attrNameLst>
                                      </p:cBhvr>
                                      <p:tavLst>
                                        <p:tav tm="0">
                                          <p:val>
                                            <p:strVal val="ppt_h"/>
                                          </p:val>
                                        </p:tav>
                                        <p:tav tm="100000">
                                          <p:val>
                                            <p:fltVal val="0"/>
                                          </p:val>
                                        </p:tav>
                                      </p:tavLst>
                                    </p:anim>
                                    <p:animEffect transition="out" filter="fade">
                                      <p:cBhvr>
                                        <p:cTn id="81" dur="1000"/>
                                        <p:tgtEl>
                                          <p:spTgt spid="9"/>
                                        </p:tgtEl>
                                      </p:cBhvr>
                                    </p:animEffect>
                                    <p:set>
                                      <p:cBhvr>
                                        <p:cTn id="82" dur="1" fill="hold">
                                          <p:stCondLst>
                                            <p:cond delay="999"/>
                                          </p:stCondLst>
                                        </p:cTn>
                                        <p:tgtEl>
                                          <p:spTgt spid="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3"/>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14"/>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15"/>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20"/>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21"/>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50"/>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26"/>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27"/>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2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29"/>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30"/>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5" name="TextBox 34"/>
          <p:cNvSpPr txBox="1"/>
          <p:nvPr/>
        </p:nvSpPr>
        <p:spPr>
          <a:xfrm>
            <a:off x="3719994"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7" name="TextBox 6"/>
          <p:cNvSpPr txBox="1"/>
          <p:nvPr/>
        </p:nvSpPr>
        <p:spPr>
          <a:xfrm>
            <a:off x="4431901" y="402091"/>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1" name="TextBox 30"/>
          <p:cNvSpPr txBox="1"/>
          <p:nvPr/>
        </p:nvSpPr>
        <p:spPr>
          <a:xfrm>
            <a:off x="3727467" y="558012"/>
            <a:ext cx="750718" cy="276999"/>
          </a:xfrm>
          <a:prstGeom prst="rect">
            <a:avLst/>
          </a:prstGeom>
          <a:noFill/>
        </p:spPr>
        <p:txBody>
          <a:bodyPr wrap="none" rtlCol="0">
            <a:spAutoFit/>
          </a:bodyPr>
          <a:lstStyle/>
          <a:p>
            <a:r>
              <a:rPr lang="en-US" sz="1200" b="1" dirty="0" smtClean="0">
                <a:solidFill>
                  <a:schemeClr val="accent1">
                    <a:lumMod val="75000"/>
                  </a:schemeClr>
                </a:solidFill>
              </a:rPr>
              <a:t>08/20/19</a:t>
            </a:r>
            <a:endParaRPr lang="en-US" sz="1200" b="1" dirty="0">
              <a:solidFill>
                <a:schemeClr val="accent1">
                  <a:lumMod val="75000"/>
                </a:schemeClr>
              </a:solidFill>
            </a:endParaRPr>
          </a:p>
        </p:txBody>
      </p:sp>
      <p:sp>
        <p:nvSpPr>
          <p:cNvPr id="34" name="TextBox 33"/>
          <p:cNvSpPr txBox="1"/>
          <p:nvPr/>
        </p:nvSpPr>
        <p:spPr>
          <a:xfrm>
            <a:off x="3744973"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3" name="TextBox 32"/>
          <p:cNvSpPr txBox="1"/>
          <p:nvPr/>
        </p:nvSpPr>
        <p:spPr>
          <a:xfrm>
            <a:off x="5741413" y="571977"/>
            <a:ext cx="2230034" cy="276999"/>
          </a:xfrm>
          <a:prstGeom prst="rect">
            <a:avLst/>
          </a:prstGeom>
          <a:noFill/>
        </p:spPr>
        <p:txBody>
          <a:bodyPr wrap="none" rtlCol="0">
            <a:spAutoFit/>
          </a:bodyPr>
          <a:lstStyle/>
          <a:p>
            <a:r>
              <a:rPr lang="en-US" sz="1200" b="1" dirty="0" smtClean="0">
                <a:solidFill>
                  <a:schemeClr val="accent1">
                    <a:lumMod val="75000"/>
                  </a:schemeClr>
                </a:solidFill>
              </a:rPr>
              <a:t>Classroom 110 at Middle School</a:t>
            </a:r>
            <a:endParaRPr lang="en-US" sz="1200" b="1" dirty="0">
              <a:solidFill>
                <a:schemeClr val="accent1">
                  <a:lumMod val="75000"/>
                </a:schemeClr>
              </a:solidFill>
            </a:endParaRPr>
          </a:p>
        </p:txBody>
      </p:sp>
      <p:sp>
        <p:nvSpPr>
          <p:cNvPr id="42" name="TextBox 41"/>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5933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4181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6" name="TextBox 35"/>
          <p:cNvSpPr txBox="1"/>
          <p:nvPr/>
        </p:nvSpPr>
        <p:spPr>
          <a:xfrm>
            <a:off x="6180700"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7" name="TextBox 36"/>
          <p:cNvSpPr txBox="1"/>
          <p:nvPr/>
        </p:nvSpPr>
        <p:spPr>
          <a:xfrm>
            <a:off x="5331871" y="3785735"/>
            <a:ext cx="907813" cy="276999"/>
          </a:xfrm>
          <a:prstGeom prst="rect">
            <a:avLst/>
          </a:prstGeom>
          <a:noFill/>
        </p:spPr>
        <p:txBody>
          <a:bodyPr wrap="none" rtlCol="0">
            <a:spAutoFit/>
          </a:bodyPr>
          <a:lstStyle/>
          <a:p>
            <a:r>
              <a:rPr lang="en-US" sz="1200" b="1" dirty="0" smtClean="0">
                <a:solidFill>
                  <a:schemeClr val="accent1">
                    <a:lumMod val="75000"/>
                  </a:schemeClr>
                </a:solidFill>
              </a:rPr>
              <a:t>08/18/2014</a:t>
            </a:r>
            <a:endParaRPr lang="en-US" sz="1200" b="1" dirty="0">
              <a:solidFill>
                <a:schemeClr val="accent1">
                  <a:lumMod val="75000"/>
                </a:schemeClr>
              </a:solidFill>
            </a:endParaRPr>
          </a:p>
        </p:txBody>
      </p:sp>
      <p:pic>
        <p:nvPicPr>
          <p:cNvPr id="3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0394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40" name="Picture 39"/>
          <p:cNvPicPr>
            <a:picLocks noChangeAspect="1"/>
          </p:cNvPicPr>
          <p:nvPr/>
        </p:nvPicPr>
        <p:blipFill rotWithShape="1">
          <a:blip r:embed="rId3"/>
          <a:srcRect l="4740" t="51824" r="1954" b="19427"/>
          <a:stretch/>
        </p:blipFill>
        <p:spPr>
          <a:xfrm>
            <a:off x="979813" y="1717749"/>
            <a:ext cx="9309957" cy="3869945"/>
          </a:xfrm>
          <a:prstGeom prst="rect">
            <a:avLst/>
          </a:prstGeom>
          <a:ln w="38100">
            <a:solidFill>
              <a:schemeClr val="accent1"/>
            </a:solidFill>
          </a:ln>
          <a:effectLst>
            <a:outerShdw blurRad="63500" sx="102000" sy="102000" algn="ctr" rotWithShape="0">
              <a:prstClr val="black">
                <a:alpha val="40000"/>
              </a:prstClr>
            </a:outerShdw>
          </a:effectLst>
        </p:spPr>
      </p:pic>
      <p:pic>
        <p:nvPicPr>
          <p:cNvPr id="4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483133" y="2669863"/>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43" name="TextBox 42"/>
          <p:cNvSpPr txBox="1"/>
          <p:nvPr/>
        </p:nvSpPr>
        <p:spPr>
          <a:xfrm>
            <a:off x="5240490" y="2154514"/>
            <a:ext cx="1116139" cy="400110"/>
          </a:xfrm>
          <a:prstGeom prst="rect">
            <a:avLst/>
          </a:prstGeom>
          <a:noFill/>
        </p:spPr>
        <p:txBody>
          <a:bodyPr wrap="none" rtlCol="0">
            <a:spAutoFit/>
          </a:bodyPr>
          <a:lstStyle/>
          <a:p>
            <a:r>
              <a:rPr lang="en-US" sz="2000" b="1" dirty="0" smtClean="0">
                <a:solidFill>
                  <a:schemeClr val="accent1">
                    <a:lumMod val="75000"/>
                  </a:schemeClr>
                </a:solidFill>
              </a:rPr>
              <a:t>08/13/14</a:t>
            </a:r>
            <a:endParaRPr lang="en-US" sz="2000" b="1" dirty="0">
              <a:solidFill>
                <a:schemeClr val="accent1">
                  <a:lumMod val="75000"/>
                </a:schemeClr>
              </a:solidFill>
            </a:endParaRPr>
          </a:p>
        </p:txBody>
      </p:sp>
      <p:sp>
        <p:nvSpPr>
          <p:cNvPr id="44" name="TextBox 43"/>
          <p:cNvSpPr txBox="1"/>
          <p:nvPr/>
        </p:nvSpPr>
        <p:spPr>
          <a:xfrm>
            <a:off x="6864869" y="1885809"/>
            <a:ext cx="3128384" cy="400110"/>
          </a:xfrm>
          <a:prstGeom prst="rect">
            <a:avLst/>
          </a:prstGeom>
          <a:noFill/>
        </p:spPr>
        <p:txBody>
          <a:bodyPr wrap="square" rtlCol="0">
            <a:spAutoFit/>
          </a:bodyPr>
          <a:lstStyle/>
          <a:p>
            <a:r>
              <a:rPr lang="en-US" sz="2000" b="1" dirty="0" smtClean="0">
                <a:solidFill>
                  <a:schemeClr val="accent1">
                    <a:lumMod val="75000"/>
                  </a:schemeClr>
                </a:solidFill>
              </a:rPr>
              <a:t>Cynthia Mayo </a:t>
            </a:r>
            <a:endParaRPr lang="en-US" sz="2000" b="1" dirty="0">
              <a:solidFill>
                <a:schemeClr val="accent1">
                  <a:lumMod val="75000"/>
                </a:schemeClr>
              </a:solidFill>
            </a:endParaRPr>
          </a:p>
        </p:txBody>
      </p:sp>
      <p:sp>
        <p:nvSpPr>
          <p:cNvPr id="46" name="TextBox 45"/>
          <p:cNvSpPr txBox="1"/>
          <p:nvPr/>
        </p:nvSpPr>
        <p:spPr>
          <a:xfrm>
            <a:off x="3684071" y="5095959"/>
            <a:ext cx="1647799" cy="276999"/>
          </a:xfrm>
          <a:prstGeom prst="rect">
            <a:avLst/>
          </a:prstGeom>
          <a:noFill/>
        </p:spPr>
        <p:txBody>
          <a:bodyPr wrap="squar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
        <p:nvSpPr>
          <p:cNvPr id="55" name="TextBox 54"/>
          <p:cNvSpPr txBox="1"/>
          <p:nvPr/>
        </p:nvSpPr>
        <p:spPr>
          <a:xfrm>
            <a:off x="4297680" y="5638800"/>
            <a:ext cx="2209836" cy="276999"/>
          </a:xfrm>
          <a:prstGeom prst="rect">
            <a:avLst/>
          </a:prstGeom>
          <a:noFill/>
        </p:spPr>
        <p:txBody>
          <a:bodyPr wrap="none" rtlCol="0">
            <a:spAutoFit/>
          </a:bodyPr>
          <a:lstStyle/>
          <a:p>
            <a:r>
              <a:rPr lang="en-US" sz="1200" b="1" dirty="0" smtClean="0">
                <a:solidFill>
                  <a:schemeClr val="accent1">
                    <a:lumMod val="75000"/>
                  </a:schemeClr>
                </a:solidFill>
              </a:rPr>
              <a:t>Parent attended – meeting held</a:t>
            </a:r>
            <a:endParaRPr lang="en-US" sz="1200" b="1" dirty="0">
              <a:solidFill>
                <a:schemeClr val="accent1">
                  <a:lumMod val="75000"/>
                </a:schemeClr>
              </a:solidFill>
            </a:endParaRPr>
          </a:p>
        </p:txBody>
      </p:sp>
      <p:sp>
        <p:nvSpPr>
          <p:cNvPr id="56" name="TextBox 55"/>
          <p:cNvSpPr txBox="1"/>
          <p:nvPr/>
        </p:nvSpPr>
        <p:spPr>
          <a:xfrm>
            <a:off x="4223036" y="5504752"/>
            <a:ext cx="894412" cy="276999"/>
          </a:xfrm>
          <a:prstGeom prst="rect">
            <a:avLst/>
          </a:prstGeom>
          <a:noFill/>
        </p:spPr>
        <p:txBody>
          <a:bodyPr wrap="none" rtlCol="0">
            <a:spAutoFit/>
          </a:bodyPr>
          <a:lstStyle/>
          <a:p>
            <a:r>
              <a:rPr lang="en-US" sz="1200" b="1" dirty="0" smtClean="0">
                <a:solidFill>
                  <a:schemeClr val="accent1">
                    <a:lumMod val="75000"/>
                  </a:schemeClr>
                </a:solidFill>
              </a:rPr>
              <a:t>08/13/2014</a:t>
            </a:r>
            <a:endParaRPr lang="en-US" sz="1200" b="1" dirty="0">
              <a:solidFill>
                <a:schemeClr val="accent1">
                  <a:lumMod val="75000"/>
                </a:schemeClr>
              </a:solidFill>
            </a:endParaRPr>
          </a:p>
        </p:txBody>
      </p:sp>
      <p:sp>
        <p:nvSpPr>
          <p:cNvPr id="57" name="TextBox 56"/>
          <p:cNvSpPr txBox="1"/>
          <p:nvPr/>
        </p:nvSpPr>
        <p:spPr>
          <a:xfrm>
            <a:off x="5809221" y="6139226"/>
            <a:ext cx="1387111" cy="276999"/>
          </a:xfrm>
          <a:prstGeom prst="rect">
            <a:avLst/>
          </a:prstGeom>
          <a:noFill/>
        </p:spPr>
        <p:txBody>
          <a:bodyPr wrap="none" rtlCol="0">
            <a:spAutoFit/>
          </a:bodyPr>
          <a:lstStyle/>
          <a:p>
            <a:r>
              <a:rPr lang="en-US" sz="1200" b="1" dirty="0" smtClean="0">
                <a:solidFill>
                  <a:schemeClr val="accent1">
                    <a:lumMod val="75000"/>
                  </a:schemeClr>
                </a:solidFill>
              </a:rPr>
              <a:t>Personal Invitation</a:t>
            </a:r>
            <a:endParaRPr lang="en-US" sz="1200" b="1" dirty="0">
              <a:solidFill>
                <a:schemeClr val="accent1">
                  <a:lumMod val="75000"/>
                </a:schemeClr>
              </a:solidFill>
            </a:endParaRPr>
          </a:p>
        </p:txBody>
      </p:sp>
      <p:sp>
        <p:nvSpPr>
          <p:cNvPr id="58" name="TextBox 57"/>
          <p:cNvSpPr txBox="1"/>
          <p:nvPr/>
        </p:nvSpPr>
        <p:spPr>
          <a:xfrm>
            <a:off x="4412758" y="6123677"/>
            <a:ext cx="894412" cy="276999"/>
          </a:xfrm>
          <a:prstGeom prst="rect">
            <a:avLst/>
          </a:prstGeom>
          <a:noFill/>
        </p:spPr>
        <p:txBody>
          <a:bodyPr wrap="none" rtlCol="0">
            <a:spAutoFit/>
          </a:bodyPr>
          <a:lstStyle/>
          <a:p>
            <a:r>
              <a:rPr lang="en-US" sz="1200" b="1" dirty="0" smtClean="0">
                <a:solidFill>
                  <a:schemeClr val="accent1">
                    <a:lumMod val="75000"/>
                  </a:schemeClr>
                </a:solidFill>
              </a:rPr>
              <a:t>08/13/2014</a:t>
            </a:r>
            <a:endParaRPr lang="en-US" sz="1200" b="1" dirty="0">
              <a:solidFill>
                <a:schemeClr val="accent1">
                  <a:lumMod val="75000"/>
                </a:schemeClr>
              </a:solidFill>
            </a:endParaRPr>
          </a:p>
        </p:txBody>
      </p:sp>
      <p:sp>
        <p:nvSpPr>
          <p:cNvPr id="64" name="TextBox 63"/>
          <p:cNvSpPr txBox="1"/>
          <p:nvPr/>
        </p:nvSpPr>
        <p:spPr>
          <a:xfrm>
            <a:off x="1501416" y="4874861"/>
            <a:ext cx="2217219" cy="461665"/>
          </a:xfrm>
          <a:prstGeom prst="rect">
            <a:avLst/>
          </a:prstGeom>
          <a:noFill/>
        </p:spPr>
        <p:txBody>
          <a:bodyPr wrap="square" rtlCol="0">
            <a:spAutoFit/>
          </a:bodyPr>
          <a:lstStyle/>
          <a:p>
            <a:r>
              <a:rPr lang="en-US" sz="2400" b="1" dirty="0" smtClean="0">
                <a:solidFill>
                  <a:schemeClr val="accent1">
                    <a:lumMod val="75000"/>
                  </a:schemeClr>
                </a:solidFill>
              </a:rPr>
              <a:t>Frankie Heck</a:t>
            </a:r>
            <a:endParaRPr lang="en-US" sz="2400" b="1" dirty="0">
              <a:solidFill>
                <a:schemeClr val="accent1">
                  <a:lumMod val="75000"/>
                </a:schemeClr>
              </a:solidFill>
            </a:endParaRPr>
          </a:p>
        </p:txBody>
      </p:sp>
      <p:pic>
        <p:nvPicPr>
          <p:cNvPr id="59" name="Picture 58"/>
          <p:cNvPicPr>
            <a:picLocks noChangeAspect="1"/>
          </p:cNvPicPr>
          <p:nvPr/>
        </p:nvPicPr>
        <p:blipFill rotWithShape="1">
          <a:blip r:embed="rId3"/>
          <a:srcRect l="4740" t="80139" r="1954" b="2918"/>
          <a:stretch/>
        </p:blipFill>
        <p:spPr>
          <a:xfrm>
            <a:off x="1035106" y="3963926"/>
            <a:ext cx="9216352" cy="2257697"/>
          </a:xfrm>
          <a:prstGeom prst="rect">
            <a:avLst/>
          </a:prstGeom>
          <a:ln w="38100">
            <a:solidFill>
              <a:schemeClr val="accent1"/>
            </a:solidFill>
          </a:ln>
          <a:effectLst>
            <a:outerShdw blurRad="63500" sx="102000" sy="102000" algn="ctr" rotWithShape="0">
              <a:prstClr val="black">
                <a:alpha val="40000"/>
              </a:prstClr>
            </a:outerShdw>
          </a:effectLst>
        </p:spPr>
      </p:pic>
      <p:sp>
        <p:nvSpPr>
          <p:cNvPr id="60" name="TextBox 59"/>
          <p:cNvSpPr txBox="1"/>
          <p:nvPr/>
        </p:nvSpPr>
        <p:spPr>
          <a:xfrm>
            <a:off x="2743200" y="4141859"/>
            <a:ext cx="1370824" cy="400110"/>
          </a:xfrm>
          <a:prstGeom prst="rect">
            <a:avLst/>
          </a:prstGeom>
          <a:noFill/>
        </p:spPr>
        <p:txBody>
          <a:bodyPr wrap="none" rtlCol="0">
            <a:spAutoFit/>
          </a:bodyPr>
          <a:lstStyle/>
          <a:p>
            <a:r>
              <a:rPr lang="en-US" sz="2000" b="1" dirty="0" smtClean="0">
                <a:solidFill>
                  <a:schemeClr val="accent1">
                    <a:lumMod val="75000"/>
                  </a:schemeClr>
                </a:solidFill>
              </a:rPr>
              <a:t>08/13/2014</a:t>
            </a:r>
            <a:endParaRPr lang="en-US" sz="2000" b="1" dirty="0">
              <a:solidFill>
                <a:schemeClr val="accent1">
                  <a:lumMod val="75000"/>
                </a:schemeClr>
              </a:solidFill>
            </a:endParaRPr>
          </a:p>
        </p:txBody>
      </p:sp>
      <p:sp>
        <p:nvSpPr>
          <p:cNvPr id="61" name="TextBox 60"/>
          <p:cNvSpPr txBox="1"/>
          <p:nvPr/>
        </p:nvSpPr>
        <p:spPr>
          <a:xfrm>
            <a:off x="2963956" y="4415817"/>
            <a:ext cx="3556102" cy="400110"/>
          </a:xfrm>
          <a:prstGeom prst="rect">
            <a:avLst/>
          </a:prstGeom>
          <a:noFill/>
        </p:spPr>
        <p:txBody>
          <a:bodyPr wrap="none" rtlCol="0">
            <a:spAutoFit/>
          </a:bodyPr>
          <a:lstStyle/>
          <a:p>
            <a:r>
              <a:rPr lang="en-US" sz="2000" b="1" dirty="0" smtClean="0">
                <a:solidFill>
                  <a:schemeClr val="accent1">
                    <a:lumMod val="75000"/>
                  </a:schemeClr>
                </a:solidFill>
              </a:rPr>
              <a:t>Parent attended – meeting held</a:t>
            </a:r>
            <a:endParaRPr lang="en-US" sz="2000" b="1" dirty="0">
              <a:solidFill>
                <a:schemeClr val="accent1">
                  <a:lumMod val="75000"/>
                </a:schemeClr>
              </a:solidFill>
            </a:endParaRPr>
          </a:p>
        </p:txBody>
      </p:sp>
      <p:sp>
        <p:nvSpPr>
          <p:cNvPr id="62" name="TextBox 61"/>
          <p:cNvSpPr txBox="1"/>
          <p:nvPr/>
        </p:nvSpPr>
        <p:spPr>
          <a:xfrm>
            <a:off x="3459480" y="5452499"/>
            <a:ext cx="1370824" cy="400110"/>
          </a:xfrm>
          <a:prstGeom prst="rect">
            <a:avLst/>
          </a:prstGeom>
          <a:noFill/>
        </p:spPr>
        <p:txBody>
          <a:bodyPr wrap="none" rtlCol="0">
            <a:spAutoFit/>
          </a:bodyPr>
          <a:lstStyle/>
          <a:p>
            <a:r>
              <a:rPr lang="en-US" sz="2000" b="1" dirty="0" smtClean="0">
                <a:solidFill>
                  <a:schemeClr val="accent1">
                    <a:lumMod val="75000"/>
                  </a:schemeClr>
                </a:solidFill>
              </a:rPr>
              <a:t>08/13/2014</a:t>
            </a:r>
            <a:endParaRPr lang="en-US" sz="2000" b="1" dirty="0">
              <a:solidFill>
                <a:schemeClr val="accent1">
                  <a:lumMod val="75000"/>
                </a:schemeClr>
              </a:solidFill>
            </a:endParaRPr>
          </a:p>
        </p:txBody>
      </p:sp>
      <p:sp>
        <p:nvSpPr>
          <p:cNvPr id="63" name="TextBox 62"/>
          <p:cNvSpPr txBox="1"/>
          <p:nvPr/>
        </p:nvSpPr>
        <p:spPr>
          <a:xfrm>
            <a:off x="5707156" y="5436897"/>
            <a:ext cx="2177456" cy="400110"/>
          </a:xfrm>
          <a:prstGeom prst="rect">
            <a:avLst/>
          </a:prstGeom>
          <a:noFill/>
        </p:spPr>
        <p:txBody>
          <a:bodyPr wrap="none" rtlCol="0">
            <a:spAutoFit/>
          </a:bodyPr>
          <a:lstStyle/>
          <a:p>
            <a:r>
              <a:rPr lang="en-US" sz="2000" b="1" dirty="0" smtClean="0">
                <a:solidFill>
                  <a:schemeClr val="accent1">
                    <a:lumMod val="75000"/>
                  </a:schemeClr>
                </a:solidFill>
              </a:rPr>
              <a:t>Personal invitation</a:t>
            </a:r>
            <a:endParaRPr lang="en-US" sz="2000" b="1" dirty="0">
              <a:solidFill>
                <a:schemeClr val="accent1">
                  <a:lumMod val="75000"/>
                </a:schemeClr>
              </a:solidFill>
            </a:endParaRPr>
          </a:p>
        </p:txBody>
      </p:sp>
    </p:spTree>
    <p:extLst>
      <p:ext uri="{BB962C8B-B14F-4D97-AF65-F5344CB8AC3E}">
        <p14:creationId xmlns:p14="http://schemas.microsoft.com/office/powerpoint/2010/main" val="3993268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Effect transition="in" filter="fade">
                                      <p:cBhvr>
                                        <p:cTn id="9" dur="10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1000"/>
                                        <p:tgtEl>
                                          <p:spTgt spid="4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barn(inVertical)">
                                      <p:cBhvr>
                                        <p:cTn id="17" dur="10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53" presetClass="exit" presetSubtype="32" fill="hold" nodeType="clickEffect">
                                  <p:stCondLst>
                                    <p:cond delay="0"/>
                                  </p:stCondLst>
                                  <p:childTnLst>
                                    <p:anim calcmode="lin" valueType="num">
                                      <p:cBhvr>
                                        <p:cTn id="30" dur="1000"/>
                                        <p:tgtEl>
                                          <p:spTgt spid="40"/>
                                        </p:tgtEl>
                                        <p:attrNameLst>
                                          <p:attrName>ppt_w</p:attrName>
                                        </p:attrNameLst>
                                      </p:cBhvr>
                                      <p:tavLst>
                                        <p:tav tm="0">
                                          <p:val>
                                            <p:strVal val="ppt_w"/>
                                          </p:val>
                                        </p:tav>
                                        <p:tav tm="100000">
                                          <p:val>
                                            <p:fltVal val="0"/>
                                          </p:val>
                                        </p:tav>
                                      </p:tavLst>
                                    </p:anim>
                                    <p:anim calcmode="lin" valueType="num">
                                      <p:cBhvr>
                                        <p:cTn id="31" dur="1000"/>
                                        <p:tgtEl>
                                          <p:spTgt spid="40"/>
                                        </p:tgtEl>
                                        <p:attrNameLst>
                                          <p:attrName>ppt_h</p:attrName>
                                        </p:attrNameLst>
                                      </p:cBhvr>
                                      <p:tavLst>
                                        <p:tav tm="0">
                                          <p:val>
                                            <p:strVal val="ppt_h"/>
                                          </p:val>
                                        </p:tav>
                                        <p:tav tm="100000">
                                          <p:val>
                                            <p:fltVal val="0"/>
                                          </p:val>
                                        </p:tav>
                                      </p:tavLst>
                                    </p:anim>
                                    <p:animEffect transition="out" filter="fade">
                                      <p:cBhvr>
                                        <p:cTn id="32" dur="1000"/>
                                        <p:tgtEl>
                                          <p:spTgt spid="40"/>
                                        </p:tgtEl>
                                      </p:cBhvr>
                                    </p:animEffect>
                                    <p:set>
                                      <p:cBhvr>
                                        <p:cTn id="33" dur="1" fill="hold">
                                          <p:stCondLst>
                                            <p:cond delay="999"/>
                                          </p:stCondLst>
                                        </p:cTn>
                                        <p:tgtEl>
                                          <p:spTgt spid="40"/>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41"/>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44"/>
                                        </p:tgtEl>
                                        <p:attrNameLst>
                                          <p:attrName>style.visibility</p:attrName>
                                        </p:attrNameLst>
                                      </p:cBhvr>
                                      <p:to>
                                        <p:strVal val="hidden"/>
                                      </p:to>
                                    </p:set>
                                  </p:childTnLst>
                                </p:cTn>
                              </p:par>
                              <p:par>
                                <p:cTn id="38" presetID="1" presetClass="exit" presetSubtype="0" fill="hold" grpId="1" nodeType="withEffect">
                                  <p:stCondLst>
                                    <p:cond delay="0"/>
                                  </p:stCondLst>
                                  <p:childTnLst>
                                    <p:set>
                                      <p:cBhvr>
                                        <p:cTn id="39" dur="1" fill="hold">
                                          <p:stCondLst>
                                            <p:cond delay="0"/>
                                          </p:stCondLst>
                                        </p:cTn>
                                        <p:tgtEl>
                                          <p:spTgt spid="43"/>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64"/>
                                        </p:tgtEl>
                                        <p:attrNameLst>
                                          <p:attrName>style.visibility</p:attrName>
                                        </p:attrNameLst>
                                      </p:cBhvr>
                                      <p:to>
                                        <p:strVal val="hidden"/>
                                      </p:to>
                                    </p:se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par>
                                <p:cTn id="51" presetID="53" presetClass="entr" presetSubtype="16"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1000" fill="hold"/>
                                        <p:tgtEl>
                                          <p:spTgt spid="59"/>
                                        </p:tgtEl>
                                        <p:attrNameLst>
                                          <p:attrName>ppt_w</p:attrName>
                                        </p:attrNameLst>
                                      </p:cBhvr>
                                      <p:tavLst>
                                        <p:tav tm="0">
                                          <p:val>
                                            <p:fltVal val="0"/>
                                          </p:val>
                                        </p:tav>
                                        <p:tav tm="100000">
                                          <p:val>
                                            <p:strVal val="#ppt_w"/>
                                          </p:val>
                                        </p:tav>
                                      </p:tavLst>
                                    </p:anim>
                                    <p:anim calcmode="lin" valueType="num">
                                      <p:cBhvr>
                                        <p:cTn id="54" dur="1000" fill="hold"/>
                                        <p:tgtEl>
                                          <p:spTgt spid="59"/>
                                        </p:tgtEl>
                                        <p:attrNameLst>
                                          <p:attrName>ppt_h</p:attrName>
                                        </p:attrNameLst>
                                      </p:cBhvr>
                                      <p:tavLst>
                                        <p:tav tm="0">
                                          <p:val>
                                            <p:fltVal val="0"/>
                                          </p:val>
                                        </p:tav>
                                        <p:tav tm="100000">
                                          <p:val>
                                            <p:strVal val="#ppt_h"/>
                                          </p:val>
                                        </p:tav>
                                      </p:tavLst>
                                    </p:anim>
                                    <p:animEffect transition="in" filter="fade">
                                      <p:cBhvr>
                                        <p:cTn id="55" dur="1000"/>
                                        <p:tgtEl>
                                          <p:spTgt spid="5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barn(inVertical)">
                                      <p:cBhvr>
                                        <p:cTn id="60" dur="1000"/>
                                        <p:tgtEl>
                                          <p:spTgt spid="60"/>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barn(inVertical)">
                                      <p:cBhvr>
                                        <p:cTn id="63" dur="1000"/>
                                        <p:tgtEl>
                                          <p:spTgt spid="61"/>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barn(inVertical)">
                                      <p:cBhvr>
                                        <p:cTn id="66" dur="1000"/>
                                        <p:tgtEl>
                                          <p:spTgt spid="62"/>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barn(inVertical)">
                                      <p:cBhvr>
                                        <p:cTn id="69" dur="1000"/>
                                        <p:tgtEl>
                                          <p:spTgt spid="63"/>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xit" presetSubtype="32" fill="hold" nodeType="clickEffect">
                                  <p:stCondLst>
                                    <p:cond delay="0"/>
                                  </p:stCondLst>
                                  <p:childTnLst>
                                    <p:anim calcmode="lin" valueType="num">
                                      <p:cBhvr>
                                        <p:cTn id="73" dur="1000"/>
                                        <p:tgtEl>
                                          <p:spTgt spid="59"/>
                                        </p:tgtEl>
                                        <p:attrNameLst>
                                          <p:attrName>ppt_w</p:attrName>
                                        </p:attrNameLst>
                                      </p:cBhvr>
                                      <p:tavLst>
                                        <p:tav tm="0">
                                          <p:val>
                                            <p:strVal val="ppt_w"/>
                                          </p:val>
                                        </p:tav>
                                        <p:tav tm="100000">
                                          <p:val>
                                            <p:fltVal val="0"/>
                                          </p:val>
                                        </p:tav>
                                      </p:tavLst>
                                    </p:anim>
                                    <p:anim calcmode="lin" valueType="num">
                                      <p:cBhvr>
                                        <p:cTn id="74" dur="1000"/>
                                        <p:tgtEl>
                                          <p:spTgt spid="59"/>
                                        </p:tgtEl>
                                        <p:attrNameLst>
                                          <p:attrName>ppt_h</p:attrName>
                                        </p:attrNameLst>
                                      </p:cBhvr>
                                      <p:tavLst>
                                        <p:tav tm="0">
                                          <p:val>
                                            <p:strVal val="ppt_h"/>
                                          </p:val>
                                        </p:tav>
                                        <p:tav tm="100000">
                                          <p:val>
                                            <p:fltVal val="0"/>
                                          </p:val>
                                        </p:tav>
                                      </p:tavLst>
                                    </p:anim>
                                    <p:animEffect transition="out" filter="fade">
                                      <p:cBhvr>
                                        <p:cTn id="75" dur="1000"/>
                                        <p:tgtEl>
                                          <p:spTgt spid="59"/>
                                        </p:tgtEl>
                                      </p:cBhvr>
                                    </p:animEffect>
                                    <p:set>
                                      <p:cBhvr>
                                        <p:cTn id="76" dur="1" fill="hold">
                                          <p:stCondLst>
                                            <p:cond delay="999"/>
                                          </p:stCondLst>
                                        </p:cTn>
                                        <p:tgtEl>
                                          <p:spTgt spid="59"/>
                                        </p:tgtEl>
                                        <p:attrNameLst>
                                          <p:attrName>style.visibility</p:attrName>
                                        </p:attrNameLst>
                                      </p:cBhvr>
                                      <p:to>
                                        <p:strVal val="hidden"/>
                                      </p:to>
                                    </p:set>
                                  </p:childTnLst>
                                </p:cTn>
                              </p:par>
                              <p:par>
                                <p:cTn id="77" presetID="53" presetClass="exit" presetSubtype="32" fill="hold" grpId="1" nodeType="withEffect">
                                  <p:stCondLst>
                                    <p:cond delay="0"/>
                                  </p:stCondLst>
                                  <p:childTnLst>
                                    <p:anim calcmode="lin" valueType="num">
                                      <p:cBhvr>
                                        <p:cTn id="78" dur="500"/>
                                        <p:tgtEl>
                                          <p:spTgt spid="60"/>
                                        </p:tgtEl>
                                        <p:attrNameLst>
                                          <p:attrName>ppt_w</p:attrName>
                                        </p:attrNameLst>
                                      </p:cBhvr>
                                      <p:tavLst>
                                        <p:tav tm="0">
                                          <p:val>
                                            <p:strVal val="ppt_w"/>
                                          </p:val>
                                        </p:tav>
                                        <p:tav tm="100000">
                                          <p:val>
                                            <p:fltVal val="0"/>
                                          </p:val>
                                        </p:tav>
                                      </p:tavLst>
                                    </p:anim>
                                    <p:anim calcmode="lin" valueType="num">
                                      <p:cBhvr>
                                        <p:cTn id="79" dur="500"/>
                                        <p:tgtEl>
                                          <p:spTgt spid="60"/>
                                        </p:tgtEl>
                                        <p:attrNameLst>
                                          <p:attrName>ppt_h</p:attrName>
                                        </p:attrNameLst>
                                      </p:cBhvr>
                                      <p:tavLst>
                                        <p:tav tm="0">
                                          <p:val>
                                            <p:strVal val="ppt_h"/>
                                          </p:val>
                                        </p:tav>
                                        <p:tav tm="100000">
                                          <p:val>
                                            <p:fltVal val="0"/>
                                          </p:val>
                                        </p:tav>
                                      </p:tavLst>
                                    </p:anim>
                                    <p:animEffect transition="out" filter="fade">
                                      <p:cBhvr>
                                        <p:cTn id="80" dur="500"/>
                                        <p:tgtEl>
                                          <p:spTgt spid="60"/>
                                        </p:tgtEl>
                                      </p:cBhvr>
                                    </p:animEffect>
                                    <p:set>
                                      <p:cBhvr>
                                        <p:cTn id="81" dur="1" fill="hold">
                                          <p:stCondLst>
                                            <p:cond delay="499"/>
                                          </p:stCondLst>
                                        </p:cTn>
                                        <p:tgtEl>
                                          <p:spTgt spid="60"/>
                                        </p:tgtEl>
                                        <p:attrNameLst>
                                          <p:attrName>style.visibility</p:attrName>
                                        </p:attrNameLst>
                                      </p:cBhvr>
                                      <p:to>
                                        <p:strVal val="hidden"/>
                                      </p:to>
                                    </p:set>
                                  </p:childTnLst>
                                </p:cTn>
                              </p:par>
                              <p:par>
                                <p:cTn id="82" presetID="53" presetClass="exit" presetSubtype="32" fill="hold" grpId="1" nodeType="withEffect">
                                  <p:stCondLst>
                                    <p:cond delay="0"/>
                                  </p:stCondLst>
                                  <p:childTnLst>
                                    <p:anim calcmode="lin" valueType="num">
                                      <p:cBhvr>
                                        <p:cTn id="83" dur="500"/>
                                        <p:tgtEl>
                                          <p:spTgt spid="61"/>
                                        </p:tgtEl>
                                        <p:attrNameLst>
                                          <p:attrName>ppt_w</p:attrName>
                                        </p:attrNameLst>
                                      </p:cBhvr>
                                      <p:tavLst>
                                        <p:tav tm="0">
                                          <p:val>
                                            <p:strVal val="ppt_w"/>
                                          </p:val>
                                        </p:tav>
                                        <p:tav tm="100000">
                                          <p:val>
                                            <p:fltVal val="0"/>
                                          </p:val>
                                        </p:tav>
                                      </p:tavLst>
                                    </p:anim>
                                    <p:anim calcmode="lin" valueType="num">
                                      <p:cBhvr>
                                        <p:cTn id="84" dur="500"/>
                                        <p:tgtEl>
                                          <p:spTgt spid="61"/>
                                        </p:tgtEl>
                                        <p:attrNameLst>
                                          <p:attrName>ppt_h</p:attrName>
                                        </p:attrNameLst>
                                      </p:cBhvr>
                                      <p:tavLst>
                                        <p:tav tm="0">
                                          <p:val>
                                            <p:strVal val="ppt_h"/>
                                          </p:val>
                                        </p:tav>
                                        <p:tav tm="100000">
                                          <p:val>
                                            <p:fltVal val="0"/>
                                          </p:val>
                                        </p:tav>
                                      </p:tavLst>
                                    </p:anim>
                                    <p:animEffect transition="out" filter="fade">
                                      <p:cBhvr>
                                        <p:cTn id="85" dur="500"/>
                                        <p:tgtEl>
                                          <p:spTgt spid="61"/>
                                        </p:tgtEl>
                                      </p:cBhvr>
                                    </p:animEffect>
                                    <p:set>
                                      <p:cBhvr>
                                        <p:cTn id="86" dur="1" fill="hold">
                                          <p:stCondLst>
                                            <p:cond delay="499"/>
                                          </p:stCondLst>
                                        </p:cTn>
                                        <p:tgtEl>
                                          <p:spTgt spid="61"/>
                                        </p:tgtEl>
                                        <p:attrNameLst>
                                          <p:attrName>style.visibility</p:attrName>
                                        </p:attrNameLst>
                                      </p:cBhvr>
                                      <p:to>
                                        <p:strVal val="hidden"/>
                                      </p:to>
                                    </p:set>
                                  </p:childTnLst>
                                </p:cTn>
                              </p:par>
                              <p:par>
                                <p:cTn id="87" presetID="53" presetClass="exit" presetSubtype="32" fill="hold" grpId="1" nodeType="withEffect">
                                  <p:stCondLst>
                                    <p:cond delay="0"/>
                                  </p:stCondLst>
                                  <p:childTnLst>
                                    <p:anim calcmode="lin" valueType="num">
                                      <p:cBhvr>
                                        <p:cTn id="88" dur="500"/>
                                        <p:tgtEl>
                                          <p:spTgt spid="62"/>
                                        </p:tgtEl>
                                        <p:attrNameLst>
                                          <p:attrName>ppt_w</p:attrName>
                                        </p:attrNameLst>
                                      </p:cBhvr>
                                      <p:tavLst>
                                        <p:tav tm="0">
                                          <p:val>
                                            <p:strVal val="ppt_w"/>
                                          </p:val>
                                        </p:tav>
                                        <p:tav tm="100000">
                                          <p:val>
                                            <p:fltVal val="0"/>
                                          </p:val>
                                        </p:tav>
                                      </p:tavLst>
                                    </p:anim>
                                    <p:anim calcmode="lin" valueType="num">
                                      <p:cBhvr>
                                        <p:cTn id="89" dur="500"/>
                                        <p:tgtEl>
                                          <p:spTgt spid="62"/>
                                        </p:tgtEl>
                                        <p:attrNameLst>
                                          <p:attrName>ppt_h</p:attrName>
                                        </p:attrNameLst>
                                      </p:cBhvr>
                                      <p:tavLst>
                                        <p:tav tm="0">
                                          <p:val>
                                            <p:strVal val="ppt_h"/>
                                          </p:val>
                                        </p:tav>
                                        <p:tav tm="100000">
                                          <p:val>
                                            <p:fltVal val="0"/>
                                          </p:val>
                                        </p:tav>
                                      </p:tavLst>
                                    </p:anim>
                                    <p:animEffect transition="out" filter="fade">
                                      <p:cBhvr>
                                        <p:cTn id="90" dur="500"/>
                                        <p:tgtEl>
                                          <p:spTgt spid="62"/>
                                        </p:tgtEl>
                                      </p:cBhvr>
                                    </p:animEffect>
                                    <p:set>
                                      <p:cBhvr>
                                        <p:cTn id="91" dur="1" fill="hold">
                                          <p:stCondLst>
                                            <p:cond delay="499"/>
                                          </p:stCondLst>
                                        </p:cTn>
                                        <p:tgtEl>
                                          <p:spTgt spid="62"/>
                                        </p:tgtEl>
                                        <p:attrNameLst>
                                          <p:attrName>style.visibility</p:attrName>
                                        </p:attrNameLst>
                                      </p:cBhvr>
                                      <p:to>
                                        <p:strVal val="hidden"/>
                                      </p:to>
                                    </p:set>
                                  </p:childTnLst>
                                </p:cTn>
                              </p:par>
                              <p:par>
                                <p:cTn id="92" presetID="53" presetClass="exit" presetSubtype="32" fill="hold" grpId="1" nodeType="withEffect">
                                  <p:stCondLst>
                                    <p:cond delay="0"/>
                                  </p:stCondLst>
                                  <p:childTnLst>
                                    <p:anim calcmode="lin" valueType="num">
                                      <p:cBhvr>
                                        <p:cTn id="93" dur="500"/>
                                        <p:tgtEl>
                                          <p:spTgt spid="63"/>
                                        </p:tgtEl>
                                        <p:attrNameLst>
                                          <p:attrName>ppt_w</p:attrName>
                                        </p:attrNameLst>
                                      </p:cBhvr>
                                      <p:tavLst>
                                        <p:tav tm="0">
                                          <p:val>
                                            <p:strVal val="ppt_w"/>
                                          </p:val>
                                        </p:tav>
                                        <p:tav tm="100000">
                                          <p:val>
                                            <p:fltVal val="0"/>
                                          </p:val>
                                        </p:tav>
                                      </p:tavLst>
                                    </p:anim>
                                    <p:anim calcmode="lin" valueType="num">
                                      <p:cBhvr>
                                        <p:cTn id="94" dur="500"/>
                                        <p:tgtEl>
                                          <p:spTgt spid="63"/>
                                        </p:tgtEl>
                                        <p:attrNameLst>
                                          <p:attrName>ppt_h</p:attrName>
                                        </p:attrNameLst>
                                      </p:cBhvr>
                                      <p:tavLst>
                                        <p:tav tm="0">
                                          <p:val>
                                            <p:strVal val="ppt_h"/>
                                          </p:val>
                                        </p:tav>
                                        <p:tav tm="100000">
                                          <p:val>
                                            <p:fltVal val="0"/>
                                          </p:val>
                                        </p:tav>
                                      </p:tavLst>
                                    </p:anim>
                                    <p:animEffect transition="out" filter="fade">
                                      <p:cBhvr>
                                        <p:cTn id="95" dur="500"/>
                                        <p:tgtEl>
                                          <p:spTgt spid="63"/>
                                        </p:tgtEl>
                                      </p:cBhvr>
                                    </p:animEffect>
                                    <p:set>
                                      <p:cBhvr>
                                        <p:cTn id="96" dur="1" fill="hold">
                                          <p:stCondLst>
                                            <p:cond delay="499"/>
                                          </p:stCondLst>
                                        </p:cTn>
                                        <p:tgtEl>
                                          <p:spTgt spid="63"/>
                                        </p:tgtEl>
                                        <p:attrNameLst>
                                          <p:attrName>style.visibility</p:attrName>
                                        </p:attrNameLst>
                                      </p:cBhvr>
                                      <p:to>
                                        <p:strVal val="hidden"/>
                                      </p:to>
                                    </p:set>
                                  </p:childTnLst>
                                </p:cTn>
                              </p:par>
                            </p:childTnLst>
                          </p:cTn>
                        </p:par>
                        <p:par>
                          <p:cTn id="97" fill="hold">
                            <p:stCondLst>
                              <p:cond delay="1000"/>
                            </p:stCondLst>
                            <p:childTnLst>
                              <p:par>
                                <p:cTn id="98" presetID="1" presetClass="entr" presetSubtype="0" fill="hold" grpId="0" nodeType="afterEffect">
                                  <p:stCondLst>
                                    <p:cond delay="0"/>
                                  </p:stCondLst>
                                  <p:childTnLst>
                                    <p:set>
                                      <p:cBhvr>
                                        <p:cTn id="99" dur="1" fill="hold">
                                          <p:stCondLst>
                                            <p:cond delay="0"/>
                                          </p:stCondLst>
                                        </p:cTn>
                                        <p:tgtEl>
                                          <p:spTgt spid="55"/>
                                        </p:tgtEl>
                                        <p:attrNameLst>
                                          <p:attrName>style.visibility</p:attrName>
                                        </p:attrNameLst>
                                      </p:cBhvr>
                                      <p:to>
                                        <p:strVal val="visible"/>
                                      </p:to>
                                    </p:set>
                                  </p:childTnLst>
                                </p:cTn>
                              </p:par>
                            </p:childTnLst>
                          </p:cTn>
                        </p:par>
                        <p:par>
                          <p:cTn id="100" fill="hold">
                            <p:stCondLst>
                              <p:cond delay="1000"/>
                            </p:stCondLst>
                            <p:childTnLst>
                              <p:par>
                                <p:cTn id="101" presetID="1" presetClass="entr" presetSubtype="0" fill="hold" grpId="0" nodeType="afterEffect">
                                  <p:stCondLst>
                                    <p:cond delay="0"/>
                                  </p:stCondLst>
                                  <p:childTnLst>
                                    <p:set>
                                      <p:cBhvr>
                                        <p:cTn id="102" dur="1" fill="hold">
                                          <p:stCondLst>
                                            <p:cond delay="0"/>
                                          </p:stCondLst>
                                        </p:cTn>
                                        <p:tgtEl>
                                          <p:spTgt spid="56"/>
                                        </p:tgtEl>
                                        <p:attrNameLst>
                                          <p:attrName>style.visibility</p:attrName>
                                        </p:attrNameLst>
                                      </p:cBhvr>
                                      <p:to>
                                        <p:strVal val="visible"/>
                                      </p:to>
                                    </p:set>
                                  </p:childTnLst>
                                </p:cTn>
                              </p:par>
                            </p:childTnLst>
                          </p:cTn>
                        </p:par>
                        <p:par>
                          <p:cTn id="103" fill="hold">
                            <p:stCondLst>
                              <p:cond delay="1000"/>
                            </p:stCondLst>
                            <p:childTnLst>
                              <p:par>
                                <p:cTn id="104" presetID="1" presetClass="entr" presetSubtype="0"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childTnLst>
                                </p:cTn>
                              </p:par>
                            </p:childTnLst>
                          </p:cTn>
                        </p:par>
                        <p:par>
                          <p:cTn id="106" fill="hold">
                            <p:stCondLst>
                              <p:cond delay="1000"/>
                            </p:stCondLst>
                            <p:childTnLst>
                              <p:par>
                                <p:cTn id="107" presetID="1" presetClass="entr" presetSubtype="0" fill="hold" grpId="0" nodeType="afterEffect">
                                  <p:stCondLst>
                                    <p:cond delay="0"/>
                                  </p:stCondLst>
                                  <p:childTnLst>
                                    <p:set>
                                      <p:cBhvr>
                                        <p:cTn id="108"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3" grpId="0"/>
      <p:bldP spid="43" grpId="1"/>
      <p:bldP spid="44" grpId="0"/>
      <p:bldP spid="44" grpId="1"/>
      <p:bldP spid="46" grpId="0"/>
      <p:bldP spid="55" grpId="0"/>
      <p:bldP spid="56" grpId="0"/>
      <p:bldP spid="57" grpId="0"/>
      <p:bldP spid="58" grpId="0"/>
      <p:bldP spid="64" grpId="0"/>
      <p:bldP spid="64" grpId="1"/>
      <p:bldP spid="60" grpId="0"/>
      <p:bldP spid="60" grpId="1"/>
      <p:bldP spid="61" grpId="0"/>
      <p:bldP spid="61" grpId="1"/>
      <p:bldP spid="62" grpId="0"/>
      <p:bldP spid="62" grpId="1"/>
      <p:bldP spid="63" grpId="0"/>
      <p:bldP spid="63"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71443" y="190500"/>
            <a:ext cx="4867367" cy="6566432"/>
          </a:xfrm>
          <a:prstGeom prst="rect">
            <a:avLst/>
          </a:prstGeom>
          <a:ln w="9525">
            <a:solidFill>
              <a:schemeClr val="tx1"/>
            </a:solidFill>
          </a:ln>
          <a:effectLst>
            <a:outerShdw blurRad="63500" sx="102000" sy="102000" algn="ctr" rotWithShape="0">
              <a:prstClr val="black">
                <a:alpha val="40000"/>
              </a:prstClr>
            </a:outerShdw>
          </a:effectLst>
        </p:spPr>
      </p:pic>
      <p:pic>
        <p:nvPicPr>
          <p:cNvPr id="25"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2200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854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50032" y="945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1438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23524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0"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3266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5" name="TextBox 34"/>
          <p:cNvSpPr txBox="1"/>
          <p:nvPr/>
        </p:nvSpPr>
        <p:spPr>
          <a:xfrm>
            <a:off x="3719994" y="328469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7" name="TextBox 6"/>
          <p:cNvSpPr txBox="1"/>
          <p:nvPr/>
        </p:nvSpPr>
        <p:spPr>
          <a:xfrm>
            <a:off x="4431901" y="402091"/>
            <a:ext cx="962123" cy="307777"/>
          </a:xfrm>
          <a:prstGeom prst="rect">
            <a:avLst/>
          </a:prstGeom>
          <a:noFill/>
        </p:spPr>
        <p:txBody>
          <a:bodyPr wrap="none" rtlCol="0">
            <a:spAutoFit/>
          </a:bodyPr>
          <a:lstStyle/>
          <a:p>
            <a:r>
              <a:rPr lang="en-US" sz="1400" b="1" dirty="0" smtClean="0">
                <a:solidFill>
                  <a:schemeClr val="accent1">
                    <a:lumMod val="75000"/>
                  </a:schemeClr>
                </a:solidFill>
              </a:rPr>
              <a:t>Brick Heck</a:t>
            </a:r>
            <a:endParaRPr lang="en-US" sz="1400" b="1" dirty="0">
              <a:solidFill>
                <a:schemeClr val="accent1">
                  <a:lumMod val="75000"/>
                </a:schemeClr>
              </a:solidFill>
            </a:endParaRPr>
          </a:p>
        </p:txBody>
      </p:sp>
      <p:sp>
        <p:nvSpPr>
          <p:cNvPr id="31" name="TextBox 30"/>
          <p:cNvSpPr txBox="1"/>
          <p:nvPr/>
        </p:nvSpPr>
        <p:spPr>
          <a:xfrm>
            <a:off x="3727467" y="558012"/>
            <a:ext cx="750718" cy="276999"/>
          </a:xfrm>
          <a:prstGeom prst="rect">
            <a:avLst/>
          </a:prstGeom>
          <a:noFill/>
        </p:spPr>
        <p:txBody>
          <a:bodyPr wrap="none" rtlCol="0">
            <a:spAutoFit/>
          </a:bodyPr>
          <a:lstStyle/>
          <a:p>
            <a:r>
              <a:rPr lang="en-US" sz="1200" b="1" dirty="0" smtClean="0">
                <a:solidFill>
                  <a:schemeClr val="accent1">
                    <a:lumMod val="75000"/>
                  </a:schemeClr>
                </a:solidFill>
              </a:rPr>
              <a:t>08/20/19</a:t>
            </a:r>
            <a:endParaRPr lang="en-US" sz="1200" b="1" dirty="0">
              <a:solidFill>
                <a:schemeClr val="accent1">
                  <a:lumMod val="75000"/>
                </a:schemeClr>
              </a:solidFill>
            </a:endParaRPr>
          </a:p>
        </p:txBody>
      </p:sp>
      <p:sp>
        <p:nvSpPr>
          <p:cNvPr id="34" name="TextBox 33"/>
          <p:cNvSpPr txBox="1"/>
          <p:nvPr/>
        </p:nvSpPr>
        <p:spPr>
          <a:xfrm>
            <a:off x="3744973" y="3071337"/>
            <a:ext cx="1066895" cy="276999"/>
          </a:xfrm>
          <a:prstGeom prst="rect">
            <a:avLst/>
          </a:prstGeom>
          <a:noFill/>
        </p:spPr>
        <p:txBody>
          <a:bodyPr wrap="none" rtlCol="0">
            <a:spAutoFit/>
          </a:bodyPr>
          <a:lstStyle/>
          <a:p>
            <a:r>
              <a:rPr lang="en-US" sz="1200" b="1" dirty="0" smtClean="0">
                <a:solidFill>
                  <a:schemeClr val="accent1">
                    <a:lumMod val="75000"/>
                  </a:schemeClr>
                </a:solidFill>
              </a:rPr>
              <a:t>Cynthia Mayo</a:t>
            </a:r>
          </a:p>
        </p:txBody>
      </p:sp>
      <p:sp>
        <p:nvSpPr>
          <p:cNvPr id="32" name="TextBox 31"/>
          <p:cNvSpPr txBox="1"/>
          <p:nvPr/>
        </p:nvSpPr>
        <p:spPr>
          <a:xfrm>
            <a:off x="4687587" y="573252"/>
            <a:ext cx="797013" cy="276999"/>
          </a:xfrm>
          <a:prstGeom prst="rect">
            <a:avLst/>
          </a:prstGeom>
          <a:noFill/>
        </p:spPr>
        <p:txBody>
          <a:bodyPr wrap="none" rtlCol="0">
            <a:spAutoFit/>
          </a:bodyPr>
          <a:lstStyle/>
          <a:p>
            <a:r>
              <a:rPr lang="en-US" sz="1200" b="1" dirty="0" smtClean="0">
                <a:solidFill>
                  <a:schemeClr val="accent1">
                    <a:lumMod val="75000"/>
                  </a:schemeClr>
                </a:solidFill>
              </a:rPr>
              <a:t>10:00 AM</a:t>
            </a:r>
            <a:endParaRPr lang="en-US" sz="1200" b="1" dirty="0">
              <a:solidFill>
                <a:schemeClr val="accent1">
                  <a:lumMod val="75000"/>
                </a:schemeClr>
              </a:solidFill>
            </a:endParaRPr>
          </a:p>
        </p:txBody>
      </p:sp>
      <p:sp>
        <p:nvSpPr>
          <p:cNvPr id="33" name="TextBox 32"/>
          <p:cNvSpPr txBox="1"/>
          <p:nvPr/>
        </p:nvSpPr>
        <p:spPr>
          <a:xfrm>
            <a:off x="5741413" y="571977"/>
            <a:ext cx="2230034" cy="276999"/>
          </a:xfrm>
          <a:prstGeom prst="rect">
            <a:avLst/>
          </a:prstGeom>
          <a:noFill/>
        </p:spPr>
        <p:txBody>
          <a:bodyPr wrap="none" rtlCol="0">
            <a:spAutoFit/>
          </a:bodyPr>
          <a:lstStyle/>
          <a:p>
            <a:r>
              <a:rPr lang="en-US" sz="1200" b="1" dirty="0" smtClean="0">
                <a:solidFill>
                  <a:schemeClr val="accent1">
                    <a:lumMod val="75000"/>
                  </a:schemeClr>
                </a:solidFill>
              </a:rPr>
              <a:t>Classroom 110 at Middle School</a:t>
            </a:r>
            <a:endParaRPr lang="en-US" sz="1200" b="1" dirty="0">
              <a:solidFill>
                <a:schemeClr val="accent1">
                  <a:lumMod val="75000"/>
                </a:schemeClr>
              </a:solidFill>
            </a:endParaRPr>
          </a:p>
        </p:txBody>
      </p:sp>
      <p:sp>
        <p:nvSpPr>
          <p:cNvPr id="42" name="TextBox 41"/>
          <p:cNvSpPr txBox="1"/>
          <p:nvPr/>
        </p:nvSpPr>
        <p:spPr>
          <a:xfrm>
            <a:off x="6549133" y="3071337"/>
            <a:ext cx="1063112" cy="276999"/>
          </a:xfrm>
          <a:prstGeom prst="rect">
            <a:avLst/>
          </a:prstGeom>
          <a:noFill/>
        </p:spPr>
        <p:txBody>
          <a:bodyPr wrap="none" rtlCol="0">
            <a:spAutoFit/>
          </a:bodyPr>
          <a:lstStyle/>
          <a:p>
            <a:r>
              <a:rPr lang="en-US" sz="1200" b="1" dirty="0" smtClean="0">
                <a:solidFill>
                  <a:schemeClr val="accent1">
                    <a:lumMod val="75000"/>
                  </a:schemeClr>
                </a:solidFill>
              </a:rPr>
              <a:t>123-456-7890</a:t>
            </a:r>
            <a:endParaRPr lang="en-US" sz="1200" b="1" dirty="0">
              <a:solidFill>
                <a:schemeClr val="accent1">
                  <a:lumMod val="75000"/>
                </a:schemeClr>
              </a:solidFill>
            </a:endParaRPr>
          </a:p>
        </p:txBody>
      </p:sp>
      <p:pic>
        <p:nvPicPr>
          <p:cNvPr id="39"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607872" y="159338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5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634792" y="141812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6" name="TextBox 35"/>
          <p:cNvSpPr txBox="1"/>
          <p:nvPr/>
        </p:nvSpPr>
        <p:spPr>
          <a:xfrm>
            <a:off x="6180700" y="3638864"/>
            <a:ext cx="2004944" cy="276999"/>
          </a:xfrm>
          <a:prstGeom prst="rect">
            <a:avLst/>
          </a:prstGeom>
          <a:noFill/>
        </p:spPr>
        <p:txBody>
          <a:bodyPr wrap="square" rtlCol="0">
            <a:spAutoFit/>
          </a:bodyPr>
          <a:lstStyle/>
          <a:p>
            <a:r>
              <a:rPr lang="en-US" sz="1200" b="1" dirty="0" smtClean="0">
                <a:solidFill>
                  <a:schemeClr val="accent1">
                    <a:lumMod val="75000"/>
                  </a:schemeClr>
                </a:solidFill>
              </a:rPr>
              <a:t>Cynthia Mayo</a:t>
            </a:r>
            <a:endParaRPr lang="en-US" sz="1200" b="1" dirty="0">
              <a:solidFill>
                <a:schemeClr val="accent1">
                  <a:lumMod val="75000"/>
                </a:schemeClr>
              </a:solidFill>
            </a:endParaRPr>
          </a:p>
        </p:txBody>
      </p:sp>
      <p:sp>
        <p:nvSpPr>
          <p:cNvPr id="37" name="TextBox 36"/>
          <p:cNvSpPr txBox="1"/>
          <p:nvPr/>
        </p:nvSpPr>
        <p:spPr>
          <a:xfrm>
            <a:off x="5331871" y="3785735"/>
            <a:ext cx="907813" cy="276999"/>
          </a:xfrm>
          <a:prstGeom prst="rect">
            <a:avLst/>
          </a:prstGeom>
          <a:noFill/>
        </p:spPr>
        <p:txBody>
          <a:bodyPr wrap="none" rtlCol="0">
            <a:spAutoFit/>
          </a:bodyPr>
          <a:lstStyle/>
          <a:p>
            <a:r>
              <a:rPr lang="en-US" sz="1200" b="1" dirty="0" smtClean="0">
                <a:solidFill>
                  <a:schemeClr val="accent1">
                    <a:lumMod val="75000"/>
                  </a:schemeClr>
                </a:solidFill>
              </a:rPr>
              <a:t>08/18/2014</a:t>
            </a:r>
            <a:endParaRPr lang="en-US" sz="1200" b="1" dirty="0">
              <a:solidFill>
                <a:schemeClr val="accent1">
                  <a:lumMod val="75000"/>
                </a:schemeClr>
              </a:solidFill>
            </a:endParaRPr>
          </a:p>
        </p:txBody>
      </p:sp>
      <p:pic>
        <p:nvPicPr>
          <p:cNvPr id="38"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3745032" y="4039402"/>
            <a:ext cx="126799" cy="16764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46" name="TextBox 45"/>
          <p:cNvSpPr txBox="1"/>
          <p:nvPr/>
        </p:nvSpPr>
        <p:spPr>
          <a:xfrm>
            <a:off x="3684071" y="5095959"/>
            <a:ext cx="1647799" cy="276999"/>
          </a:xfrm>
          <a:prstGeom prst="rect">
            <a:avLst/>
          </a:prstGeom>
          <a:noFill/>
        </p:spPr>
        <p:txBody>
          <a:bodyPr wrap="square" rtlCol="0">
            <a:spAutoFit/>
          </a:bodyPr>
          <a:lstStyle/>
          <a:p>
            <a:r>
              <a:rPr lang="en-US" sz="1200" b="1" dirty="0" smtClean="0">
                <a:solidFill>
                  <a:schemeClr val="accent1">
                    <a:lumMod val="75000"/>
                  </a:schemeClr>
                </a:solidFill>
              </a:rPr>
              <a:t>Frankie Heck</a:t>
            </a:r>
            <a:endParaRPr lang="en-US" sz="1200" b="1" dirty="0">
              <a:solidFill>
                <a:schemeClr val="accent1">
                  <a:lumMod val="75000"/>
                </a:schemeClr>
              </a:solidFill>
            </a:endParaRPr>
          </a:p>
        </p:txBody>
      </p:sp>
      <p:sp>
        <p:nvSpPr>
          <p:cNvPr id="55" name="TextBox 54"/>
          <p:cNvSpPr txBox="1"/>
          <p:nvPr/>
        </p:nvSpPr>
        <p:spPr>
          <a:xfrm>
            <a:off x="4297680" y="5638800"/>
            <a:ext cx="2209836" cy="276999"/>
          </a:xfrm>
          <a:prstGeom prst="rect">
            <a:avLst/>
          </a:prstGeom>
          <a:noFill/>
        </p:spPr>
        <p:txBody>
          <a:bodyPr wrap="none" rtlCol="0">
            <a:spAutoFit/>
          </a:bodyPr>
          <a:lstStyle/>
          <a:p>
            <a:r>
              <a:rPr lang="en-US" sz="1200" b="1" dirty="0" smtClean="0">
                <a:solidFill>
                  <a:schemeClr val="accent1">
                    <a:lumMod val="75000"/>
                  </a:schemeClr>
                </a:solidFill>
              </a:rPr>
              <a:t>Parent attended – meeting held</a:t>
            </a:r>
            <a:endParaRPr lang="en-US" sz="1200" b="1" dirty="0">
              <a:solidFill>
                <a:schemeClr val="accent1">
                  <a:lumMod val="75000"/>
                </a:schemeClr>
              </a:solidFill>
            </a:endParaRPr>
          </a:p>
        </p:txBody>
      </p:sp>
      <p:sp>
        <p:nvSpPr>
          <p:cNvPr id="56" name="TextBox 55"/>
          <p:cNvSpPr txBox="1"/>
          <p:nvPr/>
        </p:nvSpPr>
        <p:spPr>
          <a:xfrm>
            <a:off x="4223036" y="5504752"/>
            <a:ext cx="894412" cy="276999"/>
          </a:xfrm>
          <a:prstGeom prst="rect">
            <a:avLst/>
          </a:prstGeom>
          <a:noFill/>
        </p:spPr>
        <p:txBody>
          <a:bodyPr wrap="none" rtlCol="0">
            <a:spAutoFit/>
          </a:bodyPr>
          <a:lstStyle/>
          <a:p>
            <a:r>
              <a:rPr lang="en-US" sz="1200" b="1" dirty="0" smtClean="0">
                <a:solidFill>
                  <a:schemeClr val="accent1">
                    <a:lumMod val="75000"/>
                  </a:schemeClr>
                </a:solidFill>
              </a:rPr>
              <a:t>08/13/2014</a:t>
            </a:r>
            <a:endParaRPr lang="en-US" sz="1200" b="1" dirty="0">
              <a:solidFill>
                <a:schemeClr val="accent1">
                  <a:lumMod val="75000"/>
                </a:schemeClr>
              </a:solidFill>
            </a:endParaRPr>
          </a:p>
        </p:txBody>
      </p:sp>
      <p:sp>
        <p:nvSpPr>
          <p:cNvPr id="57" name="TextBox 56"/>
          <p:cNvSpPr txBox="1"/>
          <p:nvPr/>
        </p:nvSpPr>
        <p:spPr>
          <a:xfrm>
            <a:off x="5809221" y="6139226"/>
            <a:ext cx="1387111" cy="276999"/>
          </a:xfrm>
          <a:prstGeom prst="rect">
            <a:avLst/>
          </a:prstGeom>
          <a:noFill/>
        </p:spPr>
        <p:txBody>
          <a:bodyPr wrap="none" rtlCol="0">
            <a:spAutoFit/>
          </a:bodyPr>
          <a:lstStyle/>
          <a:p>
            <a:r>
              <a:rPr lang="en-US" sz="1200" b="1" dirty="0" smtClean="0">
                <a:solidFill>
                  <a:schemeClr val="accent1">
                    <a:lumMod val="75000"/>
                  </a:schemeClr>
                </a:solidFill>
              </a:rPr>
              <a:t>Personal Invitation</a:t>
            </a:r>
            <a:endParaRPr lang="en-US" sz="1200" b="1" dirty="0">
              <a:solidFill>
                <a:schemeClr val="accent1">
                  <a:lumMod val="75000"/>
                </a:schemeClr>
              </a:solidFill>
            </a:endParaRPr>
          </a:p>
        </p:txBody>
      </p:sp>
      <p:sp>
        <p:nvSpPr>
          <p:cNvPr id="58" name="TextBox 57"/>
          <p:cNvSpPr txBox="1"/>
          <p:nvPr/>
        </p:nvSpPr>
        <p:spPr>
          <a:xfrm>
            <a:off x="4412758" y="6123677"/>
            <a:ext cx="894412" cy="276999"/>
          </a:xfrm>
          <a:prstGeom prst="rect">
            <a:avLst/>
          </a:prstGeom>
          <a:noFill/>
        </p:spPr>
        <p:txBody>
          <a:bodyPr wrap="none" rtlCol="0">
            <a:spAutoFit/>
          </a:bodyPr>
          <a:lstStyle/>
          <a:p>
            <a:r>
              <a:rPr lang="en-US" sz="1200" b="1" dirty="0" smtClean="0">
                <a:solidFill>
                  <a:schemeClr val="accent1">
                    <a:lumMod val="75000"/>
                  </a:schemeClr>
                </a:solidFill>
              </a:rPr>
              <a:t>08/13/2014</a:t>
            </a:r>
            <a:endParaRPr lang="en-US" sz="1200" b="1" dirty="0">
              <a:solidFill>
                <a:schemeClr val="accent1">
                  <a:lumMod val="75000"/>
                </a:schemeClr>
              </a:solidFill>
            </a:endParaRPr>
          </a:p>
        </p:txBody>
      </p:sp>
    </p:spTree>
    <p:extLst>
      <p:ext uri="{BB962C8B-B14F-4D97-AF65-F5344CB8AC3E}">
        <p14:creationId xmlns:p14="http://schemas.microsoft.com/office/powerpoint/2010/main" val="32300865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07491" y="384321"/>
            <a:ext cx="10915473" cy="907796"/>
          </a:xfrm>
          <a:prstGeom prst="rect">
            <a:avLst/>
          </a:prstGeom>
          <a:solidFill>
            <a:schemeClr val="bg1"/>
          </a:solidFill>
        </p:spPr>
        <p:txBody>
          <a:bodyPr>
            <a:normAutofit fontScale="85000" lnSpcReduction="10000"/>
          </a:bodyPr>
          <a:lst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a:lstStyle>
          <a:p>
            <a:r>
              <a:rPr lang="en-US" sz="4800" b="1" u="sng" dirty="0" smtClean="0"/>
              <a:t>The IEP Team is composed of the following:</a:t>
            </a:r>
            <a:r>
              <a:rPr lang="en-US" b="1" u="sng" dirty="0" smtClean="0"/>
              <a:t>	</a:t>
            </a:r>
            <a:endParaRPr lang="en-US" b="1" u="sng" dirty="0"/>
          </a:p>
        </p:txBody>
      </p:sp>
      <p:sp>
        <p:nvSpPr>
          <p:cNvPr id="3" name="TextBox 2"/>
          <p:cNvSpPr txBox="1"/>
          <p:nvPr/>
        </p:nvSpPr>
        <p:spPr>
          <a:xfrm>
            <a:off x="600961" y="1088812"/>
            <a:ext cx="10922006"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The Parent of the student with a disability</a:t>
            </a:r>
          </a:p>
        </p:txBody>
      </p:sp>
      <p:sp>
        <p:nvSpPr>
          <p:cNvPr id="4" name="TextBox 3"/>
          <p:cNvSpPr txBox="1"/>
          <p:nvPr/>
        </p:nvSpPr>
        <p:spPr>
          <a:xfrm>
            <a:off x="611855" y="1556256"/>
            <a:ext cx="10911111"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Not less than one regular education teacher of the student</a:t>
            </a:r>
            <a:endParaRPr lang="en-US" sz="2800" dirty="0"/>
          </a:p>
        </p:txBody>
      </p:sp>
      <p:sp>
        <p:nvSpPr>
          <p:cNvPr id="5" name="TextBox 4"/>
          <p:cNvSpPr txBox="1"/>
          <p:nvPr/>
        </p:nvSpPr>
        <p:spPr>
          <a:xfrm>
            <a:off x="607492" y="2029614"/>
            <a:ext cx="10915474"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Not less than one special education teacher of the student</a:t>
            </a:r>
            <a:endParaRPr lang="en-US" sz="2800" dirty="0"/>
          </a:p>
        </p:txBody>
      </p:sp>
      <p:sp>
        <p:nvSpPr>
          <p:cNvPr id="6" name="TextBox 5"/>
          <p:cNvSpPr txBox="1"/>
          <p:nvPr/>
        </p:nvSpPr>
        <p:spPr>
          <a:xfrm>
            <a:off x="607492" y="2551861"/>
            <a:ext cx="10915473"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A representative of the public agency</a:t>
            </a:r>
            <a:endParaRPr lang="en-US" sz="2800" dirty="0"/>
          </a:p>
        </p:txBody>
      </p:sp>
      <p:sp>
        <p:nvSpPr>
          <p:cNvPr id="7" name="TextBox 6"/>
          <p:cNvSpPr txBox="1"/>
          <p:nvPr/>
        </p:nvSpPr>
        <p:spPr>
          <a:xfrm>
            <a:off x="600961" y="4000799"/>
            <a:ext cx="10922007" cy="954107"/>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An individual who can interpret the instructional implications of  evaluation results</a:t>
            </a:r>
          </a:p>
        </p:txBody>
      </p:sp>
      <p:sp>
        <p:nvSpPr>
          <p:cNvPr id="8" name="TextBox 7"/>
          <p:cNvSpPr txBox="1"/>
          <p:nvPr/>
        </p:nvSpPr>
        <p:spPr>
          <a:xfrm>
            <a:off x="607491" y="3061246"/>
            <a:ext cx="10915474" cy="954107"/>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At the discretion of the parent or agency individuals who have knowledge</a:t>
            </a:r>
            <a:r>
              <a:rPr lang="en-US" sz="2800" dirty="0"/>
              <a:t> </a:t>
            </a:r>
            <a:r>
              <a:rPr lang="en-US" sz="2800" dirty="0" smtClean="0"/>
              <a:t>or expertise regarding the student</a:t>
            </a:r>
          </a:p>
        </p:txBody>
      </p:sp>
      <p:sp>
        <p:nvSpPr>
          <p:cNvPr id="9" name="TextBox 8"/>
          <p:cNvSpPr txBox="1"/>
          <p:nvPr/>
        </p:nvSpPr>
        <p:spPr>
          <a:xfrm>
            <a:off x="587898" y="4868461"/>
            <a:ext cx="10935070"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Whenever appropriate, the student with a disability</a:t>
            </a:r>
            <a:endParaRPr lang="en-US" sz="2800" dirty="0"/>
          </a:p>
        </p:txBody>
      </p:sp>
      <p:sp>
        <p:nvSpPr>
          <p:cNvPr id="10" name="TextBox 9"/>
          <p:cNvSpPr txBox="1"/>
          <p:nvPr/>
        </p:nvSpPr>
        <p:spPr>
          <a:xfrm>
            <a:off x="607493" y="5858231"/>
            <a:ext cx="10915474"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Early Intervention Representatives</a:t>
            </a:r>
            <a:endParaRPr lang="en-US" sz="2800" dirty="0"/>
          </a:p>
        </p:txBody>
      </p:sp>
      <p:sp>
        <p:nvSpPr>
          <p:cNvPr id="11" name="TextBox 10"/>
          <p:cNvSpPr txBox="1"/>
          <p:nvPr/>
        </p:nvSpPr>
        <p:spPr>
          <a:xfrm>
            <a:off x="595028" y="5391681"/>
            <a:ext cx="10927939" cy="523220"/>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sz="2800" dirty="0" smtClean="0"/>
              <a:t>Secondary Transition Services Participants</a:t>
            </a:r>
            <a:endParaRPr lang="en-US" sz="2800" dirty="0"/>
          </a:p>
        </p:txBody>
      </p:sp>
    </p:spTree>
    <p:extLst>
      <p:ext uri="{BB962C8B-B14F-4D97-AF65-F5344CB8AC3E}">
        <p14:creationId xmlns:p14="http://schemas.microsoft.com/office/powerpoint/2010/main" val="389528954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3043" y="666750"/>
            <a:ext cx="11397307" cy="5063613"/>
          </a:xfrm>
          <a:prstGeom prst="rect">
            <a:avLst/>
          </a:prstGeom>
          <a:ln w="38100">
            <a:solidFill>
              <a:schemeClr val="accent1">
                <a:lumMod val="75000"/>
              </a:schemeClr>
            </a:solidFill>
          </a:ln>
          <a:effectLst>
            <a:outerShdw blurRad="63500" sx="102000" sy="102000" algn="ctr" rotWithShape="0">
              <a:prstClr val="black">
                <a:alpha val="40000"/>
              </a:prstClr>
            </a:outerShdw>
          </a:effectLst>
        </p:spPr>
      </p:pic>
      <p:sp>
        <p:nvSpPr>
          <p:cNvPr id="3" name="Rectangle 2"/>
          <p:cNvSpPr/>
          <p:nvPr/>
        </p:nvSpPr>
        <p:spPr>
          <a:xfrm>
            <a:off x="838200" y="4400550"/>
            <a:ext cx="10477500" cy="704850"/>
          </a:xfrm>
          <a:prstGeom prst="rect">
            <a:avLst/>
          </a:prstGeom>
          <a:noFill/>
          <a:ln w="28575">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9993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191000" y="76200"/>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3" descr="R:\02_CURRENT_PROJECTS-ACTIVITIES\tnt_TrainingInTransition_2007-\003_TNT-On Site Trainings\AY2012 TNT-IV-Transition Standards &amp; the IEP Series-2012 ATC\New Images\Individualized Education Program20111208_Page_3.jpg"/>
          <p:cNvPicPr>
            <a:picLocks noChangeAspect="1" noChangeArrowheads="1"/>
          </p:cNvPicPr>
          <p:nvPr/>
        </p:nvPicPr>
        <p:blipFill rotWithShape="1">
          <a:blip r:embed="rId4">
            <a:extLst>
              <a:ext uri="{28A0092B-C50C-407E-A947-70E740481C1C}">
                <a14:useLocalDpi xmlns:a14="http://schemas.microsoft.com/office/drawing/2010/main" val="0"/>
              </a:ext>
            </a:extLst>
          </a:blip>
          <a:srcRect l="5269" t="2273" r="3922" b="84659"/>
          <a:stretch/>
        </p:blipFill>
        <p:spPr bwMode="auto">
          <a:xfrm>
            <a:off x="850962" y="514629"/>
            <a:ext cx="10792871" cy="201000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descr="C:\Documents and Settings\rabreks\Local Settings\Temporary Internet Files\Content.IE5\7KY1DFE9\MCj04346630000[1].wmf"/>
          <p:cNvPicPr>
            <a:picLocks noChangeAspect="1" noChangeArrowheads="1"/>
          </p:cNvPicPr>
          <p:nvPr/>
        </p:nvPicPr>
        <p:blipFill>
          <a:blip r:embed="rId5" cstate="print"/>
          <a:srcRect/>
          <a:stretch>
            <a:fillRect/>
          </a:stretch>
        </p:blipFill>
        <p:spPr bwMode="auto">
          <a:xfrm>
            <a:off x="1117601" y="1419225"/>
            <a:ext cx="300187" cy="396876"/>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6" name="Picture 2" descr="C:\Documents and Settings\rabreks\Local Settings\Temporary Internet Files\Content.IE5\7KY1DFE9\MCj04346630000[1].wmf"/>
          <p:cNvPicPr>
            <a:picLocks noChangeAspect="1" noChangeArrowheads="1"/>
          </p:cNvPicPr>
          <p:nvPr/>
        </p:nvPicPr>
        <p:blipFill>
          <a:blip r:embed="rId5" cstate="print"/>
          <a:srcRect/>
          <a:stretch>
            <a:fillRect/>
          </a:stretch>
        </p:blipFill>
        <p:spPr bwMode="auto">
          <a:xfrm>
            <a:off x="1117601" y="1646691"/>
            <a:ext cx="300187" cy="396876"/>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sp>
        <p:nvSpPr>
          <p:cNvPr id="30" name="TextBox 29"/>
          <p:cNvSpPr txBox="1"/>
          <p:nvPr/>
        </p:nvSpPr>
        <p:spPr>
          <a:xfrm>
            <a:off x="8575040" y="5974080"/>
            <a:ext cx="348172" cy="230832"/>
          </a:xfrm>
          <a:prstGeom prst="rect">
            <a:avLst/>
          </a:prstGeom>
          <a:noFill/>
        </p:spPr>
        <p:txBody>
          <a:bodyPr wrap="none" rtlCol="0">
            <a:spAutoFit/>
          </a:bodyPr>
          <a:lstStyle/>
          <a:p>
            <a:r>
              <a:rPr lang="en-US" sz="900" b="1" dirty="0" smtClean="0"/>
              <a:t>PM</a:t>
            </a:r>
            <a:endParaRPr lang="en-US" sz="900" b="1" dirty="0"/>
          </a:p>
        </p:txBody>
      </p:sp>
    </p:spTree>
    <p:extLst>
      <p:ext uri="{BB962C8B-B14F-4D97-AF65-F5344CB8AC3E}">
        <p14:creationId xmlns:p14="http://schemas.microsoft.com/office/powerpoint/2010/main" val="3769708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xit" presetSubtype="32" fill="hold" nodeType="clickEffect">
                                  <p:stCondLst>
                                    <p:cond delay="0"/>
                                  </p:stCondLst>
                                  <p:childTnLst>
                                    <p:anim calcmode="lin" valueType="num">
                                      <p:cBhvr>
                                        <p:cTn id="23" dur="500"/>
                                        <p:tgtEl>
                                          <p:spTgt spid="12"/>
                                        </p:tgtEl>
                                        <p:attrNameLst>
                                          <p:attrName>ppt_w</p:attrName>
                                        </p:attrNameLst>
                                      </p:cBhvr>
                                      <p:tavLst>
                                        <p:tav tm="0">
                                          <p:val>
                                            <p:strVal val="ppt_w"/>
                                          </p:val>
                                        </p:tav>
                                        <p:tav tm="100000">
                                          <p:val>
                                            <p:fltVal val="0"/>
                                          </p:val>
                                        </p:tav>
                                      </p:tavLst>
                                    </p:anim>
                                    <p:anim calcmode="lin" valueType="num">
                                      <p:cBhvr>
                                        <p:cTn id="24" dur="500"/>
                                        <p:tgtEl>
                                          <p:spTgt spid="12"/>
                                        </p:tgtEl>
                                        <p:attrNameLst>
                                          <p:attrName>ppt_h</p:attrName>
                                        </p:attrNameLst>
                                      </p:cBhvr>
                                      <p:tavLst>
                                        <p:tav tm="0">
                                          <p:val>
                                            <p:strVal val="ppt_h"/>
                                          </p:val>
                                        </p:tav>
                                        <p:tav tm="100000">
                                          <p:val>
                                            <p:fltVal val="0"/>
                                          </p:val>
                                        </p:tav>
                                      </p:tavLst>
                                    </p:anim>
                                    <p:animEffect transition="out" filter="fade">
                                      <p:cBhvr>
                                        <p:cTn id="25" dur="500"/>
                                        <p:tgtEl>
                                          <p:spTgt spid="12"/>
                                        </p:tgtEl>
                                      </p:cBhvr>
                                    </p:animEffect>
                                    <p:set>
                                      <p:cBhvr>
                                        <p:cTn id="26" dur="1" fill="hold">
                                          <p:stCondLst>
                                            <p:cond delay="499"/>
                                          </p:stCondLst>
                                        </p:cTn>
                                        <p:tgtEl>
                                          <p:spTgt spid="1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5"/>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185512" y="85269"/>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560070"/>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663258"/>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sp>
        <p:nvSpPr>
          <p:cNvPr id="28" name="Rectangle 27"/>
          <p:cNvSpPr/>
          <p:nvPr/>
        </p:nvSpPr>
        <p:spPr>
          <a:xfrm>
            <a:off x="4401916" y="1047750"/>
            <a:ext cx="4900256" cy="1604010"/>
          </a:xfrm>
          <a:prstGeom prst="rect">
            <a:avLst/>
          </a:prstGeom>
          <a:no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solidFill>
                <a:prstClr val="white"/>
              </a:solidFill>
            </a:endParaRPr>
          </a:p>
        </p:txBody>
      </p:sp>
    </p:spTree>
    <p:extLst>
      <p:ext uri="{BB962C8B-B14F-4D97-AF65-F5344CB8AC3E}">
        <p14:creationId xmlns:p14="http://schemas.microsoft.com/office/powerpoint/2010/main" val="4180086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191000" y="76200"/>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Rectangle 19"/>
          <p:cNvSpPr/>
          <p:nvPr/>
        </p:nvSpPr>
        <p:spPr>
          <a:xfrm>
            <a:off x="4401916" y="2667000"/>
            <a:ext cx="4900256" cy="457200"/>
          </a:xfrm>
          <a:prstGeom prst="rect">
            <a:avLst/>
          </a:prstGeom>
          <a:noFill/>
          <a:ln w="19050">
            <a:solidFill>
              <a:schemeClr val="accent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solidFill>
                <a:prstClr val="white"/>
              </a:solidFill>
            </a:endParaRPr>
          </a:p>
        </p:txBody>
      </p:sp>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560070"/>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663258"/>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pic>
        <p:nvPicPr>
          <p:cNvPr id="3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54766" y="2860583"/>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515679" y="287510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405332" y="286784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0" name="TextBox 29"/>
          <p:cNvSpPr txBox="1"/>
          <p:nvPr/>
        </p:nvSpPr>
        <p:spPr>
          <a:xfrm>
            <a:off x="8575040" y="5974080"/>
            <a:ext cx="348172" cy="230832"/>
          </a:xfrm>
          <a:prstGeom prst="rect">
            <a:avLst/>
          </a:prstGeom>
          <a:noFill/>
        </p:spPr>
        <p:txBody>
          <a:bodyPr wrap="none" rtlCol="0">
            <a:spAutoFit/>
          </a:bodyPr>
          <a:lstStyle/>
          <a:p>
            <a:r>
              <a:rPr lang="en-US" sz="900" b="1" dirty="0" smtClean="0"/>
              <a:t>PM</a:t>
            </a:r>
            <a:endParaRPr lang="en-US" sz="900" b="1" dirty="0"/>
          </a:p>
        </p:txBody>
      </p:sp>
      <p:sp>
        <p:nvSpPr>
          <p:cNvPr id="39" name="TextBox 38"/>
          <p:cNvSpPr txBox="1"/>
          <p:nvPr/>
        </p:nvSpPr>
        <p:spPr>
          <a:xfrm>
            <a:off x="7874000" y="2819085"/>
            <a:ext cx="1289135" cy="276999"/>
          </a:xfrm>
          <a:prstGeom prst="rect">
            <a:avLst/>
          </a:prstGeom>
          <a:noFill/>
        </p:spPr>
        <p:txBody>
          <a:bodyPr wrap="none" rtlCol="0">
            <a:spAutoFit/>
          </a:bodyPr>
          <a:lstStyle/>
          <a:p>
            <a:r>
              <a:rPr lang="en-US" sz="1200" b="1" dirty="0" smtClean="0"/>
              <a:t>Parent Interview</a:t>
            </a:r>
            <a:endParaRPr lang="en-US" sz="1200" b="1" dirty="0"/>
          </a:p>
        </p:txBody>
      </p:sp>
      <p:pic>
        <p:nvPicPr>
          <p:cNvPr id="32" name="Picture 31"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5374" r="-156" b="54626"/>
          <a:stretch/>
        </p:blipFill>
        <p:spPr bwMode="auto">
          <a:xfrm>
            <a:off x="393990" y="1512106"/>
            <a:ext cx="11646877" cy="150495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1181101" y="2471739"/>
            <a:ext cx="300187" cy="396876"/>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6"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5238751" y="2471739"/>
            <a:ext cx="300187" cy="396876"/>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7"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696201" y="2452689"/>
            <a:ext cx="300187" cy="396876"/>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8" name="TextBox 37"/>
          <p:cNvSpPr txBox="1"/>
          <p:nvPr/>
        </p:nvSpPr>
        <p:spPr>
          <a:xfrm>
            <a:off x="8737600" y="2463485"/>
            <a:ext cx="2398413" cy="461665"/>
          </a:xfrm>
          <a:prstGeom prst="rect">
            <a:avLst/>
          </a:prstGeom>
          <a:noFill/>
        </p:spPr>
        <p:txBody>
          <a:bodyPr wrap="none" rtlCol="0">
            <a:spAutoFit/>
          </a:bodyPr>
          <a:lstStyle/>
          <a:p>
            <a:r>
              <a:rPr lang="en-US" sz="2400" b="1" dirty="0" smtClean="0"/>
              <a:t>Parent Interview</a:t>
            </a:r>
            <a:endParaRPr lang="en-US" sz="2400" b="1" dirty="0"/>
          </a:p>
        </p:txBody>
      </p:sp>
    </p:spTree>
    <p:extLst>
      <p:ext uri="{BB962C8B-B14F-4D97-AF65-F5344CB8AC3E}">
        <p14:creationId xmlns:p14="http://schemas.microsoft.com/office/powerpoint/2010/main" val="2287130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0"/>
                                        </p:tgtEl>
                                        <p:attrNameLst>
                                          <p:attrName>style.visibility</p:attrName>
                                        </p:attrNameLst>
                                      </p:cBhvr>
                                      <p:to>
                                        <p:strVal val="hidden"/>
                                      </p:to>
                                    </p:set>
                                  </p:childTnLst>
                                </p:cTn>
                              </p:par>
                              <p:par>
                                <p:cTn id="12" presetID="53" presetClass="entr" presetSubtype="16"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1000" fill="hold"/>
                                        <p:tgtEl>
                                          <p:spTgt spid="32"/>
                                        </p:tgtEl>
                                        <p:attrNameLst>
                                          <p:attrName>ppt_w</p:attrName>
                                        </p:attrNameLst>
                                      </p:cBhvr>
                                      <p:tavLst>
                                        <p:tav tm="0">
                                          <p:val>
                                            <p:fltVal val="0"/>
                                          </p:val>
                                        </p:tav>
                                        <p:tav tm="100000">
                                          <p:val>
                                            <p:strVal val="#ppt_w"/>
                                          </p:val>
                                        </p:tav>
                                      </p:tavLst>
                                    </p:anim>
                                    <p:anim calcmode="lin" valueType="num">
                                      <p:cBhvr>
                                        <p:cTn id="15" dur="1000" fill="hold"/>
                                        <p:tgtEl>
                                          <p:spTgt spid="32"/>
                                        </p:tgtEl>
                                        <p:attrNameLst>
                                          <p:attrName>ppt_h</p:attrName>
                                        </p:attrNameLst>
                                      </p:cBhvr>
                                      <p:tavLst>
                                        <p:tav tm="0">
                                          <p:val>
                                            <p:fltVal val="0"/>
                                          </p:val>
                                        </p:tav>
                                        <p:tav tm="100000">
                                          <p:val>
                                            <p:strVal val="#ppt_h"/>
                                          </p:val>
                                        </p:tav>
                                      </p:tavLst>
                                    </p:anim>
                                    <p:animEffect transition="in" filter="fade">
                                      <p:cBhvr>
                                        <p:cTn id="16" dur="10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barn(inVertical)">
                                      <p:cBhvr>
                                        <p:cTn id="36" dur="75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xit" presetSubtype="32" fill="hold" nodeType="clickEffect">
                                  <p:stCondLst>
                                    <p:cond delay="0"/>
                                  </p:stCondLst>
                                  <p:childTnLst>
                                    <p:anim calcmode="lin" valueType="num">
                                      <p:cBhvr>
                                        <p:cTn id="40" dur="500"/>
                                        <p:tgtEl>
                                          <p:spTgt spid="32"/>
                                        </p:tgtEl>
                                        <p:attrNameLst>
                                          <p:attrName>ppt_w</p:attrName>
                                        </p:attrNameLst>
                                      </p:cBhvr>
                                      <p:tavLst>
                                        <p:tav tm="0">
                                          <p:val>
                                            <p:strVal val="ppt_w"/>
                                          </p:val>
                                        </p:tav>
                                        <p:tav tm="100000">
                                          <p:val>
                                            <p:fltVal val="0"/>
                                          </p:val>
                                        </p:tav>
                                      </p:tavLst>
                                    </p:anim>
                                    <p:anim calcmode="lin" valueType="num">
                                      <p:cBhvr>
                                        <p:cTn id="41" dur="500"/>
                                        <p:tgtEl>
                                          <p:spTgt spid="32"/>
                                        </p:tgtEl>
                                        <p:attrNameLst>
                                          <p:attrName>ppt_h</p:attrName>
                                        </p:attrNameLst>
                                      </p:cBhvr>
                                      <p:tavLst>
                                        <p:tav tm="0">
                                          <p:val>
                                            <p:strVal val="ppt_h"/>
                                          </p:val>
                                        </p:tav>
                                        <p:tav tm="100000">
                                          <p:val>
                                            <p:fltVal val="0"/>
                                          </p:val>
                                        </p:tav>
                                      </p:tavLst>
                                    </p:anim>
                                    <p:animEffect transition="out" filter="fade">
                                      <p:cBhvr>
                                        <p:cTn id="42" dur="500"/>
                                        <p:tgtEl>
                                          <p:spTgt spid="32"/>
                                        </p:tgtEl>
                                      </p:cBhvr>
                                    </p:animEffect>
                                    <p:set>
                                      <p:cBhvr>
                                        <p:cTn id="43" dur="1" fill="hold">
                                          <p:stCondLst>
                                            <p:cond delay="499"/>
                                          </p:stCondLst>
                                        </p:cTn>
                                        <p:tgtEl>
                                          <p:spTgt spid="32"/>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5"/>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36"/>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37"/>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38"/>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30" grpId="0"/>
      <p:bldP spid="39" grpId="0"/>
      <p:bldP spid="38" grpId="0"/>
      <p:bldP spid="38"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206496" y="76200"/>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560070"/>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663258"/>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pic>
        <p:nvPicPr>
          <p:cNvPr id="3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54766" y="2860583"/>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515679" y="287510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405332" y="286784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9" name="TextBox 38"/>
          <p:cNvSpPr txBox="1"/>
          <p:nvPr/>
        </p:nvSpPr>
        <p:spPr>
          <a:xfrm>
            <a:off x="7874000" y="2819085"/>
            <a:ext cx="1289135" cy="276999"/>
          </a:xfrm>
          <a:prstGeom prst="rect">
            <a:avLst/>
          </a:prstGeom>
          <a:noFill/>
        </p:spPr>
        <p:txBody>
          <a:bodyPr wrap="none" rtlCol="0">
            <a:spAutoFit/>
          </a:bodyPr>
          <a:lstStyle/>
          <a:p>
            <a:r>
              <a:rPr lang="en-US" sz="1200" b="1" dirty="0" smtClean="0"/>
              <a:t>Parent Interview</a:t>
            </a:r>
            <a:endParaRPr lang="en-US" sz="1200" b="1" dirty="0"/>
          </a:p>
        </p:txBody>
      </p:sp>
      <p:pic>
        <p:nvPicPr>
          <p:cNvPr id="40" name="Picture 39"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4692" r="-156" b="25738"/>
          <a:stretch/>
        </p:blipFill>
        <p:spPr bwMode="auto">
          <a:xfrm>
            <a:off x="268503" y="1612744"/>
            <a:ext cx="11646877" cy="4450080"/>
          </a:xfrm>
          <a:prstGeom prst="rect">
            <a:avLst/>
          </a:prstGeom>
          <a:noFill/>
          <a:ln w="38100">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 name="Picture 40"/>
          <p:cNvPicPr>
            <a:picLocks noChangeAspect="1"/>
          </p:cNvPicPr>
          <p:nvPr/>
        </p:nvPicPr>
        <p:blipFill>
          <a:blip r:embed="rId5"/>
          <a:stretch>
            <a:fillRect/>
          </a:stretch>
        </p:blipFill>
        <p:spPr>
          <a:xfrm>
            <a:off x="299855" y="2486183"/>
            <a:ext cx="11576356" cy="667424"/>
          </a:xfrm>
          <a:prstGeom prst="rect">
            <a:avLst/>
          </a:prstGeom>
          <a:ln w="38100">
            <a:solidFill>
              <a:schemeClr val="tx1"/>
            </a:solidFill>
          </a:ln>
          <a:effectLst/>
        </p:spPr>
      </p:pic>
      <p:pic>
        <p:nvPicPr>
          <p:cNvPr id="42" name="Picture 41"/>
          <p:cNvPicPr>
            <a:picLocks noChangeAspect="1"/>
          </p:cNvPicPr>
          <p:nvPr/>
        </p:nvPicPr>
        <p:blipFill>
          <a:blip r:embed="rId6"/>
          <a:stretch>
            <a:fillRect/>
          </a:stretch>
        </p:blipFill>
        <p:spPr>
          <a:xfrm>
            <a:off x="299597" y="3868137"/>
            <a:ext cx="11590682" cy="664288"/>
          </a:xfrm>
          <a:prstGeom prst="rect">
            <a:avLst/>
          </a:prstGeom>
          <a:ln w="38100">
            <a:solidFill>
              <a:schemeClr val="tx1"/>
            </a:solidFill>
          </a:ln>
        </p:spPr>
      </p:pic>
      <p:pic>
        <p:nvPicPr>
          <p:cNvPr id="43" name="Picture 42"/>
          <p:cNvPicPr>
            <a:picLocks noChangeAspect="1"/>
          </p:cNvPicPr>
          <p:nvPr/>
        </p:nvPicPr>
        <p:blipFill>
          <a:blip r:embed="rId7"/>
          <a:stretch>
            <a:fillRect/>
          </a:stretch>
        </p:blipFill>
        <p:spPr>
          <a:xfrm>
            <a:off x="327992" y="5011775"/>
            <a:ext cx="11556036" cy="974332"/>
          </a:xfrm>
          <a:prstGeom prst="rect">
            <a:avLst/>
          </a:prstGeom>
          <a:ln w="38100">
            <a:solidFill>
              <a:schemeClr val="tx1"/>
            </a:solidFill>
          </a:ln>
        </p:spPr>
      </p:pic>
    </p:spTree>
    <p:extLst>
      <p:ext uri="{BB962C8B-B14F-4D97-AF65-F5344CB8AC3E}">
        <p14:creationId xmlns:p14="http://schemas.microsoft.com/office/powerpoint/2010/main" val="1218914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10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10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barn(inVertical)">
                                      <p:cBhvr>
                                        <p:cTn id="17"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191000" y="76200"/>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560070"/>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pic>
        <p:nvPicPr>
          <p:cNvPr id="3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54766" y="2860583"/>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515679" y="287510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405332" y="286784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9" name="TextBox 38"/>
          <p:cNvSpPr txBox="1"/>
          <p:nvPr/>
        </p:nvSpPr>
        <p:spPr>
          <a:xfrm>
            <a:off x="7874000" y="2819085"/>
            <a:ext cx="1289135" cy="276999"/>
          </a:xfrm>
          <a:prstGeom prst="rect">
            <a:avLst/>
          </a:prstGeom>
          <a:noFill/>
        </p:spPr>
        <p:txBody>
          <a:bodyPr wrap="none" rtlCol="0">
            <a:spAutoFit/>
          </a:bodyPr>
          <a:lstStyle/>
          <a:p>
            <a:r>
              <a:rPr lang="en-US" sz="1200" b="1" dirty="0" smtClean="0"/>
              <a:t>Parent Interview</a:t>
            </a:r>
            <a:endParaRPr lang="en-US" sz="1200" b="1" dirty="0"/>
          </a:p>
        </p:txBody>
      </p:sp>
      <p:pic>
        <p:nvPicPr>
          <p:cNvPr id="45" name="Picture 44"/>
          <p:cNvPicPr>
            <a:picLocks noChangeAspect="1"/>
          </p:cNvPicPr>
          <p:nvPr/>
        </p:nvPicPr>
        <p:blipFill>
          <a:blip r:embed="rId5"/>
          <a:stretch>
            <a:fillRect/>
          </a:stretch>
        </p:blipFill>
        <p:spPr>
          <a:xfrm>
            <a:off x="4482678" y="3505243"/>
            <a:ext cx="4760150" cy="274442"/>
          </a:xfrm>
          <a:prstGeom prst="rect">
            <a:avLst/>
          </a:prstGeom>
          <a:ln w="3175">
            <a:solidFill>
              <a:schemeClr val="tx1"/>
            </a:solidFill>
          </a:ln>
          <a:effectLst/>
        </p:spPr>
      </p:pic>
      <p:pic>
        <p:nvPicPr>
          <p:cNvPr id="46" name="Picture 45"/>
          <p:cNvPicPr>
            <a:picLocks noChangeAspect="1"/>
          </p:cNvPicPr>
          <p:nvPr/>
        </p:nvPicPr>
        <p:blipFill>
          <a:blip r:embed="rId6"/>
          <a:stretch>
            <a:fillRect/>
          </a:stretch>
        </p:blipFill>
        <p:spPr>
          <a:xfrm>
            <a:off x="4471304" y="4050019"/>
            <a:ext cx="4801330" cy="275175"/>
          </a:xfrm>
          <a:prstGeom prst="rect">
            <a:avLst/>
          </a:prstGeom>
          <a:ln w="3175">
            <a:solidFill>
              <a:schemeClr val="tx1"/>
            </a:solidFill>
          </a:ln>
        </p:spPr>
      </p:pic>
      <p:pic>
        <p:nvPicPr>
          <p:cNvPr id="47" name="Picture 46"/>
          <p:cNvPicPr>
            <a:picLocks noChangeAspect="1"/>
          </p:cNvPicPr>
          <p:nvPr/>
        </p:nvPicPr>
        <p:blipFill>
          <a:blip r:embed="rId7"/>
          <a:stretch>
            <a:fillRect/>
          </a:stretch>
        </p:blipFill>
        <p:spPr>
          <a:xfrm>
            <a:off x="4481926" y="4654332"/>
            <a:ext cx="4779311" cy="357737"/>
          </a:xfrm>
          <a:prstGeom prst="rect">
            <a:avLst/>
          </a:prstGeom>
          <a:ln w="3175">
            <a:solidFill>
              <a:schemeClr val="tx1"/>
            </a:solidFill>
          </a:ln>
        </p:spPr>
      </p:pic>
      <p:pic>
        <p:nvPicPr>
          <p:cNvPr id="48" name="Picture 47"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0" t="73854" r="193" b="-318"/>
          <a:stretch/>
        </p:blipFill>
        <p:spPr bwMode="auto">
          <a:xfrm>
            <a:off x="337302" y="2416295"/>
            <a:ext cx="11646877" cy="398272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10040048" y="4443762"/>
            <a:ext cx="513282" cy="369332"/>
          </a:xfrm>
          <a:prstGeom prst="rect">
            <a:avLst/>
          </a:prstGeom>
          <a:noFill/>
        </p:spPr>
        <p:txBody>
          <a:bodyPr wrap="none" rtlCol="0">
            <a:spAutoFit/>
          </a:bodyPr>
          <a:lstStyle/>
          <a:p>
            <a:r>
              <a:rPr lang="en-US" b="1" dirty="0" smtClean="0"/>
              <a:t>PM</a:t>
            </a:r>
            <a:endParaRPr lang="en-US" b="1" dirty="0"/>
          </a:p>
        </p:txBody>
      </p:sp>
    </p:spTree>
    <p:extLst>
      <p:ext uri="{BB962C8B-B14F-4D97-AF65-F5344CB8AC3E}">
        <p14:creationId xmlns:p14="http://schemas.microsoft.com/office/powerpoint/2010/main" val="341019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02_CURRENT_PROJECTS-ACTIVITIES\tnt_TrainingInTransition_2007-\004_TNT-Online Modules\Online Module 4-Alabama Transition Standards &amp; the IEP Series\01-Module 4_Lesson 1\ALSDE FORMS\IMAGES\2012 Individualized Education Program_Page_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57" r="1911" b="3532"/>
          <a:stretch/>
        </p:blipFill>
        <p:spPr bwMode="auto">
          <a:xfrm>
            <a:off x="4191000" y="76200"/>
            <a:ext cx="5184815" cy="6540260"/>
          </a:xfrm>
          <a:prstGeom prst="rect">
            <a:avLst/>
          </a:prstGeom>
          <a:noFill/>
          <a:ln>
            <a:solidFill>
              <a:schemeClr val="tx2"/>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560070"/>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22"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91052" y="663258"/>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27" name="TextBox 26"/>
          <p:cNvSpPr txBox="1"/>
          <p:nvPr/>
        </p:nvSpPr>
        <p:spPr>
          <a:xfrm>
            <a:off x="5492750" y="228600"/>
            <a:ext cx="1117614" cy="338554"/>
          </a:xfrm>
          <a:prstGeom prst="rect">
            <a:avLst/>
          </a:prstGeom>
          <a:noFill/>
        </p:spPr>
        <p:txBody>
          <a:bodyPr wrap="none" rtlCol="0">
            <a:spAutoFit/>
          </a:bodyPr>
          <a:lstStyle/>
          <a:p>
            <a:r>
              <a:rPr lang="en-US" sz="1600" b="1" dirty="0" smtClean="0">
                <a:solidFill>
                  <a:schemeClr val="accent1">
                    <a:lumMod val="75000"/>
                  </a:schemeClr>
                </a:solidFill>
              </a:rPr>
              <a:t>Brick Heck</a:t>
            </a:r>
            <a:endParaRPr lang="en-US" sz="1600" b="1" dirty="0">
              <a:solidFill>
                <a:schemeClr val="accent1">
                  <a:lumMod val="75000"/>
                </a:schemeClr>
              </a:solidFill>
            </a:endParaRPr>
          </a:p>
        </p:txBody>
      </p:sp>
      <p:pic>
        <p:nvPicPr>
          <p:cNvPr id="31"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4554766" y="2860583"/>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3"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7515679" y="287510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34" name="Picture 2" descr="C:\Documents and Settings\rabreks\Local Settings\Temporary Internet Files\Content.IE5\7KY1DFE9\MCj04346630000[1].wmf"/>
          <p:cNvPicPr>
            <a:picLocks noChangeAspect="1" noChangeArrowheads="1"/>
          </p:cNvPicPr>
          <p:nvPr/>
        </p:nvPicPr>
        <p:blipFill>
          <a:blip r:embed="rId4" cstate="print"/>
          <a:srcRect/>
          <a:stretch>
            <a:fillRect/>
          </a:stretch>
        </p:blipFill>
        <p:spPr bwMode="auto">
          <a:xfrm>
            <a:off x="6405332" y="2867842"/>
            <a:ext cx="157537" cy="2082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30" name="TextBox 29"/>
          <p:cNvSpPr txBox="1"/>
          <p:nvPr/>
        </p:nvSpPr>
        <p:spPr>
          <a:xfrm>
            <a:off x="8575040" y="5974080"/>
            <a:ext cx="348172" cy="230832"/>
          </a:xfrm>
          <a:prstGeom prst="rect">
            <a:avLst/>
          </a:prstGeom>
          <a:noFill/>
        </p:spPr>
        <p:txBody>
          <a:bodyPr wrap="none" rtlCol="0">
            <a:spAutoFit/>
          </a:bodyPr>
          <a:lstStyle/>
          <a:p>
            <a:r>
              <a:rPr lang="en-US" sz="900" b="1" dirty="0" smtClean="0"/>
              <a:t>PM</a:t>
            </a:r>
            <a:endParaRPr lang="en-US" sz="900" b="1" dirty="0"/>
          </a:p>
        </p:txBody>
      </p:sp>
      <p:sp>
        <p:nvSpPr>
          <p:cNvPr id="39" name="TextBox 38"/>
          <p:cNvSpPr txBox="1"/>
          <p:nvPr/>
        </p:nvSpPr>
        <p:spPr>
          <a:xfrm>
            <a:off x="7874000" y="2819085"/>
            <a:ext cx="1289135" cy="276999"/>
          </a:xfrm>
          <a:prstGeom prst="rect">
            <a:avLst/>
          </a:prstGeom>
          <a:noFill/>
        </p:spPr>
        <p:txBody>
          <a:bodyPr wrap="none" rtlCol="0">
            <a:spAutoFit/>
          </a:bodyPr>
          <a:lstStyle/>
          <a:p>
            <a:r>
              <a:rPr lang="en-US" sz="1200" b="1" dirty="0" smtClean="0"/>
              <a:t>Parent Interview</a:t>
            </a:r>
            <a:endParaRPr lang="en-US" sz="1200" b="1" dirty="0"/>
          </a:p>
        </p:txBody>
      </p:sp>
      <p:pic>
        <p:nvPicPr>
          <p:cNvPr id="45" name="Picture 44"/>
          <p:cNvPicPr>
            <a:picLocks noChangeAspect="1"/>
          </p:cNvPicPr>
          <p:nvPr/>
        </p:nvPicPr>
        <p:blipFill>
          <a:blip r:embed="rId5"/>
          <a:stretch>
            <a:fillRect/>
          </a:stretch>
        </p:blipFill>
        <p:spPr>
          <a:xfrm>
            <a:off x="4482678" y="3505243"/>
            <a:ext cx="4760150" cy="274442"/>
          </a:xfrm>
          <a:prstGeom prst="rect">
            <a:avLst/>
          </a:prstGeom>
          <a:ln w="3175">
            <a:solidFill>
              <a:schemeClr val="tx1"/>
            </a:solidFill>
          </a:ln>
          <a:effectLst/>
        </p:spPr>
      </p:pic>
      <p:pic>
        <p:nvPicPr>
          <p:cNvPr id="46" name="Picture 45"/>
          <p:cNvPicPr>
            <a:picLocks noChangeAspect="1"/>
          </p:cNvPicPr>
          <p:nvPr/>
        </p:nvPicPr>
        <p:blipFill>
          <a:blip r:embed="rId6"/>
          <a:stretch>
            <a:fillRect/>
          </a:stretch>
        </p:blipFill>
        <p:spPr>
          <a:xfrm>
            <a:off x="4471304" y="4050019"/>
            <a:ext cx="4801330" cy="275175"/>
          </a:xfrm>
          <a:prstGeom prst="rect">
            <a:avLst/>
          </a:prstGeom>
          <a:ln w="3175">
            <a:solidFill>
              <a:schemeClr val="tx1"/>
            </a:solidFill>
          </a:ln>
        </p:spPr>
      </p:pic>
      <p:pic>
        <p:nvPicPr>
          <p:cNvPr id="17" name="Picture 16"/>
          <p:cNvPicPr>
            <a:picLocks noChangeAspect="1"/>
          </p:cNvPicPr>
          <p:nvPr/>
        </p:nvPicPr>
        <p:blipFill>
          <a:blip r:embed="rId7"/>
          <a:stretch>
            <a:fillRect/>
          </a:stretch>
        </p:blipFill>
        <p:spPr>
          <a:xfrm>
            <a:off x="4482679" y="4644128"/>
            <a:ext cx="4760150" cy="393815"/>
          </a:xfrm>
          <a:prstGeom prst="rect">
            <a:avLst/>
          </a:prstGeom>
          <a:ln w="38100">
            <a:solidFill>
              <a:schemeClr val="tx1"/>
            </a:solidFill>
          </a:ln>
        </p:spPr>
      </p:pic>
    </p:spTree>
    <p:extLst>
      <p:ext uri="{BB962C8B-B14F-4D97-AF65-F5344CB8AC3E}">
        <p14:creationId xmlns:p14="http://schemas.microsoft.com/office/powerpoint/2010/main" val="398770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766457" y="331220"/>
            <a:ext cx="10727043" cy="5632311"/>
          </a:xfrm>
          <a:prstGeom prst="rect">
            <a:avLst/>
          </a:prstGeom>
          <a:solidFill>
            <a:schemeClr val="bg1"/>
          </a:solidFill>
        </p:spPr>
        <p:txBody>
          <a:bodyPr wrap="square">
            <a:spAutoFit/>
          </a:bodyPr>
          <a:lstStyle/>
          <a:p>
            <a:r>
              <a:rPr lang="en-US" sz="4000" b="1" dirty="0" smtClean="0"/>
              <a:t>STRENGTHS:  </a:t>
            </a:r>
          </a:p>
          <a:p>
            <a:r>
              <a:rPr lang="en-US" sz="4000" b="1" dirty="0" smtClean="0">
                <a:solidFill>
                  <a:schemeClr val="accent1">
                    <a:lumMod val="75000"/>
                  </a:schemeClr>
                </a:solidFill>
              </a:rPr>
              <a:t>Based </a:t>
            </a:r>
            <a:r>
              <a:rPr lang="en-US" sz="4000" b="1" dirty="0">
                <a:solidFill>
                  <a:schemeClr val="accent1">
                    <a:lumMod val="75000"/>
                  </a:schemeClr>
                </a:solidFill>
              </a:rPr>
              <a:t>upon </a:t>
            </a:r>
            <a:r>
              <a:rPr lang="en-US" sz="4000" b="1" dirty="0" smtClean="0">
                <a:solidFill>
                  <a:schemeClr val="accent1">
                    <a:lumMod val="75000"/>
                  </a:schemeClr>
                </a:solidFill>
              </a:rPr>
              <a:t>parent and teacher observations Brick has developed good social skills.  Observations and data collection reveal his ability to initiate conversations and join in activities allowing him to develop friendships with his peers.  His organizational skills and study habits have improved as evidenced by his performance on classroom assessments.  </a:t>
            </a:r>
            <a:endParaRPr lang="en-US" sz="4000" b="1" dirty="0"/>
          </a:p>
        </p:txBody>
      </p:sp>
    </p:spTree>
    <p:extLst>
      <p:ext uri="{BB962C8B-B14F-4D97-AF65-F5344CB8AC3E}">
        <p14:creationId xmlns:p14="http://schemas.microsoft.com/office/powerpoint/2010/main" val="283318798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510257" y="498310"/>
            <a:ext cx="11248347" cy="5632311"/>
          </a:xfrm>
          <a:prstGeom prst="rect">
            <a:avLst/>
          </a:prstGeom>
          <a:solidFill>
            <a:schemeClr val="bg1"/>
          </a:solidFill>
        </p:spPr>
        <p:txBody>
          <a:bodyPr wrap="square">
            <a:spAutoFit/>
          </a:bodyPr>
          <a:lstStyle/>
          <a:p>
            <a:r>
              <a:rPr lang="en-US" sz="4000" b="1" dirty="0" smtClean="0"/>
              <a:t>NEEDS:  </a:t>
            </a:r>
          </a:p>
          <a:p>
            <a:endParaRPr lang="en-US" sz="4000" b="1" dirty="0" smtClean="0"/>
          </a:p>
          <a:p>
            <a:r>
              <a:rPr lang="en-US" sz="4000" b="1" dirty="0">
                <a:solidFill>
                  <a:schemeClr val="accent1">
                    <a:lumMod val="75000"/>
                  </a:schemeClr>
                </a:solidFill>
              </a:rPr>
              <a:t>However</a:t>
            </a:r>
            <a:r>
              <a:rPr lang="en-US" sz="4000" b="1" dirty="0" smtClean="0">
                <a:solidFill>
                  <a:schemeClr val="accent1">
                    <a:lumMod val="75000"/>
                  </a:schemeClr>
                </a:solidFill>
              </a:rPr>
              <a:t>, as he has gotten older he has not developed proper hygiene skills.  His parents have expressed their concern in this area and have even tried to assist him.  He needs to recognize his need for appropriate hygiene and develop routines for a variety of settings.    </a:t>
            </a:r>
          </a:p>
          <a:p>
            <a:endParaRPr lang="en-US" sz="4000" b="1" dirty="0">
              <a:solidFill>
                <a:schemeClr val="accent1">
                  <a:lumMod val="75000"/>
                </a:schemeClr>
              </a:solidFill>
            </a:endParaRPr>
          </a:p>
        </p:txBody>
      </p:sp>
    </p:spTree>
    <p:extLst>
      <p:ext uri="{BB962C8B-B14F-4D97-AF65-F5344CB8AC3E}">
        <p14:creationId xmlns:p14="http://schemas.microsoft.com/office/powerpoint/2010/main" val="81846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47700" y="337339"/>
            <a:ext cx="11187104" cy="5625312"/>
          </a:xfrm>
          <a:prstGeom prst="rect">
            <a:avLst/>
          </a:prstGeom>
          <a:solidFill>
            <a:schemeClr val="bg1"/>
          </a:solidFill>
        </p:spPr>
        <p:txBody>
          <a:bodyPr wrap="square">
            <a:spAutoFit/>
          </a:bodyPr>
          <a:lstStyle/>
          <a:p>
            <a:r>
              <a:rPr lang="en-US" sz="4000" b="1" dirty="0" smtClean="0"/>
              <a:t>HOW THE DISABILITY AFFECTS PERFORMANCE IN THE GENERAL EDUCATION CURRICULUM :  </a:t>
            </a:r>
          </a:p>
          <a:p>
            <a:endParaRPr lang="en-US" sz="4000" b="1" dirty="0">
              <a:solidFill>
                <a:schemeClr val="accent1">
                  <a:lumMod val="75000"/>
                </a:schemeClr>
              </a:solidFill>
            </a:endParaRPr>
          </a:p>
          <a:p>
            <a:r>
              <a:rPr lang="en-US" sz="4000" b="1" dirty="0" smtClean="0">
                <a:solidFill>
                  <a:schemeClr val="accent1">
                    <a:lumMod val="75000"/>
                  </a:schemeClr>
                </a:solidFill>
              </a:rPr>
              <a:t>His </a:t>
            </a:r>
            <a:r>
              <a:rPr lang="en-US" sz="4000" b="1" dirty="0">
                <a:solidFill>
                  <a:schemeClr val="accent1">
                    <a:lumMod val="75000"/>
                  </a:schemeClr>
                </a:solidFill>
              </a:rPr>
              <a:t>lack of </a:t>
            </a:r>
            <a:r>
              <a:rPr lang="en-US" sz="4000" b="1" dirty="0" smtClean="0">
                <a:solidFill>
                  <a:schemeClr val="accent1">
                    <a:lumMod val="75000"/>
                  </a:schemeClr>
                </a:solidFill>
              </a:rPr>
              <a:t>appropriate grooming habits has </a:t>
            </a:r>
            <a:r>
              <a:rPr lang="en-US" sz="4000" b="1" dirty="0">
                <a:solidFill>
                  <a:schemeClr val="accent1">
                    <a:lumMod val="75000"/>
                  </a:schemeClr>
                </a:solidFill>
              </a:rPr>
              <a:t>interfered with his </a:t>
            </a:r>
            <a:r>
              <a:rPr lang="en-US" sz="4000" b="1" dirty="0" smtClean="0">
                <a:solidFill>
                  <a:schemeClr val="accent1">
                    <a:lumMod val="75000"/>
                  </a:schemeClr>
                </a:solidFill>
              </a:rPr>
              <a:t>ability to meet new people and maintain close friendships with his peers. </a:t>
            </a:r>
          </a:p>
          <a:p>
            <a:r>
              <a:rPr lang="en-US" sz="4000" b="1" dirty="0" smtClean="0">
                <a:solidFill>
                  <a:schemeClr val="accent1">
                    <a:lumMod val="75000"/>
                  </a:schemeClr>
                </a:solidFill>
              </a:rPr>
              <a:t>  </a:t>
            </a:r>
          </a:p>
          <a:p>
            <a:endParaRPr lang="en-US" sz="4000" b="1" dirty="0">
              <a:solidFill>
                <a:schemeClr val="accent1">
                  <a:lumMod val="75000"/>
                </a:schemeClr>
              </a:solidFill>
            </a:endParaRPr>
          </a:p>
          <a:p>
            <a:endParaRPr lang="en-US" sz="4000" b="1" dirty="0">
              <a:solidFill>
                <a:schemeClr val="accent1">
                  <a:lumMod val="75000"/>
                </a:schemeClr>
              </a:solidFill>
            </a:endParaRPr>
          </a:p>
        </p:txBody>
      </p:sp>
    </p:spTree>
    <p:extLst>
      <p:ext uri="{BB962C8B-B14F-4D97-AF65-F5344CB8AC3E}">
        <p14:creationId xmlns:p14="http://schemas.microsoft.com/office/powerpoint/2010/main" val="9220044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b="57934"/>
          <a:stretch/>
        </p:blipFill>
        <p:spPr>
          <a:xfrm>
            <a:off x="568252" y="272614"/>
            <a:ext cx="11248346" cy="6187020"/>
          </a:xfrm>
          <a:prstGeom prst="rect">
            <a:avLst/>
          </a:prstGeom>
          <a:ln w="12700">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55643225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rotWithShape="1">
          <a:blip r:embed="rId3"/>
          <a:srcRect l="278" t="42095" r="-278" b="957"/>
          <a:stretch/>
        </p:blipFill>
        <p:spPr>
          <a:xfrm>
            <a:off x="2147010" y="271148"/>
            <a:ext cx="8271802" cy="6159438"/>
          </a:xfrm>
          <a:prstGeom prst="rect">
            <a:avLst/>
          </a:prstGeom>
          <a:ln w="12700">
            <a:solidFill>
              <a:schemeClr val="accent1"/>
            </a:solidFill>
          </a:ln>
          <a:effectLst>
            <a:outerShdw blurRad="63500" sx="102000" sy="102000" algn="ctr" rotWithShape="0">
              <a:prstClr val="black">
                <a:alpha val="40000"/>
              </a:prstClr>
            </a:outerShdw>
          </a:effectLst>
        </p:spPr>
      </p:pic>
      <p:sp>
        <p:nvSpPr>
          <p:cNvPr id="20" name="TextBox 19"/>
          <p:cNvSpPr txBox="1"/>
          <p:nvPr/>
        </p:nvSpPr>
        <p:spPr>
          <a:xfrm>
            <a:off x="2300748" y="1047137"/>
            <a:ext cx="856325" cy="461665"/>
          </a:xfrm>
          <a:prstGeom prst="rect">
            <a:avLst/>
          </a:prstGeom>
          <a:noFill/>
        </p:spPr>
        <p:txBody>
          <a:bodyPr wrap="none" rtlCol="0">
            <a:spAutoFit/>
          </a:bodyPr>
          <a:lstStyle/>
          <a:p>
            <a:r>
              <a:rPr lang="en-US" sz="2400" b="1" dirty="0" smtClean="0">
                <a:solidFill>
                  <a:schemeClr val="accent1">
                    <a:lumMod val="75000"/>
                  </a:schemeClr>
                </a:solidFill>
              </a:rPr>
              <a:t>Brick</a:t>
            </a:r>
            <a:endParaRPr lang="en-US" sz="2400" b="1" dirty="0">
              <a:solidFill>
                <a:schemeClr val="accent1">
                  <a:lumMod val="75000"/>
                </a:schemeClr>
              </a:solidFill>
            </a:endParaRPr>
          </a:p>
        </p:txBody>
      </p:sp>
      <p:sp>
        <p:nvSpPr>
          <p:cNvPr id="21" name="TextBox 20"/>
          <p:cNvSpPr txBox="1"/>
          <p:nvPr/>
        </p:nvSpPr>
        <p:spPr>
          <a:xfrm>
            <a:off x="2285994" y="1839066"/>
            <a:ext cx="7844065" cy="1446550"/>
          </a:xfrm>
          <a:prstGeom prst="rect">
            <a:avLst/>
          </a:prstGeom>
          <a:noFill/>
        </p:spPr>
        <p:txBody>
          <a:bodyPr wrap="square" rtlCol="0">
            <a:spAutoFit/>
          </a:bodyPr>
          <a:lstStyle/>
          <a:p>
            <a:r>
              <a:rPr lang="en-US" sz="2200" b="1" dirty="0">
                <a:solidFill>
                  <a:schemeClr val="accent1">
                    <a:lumMod val="75000"/>
                  </a:schemeClr>
                </a:solidFill>
              </a:rPr>
              <a:t>w</a:t>
            </a:r>
            <a:r>
              <a:rPr lang="en-US" sz="2200" b="1" dirty="0" smtClean="0">
                <a:solidFill>
                  <a:schemeClr val="accent1">
                    <a:lumMod val="75000"/>
                  </a:schemeClr>
                </a:solidFill>
              </a:rPr>
              <a:t>ill preview videos demonstrating personal grooming appropriate for school and home and develop a checklist to </a:t>
            </a:r>
            <a:r>
              <a:rPr lang="en-US" sz="2200" b="1" dirty="0">
                <a:solidFill>
                  <a:schemeClr val="accent1">
                    <a:lumMod val="75000"/>
                  </a:schemeClr>
                </a:solidFill>
              </a:rPr>
              <a:t>use  (TS.DL9.3C) </a:t>
            </a:r>
          </a:p>
          <a:p>
            <a:endParaRPr lang="en-US" sz="2200" b="1" dirty="0" smtClean="0">
              <a:solidFill>
                <a:schemeClr val="accent1">
                  <a:lumMod val="75000"/>
                </a:schemeClr>
              </a:solidFill>
            </a:endParaRPr>
          </a:p>
        </p:txBody>
      </p:sp>
      <p:sp>
        <p:nvSpPr>
          <p:cNvPr id="22" name="TextBox 21"/>
          <p:cNvSpPr txBox="1"/>
          <p:nvPr/>
        </p:nvSpPr>
        <p:spPr>
          <a:xfrm>
            <a:off x="2349907" y="3066439"/>
            <a:ext cx="7266042" cy="430887"/>
          </a:xfrm>
          <a:prstGeom prst="rect">
            <a:avLst/>
          </a:prstGeom>
          <a:noFill/>
        </p:spPr>
        <p:txBody>
          <a:bodyPr wrap="square" rtlCol="0">
            <a:spAutoFit/>
          </a:bodyPr>
          <a:lstStyle/>
          <a:p>
            <a:r>
              <a:rPr lang="en-US" sz="2200" b="1" dirty="0" smtClean="0">
                <a:solidFill>
                  <a:schemeClr val="accent1">
                    <a:lumMod val="75000"/>
                  </a:schemeClr>
                </a:solidFill>
              </a:rPr>
              <a:t>Using a computer based social skills program </a:t>
            </a:r>
            <a:endParaRPr lang="en-US" sz="2200" b="1" dirty="0">
              <a:solidFill>
                <a:schemeClr val="accent1">
                  <a:lumMod val="75000"/>
                </a:schemeClr>
              </a:solidFill>
            </a:endParaRPr>
          </a:p>
        </p:txBody>
      </p:sp>
      <p:sp>
        <p:nvSpPr>
          <p:cNvPr id="23" name="TextBox 22"/>
          <p:cNvSpPr txBox="1"/>
          <p:nvPr/>
        </p:nvSpPr>
        <p:spPr>
          <a:xfrm>
            <a:off x="2369575" y="4129554"/>
            <a:ext cx="7266042" cy="430887"/>
          </a:xfrm>
          <a:prstGeom prst="rect">
            <a:avLst/>
          </a:prstGeom>
          <a:noFill/>
        </p:spPr>
        <p:txBody>
          <a:bodyPr wrap="square" rtlCol="0">
            <a:spAutoFit/>
          </a:bodyPr>
          <a:lstStyle/>
          <a:p>
            <a:r>
              <a:rPr lang="en-US" sz="2200" b="1" dirty="0">
                <a:solidFill>
                  <a:schemeClr val="accent1">
                    <a:lumMod val="75000"/>
                  </a:schemeClr>
                </a:solidFill>
              </a:rPr>
              <a:t>w</a:t>
            </a:r>
            <a:r>
              <a:rPr lang="en-US" sz="2200" b="1" dirty="0" smtClean="0">
                <a:solidFill>
                  <a:schemeClr val="accent1">
                    <a:lumMod val="75000"/>
                  </a:schemeClr>
                </a:solidFill>
              </a:rPr>
              <a:t>ith 100% accuracy</a:t>
            </a:r>
            <a:endParaRPr lang="en-US" sz="2200" b="1" dirty="0">
              <a:solidFill>
                <a:schemeClr val="accent1">
                  <a:lumMod val="75000"/>
                </a:schemeClr>
              </a:solidFill>
            </a:endParaRPr>
          </a:p>
        </p:txBody>
      </p:sp>
      <p:sp>
        <p:nvSpPr>
          <p:cNvPr id="24" name="TextBox 23"/>
          <p:cNvSpPr txBox="1"/>
          <p:nvPr/>
        </p:nvSpPr>
        <p:spPr>
          <a:xfrm>
            <a:off x="2369575" y="5206475"/>
            <a:ext cx="7266042" cy="430887"/>
          </a:xfrm>
          <a:prstGeom prst="rect">
            <a:avLst/>
          </a:prstGeom>
          <a:noFill/>
        </p:spPr>
        <p:txBody>
          <a:bodyPr wrap="square" rtlCol="0">
            <a:spAutoFit/>
          </a:bodyPr>
          <a:lstStyle/>
          <a:p>
            <a:r>
              <a:rPr lang="en-US" sz="2200" b="1" dirty="0">
                <a:solidFill>
                  <a:schemeClr val="accent1">
                    <a:lumMod val="75000"/>
                  </a:schemeClr>
                </a:solidFill>
              </a:rPr>
              <a:t>b</a:t>
            </a:r>
            <a:r>
              <a:rPr lang="en-US" sz="2200" b="1" dirty="0" smtClean="0">
                <a:solidFill>
                  <a:schemeClr val="accent1">
                    <a:lumMod val="75000"/>
                  </a:schemeClr>
                </a:solidFill>
              </a:rPr>
              <a:t>y the end of the 4</a:t>
            </a:r>
            <a:r>
              <a:rPr lang="en-US" sz="2200" b="1" baseline="30000" dirty="0" smtClean="0">
                <a:solidFill>
                  <a:schemeClr val="accent1">
                    <a:lumMod val="75000"/>
                  </a:schemeClr>
                </a:solidFill>
              </a:rPr>
              <a:t>th</a:t>
            </a:r>
            <a:r>
              <a:rPr lang="en-US" sz="2200" b="1" dirty="0" smtClean="0">
                <a:solidFill>
                  <a:schemeClr val="accent1">
                    <a:lumMod val="75000"/>
                  </a:schemeClr>
                </a:solidFill>
              </a:rPr>
              <a:t> nine weeks </a:t>
            </a:r>
            <a:endParaRPr lang="en-US" sz="2200" b="1" dirty="0">
              <a:solidFill>
                <a:schemeClr val="accent1">
                  <a:lumMod val="75000"/>
                </a:schemeClr>
              </a:solidFill>
            </a:endParaRPr>
          </a:p>
        </p:txBody>
      </p:sp>
    </p:spTree>
    <p:extLst>
      <p:ext uri="{BB962C8B-B14F-4D97-AF65-F5344CB8AC3E}">
        <p14:creationId xmlns:p14="http://schemas.microsoft.com/office/powerpoint/2010/main" val="7234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barn(inVertical)">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barn(inVertical)">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barn(inVertical)">
                                      <p:cBhvr>
                                        <p:cTn id="17" dur="500"/>
                                        <p:tgtEl>
                                          <p:spTgt spid="2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barn(inVertical)">
                                      <p:cBhvr>
                                        <p:cTn id="22" dur="5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4">
                                            <p:txEl>
                                              <p:pRg st="0" end="0"/>
                                            </p:txEl>
                                          </p:spTgt>
                                        </p:tgtEl>
                                        <p:attrNameLst>
                                          <p:attrName>style.visibility</p:attrName>
                                        </p:attrNameLst>
                                      </p:cBhvr>
                                      <p:to>
                                        <p:strVal val="visible"/>
                                      </p:to>
                                    </p:set>
                                    <p:animEffect transition="in" filter="barn(inVertical)">
                                      <p:cBhvr>
                                        <p:cTn id="27" dur="5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341476" y="278620"/>
            <a:ext cx="11489939" cy="6186309"/>
          </a:xfrm>
          <a:prstGeom prst="rect">
            <a:avLst/>
          </a:prstGeom>
          <a:solidFill>
            <a:schemeClr val="bg1"/>
          </a:solidFill>
        </p:spPr>
        <p:txBody>
          <a:bodyPr wrap="square">
            <a:spAutoFit/>
          </a:bodyPr>
          <a:lstStyle/>
          <a:p>
            <a:r>
              <a:rPr lang="en-US" sz="4400" b="1" dirty="0" smtClean="0"/>
              <a:t>MEASURABLE ANNUAL GOAL: </a:t>
            </a:r>
          </a:p>
          <a:p>
            <a:endParaRPr lang="en-US" sz="4800" b="1" dirty="0">
              <a:solidFill>
                <a:schemeClr val="accent1">
                  <a:lumMod val="75000"/>
                </a:schemeClr>
              </a:solidFill>
            </a:endParaRPr>
          </a:p>
          <a:p>
            <a:pPr>
              <a:defRPr/>
            </a:pPr>
            <a:r>
              <a:rPr lang="en-US" sz="4400" b="1" dirty="0">
                <a:solidFill>
                  <a:schemeClr val="accent1">
                    <a:lumMod val="75000"/>
                  </a:schemeClr>
                </a:solidFill>
              </a:rPr>
              <a:t>Using a computer based social skills program, Brick will preview videos demonstrating personal grooming appropriate for school and home and develop a checklist to use with 100% accuracy by the end of the 4th nine weeks</a:t>
            </a:r>
            <a:r>
              <a:rPr lang="en-US" sz="4400" b="1" dirty="0" smtClean="0">
                <a:solidFill>
                  <a:schemeClr val="accent1">
                    <a:lumMod val="75000"/>
                  </a:schemeClr>
                </a:solidFill>
              </a:rPr>
              <a:t>. (TS.DL9.3C)</a:t>
            </a:r>
            <a:endParaRPr lang="en-US" sz="4000" b="1" dirty="0" smtClean="0">
              <a:solidFill>
                <a:schemeClr val="accent1">
                  <a:lumMod val="75000"/>
                </a:schemeClr>
              </a:solidFill>
            </a:endParaRPr>
          </a:p>
          <a:p>
            <a:pPr>
              <a:defRPr/>
            </a:pPr>
            <a:endParaRPr lang="en-US" sz="4000" b="1" dirty="0">
              <a:solidFill>
                <a:schemeClr val="accent1">
                  <a:lumMod val="75000"/>
                </a:schemeClr>
              </a:solidFill>
            </a:endParaRPr>
          </a:p>
        </p:txBody>
      </p:sp>
    </p:spTree>
    <p:extLst>
      <p:ext uri="{BB962C8B-B14F-4D97-AF65-F5344CB8AC3E}">
        <p14:creationId xmlns:p14="http://schemas.microsoft.com/office/powerpoint/2010/main" val="369237818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569" r="7393"/>
          <a:stretch/>
        </p:blipFill>
        <p:spPr>
          <a:xfrm>
            <a:off x="1511300" y="156606"/>
            <a:ext cx="8623300" cy="6478004"/>
          </a:xfrm>
          <a:prstGeom prst="rect">
            <a:avLst/>
          </a:prstGeom>
          <a:ln w="9525">
            <a:solidFill>
              <a:schemeClr val="tx1"/>
            </a:solidFill>
          </a:ln>
          <a:effectLst>
            <a:outerShdw blurRad="63500" sx="102000" sy="102000" algn="ctr" rotWithShape="0">
              <a:prstClr val="black">
                <a:alpha val="40000"/>
              </a:prstClr>
            </a:outerShdw>
          </a:effectLst>
        </p:spPr>
      </p:pic>
      <p:sp>
        <p:nvSpPr>
          <p:cNvPr id="3" name="TextBox 2"/>
          <p:cNvSpPr txBox="1"/>
          <p:nvPr/>
        </p:nvSpPr>
        <p:spPr>
          <a:xfrm>
            <a:off x="1702514" y="2416845"/>
            <a:ext cx="8240871" cy="1061829"/>
          </a:xfrm>
          <a:prstGeom prst="rect">
            <a:avLst/>
          </a:prstGeom>
          <a:noFill/>
        </p:spPr>
        <p:txBody>
          <a:bodyPr wrap="square" rtlCol="0">
            <a:spAutoFit/>
          </a:bodyPr>
          <a:lstStyle/>
          <a:p>
            <a:r>
              <a:rPr lang="en-US" sz="900" b="1" dirty="0">
                <a:solidFill>
                  <a:schemeClr val="accent1">
                    <a:lumMod val="75000"/>
                  </a:schemeClr>
                </a:solidFill>
              </a:rPr>
              <a:t>Based upon parent and teacher observations Brick has developed good social skills.  Observations and data collection reveal his ability to initiate conversations and join in activities allowing him to develop friendships with his peers.  His organizational skills and study habits have improved as evidenced by his performance on classroom assessments. However, as he has gotten older he has not developed proper hygiene skills.  His parents have expressed their concern in this area and have even tried to assist him.  He needs to recognize his need for appropriate hygiene and develop routines for a variety of settings. His lack of appropriate grooming habits has interfered with his ability to meet new people and maintain close friendships with his peers. (TS.DL9.3C)</a:t>
            </a:r>
            <a:endParaRPr lang="en-US" sz="800" b="1" dirty="0">
              <a:solidFill>
                <a:schemeClr val="accent1">
                  <a:lumMod val="75000"/>
                </a:schemeClr>
              </a:solidFill>
            </a:endParaRPr>
          </a:p>
          <a:p>
            <a:endParaRPr lang="en-US" sz="900" b="1" dirty="0">
              <a:solidFill>
                <a:schemeClr val="accent1">
                  <a:lumMod val="75000"/>
                </a:schemeClr>
              </a:solidFill>
            </a:endParaRPr>
          </a:p>
          <a:p>
            <a:r>
              <a:rPr lang="en-US" sz="900" b="1" dirty="0" smtClean="0">
                <a:solidFill>
                  <a:schemeClr val="accent1">
                    <a:lumMod val="75000"/>
                  </a:schemeClr>
                </a:solidFill>
              </a:rPr>
              <a:t>. </a:t>
            </a:r>
            <a:endParaRPr lang="en-US" dirty="0"/>
          </a:p>
        </p:txBody>
      </p:sp>
      <p:sp>
        <p:nvSpPr>
          <p:cNvPr id="4" name="TextBox 3"/>
          <p:cNvSpPr txBox="1"/>
          <p:nvPr/>
        </p:nvSpPr>
        <p:spPr>
          <a:xfrm>
            <a:off x="3644900" y="952500"/>
            <a:ext cx="1821332" cy="523220"/>
          </a:xfrm>
          <a:prstGeom prst="rect">
            <a:avLst/>
          </a:prstGeom>
          <a:noFill/>
        </p:spPr>
        <p:txBody>
          <a:bodyPr wrap="none" rtlCol="0">
            <a:spAutoFit/>
          </a:bodyPr>
          <a:lstStyle/>
          <a:p>
            <a:r>
              <a:rPr lang="en-US" sz="2800" b="1" dirty="0" smtClean="0">
                <a:solidFill>
                  <a:schemeClr val="accent1">
                    <a:lumMod val="75000"/>
                  </a:schemeClr>
                </a:solidFill>
              </a:rPr>
              <a:t>Brick Heck</a:t>
            </a:r>
            <a:endParaRPr lang="en-US" sz="2800" b="1" dirty="0">
              <a:solidFill>
                <a:schemeClr val="accent1">
                  <a:lumMod val="75000"/>
                </a:schemeClr>
              </a:solidFill>
            </a:endParaRPr>
          </a:p>
        </p:txBody>
      </p:sp>
      <p:sp>
        <p:nvSpPr>
          <p:cNvPr id="5" name="TextBox 4"/>
          <p:cNvSpPr txBox="1"/>
          <p:nvPr/>
        </p:nvSpPr>
        <p:spPr>
          <a:xfrm>
            <a:off x="2654300" y="1803400"/>
            <a:ext cx="3299237" cy="400110"/>
          </a:xfrm>
          <a:prstGeom prst="rect">
            <a:avLst/>
          </a:prstGeom>
          <a:noFill/>
        </p:spPr>
        <p:txBody>
          <a:bodyPr wrap="none" rtlCol="0">
            <a:spAutoFit/>
          </a:bodyPr>
          <a:lstStyle/>
          <a:p>
            <a:r>
              <a:rPr lang="en-US" sz="2000" b="1" dirty="0" smtClean="0">
                <a:solidFill>
                  <a:schemeClr val="accent1">
                    <a:lumMod val="75000"/>
                  </a:schemeClr>
                </a:solidFill>
              </a:rPr>
              <a:t>Personal Management (PM) </a:t>
            </a:r>
            <a:endParaRPr lang="en-US" sz="2000" b="1" dirty="0">
              <a:solidFill>
                <a:schemeClr val="accent1">
                  <a:lumMod val="75000"/>
                </a:schemeClr>
              </a:solidFill>
            </a:endParaRPr>
          </a:p>
        </p:txBody>
      </p:sp>
      <p:sp>
        <p:nvSpPr>
          <p:cNvPr id="6" name="TextBox 5"/>
          <p:cNvSpPr txBox="1"/>
          <p:nvPr/>
        </p:nvSpPr>
        <p:spPr>
          <a:xfrm>
            <a:off x="1740614" y="3382045"/>
            <a:ext cx="8240871" cy="738664"/>
          </a:xfrm>
          <a:prstGeom prst="rect">
            <a:avLst/>
          </a:prstGeom>
          <a:noFill/>
        </p:spPr>
        <p:txBody>
          <a:bodyPr wrap="square" rtlCol="0">
            <a:spAutoFit/>
          </a:bodyPr>
          <a:lstStyle/>
          <a:p>
            <a:r>
              <a:rPr lang="en-US" sz="1400" b="1" dirty="0">
                <a:solidFill>
                  <a:schemeClr val="accent1">
                    <a:lumMod val="75000"/>
                  </a:schemeClr>
                </a:solidFill>
              </a:rPr>
              <a:t>Using a computer based social skills program, Brick will preview videos demonstrating personal grooming appropriate for school and home and develop a checklist to use with 100% accuracy by the end of the 4th nine weeks.. </a:t>
            </a:r>
            <a:endParaRPr lang="en-US" sz="3600" b="1" dirty="0"/>
          </a:p>
        </p:txBody>
      </p:sp>
      <p:pic>
        <p:nvPicPr>
          <p:cNvPr id="7"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5324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8"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6172396" y="43038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9"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92496" y="4799187"/>
            <a:ext cx="197399" cy="260980"/>
          </a:xfrm>
          <a:prstGeom prst="rect">
            <a:avLst/>
          </a:prstGeom>
          <a:noFill/>
          <a:ln w="9525">
            <a:noFill/>
            <a:miter lim="800000"/>
            <a:headEnd/>
            <a:tailEnd/>
          </a:ln>
          <a:effectLst>
            <a:outerShdw blurRad="63500" sx="102000" sy="102000" algn="ctr" rotWithShape="0">
              <a:prstClr val="black">
                <a:alpha val="40000"/>
              </a:prstClr>
            </a:outerShdw>
          </a:effectLst>
        </p:spPr>
      </p:pic>
      <p:sp>
        <p:nvSpPr>
          <p:cNvPr id="10" name="TextBox 9"/>
          <p:cNvSpPr txBox="1"/>
          <p:nvPr/>
        </p:nvSpPr>
        <p:spPr>
          <a:xfrm>
            <a:off x="2730500" y="4735652"/>
            <a:ext cx="3053465" cy="369332"/>
          </a:xfrm>
          <a:prstGeom prst="rect">
            <a:avLst/>
          </a:prstGeom>
          <a:noFill/>
        </p:spPr>
        <p:txBody>
          <a:bodyPr wrap="none" rtlCol="0">
            <a:spAutoFit/>
          </a:bodyPr>
          <a:lstStyle/>
          <a:p>
            <a:r>
              <a:rPr lang="en-US" b="1" dirty="0" smtClean="0">
                <a:solidFill>
                  <a:schemeClr val="accent1">
                    <a:lumMod val="75000"/>
                  </a:schemeClr>
                </a:solidFill>
              </a:rPr>
              <a:t>Student Developed Checklist</a:t>
            </a:r>
            <a:endParaRPr lang="en-US" b="1" dirty="0">
              <a:solidFill>
                <a:schemeClr val="accent1">
                  <a:lumMod val="75000"/>
                </a:schemeClr>
              </a:solidFill>
            </a:endParaRPr>
          </a:p>
        </p:txBody>
      </p:sp>
      <p:pic>
        <p:nvPicPr>
          <p:cNvPr id="11" name="Picture 2" descr="C:\Documents and Settings\rabreks\Local Settings\Temporary Internet Files\Content.IE5\7KY1DFE9\MCj04346630000[1].wmf"/>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a:off x="1882625" y="1545389"/>
            <a:ext cx="217139" cy="287078"/>
          </a:xfrm>
          <a:prstGeom prst="rect">
            <a:avLst/>
          </a:prstGeom>
          <a:noFill/>
          <a:ln w="9525">
            <a:noFill/>
            <a:miter lim="800000"/>
            <a:headEnd/>
            <a:tailEnd/>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950079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rot="10800000">
            <a:off x="3643531" y="98474"/>
            <a:ext cx="5106571" cy="6737943"/>
          </a:xfrm>
          <a:prstGeom prst="rect">
            <a:avLst/>
          </a:prstGeom>
          <a:ln>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22951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rot="16200000">
            <a:off x="2609610" y="-654199"/>
            <a:ext cx="6643608" cy="8148958"/>
          </a:xfrm>
          <a:prstGeom prst="rect">
            <a:avLst/>
          </a:prstGeom>
          <a:ln>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25952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63705" y="158675"/>
            <a:ext cx="5779258" cy="6589924"/>
          </a:xfrm>
          <a:prstGeom prst="rect">
            <a:avLst/>
          </a:prstGeom>
          <a:ln>
            <a:solidFill>
              <a:schemeClr val="accent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90339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873010" y="409566"/>
            <a:ext cx="6012000" cy="6012000"/>
          </a:xfrm>
          <a:prstGeom prst="rect">
            <a:avLst/>
          </a:prstGeom>
        </p:spPr>
      </p:pic>
    </p:spTree>
    <p:extLst>
      <p:ext uri="{BB962C8B-B14F-4D97-AF65-F5344CB8AC3E}">
        <p14:creationId xmlns:p14="http://schemas.microsoft.com/office/powerpoint/2010/main" val="247940135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72769" y="713232"/>
            <a:ext cx="9506692" cy="4985980"/>
          </a:xfrm>
          <a:prstGeom prst="rect">
            <a:avLst/>
          </a:prstGeom>
          <a:noFill/>
        </p:spPr>
        <p:txBody>
          <a:bodyPr wrap="square" rtlCol="0">
            <a:spAutoFit/>
          </a:bodyPr>
          <a:lstStyle/>
          <a:p>
            <a:pPr marL="285750" indent="-285750" algn="ctr">
              <a:lnSpc>
                <a:spcPct val="150000"/>
              </a:lnSpc>
              <a:buFont typeface="Arial" panose="020B0604020202020204" pitchFamily="34" charset="0"/>
              <a:buChar char="•"/>
            </a:pPr>
            <a:r>
              <a:rPr lang="en-US" sz="4000" b="1" dirty="0" smtClean="0"/>
              <a:t>Crystal Richardson  </a:t>
            </a:r>
            <a:r>
              <a:rPr lang="en-US" sz="4000" b="1" dirty="0" smtClean="0">
                <a:hlinkClick r:id="rId3"/>
              </a:rPr>
              <a:t>crystalr@alsde.edu</a:t>
            </a:r>
            <a:endParaRPr lang="en-US" sz="4000" b="1" dirty="0" smtClean="0"/>
          </a:p>
          <a:p>
            <a:pPr marL="285750" indent="-285750" algn="ctr">
              <a:lnSpc>
                <a:spcPct val="150000"/>
              </a:lnSpc>
              <a:buFont typeface="Arial" panose="020B0604020202020204" pitchFamily="34" charset="0"/>
              <a:buChar char="•"/>
            </a:pPr>
            <a:r>
              <a:rPr lang="en-US" sz="4000" b="1" dirty="0" smtClean="0"/>
              <a:t>Alicia </a:t>
            </a:r>
            <a:r>
              <a:rPr lang="en-US" sz="4000" b="1" dirty="0"/>
              <a:t>Hodge  </a:t>
            </a:r>
            <a:r>
              <a:rPr lang="en-US" sz="4000" b="1" dirty="0">
                <a:hlinkClick r:id="rId4"/>
              </a:rPr>
              <a:t>ahodge@alsde.edu</a:t>
            </a:r>
            <a:endParaRPr lang="en-US" sz="4000" b="1" dirty="0"/>
          </a:p>
          <a:p>
            <a:pPr marL="285750" indent="-285750" algn="ctr">
              <a:lnSpc>
                <a:spcPct val="150000"/>
              </a:lnSpc>
              <a:buFont typeface="Arial" panose="020B0604020202020204" pitchFamily="34" charset="0"/>
              <a:buChar char="•"/>
            </a:pPr>
            <a:r>
              <a:rPr lang="en-US" sz="4000" b="1" dirty="0" smtClean="0"/>
              <a:t>Curtis Gage	 </a:t>
            </a:r>
            <a:r>
              <a:rPr lang="en-US" sz="4000" b="1" dirty="0" smtClean="0">
                <a:solidFill>
                  <a:srgbClr val="00B0F0"/>
                </a:solidFill>
                <a:hlinkClick r:id="rId5"/>
              </a:rPr>
              <a:t>cgage@alsde.edu</a:t>
            </a:r>
            <a:endParaRPr lang="en-US" sz="4000" b="1" dirty="0">
              <a:solidFill>
                <a:srgbClr val="00B0F0"/>
              </a:solidFill>
            </a:endParaRPr>
          </a:p>
          <a:p>
            <a:pPr marL="285750" indent="-285750" algn="ctr">
              <a:lnSpc>
                <a:spcPct val="150000"/>
              </a:lnSpc>
              <a:buFont typeface="Arial" panose="020B0604020202020204" pitchFamily="34" charset="0"/>
              <a:buChar char="•"/>
            </a:pPr>
            <a:r>
              <a:rPr lang="en-US" sz="4000" b="1" dirty="0"/>
              <a:t>Kemeche Green  </a:t>
            </a:r>
            <a:r>
              <a:rPr lang="en-US" sz="4000" b="1" dirty="0">
                <a:hlinkClick r:id="rId6"/>
              </a:rPr>
              <a:t>kgreen@alsde.edu</a:t>
            </a:r>
            <a:endParaRPr lang="en-US" sz="4000" b="1" dirty="0"/>
          </a:p>
          <a:p>
            <a:pPr marL="285750" indent="-285750" algn="ctr">
              <a:lnSpc>
                <a:spcPct val="150000"/>
              </a:lnSpc>
              <a:buFont typeface="Arial" panose="020B0604020202020204" pitchFamily="34" charset="0"/>
              <a:buChar char="•"/>
            </a:pPr>
            <a:r>
              <a:rPr lang="en-US" sz="4000" b="1" dirty="0" smtClean="0"/>
              <a:t>Cynthia </a:t>
            </a:r>
            <a:r>
              <a:rPr lang="en-US" sz="4000" b="1" dirty="0"/>
              <a:t>Mayo  </a:t>
            </a:r>
            <a:r>
              <a:rPr lang="en-US" sz="4000" b="1" dirty="0">
                <a:hlinkClick r:id="rId7"/>
              </a:rPr>
              <a:t>cmayo@alsde.edu</a:t>
            </a:r>
            <a:r>
              <a:rPr lang="en-US" sz="4000" b="1" dirty="0"/>
              <a:t> </a:t>
            </a:r>
          </a:p>
          <a:p>
            <a:endParaRPr lang="en-US" dirty="0"/>
          </a:p>
        </p:txBody>
      </p:sp>
    </p:spTree>
    <p:extLst>
      <p:ext uri="{BB962C8B-B14F-4D97-AF65-F5344CB8AC3E}">
        <p14:creationId xmlns:p14="http://schemas.microsoft.com/office/powerpoint/2010/main" val="2621942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3&quot;/&gt;&lt;lineCharCount val=&quot;17&quot;/&gt;&lt;lineCharCount val=&quot;23&quot;/&gt;&lt;lineCharCount val=&quot;2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5&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7&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1&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29&quot;/&gt;&lt;lineCharCount val=&quot;40&quot;/&gt;&lt;lineCharCount val=&quot;43&quot;/&gt;&lt;lineCharCount val=&quot;43&quot;/&gt;&lt;lineCharCount val=&quot;16&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16&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4&quot;/&gt;&lt;lineCharCount val=&quot;17&quot;/&gt;&lt;lineCharCount val=&quot;33&quot;/&gt;&lt;lineCharCount val=&quot;27&quot;/&gt;&lt;lineCharCount val=&quot;29&quot;/&gt;&lt;/TableIndex&gt;&lt;/ShapeTextInfo&g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Standard Document" ma:contentTypeID="0x010100392BF2A64BEAA7449275A2C578BF641A0079C53F05CC3B2C43809302AE4E06265C" ma:contentTypeVersion="11" ma:contentTypeDescription="" ma:contentTypeScope="" ma:versionID="ad9853c1f85f6339a5956e7235b7160d">
  <xsd:schema xmlns:xsd="http://www.w3.org/2001/XMLSchema" xmlns:xs="http://www.w3.org/2001/XMLSchema" xmlns:p="http://schemas.microsoft.com/office/2006/metadata/properties" xmlns:ns1="http://schemas.microsoft.com/sharepoint/v3" xmlns:ns2="http://schemas.microsoft.com/sharepoint.v3" xmlns:ns3="14c6bbef-5cb4-4e5d-a0ae-4808415df6c2" xmlns:ns4="http://schemas.microsoft.com/sharepoint/v4" targetNamespace="http://schemas.microsoft.com/office/2006/metadata/properties" ma:root="true" ma:fieldsID="e79bc201993302d59d6a5f1034a45ddb" ns1:_="" ns2:_="" ns3:_="" ns4:_="">
    <xsd:import namespace="http://schemas.microsoft.com/sharepoint/v3"/>
    <xsd:import namespace="http://schemas.microsoft.com/sharepoint.v3"/>
    <xsd:import namespace="14c6bbef-5cb4-4e5d-a0ae-4808415df6c2"/>
    <xsd:import namespace="http://schemas.microsoft.com/sharepoint/v4"/>
    <xsd:element name="properties">
      <xsd:complexType>
        <xsd:sequence>
          <xsd:element name="documentManagement">
            <xsd:complexType>
              <xsd:all>
                <xsd:element ref="ns2:CategoryDescription"/>
                <xsd:element ref="ns1:PublishingStartDate" minOccurs="0"/>
                <xsd:element ref="ns1:PublishingExpirationDate" minOccurs="0"/>
                <xsd:element ref="ns3:Link_x0020_URL" minOccurs="0"/>
                <xsd:element ref="ns3:Picture_x0020_URL" minOccurs="0"/>
                <xsd:element ref="ns3:Tab_x0020_Name" minOccurs="0"/>
                <xsd:element ref="ns4:IconOverlay" minOccurs="0"/>
                <xsd:element ref="ns3:Sort_x0020_Or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3" nillable="true" ma:displayName="Date Published"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4" nillable="true" ma:displayName="Date Expired"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2"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c6bbef-5cb4-4e5d-a0ae-4808415df6c2" elementFormDefault="qualified">
    <xsd:import namespace="http://schemas.microsoft.com/office/2006/documentManagement/types"/>
    <xsd:import namespace="http://schemas.microsoft.com/office/infopath/2007/PartnerControls"/>
    <xsd:element name="Link_x0020_URL" ma:index="5" nillable="true" ma:displayName="Link URL" ma:format="Hyperlink" ma:internalName="Link_x0020_URL">
      <xsd:complexType>
        <xsd:complexContent>
          <xsd:extension base="dms:URL">
            <xsd:sequence>
              <xsd:element name="Url" type="dms:ValidUrl" minOccurs="0" nillable="true"/>
              <xsd:element name="Description" type="xsd:string" nillable="true"/>
            </xsd:sequence>
          </xsd:extension>
        </xsd:complexContent>
      </xsd:complexType>
    </xsd:element>
    <xsd:element name="Picture_x0020_URL" ma:index="6" nillable="true" ma:displayName="Picture URL" ma:format="Image" ma:internalName="Picture_x0020_URL">
      <xsd:complexType>
        <xsd:complexContent>
          <xsd:extension base="dms:URL">
            <xsd:sequence>
              <xsd:element name="Url" type="dms:ValidUrl" minOccurs="0" nillable="true"/>
              <xsd:element name="Description" type="xsd:string" nillable="true"/>
            </xsd:sequence>
          </xsd:extension>
        </xsd:complexContent>
      </xsd:complexType>
    </xsd:element>
    <xsd:element name="Tab_x0020_Name" ma:index="7" nillable="true" ma:displayName="Tab Name" ma:internalName="Tab_x0020_Name">
      <xsd:complexType>
        <xsd:complexContent>
          <xsd:extension base="dms:MultiChoice">
            <xsd:sequence>
              <xsd:element name="Value" maxOccurs="unbounded" minOccurs="0" nillable="true">
                <xsd:simpleType>
                  <xsd:restriction base="dms:Choice">
                    <xsd:enumeration value="Back to School"/>
                    <xsd:enumeration value="CASE"/>
                    <xsd:enumeration value="IEP"/>
                    <xsd:enumeration value="MEGA"/>
                    <xsd:enumeration value="Miscellaneous"/>
                    <xsd:enumeration value="Preschool"/>
                    <xsd:enumeration value="Standards/COS"/>
                    <xsd:enumeration value="Transition"/>
                    <xsd:enumeration value="Virtual Schools"/>
                    <xsd:enumeration value="Videos"/>
                  </xsd:restriction>
                </xsd:simpleType>
              </xsd:element>
            </xsd:sequence>
          </xsd:extension>
        </xsd:complexContent>
      </xsd:complexType>
    </xsd:element>
    <xsd:element name="Sort_x0020_Order" ma:index="15" nillable="true" ma:displayName="Sort Order" ma:decimals="0" ma:internalName="Sort_x0020_Order">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b_x0020_Name xmlns="14c6bbef-5cb4-4e5d-a0ae-4808415df6c2">
      <Value>IEP</Value>
    </Tab_x0020_Name>
    <IconOverlay xmlns="http://schemas.microsoft.com/sharepoint/v4" xsi:nil="true"/>
    <CategoryDescription xmlns="http://schemas.microsoft.com/sharepoint.v3">Power Point presentation: Writing Compliant Effective Standards-Based IEPs.  </CategoryDescription>
    <PublishingExpirationDate xmlns="http://schemas.microsoft.com/sharepoint/v3" xsi:nil="true"/>
    <PublishingStartDate xmlns="http://schemas.microsoft.com/sharepoint/v3" xsi:nil="true"/>
    <Link_x0020_URL xmlns="14c6bbef-5cb4-4e5d-a0ae-4808415df6c2">
      <Url xsi:nil="true"/>
      <Description xsi:nil="true"/>
    </Link_x0020_URL>
    <Picture_x0020_URL xmlns="14c6bbef-5cb4-4e5d-a0ae-4808415df6c2">
      <Url xsi:nil="true"/>
      <Description xsi:nil="true"/>
    </Picture_x0020_URL>
    <Sort_x0020_Order xmlns="14c6bbef-5cb4-4e5d-a0ae-4808415df6c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C3654D-9140-483E-8CE0-328E3DA7D5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
    <ds:schemaRef ds:uri="14c6bbef-5cb4-4e5d-a0ae-4808415df6c2"/>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9E8517B-257C-4FD1-8B05-78D098DF04C0}">
  <ds:schemaRefs>
    <ds:schemaRef ds:uri="http://schemas.microsoft.com/office/infopath/2007/PartnerControls"/>
    <ds:schemaRef ds:uri="http://schemas.microsoft.com/sharepoint.v3"/>
    <ds:schemaRef ds:uri="http://schemas.microsoft.com/sharepoint/v4"/>
    <ds:schemaRef ds:uri="http://schemas.microsoft.com/office/2006/documentManagement/types"/>
    <ds:schemaRef ds:uri="http://schemas.openxmlformats.org/package/2006/metadata/core-properties"/>
    <ds:schemaRef ds:uri="http://purl.org/dc/terms/"/>
    <ds:schemaRef ds:uri="http://purl.org/dc/elements/1.1/"/>
    <ds:schemaRef ds:uri="http://www.w3.org/XML/1998/namespace"/>
    <ds:schemaRef ds:uri="http://purl.org/dc/dcmitype/"/>
    <ds:schemaRef ds:uri="14c6bbef-5cb4-4e5d-a0ae-4808415df6c2"/>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16C2798C-2E95-4222-8AA5-840965D975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Slice</Template>
  <TotalTime>5448</TotalTime>
  <Words>9619</Words>
  <Application>Microsoft Office PowerPoint</Application>
  <PresentationFormat>Widescreen</PresentationFormat>
  <Paragraphs>1006</Paragraphs>
  <Slides>97</Slides>
  <Notes>97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97</vt:i4>
      </vt:variant>
    </vt:vector>
  </HeadingPairs>
  <TitlesOfParts>
    <vt:vector size="105" baseType="lpstr">
      <vt:lpstr>Arial</vt:lpstr>
      <vt:lpstr>Calibri</vt:lpstr>
      <vt:lpstr>Calibri Light</vt:lpstr>
      <vt:lpstr>Corbel</vt:lpstr>
      <vt:lpstr>Euphemia</vt:lpstr>
      <vt:lpstr>Times New Roman</vt:lpstr>
      <vt:lpstr>Wingdings</vt:lpstr>
      <vt:lpstr>Parallax</vt:lpstr>
      <vt:lpstr>Writing Compliant Effective Standards-Based IEPs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Student Strengths</vt:lpstr>
      <vt:lpstr>PowerPoint Presentation</vt:lpstr>
      <vt:lpstr>Student Strengths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Alabama Department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Bricks Final IEP</dc:title>
  <dc:creator>Mayo Cynthia</dc:creator>
  <cp:lastModifiedBy>Spencer, Amelia G.</cp:lastModifiedBy>
  <cp:revision>300</cp:revision>
  <dcterms:created xsi:type="dcterms:W3CDTF">2014-07-01T12:02:31Z</dcterms:created>
  <dcterms:modified xsi:type="dcterms:W3CDTF">2018-10-04T17:11:34Z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0x010100392BF2A64BEAA7449275A2C578BF641A0079C53F05CC3B2C43809302AE4E06265C</vt:lpwstr>
  </property>
</Properties>
</file>