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4" r:id="rId5"/>
    <p:sldId id="265" r:id="rId6"/>
    <p:sldId id="259" r:id="rId7"/>
    <p:sldId id="263" r:id="rId8"/>
    <p:sldId id="260" r:id="rId9"/>
    <p:sldId id="262" r:id="rId10"/>
    <p:sldId id="267" r:id="rId11"/>
    <p:sldId id="266" r:id="rId12"/>
    <p:sldId id="26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70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B3B35-9007-48D5-8AFD-7D3538E5A927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98747-88D5-491D-9A59-7ADE284A34D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B3B35-9007-48D5-8AFD-7D3538E5A927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98747-88D5-491D-9A59-7ADE284A3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B3B35-9007-48D5-8AFD-7D3538E5A927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98747-88D5-491D-9A59-7ADE284A3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B3B35-9007-48D5-8AFD-7D3538E5A927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98747-88D5-491D-9A59-7ADE284A3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B3B35-9007-48D5-8AFD-7D3538E5A927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7198747-88D5-491D-9A59-7ADE284A3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B3B35-9007-48D5-8AFD-7D3538E5A927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98747-88D5-491D-9A59-7ADE284A3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B3B35-9007-48D5-8AFD-7D3538E5A927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98747-88D5-491D-9A59-7ADE284A3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B3B35-9007-48D5-8AFD-7D3538E5A927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98747-88D5-491D-9A59-7ADE284A3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B3B35-9007-48D5-8AFD-7D3538E5A927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98747-88D5-491D-9A59-7ADE284A3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B3B35-9007-48D5-8AFD-7D3538E5A927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98747-88D5-491D-9A59-7ADE284A3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B3B35-9007-48D5-8AFD-7D3538E5A927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98747-88D5-491D-9A59-7ADE284A3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48B3B35-9007-48D5-8AFD-7D3538E5A927}" type="datetimeFigureOut">
              <a:rPr lang="en-US" smtClean="0"/>
              <a:pPr/>
              <a:t>11/21/2010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7198747-88D5-491D-9A59-7ADE284A34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aspencer\Local Settings\Temporary Internet Files\Content.IE5\9BS5QYMJ\MM900282765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5800" y="-304800"/>
            <a:ext cx="5867400" cy="7684654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1000" y="1433732"/>
            <a:ext cx="4572000" cy="1981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Words of </a:t>
            </a:r>
            <a:r>
              <a:rPr lang="en-US" dirty="0" smtClean="0">
                <a:solidFill>
                  <a:schemeClr val="bg1"/>
                </a:solidFill>
              </a:rPr>
              <a:t>Advice </a:t>
            </a:r>
            <a:r>
              <a:rPr lang="en-US" dirty="0" smtClean="0">
                <a:solidFill>
                  <a:schemeClr val="bg1"/>
                </a:solidFill>
              </a:rPr>
              <a:t>for Teachers: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15000" y="3699804"/>
            <a:ext cx="3048000" cy="2624796"/>
          </a:xfrm>
          <a:ln>
            <a:noFill/>
          </a:ln>
        </p:spPr>
        <p:txBody>
          <a:bodyPr>
            <a:normAutofit fontScale="62500" lnSpcReduction="20000"/>
          </a:bodyPr>
          <a:lstStyle/>
          <a:p>
            <a:r>
              <a:rPr lang="en-US" sz="5900" dirty="0" smtClean="0">
                <a:solidFill>
                  <a:schemeClr val="bg1"/>
                </a:solidFill>
              </a:rPr>
              <a:t>Nobody told me it would be hard </a:t>
            </a:r>
            <a:r>
              <a:rPr lang="en-US" sz="5900" dirty="0" smtClean="0">
                <a:solidFill>
                  <a:schemeClr val="bg1"/>
                </a:solidFill>
              </a:rPr>
              <a:t>work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(or Top 10 lessons they don’t teach you in school </a:t>
            </a:r>
            <a:r>
              <a:rPr lang="en-US" smtClean="0">
                <a:solidFill>
                  <a:schemeClr val="bg1"/>
                </a:solidFill>
              </a:rPr>
              <a:t>about teaching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spencer\Local Settings\Temporary Internet Files\Content.IE5\6NTCRV9S\MC900438432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6012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Number 8- Teacher, a.k.a.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-228600"/>
            <a:ext cx="838200" cy="6537960"/>
          </a:xfrm>
        </p:spPr>
        <p:txBody>
          <a:bodyPr vert="vert">
            <a:normAutofit/>
          </a:bodyPr>
          <a:lstStyle/>
          <a:p>
            <a:pPr>
              <a:buNone/>
            </a:pPr>
            <a:r>
              <a:rPr lang="en-US" dirty="0" smtClean="0"/>
              <a:t>      Parent, counselor, first responder,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6211669"/>
            <a:ext cx="9525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comedian, actress, economist, dietitian, f</a:t>
            </a:r>
            <a:r>
              <a:rPr lang="en-US" sz="2800" dirty="0" smtClean="0"/>
              <a:t>riend, launderer 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8913167" y="373788"/>
            <a:ext cx="615553" cy="6303970"/>
          </a:xfrm>
          <a:prstGeom prst="rect">
            <a:avLst/>
          </a:prstGeom>
        </p:spPr>
        <p:txBody>
          <a:bodyPr vert="vert270" wrap="non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/>
              <a:t>cheerleader, dresser</a:t>
            </a:r>
            <a:r>
              <a:rPr lang="en-US" sz="2800" dirty="0" smtClean="0"/>
              <a:t>, artist, </a:t>
            </a:r>
            <a:r>
              <a:rPr lang="en-US" sz="2800" dirty="0" smtClean="0"/>
              <a:t>encourager</a:t>
            </a:r>
            <a:endParaRPr lang="en-US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876800" y="0"/>
            <a:ext cx="4495800" cy="6858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6" name="Picture 2" descr="C:\Documents and Settings\aspencer\Local Settings\Temporary Internet Files\Content.IE5\1YAE91JS\MP90040156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3630"/>
            <a:ext cx="4876800" cy="731163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Number 9: </a:t>
            </a:r>
            <a:br>
              <a:rPr lang="en-US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You can’t save them all</a:t>
            </a:r>
            <a:endParaRPr lang="en-US" dirty="0">
              <a:ln w="18000">
                <a:solidFill>
                  <a:schemeClr val="tx1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600200"/>
            <a:ext cx="3429000" cy="4709160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en-US" dirty="0" smtClean="0"/>
              <a:t> </a:t>
            </a:r>
            <a:r>
              <a:rPr lang="en-US" dirty="0" smtClean="0"/>
              <a:t>    Education </a:t>
            </a:r>
            <a:r>
              <a:rPr lang="en-US" dirty="0" smtClean="0"/>
              <a:t>is a two-way street, and even when you are giving it all you've got, if you haven't got a cooperative party on the other end, you will be limited in your outcomes.  It's one of those hard truths.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spencer\Local Settings\Temporary Internet Files\Content.IE5\9BS5QYMJ\MC90029569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05512"/>
            <a:ext cx="8818830" cy="7136490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Number 10:</a:t>
            </a:r>
            <a:br>
              <a:rPr lang="en-US" sz="4800" dirty="0" smtClean="0">
                <a:solidFill>
                  <a:schemeClr val="bg1"/>
                </a:solidFill>
              </a:rPr>
            </a:br>
            <a:r>
              <a:rPr lang="en-US" sz="4800" dirty="0" smtClean="0">
                <a:solidFill>
                  <a:schemeClr val="bg1"/>
                </a:solidFill>
              </a:rPr>
              <a:t>Be </a:t>
            </a:r>
            <a:r>
              <a:rPr lang="en-US" sz="4800" dirty="0" smtClean="0">
                <a:solidFill>
                  <a:schemeClr val="bg1"/>
                </a:solidFill>
              </a:rPr>
              <a:t>an advocate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   Concentrate </a:t>
            </a:r>
            <a:r>
              <a:rPr lang="en-US" sz="3200" dirty="0" smtClean="0">
                <a:solidFill>
                  <a:schemeClr val="bg1"/>
                </a:solidFill>
              </a:rPr>
              <a:t>on  the good </a:t>
            </a:r>
            <a:r>
              <a:rPr lang="en-US" sz="3200" dirty="0" smtClean="0">
                <a:solidFill>
                  <a:schemeClr val="bg1"/>
                </a:solidFill>
              </a:rPr>
              <a:t>in </a:t>
            </a:r>
            <a:r>
              <a:rPr lang="en-US" sz="3200" dirty="0" smtClean="0">
                <a:solidFill>
                  <a:schemeClr val="bg1"/>
                </a:solidFill>
              </a:rPr>
              <a:t>each </a:t>
            </a:r>
            <a:r>
              <a:rPr lang="en-US" sz="3200" dirty="0" smtClean="0">
                <a:solidFill>
                  <a:schemeClr val="bg1"/>
                </a:solidFill>
              </a:rPr>
              <a:t>child!</a:t>
            </a: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sz="3200" dirty="0" smtClean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spencer\Local Settings\Temporary Internet Files\Content.IE5\G6W4OLW1\MP900438855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43543" y="0"/>
            <a:ext cx="9587543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8194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Number 1: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Do what </a:t>
            </a:r>
            <a:r>
              <a:rPr lang="en-US" dirty="0" smtClean="0">
                <a:solidFill>
                  <a:schemeClr val="bg1"/>
                </a:solidFill>
              </a:rPr>
              <a:t>you HAVE to do, but don’t sacrifice what you KNOW to do.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0"/>
            <a:ext cx="8229600" cy="30480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   “</a:t>
            </a:r>
            <a:r>
              <a:rPr lang="en-US" dirty="0" smtClean="0">
                <a:solidFill>
                  <a:schemeClr val="bg1"/>
                </a:solidFill>
              </a:rPr>
              <a:t>Render unto Caesar  that which is Cesar’s and unto God that which is God’s” Matt. 22:21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aspencer\Local Settings\Temporary Internet Files\Content.IE5\6NTCRV9S\MP90042441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5009"/>
            <a:ext cx="9144000" cy="6707981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chemeClr val="bg1"/>
                </a:solidFill>
              </a:rPr>
              <a:t>Number 2:</a:t>
            </a:r>
            <a:br>
              <a:rPr lang="en-US" sz="5400" dirty="0" smtClean="0">
                <a:solidFill>
                  <a:schemeClr val="bg1"/>
                </a:solidFill>
              </a:rPr>
            </a:br>
            <a:r>
              <a:rPr lang="en-US" sz="5400" dirty="0" smtClean="0">
                <a:solidFill>
                  <a:schemeClr val="bg1"/>
                </a:solidFill>
              </a:rPr>
              <a:t>Develop </a:t>
            </a:r>
            <a:r>
              <a:rPr lang="en-US" sz="5400" dirty="0" smtClean="0">
                <a:solidFill>
                  <a:schemeClr val="bg1"/>
                </a:solidFill>
              </a:rPr>
              <a:t>Relationships</a:t>
            </a:r>
            <a:endParaRPr lang="en-US" sz="54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3200" dirty="0" smtClean="0"/>
          </a:p>
          <a:p>
            <a:r>
              <a:rPr lang="en-US" sz="3200" dirty="0" smtClean="0">
                <a:solidFill>
                  <a:schemeClr val="bg1"/>
                </a:solidFill>
              </a:rPr>
              <a:t>Work hard to find and encourage collaborative relationships.</a:t>
            </a:r>
          </a:p>
          <a:p>
            <a:r>
              <a:rPr lang="en-US" sz="3200" dirty="0" smtClean="0">
                <a:solidFill>
                  <a:schemeClr val="bg1"/>
                </a:solidFill>
              </a:rPr>
              <a:t>When you happen to find a truly collaborative relationship, never take it for granted.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Documents and Settings\aspencer\Local Settings\Temporary Internet Files\Content.IE5\L40R2PHG\MC900299299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-609600"/>
            <a:ext cx="6781800" cy="7265788"/>
          </a:xfrm>
          <a:prstGeom prst="rect">
            <a:avLst/>
          </a:prstGeom>
          <a:noFill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66800"/>
            <a:ext cx="2590800" cy="1600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Number 3: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Some lessons will BOMB!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3276600"/>
            <a:ext cx="3886200" cy="2819400"/>
          </a:xfrm>
        </p:spPr>
        <p:txBody>
          <a:bodyPr>
            <a:normAutofit fontScale="85000" lnSpcReduction="20000"/>
          </a:bodyPr>
          <a:lstStyle/>
          <a:p>
            <a:endParaRPr lang="en-US" dirty="0" smtClean="0"/>
          </a:p>
          <a:p>
            <a:r>
              <a:rPr lang="en-US" dirty="0" smtClean="0"/>
              <a:t>No matter how much you plan….</a:t>
            </a:r>
          </a:p>
          <a:p>
            <a:r>
              <a:rPr lang="en-US" dirty="0" smtClean="0"/>
              <a:t>No matter how good you are…</a:t>
            </a:r>
          </a:p>
          <a:p>
            <a:r>
              <a:rPr lang="en-US" dirty="0" smtClean="0"/>
              <a:t>No matter how good (or bad) your students are…..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4343400" cy="685800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86200" cy="2849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Number 4:</a:t>
            </a:r>
            <a:br>
              <a:rPr lang="en-US" dirty="0" smtClean="0"/>
            </a:br>
            <a:r>
              <a:rPr lang="en-US" dirty="0" smtClean="0"/>
              <a:t>Some days teaching is like herding cats…..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124200"/>
            <a:ext cx="3352800" cy="318516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…you get more attitude than progress.</a:t>
            </a:r>
            <a:endParaRPr lang="en-US" dirty="0"/>
          </a:p>
        </p:txBody>
      </p:sp>
      <p:pic>
        <p:nvPicPr>
          <p:cNvPr id="10243" name="Picture 3" descr="C:\Documents and Settings\aspencer\Local Settings\Temporary Internet Files\Content.IE5\XKMHQ9CZ\MC90005000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-228600"/>
            <a:ext cx="4800600" cy="708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spencer\Local Settings\Temporary Internet Files\Content.IE5\R6NA5J2X\MP90043272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22860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C00000"/>
                </a:solidFill>
              </a:rPr>
              <a:t>Number 5:</a:t>
            </a:r>
            <a:br>
              <a:rPr lang="en-US" sz="4400" dirty="0" smtClean="0">
                <a:solidFill>
                  <a:srgbClr val="C00000"/>
                </a:solidFill>
              </a:rPr>
            </a:br>
            <a:r>
              <a:rPr lang="en-US" sz="4400" dirty="0" smtClean="0">
                <a:solidFill>
                  <a:srgbClr val="C00000"/>
                </a:solidFill>
              </a:rPr>
              <a:t/>
            </a:r>
            <a:br>
              <a:rPr lang="en-US" sz="4400" dirty="0" smtClean="0">
                <a:solidFill>
                  <a:srgbClr val="C00000"/>
                </a:solidFill>
              </a:rPr>
            </a:br>
            <a:r>
              <a:rPr lang="en-US" sz="4400" dirty="0" smtClean="0">
                <a:solidFill>
                  <a:srgbClr val="C00000"/>
                </a:solidFill>
              </a:rPr>
              <a:t>Organize</a:t>
            </a:r>
            <a:r>
              <a:rPr lang="en-US" sz="4400" dirty="0" smtClean="0">
                <a:solidFill>
                  <a:srgbClr val="C00000"/>
                </a:solidFill>
              </a:rPr>
              <a:t>, Organize, Organize:</a:t>
            </a:r>
            <a:br>
              <a:rPr lang="en-US" sz="4400" dirty="0" smtClean="0">
                <a:solidFill>
                  <a:srgbClr val="C00000"/>
                </a:solidFill>
              </a:rPr>
            </a:br>
            <a:r>
              <a:rPr lang="en-US" sz="4400" dirty="0" smtClean="0">
                <a:solidFill>
                  <a:srgbClr val="C00000"/>
                </a:solidFill>
              </a:rPr>
              <a:t>Paperwork is not your master!</a:t>
            </a:r>
            <a:endParaRPr lang="en-US" sz="44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10134600" cy="41148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Organization Pointers…..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54864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Look for ways to make your job easier.</a:t>
            </a:r>
          </a:p>
          <a:p>
            <a:r>
              <a:rPr lang="en-US" dirty="0" smtClean="0"/>
              <a:t>Use notebooks (one per child) to take notes on daily progress</a:t>
            </a:r>
          </a:p>
          <a:p>
            <a:r>
              <a:rPr lang="en-US" dirty="0" smtClean="0"/>
              <a:t>Build in time each day for processing and taking notes</a:t>
            </a:r>
          </a:p>
          <a:p>
            <a:r>
              <a:rPr lang="en-US" dirty="0" smtClean="0"/>
              <a:t>Build in time each week to record notes (i.e., when children reach goals)</a:t>
            </a:r>
          </a:p>
          <a:p>
            <a:r>
              <a:rPr lang="en-US" dirty="0" smtClean="0"/>
              <a:t>Build in time each week to write IEPs and keep them current.</a:t>
            </a:r>
            <a:endParaRPr lang="en-US" dirty="0"/>
          </a:p>
        </p:txBody>
      </p:sp>
      <p:pic>
        <p:nvPicPr>
          <p:cNvPr id="5122" name="Picture 2" descr="C:\Documents and Settings\aspencer\Local Settings\Temporary Internet Files\Content.IE5\R6NA5J2X\MC91021636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1752601"/>
            <a:ext cx="4953000" cy="5105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spencer\Local Settings\Temporary Internet Files\Content.IE5\6NTCRV9S\MP900442176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763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24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Number 6: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Teach </a:t>
            </a:r>
            <a:r>
              <a:rPr lang="en-US" dirty="0" smtClean="0">
                <a:solidFill>
                  <a:srgbClr val="C00000"/>
                </a:solidFill>
              </a:rPr>
              <a:t>your colleagues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3200" dirty="0" smtClean="0"/>
          </a:p>
          <a:p>
            <a:r>
              <a:rPr lang="en-US" sz="3200" dirty="0" smtClean="0">
                <a:solidFill>
                  <a:schemeClr val="bg1"/>
                </a:solidFill>
              </a:rPr>
              <a:t>Don’t assume they </a:t>
            </a:r>
            <a:r>
              <a:rPr lang="en-US" sz="3200" dirty="0" smtClean="0">
                <a:solidFill>
                  <a:schemeClr val="bg1"/>
                </a:solidFill>
              </a:rPr>
              <a:t>know everything.</a:t>
            </a:r>
            <a:endParaRPr lang="en-US" sz="3200" dirty="0" smtClean="0">
              <a:solidFill>
                <a:schemeClr val="bg1"/>
              </a:solidFill>
            </a:endParaRPr>
          </a:p>
          <a:p>
            <a:endParaRPr lang="en-US" sz="3200" dirty="0" smtClean="0">
              <a:solidFill>
                <a:schemeClr val="bg1"/>
              </a:solidFill>
            </a:endParaRPr>
          </a:p>
          <a:p>
            <a:r>
              <a:rPr lang="en-US" sz="3200" dirty="0" smtClean="0">
                <a:solidFill>
                  <a:schemeClr val="bg1"/>
                </a:solidFill>
              </a:rPr>
              <a:t>Don’t assume you know everything!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5257800" cy="1752600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rgbClr val="FFFF00"/>
                </a:solidFill>
              </a:rPr>
              <a:t>Number 7:</a:t>
            </a:r>
            <a:br>
              <a:rPr lang="en-US" sz="5400" dirty="0" smtClean="0">
                <a:solidFill>
                  <a:srgbClr val="FFFF00"/>
                </a:solidFill>
              </a:rPr>
            </a:br>
            <a:r>
              <a:rPr lang="en-US" sz="5400" dirty="0" smtClean="0">
                <a:solidFill>
                  <a:srgbClr val="FFFF00"/>
                </a:solidFill>
              </a:rPr>
              <a:t>Find </a:t>
            </a:r>
            <a:r>
              <a:rPr lang="en-US" sz="5400" dirty="0" smtClean="0">
                <a:solidFill>
                  <a:srgbClr val="FFFF00"/>
                </a:solidFill>
              </a:rPr>
              <a:t>a support</a:t>
            </a:r>
            <a:endParaRPr lang="en-US" sz="5400" dirty="0">
              <a:solidFill>
                <a:srgbClr val="FFFF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4572000" cy="4572000"/>
          </a:xfrm>
        </p:spPr>
        <p:txBody>
          <a:bodyPr/>
          <a:lstStyle/>
          <a:p>
            <a:endParaRPr lang="en-US" dirty="0" smtClean="0"/>
          </a:p>
          <a:p>
            <a:r>
              <a:rPr lang="en-US" sz="3200" dirty="0" smtClean="0"/>
              <a:t>Don’t complain to just anyone!</a:t>
            </a:r>
          </a:p>
          <a:p>
            <a:endParaRPr lang="en-US" sz="3200" dirty="0" smtClean="0"/>
          </a:p>
          <a:p>
            <a:r>
              <a:rPr lang="en-US" sz="3200" dirty="0" smtClean="0"/>
              <a:t>Work to support them, too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170" name="Picture 2" descr="C:\Documents and Settings\aspencer\Local Settings\Temporary Internet Files\Content.IE5\YV1BWD7J\MC90015788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757" y="0"/>
            <a:ext cx="3995243" cy="63136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523</TotalTime>
  <Words>303</Words>
  <Application>Microsoft Office PowerPoint</Application>
  <PresentationFormat>On-screen Show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Apex</vt:lpstr>
      <vt:lpstr>Words of Advice for Teachers:</vt:lpstr>
      <vt:lpstr>Number 1:  Do what you HAVE to do, but don’t sacrifice what you KNOW to do.</vt:lpstr>
      <vt:lpstr>Number 2: Develop Relationships</vt:lpstr>
      <vt:lpstr>Number 3: Some lessons will BOMB!</vt:lpstr>
      <vt:lpstr>Number 4: Some days teaching is like herding cats…..</vt:lpstr>
      <vt:lpstr>Number 5:  Organize, Organize, Organize: Paperwork is not your master!</vt:lpstr>
      <vt:lpstr>Organization Pointers…..</vt:lpstr>
      <vt:lpstr>Number 6: Teach your colleagues</vt:lpstr>
      <vt:lpstr>Number 7: Find a support</vt:lpstr>
      <vt:lpstr>Number 8- Teacher, a.k.a.</vt:lpstr>
      <vt:lpstr>Number 9:  You can’t save them all</vt:lpstr>
      <vt:lpstr>Number 10: Be an advocate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Words of Advise for Teachers:</dc:title>
  <dc:creator>aspencer</dc:creator>
  <cp:lastModifiedBy>aspencer</cp:lastModifiedBy>
  <cp:revision>8</cp:revision>
  <dcterms:created xsi:type="dcterms:W3CDTF">2009-11-30T14:56:25Z</dcterms:created>
  <dcterms:modified xsi:type="dcterms:W3CDTF">2010-11-22T04:22:21Z</dcterms:modified>
</cp:coreProperties>
</file>