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5" r:id="rId10"/>
    <p:sldId id="269" r:id="rId11"/>
    <p:sldId id="270" r:id="rId12"/>
    <p:sldId id="267" r:id="rId13"/>
    <p:sldId id="271" r:id="rId14"/>
    <p:sldId id="266" r:id="rId15"/>
    <p:sldId id="264" r:id="rId16"/>
    <p:sldId id="272" r:id="rId17"/>
    <p:sldId id="274"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25DE"/>
    <a:srgbClr val="FBF0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183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D8FD70-8F6C-432E-AD26-8ADCAEAAA833}" type="datetimeFigureOut">
              <a:rPr lang="en-US" smtClean="0"/>
              <a:t>11/20/2018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322DF2-8B1B-4939-A072-F1F8F4C83298}" type="slidenum">
              <a:rPr lang="en-US" smtClean="0"/>
              <a:t>‹#›</a:t>
            </a:fld>
            <a:endParaRPr lang="en-US"/>
          </a:p>
        </p:txBody>
      </p:sp>
    </p:spTree>
    <p:extLst>
      <p:ext uri="{BB962C8B-B14F-4D97-AF65-F5344CB8AC3E}">
        <p14:creationId xmlns:p14="http://schemas.microsoft.com/office/powerpoint/2010/main" val="79693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True safety,</a:t>
            </a:r>
            <a:r>
              <a:rPr lang="en-US" baseline="0" dirty="0" smtClean="0"/>
              <a:t> falling, hurting themselves on playground, not being able to take care of themselves, not being an advocate for self.  Also, if non verbal, not being able to tell parent if someone takes advantage of them.  Understand if the parent tries to sneak in and check on child…….</a:t>
            </a:r>
            <a:endParaRPr lang="en-US" dirty="0"/>
          </a:p>
        </p:txBody>
      </p:sp>
      <p:sp>
        <p:nvSpPr>
          <p:cNvPr id="4" name="Slide Number Placeholder 3"/>
          <p:cNvSpPr>
            <a:spLocks noGrp="1"/>
          </p:cNvSpPr>
          <p:nvPr>
            <p:ph type="sldNum" sz="quarter" idx="10"/>
          </p:nvPr>
        </p:nvSpPr>
        <p:spPr/>
        <p:txBody>
          <a:bodyPr/>
          <a:lstStyle/>
          <a:p>
            <a:fld id="{1F322DF2-8B1B-4939-A072-F1F8F4C83298}"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584E1C-4C0B-42BE-8FFA-3CDA49CC2CBF}"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84E1C-4C0B-42BE-8FFA-3CDA49CC2CBF}"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84E1C-4C0B-42BE-8FFA-3CDA49CC2CBF}"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584E1C-4C0B-42BE-8FFA-3CDA49CC2CBF}"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584E1C-4C0B-42BE-8FFA-3CDA49CC2CBF}" type="datetimeFigureOut">
              <a:rPr lang="en-US" smtClean="0"/>
              <a:t>11/20/2018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584E1C-4C0B-42BE-8FFA-3CDA49CC2CBF}"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584E1C-4C0B-42BE-8FFA-3CDA49CC2CBF}" type="datetimeFigureOut">
              <a:rPr lang="en-US" smtClean="0"/>
              <a:t>11/20/2018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584E1C-4C0B-42BE-8FFA-3CDA49CC2CBF}" type="datetimeFigureOut">
              <a:rPr lang="en-US" smtClean="0"/>
              <a:t>11/20/2018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84E1C-4C0B-42BE-8FFA-3CDA49CC2CBF}" type="datetimeFigureOut">
              <a:rPr lang="en-US" smtClean="0"/>
              <a:t>11/20/2018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84E1C-4C0B-42BE-8FFA-3CDA49CC2CBF}"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584E1C-4C0B-42BE-8FFA-3CDA49CC2CBF}" type="datetimeFigureOut">
              <a:rPr lang="en-US" smtClean="0"/>
              <a:t>11/20/2018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3E1FA-702F-435D-B090-9A6439C01A4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584E1C-4C0B-42BE-8FFA-3CDA49CC2CBF}" type="datetimeFigureOut">
              <a:rPr lang="en-US" smtClean="0"/>
              <a:t>11/20/2018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13E1FA-702F-435D-B090-9A6439C01A4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eg"/><Relationship Id="rId7" Type="http://schemas.openxmlformats.org/officeDocument/2006/relationships/image" Target="../media/image28.jp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e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livingbeyondthepale.com/" TargetMode="External"/><Relationship Id="rId2" Type="http://schemas.openxmlformats.org/officeDocument/2006/relationships/hyperlink" Target="http://momnos.blogspot.com/" TargetMode="Externa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hyperlink" Target="http://www.youtube.com/watch?v=7gmKyy_gC8Y&amp;feature=related" TargetMode="External"/><Relationship Id="rId4" Type="http://schemas.openxmlformats.org/officeDocument/2006/relationships/hyperlink" Target="http://www.youtube.com/watch?v=uwz4XD1e9UU"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spencer\Local Settings\Temporary Internet Files\Content.IE5\E6N64Z5L\MP900438606[1].jpg"/>
          <p:cNvPicPr>
            <a:picLocks noChangeAspect="1" noChangeArrowheads="1"/>
          </p:cNvPicPr>
          <p:nvPr/>
        </p:nvPicPr>
        <p:blipFill>
          <a:blip r:embed="rId2" cstate="print"/>
          <a:srcRect/>
          <a:stretch>
            <a:fillRect/>
          </a:stretch>
        </p:blipFill>
        <p:spPr bwMode="auto">
          <a:xfrm>
            <a:off x="0" y="-1"/>
            <a:ext cx="9144000" cy="7480155"/>
          </a:xfrm>
          <a:prstGeom prst="rect">
            <a:avLst/>
          </a:prstGeom>
          <a:noFill/>
        </p:spPr>
      </p:pic>
      <p:sp>
        <p:nvSpPr>
          <p:cNvPr id="2" name="Title 1"/>
          <p:cNvSpPr>
            <a:spLocks noGrp="1"/>
          </p:cNvSpPr>
          <p:nvPr>
            <p:ph type="ctrTitle"/>
          </p:nvPr>
        </p:nvSpPr>
        <p:spPr>
          <a:xfrm>
            <a:off x="228600" y="2130425"/>
            <a:ext cx="8229600" cy="1470025"/>
          </a:xfrm>
        </p:spPr>
        <p:txBody>
          <a:bodyPr>
            <a:noAutofit/>
          </a:bodyPr>
          <a:lstStyle/>
          <a:p>
            <a:r>
              <a:rPr lang="en-US" sz="5400" dirty="0" smtClean="0">
                <a:latin typeface="Bodoni MT Black" pitchFamily="18" charset="0"/>
              </a:rPr>
              <a:t>Working with Families</a:t>
            </a:r>
            <a:endParaRPr lang="en-US" sz="5400" dirty="0">
              <a:latin typeface="Bodoni MT Black" pitchFamily="18" charset="0"/>
            </a:endParaRPr>
          </a:p>
        </p:txBody>
      </p:sp>
      <p:sp>
        <p:nvSpPr>
          <p:cNvPr id="3" name="Subtitle 2"/>
          <p:cNvSpPr>
            <a:spLocks noGrp="1"/>
          </p:cNvSpPr>
          <p:nvPr>
            <p:ph type="subTitle" idx="1"/>
          </p:nvPr>
        </p:nvSpPr>
        <p:spPr/>
        <p:txBody>
          <a:bodyPr>
            <a:normAutofit/>
          </a:bodyPr>
          <a:lstStyle/>
          <a:p>
            <a:r>
              <a:rPr lang="en-US" sz="4000" b="1" dirty="0" smtClean="0">
                <a:solidFill>
                  <a:schemeClr val="tx1"/>
                </a:solidFill>
                <a:latin typeface="Bodoni MT" pitchFamily="18" charset="0"/>
              </a:rPr>
              <a:t>Part of the job?</a:t>
            </a:r>
            <a:endParaRPr lang="en-US" sz="4000" b="1" dirty="0">
              <a:solidFill>
                <a:schemeClr val="tx1"/>
              </a:solidFill>
              <a:latin typeface="Bodoni MT"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aspencer\Local Settings\Temporary Internet Files\Content.IE5\E6N64Z5L\MP900313963[1].jpg"/>
          <p:cNvPicPr>
            <a:picLocks noChangeAspect="1" noChangeArrowheads="1"/>
          </p:cNvPicPr>
          <p:nvPr/>
        </p:nvPicPr>
        <p:blipFill>
          <a:blip r:embed="rId3" cstate="print"/>
          <a:srcRect/>
          <a:stretch>
            <a:fillRect/>
          </a:stretch>
        </p:blipFill>
        <p:spPr bwMode="auto">
          <a:xfrm>
            <a:off x="0" y="0"/>
            <a:ext cx="9144000" cy="9220841"/>
          </a:xfrm>
          <a:prstGeom prst="rect">
            <a:avLst/>
          </a:prstGeom>
          <a:noFill/>
        </p:spPr>
      </p:pic>
      <p:sp>
        <p:nvSpPr>
          <p:cNvPr id="2" name="Title 1"/>
          <p:cNvSpPr>
            <a:spLocks noGrp="1"/>
          </p:cNvSpPr>
          <p:nvPr>
            <p:ph type="title"/>
          </p:nvPr>
        </p:nvSpPr>
        <p:spPr/>
        <p:txBody>
          <a:bodyPr>
            <a:normAutofit fontScale="90000"/>
          </a:bodyPr>
          <a:lstStyle/>
          <a:p>
            <a:r>
              <a:rPr lang="en-US" dirty="0" smtClean="0"/>
              <a:t>Difficulty with safety and “</a:t>
            </a:r>
            <a:r>
              <a:rPr lang="en-US" dirty="0" err="1" smtClean="0"/>
              <a:t>overprotectiveness</a:t>
            </a:r>
            <a:r>
              <a:rPr lang="en-US" dirty="0" smtClean="0"/>
              <a:t>”</a:t>
            </a:r>
            <a:endParaRPr lang="en-US" dirty="0"/>
          </a:p>
        </p:txBody>
      </p:sp>
      <p:sp>
        <p:nvSpPr>
          <p:cNvPr id="3" name="Content Placeholder 2"/>
          <p:cNvSpPr>
            <a:spLocks noGrp="1"/>
          </p:cNvSpPr>
          <p:nvPr>
            <p:ph idx="1"/>
          </p:nvPr>
        </p:nvSpPr>
        <p:spPr/>
        <p:txBody>
          <a:bodyPr>
            <a:normAutofit/>
          </a:bodyPr>
          <a:lstStyle/>
          <a:p>
            <a:pPr>
              <a:buNone/>
            </a:pPr>
            <a:r>
              <a:rPr lang="en-US" dirty="0" smtClean="0"/>
              <a:t>   Parents of typical Millennial Generation children- i.e. “helicopter parents”</a:t>
            </a:r>
          </a:p>
          <a:p>
            <a:pPr>
              <a:buNone/>
            </a:pPr>
            <a:endParaRPr lang="en-US" dirty="0"/>
          </a:p>
          <a:p>
            <a:pPr>
              <a:buNone/>
            </a:pPr>
            <a:r>
              <a:rPr lang="en-US" dirty="0" smtClean="0"/>
              <a:t>   Parents of children with disabilities are MORE involved and MORE concerned with safety.</a:t>
            </a:r>
          </a:p>
          <a:p>
            <a:pPr>
              <a:buNone/>
            </a:pPr>
            <a:endParaRPr lang="en-US" dirty="0"/>
          </a:p>
          <a:p>
            <a:pPr>
              <a:buNone/>
            </a:pPr>
            <a:r>
              <a:rPr lang="en-US" dirty="0" smtClean="0"/>
              <a:t>    Studies show that these parents view school as unsafe for kids with disabilities.  </a:t>
            </a:r>
            <a:r>
              <a:rPr lang="en-US" sz="1800" dirty="0" smtClean="0"/>
              <a:t>(</a:t>
            </a:r>
            <a:r>
              <a:rPr lang="en-US" sz="1800" dirty="0" err="1" smtClean="0"/>
              <a:t>Ysseldyke</a:t>
            </a:r>
            <a:r>
              <a:rPr lang="en-US" sz="1800" dirty="0" smtClean="0"/>
              <a:t>, 2000)  </a:t>
            </a:r>
          </a:p>
          <a:p>
            <a:pPr>
              <a:buNone/>
            </a:pPr>
            <a:endParaRPr lang="en-US" dirty="0" smtClean="0"/>
          </a:p>
          <a:p>
            <a:pPr>
              <a:buNone/>
            </a:pPr>
            <a:endParaRPr lang="en-US" dirty="0"/>
          </a:p>
          <a:p>
            <a:pPr>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aspencer\Local Settings\Temporary Internet Files\Content.IE5\LDZ7NP5D\MP900439186[1].jpg"/>
          <p:cNvPicPr>
            <a:picLocks noChangeAspect="1" noChangeArrowheads="1"/>
          </p:cNvPicPr>
          <p:nvPr/>
        </p:nvPicPr>
        <p:blipFill>
          <a:blip r:embed="rId2" cstate="print"/>
          <a:srcRect/>
          <a:stretch>
            <a:fillRect/>
          </a:stretch>
        </p:blipFill>
        <p:spPr bwMode="auto">
          <a:xfrm>
            <a:off x="-304800" y="0"/>
            <a:ext cx="9448800" cy="6858000"/>
          </a:xfrm>
          <a:prstGeom prst="rect">
            <a:avLst/>
          </a:prstGeom>
          <a:noFill/>
        </p:spPr>
      </p:pic>
      <p:sp>
        <p:nvSpPr>
          <p:cNvPr id="2" name="Title 1"/>
          <p:cNvSpPr>
            <a:spLocks noGrp="1"/>
          </p:cNvSpPr>
          <p:nvPr>
            <p:ph type="title"/>
          </p:nvPr>
        </p:nvSpPr>
        <p:spPr>
          <a:xfrm>
            <a:off x="457200" y="274638"/>
            <a:ext cx="8229600" cy="1706562"/>
          </a:xfrm>
        </p:spPr>
        <p:txBody>
          <a:bodyPr>
            <a:normAutofit fontScale="90000"/>
          </a:bodyPr>
          <a:lstStyle/>
          <a:p>
            <a:r>
              <a:rPr lang="en-US" dirty="0" smtClean="0"/>
              <a:t>Difficulty with Attitudes of other Parents and Children</a:t>
            </a:r>
            <a:br>
              <a:rPr lang="en-US" dirty="0" smtClean="0"/>
            </a:br>
            <a:endParaRPr lang="en-US" dirty="0"/>
          </a:p>
        </p:txBody>
      </p:sp>
      <p:sp>
        <p:nvSpPr>
          <p:cNvPr id="3" name="Content Placeholder 2"/>
          <p:cNvSpPr>
            <a:spLocks noGrp="1"/>
          </p:cNvSpPr>
          <p:nvPr>
            <p:ph idx="1"/>
          </p:nvPr>
        </p:nvSpPr>
        <p:spPr/>
        <p:txBody>
          <a:bodyPr>
            <a:normAutofit/>
          </a:bodyPr>
          <a:lstStyle/>
          <a:p>
            <a:pPr>
              <a:buNone/>
            </a:pPr>
            <a:r>
              <a:rPr lang="en-US" dirty="0" smtClean="0"/>
              <a:t>Possible negative attitude of parents</a:t>
            </a:r>
          </a:p>
          <a:p>
            <a:pPr>
              <a:buNone/>
            </a:pPr>
            <a:r>
              <a:rPr lang="en-US" dirty="0" smtClean="0"/>
              <a:t>Possible negative attitude of children</a:t>
            </a:r>
          </a:p>
          <a:p>
            <a:pPr>
              <a:buNone/>
            </a:pPr>
            <a:r>
              <a:rPr lang="en-US" dirty="0" smtClean="0"/>
              <a:t>Increase inclusion, but no work with children</a:t>
            </a:r>
          </a:p>
          <a:p>
            <a:pPr>
              <a:buNone/>
            </a:pPr>
            <a:endParaRPr lang="en-US" dirty="0"/>
          </a:p>
          <a:p>
            <a:pPr>
              <a:buNone/>
            </a:pPr>
            <a:r>
              <a:rPr lang="en-US" dirty="0" smtClean="0"/>
              <a:t>Teachers can work with children, have positive attitude</a:t>
            </a:r>
            <a:r>
              <a:rPr lang="en-US" b="1" dirty="0" smtClean="0"/>
              <a:t> toward </a:t>
            </a:r>
            <a:r>
              <a:rPr lang="en-US" dirty="0" smtClean="0"/>
              <a:t>child with disability and </a:t>
            </a:r>
            <a:r>
              <a:rPr lang="en-US" b="1" dirty="0" smtClean="0"/>
              <a:t>about</a:t>
            </a:r>
            <a:r>
              <a:rPr lang="en-US" dirty="0" smtClean="0"/>
              <a:t> child with disability.</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Documents and Settings\aspencer\Local Settings\Temporary Internet Files\Content.IE5\E6N64Z5L\MC900441610[1].png"/>
          <p:cNvPicPr>
            <a:picLocks noChangeAspect="1" noChangeArrowheads="1"/>
          </p:cNvPicPr>
          <p:nvPr/>
        </p:nvPicPr>
        <p:blipFill>
          <a:blip r:embed="rId2" cstate="print"/>
          <a:srcRect/>
          <a:stretch>
            <a:fillRect/>
          </a:stretch>
        </p:blipFill>
        <p:spPr bwMode="auto">
          <a:xfrm>
            <a:off x="-228600" y="-304800"/>
            <a:ext cx="9677400" cy="7308054"/>
          </a:xfrm>
          <a:prstGeom prst="rect">
            <a:avLst/>
          </a:prstGeom>
          <a:noFill/>
        </p:spPr>
      </p:pic>
      <p:sp>
        <p:nvSpPr>
          <p:cNvPr id="2" name="Title 1"/>
          <p:cNvSpPr>
            <a:spLocks noGrp="1"/>
          </p:cNvSpPr>
          <p:nvPr>
            <p:ph type="title"/>
          </p:nvPr>
        </p:nvSpPr>
        <p:spPr/>
        <p:txBody>
          <a:bodyPr/>
          <a:lstStyle/>
          <a:p>
            <a:r>
              <a:rPr lang="en-US" dirty="0" smtClean="0"/>
              <a:t>Difficulty with Transitions</a:t>
            </a:r>
            <a:endParaRPr lang="en-US" dirty="0"/>
          </a:p>
        </p:txBody>
      </p:sp>
      <p:sp>
        <p:nvSpPr>
          <p:cNvPr id="3" name="Content Placeholder 2"/>
          <p:cNvSpPr>
            <a:spLocks noGrp="1"/>
          </p:cNvSpPr>
          <p:nvPr>
            <p:ph idx="1"/>
          </p:nvPr>
        </p:nvSpPr>
        <p:spPr/>
        <p:txBody>
          <a:bodyPr/>
          <a:lstStyle/>
          <a:p>
            <a:pPr>
              <a:buNone/>
            </a:pPr>
            <a:r>
              <a:rPr lang="en-US" dirty="0" smtClean="0"/>
              <a:t>    </a:t>
            </a:r>
          </a:p>
          <a:p>
            <a:pPr>
              <a:buNone/>
            </a:pPr>
            <a:r>
              <a:rPr lang="en-US" sz="4000" dirty="0"/>
              <a:t> </a:t>
            </a:r>
            <a:r>
              <a:rPr lang="en-US" sz="4000" dirty="0" smtClean="0"/>
              <a:t> Transitions are incredibly stressful for families.</a:t>
            </a:r>
            <a:endParaRPr lang="en-US" sz="4000" dirty="0"/>
          </a:p>
          <a:p>
            <a:pPr>
              <a:buNone/>
            </a:pPr>
            <a:r>
              <a:rPr lang="en-US" sz="4000" dirty="0" smtClean="0"/>
              <a:t>			typical transitions</a:t>
            </a:r>
          </a:p>
          <a:p>
            <a:pPr>
              <a:buNone/>
            </a:pPr>
            <a:r>
              <a:rPr lang="en-US" sz="4000" dirty="0"/>
              <a:t>	</a:t>
            </a:r>
            <a:r>
              <a:rPr lang="en-US" sz="4000" dirty="0" smtClean="0"/>
              <a:t>		other transitions</a:t>
            </a:r>
            <a:endParaRPr lang="en-US" sz="6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So………To form a team with parents</a:t>
            </a:r>
            <a:endParaRPr lang="en-US" dirty="0"/>
          </a:p>
        </p:txBody>
      </p:sp>
      <p:pic>
        <p:nvPicPr>
          <p:cNvPr id="13314" name="Picture 2" descr="C:\Documents and Settings\aspencer\Local Settings\Temporary Internet Files\Content.IE5\HZYO8LKH\MP900401951[1].jpg"/>
          <p:cNvPicPr>
            <a:picLocks noGrp="1" noChangeAspect="1" noChangeArrowheads="1"/>
          </p:cNvPicPr>
          <p:nvPr>
            <p:ph idx="1"/>
          </p:nvPr>
        </p:nvPicPr>
        <p:blipFill>
          <a:blip r:embed="rId2" cstate="print"/>
          <a:srcRect/>
          <a:stretch>
            <a:fillRect/>
          </a:stretch>
        </p:blipFill>
        <p:spPr bwMode="auto">
          <a:xfrm>
            <a:off x="0" y="1371601"/>
            <a:ext cx="9144000" cy="54864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spencer\Local Settings\Temporary Internet Files\Content.IE5\X09CEUDD\MP900439234[1].jpg"/>
          <p:cNvPicPr>
            <a:picLocks noChangeAspect="1" noChangeArrowheads="1"/>
          </p:cNvPicPr>
          <p:nvPr/>
        </p:nvPicPr>
        <p:blipFill>
          <a:blip r:embed="rId2" cstate="print"/>
          <a:srcRect/>
          <a:stretch>
            <a:fillRect/>
          </a:stretch>
        </p:blipFill>
        <p:spPr bwMode="auto">
          <a:xfrm>
            <a:off x="-152400" y="0"/>
            <a:ext cx="9601200" cy="6858000"/>
          </a:xfrm>
          <a:prstGeom prst="rect">
            <a:avLst/>
          </a:prstGeom>
          <a:noFill/>
        </p:spPr>
      </p:pic>
      <p:sp>
        <p:nvSpPr>
          <p:cNvPr id="2" name="Title 1"/>
          <p:cNvSpPr>
            <a:spLocks noGrp="1"/>
          </p:cNvSpPr>
          <p:nvPr>
            <p:ph type="title"/>
          </p:nvPr>
        </p:nvSpPr>
        <p:spPr>
          <a:xfrm>
            <a:off x="5334000" y="381000"/>
            <a:ext cx="3505200" cy="5364162"/>
          </a:xfrm>
        </p:spPr>
        <p:txBody>
          <a:bodyPr>
            <a:normAutofit fontScale="90000"/>
          </a:bodyPr>
          <a:lstStyle/>
          <a:p>
            <a:r>
              <a:rPr lang="en-US" b="1" dirty="0" smtClean="0"/>
              <a:t>Always act with the assumption that the parents want the best education for their child.</a:t>
            </a:r>
            <a:r>
              <a:rPr lang="en-US" dirty="0" smtClean="0"/>
              <a:t/>
            </a:r>
            <a:br>
              <a:rPr lang="en-US" dirty="0" smtClean="0"/>
            </a:br>
            <a:endParaRPr lang="en-US" dirty="0"/>
          </a:p>
        </p:txBody>
      </p:sp>
      <p:sp>
        <p:nvSpPr>
          <p:cNvPr id="3" name="Content Placeholder 2"/>
          <p:cNvSpPr>
            <a:spLocks noGrp="1"/>
          </p:cNvSpPr>
          <p:nvPr>
            <p:ph idx="1"/>
          </p:nvPr>
        </p:nvSpPr>
        <p:spPr>
          <a:xfrm>
            <a:off x="457200" y="4038600"/>
            <a:ext cx="8229600" cy="2087563"/>
          </a:xfrm>
        </p:spPr>
        <p:txBody>
          <a:bodyPr/>
          <a:lstStyle/>
          <a:p>
            <a:endParaRPr lang="en-US" dirty="0"/>
          </a:p>
        </p:txBody>
      </p:sp>
      <p:pic>
        <p:nvPicPr>
          <p:cNvPr id="11268" name="Picture 4" descr="C:\Documents and Settings\aspencer\Local Settings\Temporary Internet Files\Content.IE5\TUTVDB3B\MP900427749[1].jpg"/>
          <p:cNvPicPr>
            <a:picLocks noChangeAspect="1" noChangeArrowheads="1"/>
          </p:cNvPicPr>
          <p:nvPr/>
        </p:nvPicPr>
        <p:blipFill>
          <a:blip r:embed="rId3" cstate="print"/>
          <a:srcRect/>
          <a:stretch>
            <a:fillRect/>
          </a:stretch>
        </p:blipFill>
        <p:spPr bwMode="auto">
          <a:xfrm>
            <a:off x="-152400" y="0"/>
            <a:ext cx="4587627"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771900" y="0"/>
            <a:ext cx="5676900" cy="32766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0600" y="274638"/>
            <a:ext cx="3886200" cy="1143000"/>
          </a:xfrm>
        </p:spPr>
        <p:txBody>
          <a:bodyPr>
            <a:normAutofit fontScale="90000"/>
          </a:bodyPr>
          <a:lstStyle/>
          <a:p>
            <a:r>
              <a:rPr lang="en-US" dirty="0" smtClean="0"/>
              <a:t>Don’t Generalize</a:t>
            </a:r>
            <a:endParaRPr lang="en-US" dirty="0"/>
          </a:p>
        </p:txBody>
      </p:sp>
      <p:sp>
        <p:nvSpPr>
          <p:cNvPr id="3" name="Content Placeholder 2"/>
          <p:cNvSpPr>
            <a:spLocks noGrp="1"/>
          </p:cNvSpPr>
          <p:nvPr>
            <p:ph idx="1"/>
          </p:nvPr>
        </p:nvSpPr>
        <p:spPr>
          <a:xfrm>
            <a:off x="4267200" y="1600201"/>
            <a:ext cx="5105400" cy="1143000"/>
          </a:xfrm>
        </p:spPr>
        <p:txBody>
          <a:bodyPr/>
          <a:lstStyle/>
          <a:p>
            <a:pPr>
              <a:buNone/>
            </a:pPr>
            <a:r>
              <a:rPr lang="en-US" dirty="0" smtClean="0"/>
              <a:t>     Not all </a:t>
            </a:r>
            <a:r>
              <a:rPr lang="en-US" dirty="0" smtClean="0"/>
              <a:t>families look </a:t>
            </a:r>
            <a:r>
              <a:rPr lang="en-US" dirty="0" smtClean="0"/>
              <a:t>alike!</a:t>
            </a:r>
            <a:endParaRPr lang="en-US" dirty="0"/>
          </a:p>
        </p:txBody>
      </p:sp>
      <p:pic>
        <p:nvPicPr>
          <p:cNvPr id="9221" name="Picture 5" descr="C:\Documents and Settings\aspencer\Local Settings\Temporary Internet Files\Content.IE5\XYIAFQLG\MP900442190[1].jpg"/>
          <p:cNvPicPr>
            <a:picLocks noChangeAspect="1" noChangeArrowheads="1"/>
          </p:cNvPicPr>
          <p:nvPr/>
        </p:nvPicPr>
        <p:blipFill>
          <a:blip r:embed="rId2" cstate="print"/>
          <a:srcRect/>
          <a:stretch>
            <a:fillRect/>
          </a:stretch>
        </p:blipFill>
        <p:spPr bwMode="auto">
          <a:xfrm>
            <a:off x="6625550" y="3238500"/>
            <a:ext cx="2527975" cy="2400300"/>
          </a:xfrm>
          <a:prstGeom prst="rect">
            <a:avLst/>
          </a:prstGeom>
          <a:noFill/>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9" y="-39752"/>
            <a:ext cx="3771011" cy="335610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32402"/>
            <a:ext cx="3504311" cy="233620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1349" y="3238499"/>
            <a:ext cx="3501350" cy="233011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081668"/>
            <a:ext cx="2913760" cy="1785856"/>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8836" y="5081668"/>
            <a:ext cx="2618490" cy="174566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17798" y="5081668"/>
            <a:ext cx="3735727" cy="196447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aspencer\Local Settings\Temporary Internet Files\Content.IE5\K46SZ51R\MP900439527[1].jpg"/>
          <p:cNvPicPr>
            <a:picLocks noChangeAspect="1" noChangeArrowheads="1"/>
          </p:cNvPicPr>
          <p:nvPr/>
        </p:nvPicPr>
        <p:blipFill>
          <a:blip r:embed="rId2" cstate="print"/>
          <a:srcRect/>
          <a:stretch>
            <a:fillRect/>
          </a:stretch>
        </p:blipFill>
        <p:spPr bwMode="auto">
          <a:xfrm>
            <a:off x="4340352" y="0"/>
            <a:ext cx="4803648" cy="6858000"/>
          </a:xfrm>
          <a:prstGeom prst="rect">
            <a:avLst/>
          </a:prstGeom>
          <a:noFill/>
        </p:spPr>
      </p:pic>
      <p:sp>
        <p:nvSpPr>
          <p:cNvPr id="2" name="Title 1"/>
          <p:cNvSpPr>
            <a:spLocks noGrp="1"/>
          </p:cNvSpPr>
          <p:nvPr>
            <p:ph type="title"/>
          </p:nvPr>
        </p:nvSpPr>
        <p:spPr>
          <a:xfrm>
            <a:off x="457200" y="274638"/>
            <a:ext cx="6096000" cy="1143000"/>
          </a:xfrm>
        </p:spPr>
        <p:txBody>
          <a:bodyPr>
            <a:normAutofit fontScale="90000"/>
          </a:bodyPr>
          <a:lstStyle/>
          <a:p>
            <a:r>
              <a:rPr lang="en-US" dirty="0" smtClean="0"/>
              <a:t>Be familiar with and </a:t>
            </a:r>
            <a:r>
              <a:rPr lang="en-US" dirty="0"/>
              <a:t>S</a:t>
            </a:r>
            <a:r>
              <a:rPr lang="en-US" dirty="0" smtClean="0"/>
              <a:t>hare Literature</a:t>
            </a:r>
            <a:endParaRPr lang="en-US" dirty="0"/>
          </a:p>
        </p:txBody>
      </p:sp>
      <p:sp>
        <p:nvSpPr>
          <p:cNvPr id="3" name="Content Placeholder 2"/>
          <p:cNvSpPr>
            <a:spLocks noGrp="1"/>
          </p:cNvSpPr>
          <p:nvPr>
            <p:ph idx="1"/>
          </p:nvPr>
        </p:nvSpPr>
        <p:spPr/>
        <p:txBody>
          <a:bodyPr/>
          <a:lstStyle/>
          <a:p>
            <a:pPr>
              <a:buNone/>
            </a:pPr>
            <a:r>
              <a:rPr lang="en-US" dirty="0" smtClean="0"/>
              <a:t>       ALWAYS READ BEFORE YOU SHARE!</a:t>
            </a:r>
          </a:p>
          <a:p>
            <a:endParaRPr lang="en-US" dirty="0" smtClean="0"/>
          </a:p>
          <a:p>
            <a:pPr>
              <a:buNone/>
            </a:pPr>
            <a:r>
              <a:rPr lang="en-US" dirty="0"/>
              <a:t> </a:t>
            </a:r>
            <a:r>
              <a:rPr lang="en-US" dirty="0" smtClean="0"/>
              <a:t>   Examples:</a:t>
            </a:r>
            <a:endParaRPr lang="en-US" dirty="0"/>
          </a:p>
          <a:p>
            <a:r>
              <a:rPr lang="en-US" dirty="0" smtClean="0"/>
              <a:t>Reflections of a Different Journey (Klein 2004)</a:t>
            </a:r>
          </a:p>
          <a:p>
            <a:r>
              <a:rPr lang="en-US" dirty="0" smtClean="0"/>
              <a:t>You Will Dream New Dreams (</a:t>
            </a:r>
            <a:r>
              <a:rPr lang="en-US" dirty="0" err="1" smtClean="0"/>
              <a:t>Klien</a:t>
            </a:r>
            <a:r>
              <a:rPr lang="en-US" dirty="0" smtClean="0"/>
              <a:t>, 2001)</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informed….</a:t>
            </a:r>
            <a:endParaRPr lang="en-US" dirty="0"/>
          </a:p>
        </p:txBody>
      </p:sp>
      <p:sp>
        <p:nvSpPr>
          <p:cNvPr id="3" name="Content Placeholder 2"/>
          <p:cNvSpPr>
            <a:spLocks noGrp="1"/>
          </p:cNvSpPr>
          <p:nvPr>
            <p:ph idx="1"/>
          </p:nvPr>
        </p:nvSpPr>
        <p:spPr/>
        <p:txBody>
          <a:bodyPr/>
          <a:lstStyle/>
          <a:p>
            <a:pPr>
              <a:buNone/>
            </a:pPr>
            <a:endParaRPr lang="en-US" dirty="0" smtClean="0"/>
          </a:p>
          <a:p>
            <a:pPr>
              <a:buNone/>
            </a:pPr>
            <a:endParaRPr lang="en-US" dirty="0"/>
          </a:p>
          <a:p>
            <a:pPr>
              <a:buNone/>
            </a:pPr>
            <a:r>
              <a:rPr lang="en-US" dirty="0" smtClean="0"/>
              <a:t>Parent Groups</a:t>
            </a:r>
          </a:p>
          <a:p>
            <a:pPr>
              <a:buNone/>
            </a:pPr>
            <a:r>
              <a:rPr lang="en-US" dirty="0" smtClean="0"/>
              <a:t>Professional Counselors</a:t>
            </a:r>
          </a:p>
          <a:p>
            <a:pPr>
              <a:buNone/>
            </a:pPr>
            <a:r>
              <a:rPr lang="en-US" dirty="0" smtClean="0"/>
              <a:t>Financial Assistance</a:t>
            </a:r>
          </a:p>
          <a:p>
            <a:pPr>
              <a:buNone/>
            </a:pPr>
            <a:r>
              <a:rPr lang="en-US" dirty="0" smtClean="0"/>
              <a:t>Other Services</a:t>
            </a:r>
          </a:p>
          <a:p>
            <a:pPr>
              <a:buNone/>
            </a:pPr>
            <a:endParaRPr lang="en-US" dirty="0"/>
          </a:p>
        </p:txBody>
      </p:sp>
      <p:pic>
        <p:nvPicPr>
          <p:cNvPr id="18435" name="Picture 3" descr="C:\Documents and Settings\aspencer\Local Settings\Temporary Internet Files\Content.IE5\TUTVDB3B\MP900430729[1].jpg"/>
          <p:cNvPicPr>
            <a:picLocks noChangeAspect="1" noChangeArrowheads="1"/>
          </p:cNvPicPr>
          <p:nvPr/>
        </p:nvPicPr>
        <p:blipFill>
          <a:blip r:embed="rId2" cstate="print"/>
          <a:srcRect/>
          <a:stretch>
            <a:fillRect/>
          </a:stretch>
        </p:blipFill>
        <p:spPr bwMode="auto">
          <a:xfrm>
            <a:off x="6096000" y="0"/>
            <a:ext cx="3810000"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Try to connect with parents</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r>
              <a:rPr lang="en-US" dirty="0" smtClean="0"/>
              <a:t>Listen, Listen, Listen, Listen</a:t>
            </a:r>
          </a:p>
          <a:p>
            <a:endParaRPr lang="en-US" dirty="0" smtClean="0"/>
          </a:p>
          <a:p>
            <a:r>
              <a:rPr lang="en-US" dirty="0" smtClean="0"/>
              <a:t>Listen to other stories</a:t>
            </a:r>
            <a:endParaRPr lang="en-US" dirty="0"/>
          </a:p>
          <a:p>
            <a:endParaRPr lang="en-US" dirty="0" smtClean="0"/>
          </a:p>
          <a:p>
            <a:r>
              <a:rPr lang="en-US" dirty="0" smtClean="0"/>
              <a:t>Read Blogs</a:t>
            </a:r>
          </a:p>
          <a:p>
            <a:pPr lvl="1"/>
            <a:r>
              <a:rPr lang="en-US" dirty="0" smtClean="0">
                <a:hlinkClick r:id="rId2"/>
              </a:rPr>
              <a:t>http://momnos.blogspot.com</a:t>
            </a:r>
            <a:r>
              <a:rPr lang="en-US" sz="1800" dirty="0" smtClean="0">
                <a:hlinkClick r:id="rId2"/>
              </a:rPr>
              <a:t>/</a:t>
            </a:r>
            <a:r>
              <a:rPr lang="en-US" sz="1800" dirty="0" smtClean="0"/>
              <a:t>   (</a:t>
            </a:r>
            <a:r>
              <a:rPr lang="en-US" sz="1800" b="1" dirty="0" smtClean="0"/>
              <a:t>A Hair-Dryer Kid in a Toaster-Brained World )</a:t>
            </a:r>
          </a:p>
          <a:p>
            <a:pPr lvl="1"/>
            <a:r>
              <a:rPr lang="en-US" sz="1800" b="1" dirty="0" smtClean="0">
                <a:hlinkClick r:id="rId3"/>
              </a:rPr>
              <a:t>http://livingbeyondthepale.com</a:t>
            </a:r>
            <a:endParaRPr lang="en-US" sz="1800" b="1" dirty="0" smtClean="0"/>
          </a:p>
          <a:p>
            <a:pPr lvl="1"/>
            <a:endParaRPr lang="en-US" b="1" dirty="0" smtClean="0"/>
          </a:p>
        </p:txBody>
      </p:sp>
      <p:sp>
        <p:nvSpPr>
          <p:cNvPr id="4" name="TextBox 3"/>
          <p:cNvSpPr txBox="1"/>
          <p:nvPr/>
        </p:nvSpPr>
        <p:spPr>
          <a:xfrm>
            <a:off x="533400" y="6248400"/>
            <a:ext cx="2895600" cy="369332"/>
          </a:xfrm>
          <a:prstGeom prst="rect">
            <a:avLst/>
          </a:prstGeom>
          <a:noFill/>
        </p:spPr>
        <p:txBody>
          <a:bodyPr wrap="square" rtlCol="0">
            <a:spAutoFit/>
          </a:bodyPr>
          <a:lstStyle/>
          <a:p>
            <a:r>
              <a:rPr lang="en-US" dirty="0" smtClean="0">
                <a:hlinkClick r:id="rId4"/>
              </a:rPr>
              <a:t>Autism Everyday</a:t>
            </a:r>
            <a:endParaRPr lang="en-US" dirty="0"/>
          </a:p>
        </p:txBody>
      </p:sp>
      <p:sp>
        <p:nvSpPr>
          <p:cNvPr id="5" name="TextBox 4"/>
          <p:cNvSpPr txBox="1"/>
          <p:nvPr/>
        </p:nvSpPr>
        <p:spPr>
          <a:xfrm>
            <a:off x="2819400" y="6172200"/>
            <a:ext cx="2971800" cy="369332"/>
          </a:xfrm>
          <a:prstGeom prst="rect">
            <a:avLst/>
          </a:prstGeom>
          <a:noFill/>
        </p:spPr>
        <p:txBody>
          <a:bodyPr wrap="square" rtlCol="0">
            <a:spAutoFit/>
          </a:bodyPr>
          <a:lstStyle/>
          <a:p>
            <a:r>
              <a:rPr lang="en-US" dirty="0" smtClean="0">
                <a:hlinkClick r:id="rId5"/>
              </a:rPr>
              <a:t>Listening to Parents</a:t>
            </a:r>
            <a:endParaRPr lang="en-US" dirty="0"/>
          </a:p>
        </p:txBody>
      </p:sp>
      <p:pic>
        <p:nvPicPr>
          <p:cNvPr id="17410" name="Picture 2" descr="C:\Documents and Settings\aspencer\Local Settings\Temporary Internet Files\Content.IE5\E6N64Z5L\MP900387518[1].jpg"/>
          <p:cNvPicPr>
            <a:picLocks noChangeAspect="1" noChangeArrowheads="1"/>
          </p:cNvPicPr>
          <p:nvPr/>
        </p:nvPicPr>
        <p:blipFill>
          <a:blip r:embed="rId6" cstate="print"/>
          <a:srcRect/>
          <a:stretch>
            <a:fillRect/>
          </a:stretch>
        </p:blipFill>
        <p:spPr bwMode="auto">
          <a:xfrm>
            <a:off x="5486400" y="1143000"/>
            <a:ext cx="3657600" cy="344728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362200" y="0"/>
            <a:ext cx="4495800" cy="39624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Who do we serve?</a:t>
            </a:r>
            <a:endParaRPr lang="en-US" dirty="0"/>
          </a:p>
        </p:txBody>
      </p:sp>
      <p:sp>
        <p:nvSpPr>
          <p:cNvPr id="3" name="Content Placeholder 2"/>
          <p:cNvSpPr>
            <a:spLocks noGrp="1"/>
          </p:cNvSpPr>
          <p:nvPr>
            <p:ph idx="1"/>
          </p:nvPr>
        </p:nvSpPr>
        <p:spPr>
          <a:xfrm>
            <a:off x="2286000" y="1600200"/>
            <a:ext cx="4419600" cy="4525963"/>
          </a:xfrm>
        </p:spPr>
        <p:txBody>
          <a:bodyPr/>
          <a:lstStyle/>
          <a:p>
            <a:pPr algn="ctr">
              <a:buNone/>
            </a:pPr>
            <a:r>
              <a:rPr lang="en-US" dirty="0" smtClean="0"/>
              <a:t>  &gt;6 million students with disabilities</a:t>
            </a:r>
            <a:endParaRPr lang="en-US" dirty="0"/>
          </a:p>
          <a:p>
            <a:pPr algn="ctr">
              <a:buNone/>
            </a:pPr>
            <a:endParaRPr lang="en-US" dirty="0" smtClean="0"/>
          </a:p>
          <a:p>
            <a:pPr algn="ctr">
              <a:buNone/>
            </a:pPr>
            <a:r>
              <a:rPr lang="en-US" dirty="0" smtClean="0"/>
              <a:t>How many families?</a:t>
            </a:r>
            <a:endParaRPr lang="en-US" dirty="0"/>
          </a:p>
        </p:txBody>
      </p:sp>
      <p:pic>
        <p:nvPicPr>
          <p:cNvPr id="1026" name="Picture 2" descr="C:\Documents and Settings\aspencer\Local Settings\Temporary Internet Files\Content.IE5\E6N64Z5L\MP900227619[1].jpg"/>
          <p:cNvPicPr>
            <a:picLocks noChangeAspect="1" noChangeArrowheads="1"/>
          </p:cNvPicPr>
          <p:nvPr/>
        </p:nvPicPr>
        <p:blipFill>
          <a:blip r:embed="rId2" cstate="print"/>
          <a:srcRect/>
          <a:stretch>
            <a:fillRect/>
          </a:stretch>
        </p:blipFill>
        <p:spPr bwMode="auto">
          <a:xfrm>
            <a:off x="6781800" y="2133600"/>
            <a:ext cx="2362200" cy="1828800"/>
          </a:xfrm>
          <a:prstGeom prst="rect">
            <a:avLst/>
          </a:prstGeom>
          <a:noFill/>
        </p:spPr>
      </p:pic>
      <p:pic>
        <p:nvPicPr>
          <p:cNvPr id="1027" name="Picture 3" descr="C:\Documents and Settings\aspencer\Local Settings\Temporary Internet Files\Content.IE5\HZYO8LKH\MP900448481[1].jpg"/>
          <p:cNvPicPr>
            <a:picLocks noChangeAspect="1" noChangeArrowheads="1"/>
          </p:cNvPicPr>
          <p:nvPr/>
        </p:nvPicPr>
        <p:blipFill>
          <a:blip r:embed="rId3" cstate="print"/>
          <a:srcRect/>
          <a:stretch>
            <a:fillRect/>
          </a:stretch>
        </p:blipFill>
        <p:spPr bwMode="auto">
          <a:xfrm>
            <a:off x="2286000" y="3962400"/>
            <a:ext cx="2781300" cy="2895600"/>
          </a:xfrm>
          <a:prstGeom prst="rect">
            <a:avLst/>
          </a:prstGeom>
          <a:noFill/>
        </p:spPr>
      </p:pic>
      <p:pic>
        <p:nvPicPr>
          <p:cNvPr id="1028" name="Picture 4" descr="C:\Documents and Settings\aspencer\Local Settings\Temporary Internet Files\Content.IE5\E6N64Z5L\MP900444427[1].jpg"/>
          <p:cNvPicPr>
            <a:picLocks noChangeAspect="1" noChangeArrowheads="1"/>
          </p:cNvPicPr>
          <p:nvPr/>
        </p:nvPicPr>
        <p:blipFill>
          <a:blip r:embed="rId4" cstate="print"/>
          <a:srcRect/>
          <a:stretch>
            <a:fillRect/>
          </a:stretch>
        </p:blipFill>
        <p:spPr bwMode="auto">
          <a:xfrm>
            <a:off x="6781800" y="0"/>
            <a:ext cx="2362200" cy="2152650"/>
          </a:xfrm>
          <a:prstGeom prst="rect">
            <a:avLst/>
          </a:prstGeom>
          <a:noFill/>
        </p:spPr>
      </p:pic>
      <p:pic>
        <p:nvPicPr>
          <p:cNvPr id="1029" name="Picture 5" descr="C:\Documents and Settings\aspencer\Local Settings\Temporary Internet Files\Content.IE5\X0NKKB8L\MP900289852[1].jpg"/>
          <p:cNvPicPr>
            <a:picLocks noChangeAspect="1" noChangeArrowheads="1"/>
          </p:cNvPicPr>
          <p:nvPr/>
        </p:nvPicPr>
        <p:blipFill>
          <a:blip r:embed="rId5" cstate="print"/>
          <a:srcRect/>
          <a:stretch>
            <a:fillRect/>
          </a:stretch>
        </p:blipFill>
        <p:spPr bwMode="auto">
          <a:xfrm>
            <a:off x="0" y="3962400"/>
            <a:ext cx="2420112" cy="2895600"/>
          </a:xfrm>
          <a:prstGeom prst="rect">
            <a:avLst/>
          </a:prstGeom>
          <a:noFill/>
        </p:spPr>
      </p:pic>
      <p:pic>
        <p:nvPicPr>
          <p:cNvPr id="1030" name="Picture 6" descr="C:\Documents and Settings\aspencer\Local Settings\Temporary Internet Files\Content.IE5\ZN4VNQOZ\MP900178828[1].jpg"/>
          <p:cNvPicPr>
            <a:picLocks noChangeAspect="1" noChangeArrowheads="1"/>
          </p:cNvPicPr>
          <p:nvPr/>
        </p:nvPicPr>
        <p:blipFill>
          <a:blip r:embed="rId6" cstate="print"/>
          <a:srcRect/>
          <a:stretch>
            <a:fillRect/>
          </a:stretch>
        </p:blipFill>
        <p:spPr bwMode="auto">
          <a:xfrm>
            <a:off x="5029201" y="3962400"/>
            <a:ext cx="4114800" cy="2895600"/>
          </a:xfrm>
          <a:prstGeom prst="rect">
            <a:avLst/>
          </a:prstGeom>
          <a:noFill/>
        </p:spPr>
      </p:pic>
      <p:pic>
        <p:nvPicPr>
          <p:cNvPr id="1031" name="Picture 7" descr="C:\Documents and Settings\aspencer\Local Settings\Temporary Internet Files\Content.IE5\X0NKKB8L\MP900289129[1].jpg"/>
          <p:cNvPicPr>
            <a:picLocks noChangeAspect="1" noChangeArrowheads="1"/>
          </p:cNvPicPr>
          <p:nvPr/>
        </p:nvPicPr>
        <p:blipFill>
          <a:blip r:embed="rId7" cstate="print"/>
          <a:srcRect/>
          <a:stretch>
            <a:fillRect/>
          </a:stretch>
        </p:blipFill>
        <p:spPr bwMode="auto">
          <a:xfrm>
            <a:off x="0" y="0"/>
            <a:ext cx="2362200" cy="2456688"/>
          </a:xfrm>
          <a:prstGeom prst="rect">
            <a:avLst/>
          </a:prstGeom>
          <a:noFill/>
        </p:spPr>
      </p:pic>
      <p:pic>
        <p:nvPicPr>
          <p:cNvPr id="1032" name="Picture 8" descr="C:\Documents and Settings\aspencer\Local Settings\Temporary Internet Files\Content.IE5\ZN4VNQOZ\MP900448482[1].jpg"/>
          <p:cNvPicPr>
            <a:picLocks noChangeAspect="1" noChangeArrowheads="1"/>
          </p:cNvPicPr>
          <p:nvPr/>
        </p:nvPicPr>
        <p:blipFill>
          <a:blip r:embed="rId8" cstate="print"/>
          <a:srcRect/>
          <a:stretch>
            <a:fillRect/>
          </a:stretch>
        </p:blipFill>
        <p:spPr bwMode="auto">
          <a:xfrm>
            <a:off x="0" y="2286000"/>
            <a:ext cx="2362200" cy="16764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4876800" cy="6858000"/>
          </a:xfrm>
          <a:prstGeom prst="rect">
            <a:avLst/>
          </a:prstGeom>
          <a:solidFill>
            <a:srgbClr val="FBF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304800"/>
            <a:ext cx="4419600" cy="5821363"/>
          </a:xfrm>
        </p:spPr>
        <p:txBody>
          <a:bodyPr>
            <a:normAutofit fontScale="92500"/>
          </a:bodyPr>
          <a:lstStyle/>
          <a:p>
            <a:pPr>
              <a:buNone/>
            </a:pPr>
            <a:r>
              <a:rPr lang="en-US" dirty="0" smtClean="0"/>
              <a:t>    </a:t>
            </a:r>
          </a:p>
          <a:p>
            <a:pPr>
              <a:buNone/>
            </a:pPr>
            <a:r>
              <a:rPr lang="en-US" dirty="0"/>
              <a:t> </a:t>
            </a:r>
            <a:r>
              <a:rPr lang="en-US" dirty="0" smtClean="0"/>
              <a:t>   Parents of children with disabilities have the same concerns as parents of children who are typically developing.</a:t>
            </a:r>
          </a:p>
          <a:p>
            <a:pPr>
              <a:buNone/>
            </a:pPr>
            <a:endParaRPr lang="en-US" dirty="0" smtClean="0"/>
          </a:p>
          <a:p>
            <a:pPr>
              <a:buNone/>
            </a:pPr>
            <a:r>
              <a:rPr lang="en-US" dirty="0" smtClean="0"/>
              <a:t>Questions:</a:t>
            </a:r>
            <a:endParaRPr lang="en-US" dirty="0"/>
          </a:p>
          <a:p>
            <a:pPr>
              <a:buNone/>
            </a:pPr>
            <a:r>
              <a:rPr lang="en-US" dirty="0" smtClean="0"/>
              <a:t>	educational </a:t>
            </a:r>
          </a:p>
          <a:p>
            <a:pPr>
              <a:buNone/>
            </a:pPr>
            <a:r>
              <a:rPr lang="en-US" dirty="0"/>
              <a:t> </a:t>
            </a:r>
            <a:r>
              <a:rPr lang="en-US" dirty="0" smtClean="0"/>
              <a:t>    social </a:t>
            </a:r>
          </a:p>
          <a:p>
            <a:pPr>
              <a:buNone/>
            </a:pPr>
            <a:r>
              <a:rPr lang="en-US" dirty="0"/>
              <a:t> </a:t>
            </a:r>
            <a:r>
              <a:rPr lang="en-US" dirty="0" smtClean="0"/>
              <a:t>    child-rearing</a:t>
            </a:r>
            <a:endParaRPr lang="en-US" dirty="0"/>
          </a:p>
        </p:txBody>
      </p:sp>
      <p:pic>
        <p:nvPicPr>
          <p:cNvPr id="3076" name="Picture 4" descr="C:\Documents and Settings\aspencer\Local Settings\Temporary Internet Files\Content.IE5\X0NKKB8L\MP900439551[1].jpg"/>
          <p:cNvPicPr>
            <a:picLocks noChangeAspect="1" noChangeArrowheads="1"/>
          </p:cNvPicPr>
          <p:nvPr/>
        </p:nvPicPr>
        <p:blipFill>
          <a:blip r:embed="rId2" cstate="print"/>
          <a:srcRect/>
          <a:stretch>
            <a:fillRect/>
          </a:stretch>
        </p:blipFill>
        <p:spPr bwMode="auto">
          <a:xfrm>
            <a:off x="4870704" y="0"/>
            <a:ext cx="4273296" cy="68580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95800" y="0"/>
            <a:ext cx="4648200" cy="6858000"/>
          </a:xfrm>
          <a:prstGeom prst="rect">
            <a:avLst/>
          </a:prstGeom>
          <a:solidFill>
            <a:srgbClr val="E725D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274638"/>
            <a:ext cx="3581400" cy="1143000"/>
          </a:xfrm>
        </p:spPr>
        <p:txBody>
          <a:bodyPr>
            <a:normAutofit fontScale="90000"/>
          </a:bodyPr>
          <a:lstStyle/>
          <a:p>
            <a:r>
              <a:rPr lang="en-US" dirty="0" smtClean="0"/>
              <a:t>And others…….</a:t>
            </a:r>
            <a:endParaRPr lang="en-US" dirty="0"/>
          </a:p>
        </p:txBody>
      </p:sp>
      <p:sp>
        <p:nvSpPr>
          <p:cNvPr id="3" name="Content Placeholder 2"/>
          <p:cNvSpPr>
            <a:spLocks noGrp="1"/>
          </p:cNvSpPr>
          <p:nvPr>
            <p:ph idx="1"/>
          </p:nvPr>
        </p:nvSpPr>
        <p:spPr>
          <a:xfrm>
            <a:off x="5334000" y="1600200"/>
            <a:ext cx="3429000" cy="4525963"/>
          </a:xfrm>
        </p:spPr>
        <p:txBody>
          <a:bodyPr/>
          <a:lstStyle/>
          <a:p>
            <a:pPr>
              <a:buNone/>
            </a:pPr>
            <a:endParaRPr lang="en-US" dirty="0" smtClean="0"/>
          </a:p>
          <a:p>
            <a:pPr>
              <a:buNone/>
            </a:pPr>
            <a:endParaRPr lang="en-US" dirty="0"/>
          </a:p>
          <a:p>
            <a:pPr>
              <a:buNone/>
            </a:pPr>
            <a:r>
              <a:rPr lang="en-US" dirty="0" smtClean="0"/>
              <a:t>Disability related questions</a:t>
            </a:r>
          </a:p>
          <a:p>
            <a:endParaRPr lang="en-US" dirty="0"/>
          </a:p>
        </p:txBody>
      </p:sp>
      <p:pic>
        <p:nvPicPr>
          <p:cNvPr id="4098" name="Picture 2" descr="C:\Documents and Settings\aspencer\Local Settings\Temporary Internet Files\Content.IE5\HZYO8LKH\MC900311814[1].wmf"/>
          <p:cNvPicPr>
            <a:picLocks noChangeAspect="1" noChangeArrowheads="1"/>
          </p:cNvPicPr>
          <p:nvPr/>
        </p:nvPicPr>
        <p:blipFill>
          <a:blip r:embed="rId2" cstate="print"/>
          <a:srcRect/>
          <a:stretch>
            <a:fillRect/>
          </a:stretch>
        </p:blipFill>
        <p:spPr bwMode="auto">
          <a:xfrm>
            <a:off x="0" y="0"/>
            <a:ext cx="5042001"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124200" cy="68580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0"/>
            <a:ext cx="3048000" cy="6126163"/>
          </a:xfrm>
        </p:spPr>
        <p:txBody>
          <a:bodyPr>
            <a:normAutofit fontScale="92500" lnSpcReduction="20000"/>
          </a:bodyPr>
          <a:lstStyle/>
          <a:p>
            <a:pPr>
              <a:buNone/>
            </a:pPr>
            <a:endParaRPr lang="en-US" dirty="0" smtClean="0"/>
          </a:p>
          <a:p>
            <a:pPr>
              <a:buNone/>
            </a:pPr>
            <a:endParaRPr lang="en-US" dirty="0"/>
          </a:p>
          <a:p>
            <a:pPr>
              <a:buNone/>
            </a:pPr>
            <a:r>
              <a:rPr lang="en-US" dirty="0" smtClean="0"/>
              <a:t>    Parents of children with disabilities have the same issues in life as parents of typical children.</a:t>
            </a:r>
          </a:p>
          <a:p>
            <a:pPr>
              <a:buNone/>
            </a:pPr>
            <a:endParaRPr lang="en-US" dirty="0"/>
          </a:p>
          <a:p>
            <a:pPr>
              <a:buNone/>
            </a:pPr>
            <a:r>
              <a:rPr lang="en-US" dirty="0" smtClean="0"/>
              <a:t>Financial</a:t>
            </a:r>
          </a:p>
          <a:p>
            <a:pPr>
              <a:buNone/>
            </a:pPr>
            <a:r>
              <a:rPr lang="en-US" dirty="0" smtClean="0"/>
              <a:t>Family</a:t>
            </a:r>
          </a:p>
          <a:p>
            <a:pPr>
              <a:buNone/>
            </a:pPr>
            <a:r>
              <a:rPr lang="en-US" dirty="0" smtClean="0"/>
              <a:t>Employment</a:t>
            </a:r>
          </a:p>
          <a:p>
            <a:pPr>
              <a:buNone/>
            </a:pPr>
            <a:r>
              <a:rPr lang="en-US" dirty="0" smtClean="0"/>
              <a:t>Marriage</a:t>
            </a:r>
            <a:endParaRPr lang="en-US" dirty="0"/>
          </a:p>
        </p:txBody>
      </p:sp>
      <p:pic>
        <p:nvPicPr>
          <p:cNvPr id="5122" name="Picture 2" descr="C:\Documents and Settings\aspencer\Local Settings\Temporary Internet Files\Content.IE5\X0NKKB8L\MP900178845[1].jpg"/>
          <p:cNvPicPr>
            <a:picLocks noChangeAspect="1" noChangeArrowheads="1"/>
          </p:cNvPicPr>
          <p:nvPr/>
        </p:nvPicPr>
        <p:blipFill>
          <a:blip r:embed="rId2" cstate="print"/>
          <a:srcRect/>
          <a:stretch>
            <a:fillRect/>
          </a:stretch>
        </p:blipFill>
        <p:spPr bwMode="auto">
          <a:xfrm>
            <a:off x="3086100" y="0"/>
            <a:ext cx="60579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267200" y="0"/>
            <a:ext cx="5029200" cy="7086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3800" y="274638"/>
            <a:ext cx="4953000" cy="1143000"/>
          </a:xfrm>
        </p:spPr>
        <p:txBody>
          <a:bodyPr/>
          <a:lstStyle/>
          <a:p>
            <a:r>
              <a:rPr lang="en-US" dirty="0" smtClean="0">
                <a:solidFill>
                  <a:schemeClr val="bg1"/>
                </a:solidFill>
              </a:rPr>
              <a:t>And others…..</a:t>
            </a:r>
            <a:endParaRPr lang="en-US" dirty="0">
              <a:solidFill>
                <a:schemeClr val="bg1"/>
              </a:solidFill>
            </a:endParaRPr>
          </a:p>
        </p:txBody>
      </p:sp>
      <p:sp>
        <p:nvSpPr>
          <p:cNvPr id="3" name="Content Placeholder 2"/>
          <p:cNvSpPr>
            <a:spLocks noGrp="1"/>
          </p:cNvSpPr>
          <p:nvPr>
            <p:ph idx="1"/>
          </p:nvPr>
        </p:nvSpPr>
        <p:spPr>
          <a:xfrm>
            <a:off x="5181600" y="1600200"/>
            <a:ext cx="3505200" cy="4525963"/>
          </a:xfrm>
        </p:spPr>
        <p:txBody>
          <a:bodyPr/>
          <a:lstStyle/>
          <a:p>
            <a:pPr>
              <a:buNone/>
            </a:pPr>
            <a:r>
              <a:rPr lang="en-US" dirty="0" smtClean="0">
                <a:solidFill>
                  <a:schemeClr val="bg1"/>
                </a:solidFill>
              </a:rPr>
              <a:t>Health insurance</a:t>
            </a:r>
          </a:p>
          <a:p>
            <a:pPr>
              <a:buNone/>
            </a:pPr>
            <a:r>
              <a:rPr lang="en-US" dirty="0" smtClean="0">
                <a:solidFill>
                  <a:schemeClr val="bg1"/>
                </a:solidFill>
              </a:rPr>
              <a:t>Possibility of     independence</a:t>
            </a:r>
          </a:p>
          <a:p>
            <a:pPr>
              <a:buNone/>
            </a:pPr>
            <a:r>
              <a:rPr lang="en-US" dirty="0" smtClean="0">
                <a:solidFill>
                  <a:schemeClr val="bg1"/>
                </a:solidFill>
              </a:rPr>
              <a:t>Caretakers </a:t>
            </a:r>
          </a:p>
          <a:p>
            <a:pPr>
              <a:buNone/>
            </a:pPr>
            <a:r>
              <a:rPr lang="en-US" dirty="0" smtClean="0">
                <a:solidFill>
                  <a:schemeClr val="bg1"/>
                </a:solidFill>
              </a:rPr>
              <a:t>Support</a:t>
            </a:r>
          </a:p>
          <a:p>
            <a:pPr>
              <a:buNone/>
            </a:pPr>
            <a:r>
              <a:rPr lang="en-US" dirty="0" smtClean="0">
                <a:solidFill>
                  <a:schemeClr val="bg1"/>
                </a:solidFill>
              </a:rPr>
              <a:t>Services</a:t>
            </a:r>
          </a:p>
          <a:p>
            <a:pPr>
              <a:buNone/>
            </a:pPr>
            <a:r>
              <a:rPr lang="en-US" dirty="0" smtClean="0">
                <a:solidFill>
                  <a:schemeClr val="bg1"/>
                </a:solidFill>
              </a:rPr>
              <a:t>Money</a:t>
            </a:r>
            <a:endParaRPr lang="en-US" dirty="0">
              <a:solidFill>
                <a:schemeClr val="bg1"/>
              </a:solidFill>
            </a:endParaRPr>
          </a:p>
        </p:txBody>
      </p:sp>
      <p:pic>
        <p:nvPicPr>
          <p:cNvPr id="6148" name="Picture 4" descr="C:\Documents and Settings\aspencer\Local Settings\Temporary Internet Files\Content.IE5\HZYO8LKH\MP900289918[1].jpg"/>
          <p:cNvPicPr>
            <a:picLocks noChangeAspect="1" noChangeArrowheads="1"/>
          </p:cNvPicPr>
          <p:nvPr/>
        </p:nvPicPr>
        <p:blipFill>
          <a:blip r:embed="rId2" cstate="print"/>
          <a:srcRect/>
          <a:stretch>
            <a:fillRect/>
          </a:stretch>
        </p:blipFill>
        <p:spPr bwMode="auto">
          <a:xfrm>
            <a:off x="-1" y="0"/>
            <a:ext cx="4371975" cy="6858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spencer\Local Settings\Temporary Internet Files\Content.IE5\E6N64Z5L\MP900289433[1].jpg"/>
          <p:cNvPicPr>
            <a:picLocks noGrp="1" noChangeAspect="1" noChangeArrowheads="1"/>
          </p:cNvPicPr>
          <p:nvPr>
            <p:ph idx="1"/>
          </p:nvPr>
        </p:nvPicPr>
        <p:blipFill>
          <a:blip r:embed="rId2" cstate="print"/>
          <a:srcRect/>
          <a:stretch>
            <a:fillRect/>
          </a:stretch>
        </p:blipFill>
        <p:spPr bwMode="auto">
          <a:xfrm>
            <a:off x="0" y="0"/>
            <a:ext cx="9954228"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t>How does a disability effect a family?</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spencer\Local Settings\Temporary Internet Files\Content.IE5\Z7BSYWKJ\MP900341664[1].jpg"/>
          <p:cNvPicPr>
            <a:picLocks noChangeAspect="1" noChangeArrowheads="1"/>
          </p:cNvPicPr>
          <p:nvPr/>
        </p:nvPicPr>
        <p:blipFill>
          <a:blip r:embed="rId2" cstate="print"/>
          <a:srcRect/>
          <a:stretch>
            <a:fillRect/>
          </a:stretch>
        </p:blipFill>
        <p:spPr bwMode="auto">
          <a:xfrm>
            <a:off x="4251960" y="0"/>
            <a:ext cx="4892040" cy="6858000"/>
          </a:xfrm>
          <a:prstGeom prst="rect">
            <a:avLst/>
          </a:prstGeom>
          <a:noFill/>
        </p:spPr>
      </p:pic>
      <p:sp>
        <p:nvSpPr>
          <p:cNvPr id="2" name="Title 1"/>
          <p:cNvSpPr>
            <a:spLocks noGrp="1"/>
          </p:cNvSpPr>
          <p:nvPr>
            <p:ph type="title"/>
          </p:nvPr>
        </p:nvSpPr>
        <p:spPr>
          <a:xfrm>
            <a:off x="228600" y="274638"/>
            <a:ext cx="4343400" cy="1143000"/>
          </a:xfrm>
        </p:spPr>
        <p:txBody>
          <a:bodyPr>
            <a:normAutofit fontScale="90000"/>
          </a:bodyPr>
          <a:lstStyle/>
          <a:p>
            <a:r>
              <a:rPr lang="en-US" dirty="0" smtClean="0"/>
              <a:t>Difficulty in Marriage:  Rate of Divorce is High</a:t>
            </a:r>
            <a:endParaRPr lang="en-US"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r>
              <a:rPr lang="en-US" dirty="0" smtClean="0"/>
              <a:t>Highest estimate is 80-90% </a:t>
            </a:r>
            <a:r>
              <a:rPr lang="en-US" sz="1800" dirty="0" smtClean="0"/>
              <a:t>(Probably too high)</a:t>
            </a:r>
            <a:endParaRPr lang="en-US" dirty="0"/>
          </a:p>
          <a:p>
            <a:pPr>
              <a:buNone/>
            </a:pPr>
            <a:endParaRPr lang="en-US" dirty="0"/>
          </a:p>
          <a:p>
            <a:pPr>
              <a:buNone/>
            </a:pPr>
            <a:r>
              <a:rPr lang="en-US" dirty="0" smtClean="0"/>
              <a:t>Probably twice as high</a:t>
            </a:r>
          </a:p>
          <a:p>
            <a:pPr>
              <a:buNone/>
            </a:pPr>
            <a:endParaRPr lang="en-US" dirty="0"/>
          </a:p>
          <a:p>
            <a:pPr>
              <a:buNone/>
            </a:pPr>
            <a:r>
              <a:rPr lang="en-US" dirty="0" smtClean="0"/>
              <a:t>Although some experts say no greater risk.</a:t>
            </a:r>
          </a:p>
          <a:p>
            <a:pPr>
              <a:buNone/>
            </a:pPr>
            <a:endParaRPr lang="en-US" sz="2000" dirty="0"/>
          </a:p>
          <a:p>
            <a:pPr>
              <a:buNone/>
            </a:pPr>
            <a:endParaRPr lang="en-US" sz="2000" dirty="0" smtClean="0"/>
          </a:p>
          <a:p>
            <a:pPr>
              <a:buNone/>
            </a:pPr>
            <a:r>
              <a:rPr lang="en-US" sz="2000" dirty="0" smtClean="0"/>
              <a:t>Married with Special Needs Children by Laura </a:t>
            </a:r>
            <a:r>
              <a:rPr lang="en-US" sz="2000" dirty="0" err="1" smtClean="0"/>
              <a:t>Marshak</a:t>
            </a:r>
            <a:endParaRPr 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
            <a:ext cx="9144000" cy="6896100"/>
          </a:xfrm>
          <a:prstGeom prst="rect">
            <a:avLst/>
          </a:prstGeom>
        </p:spPr>
      </p:pic>
      <p:sp>
        <p:nvSpPr>
          <p:cNvPr id="2" name="Title 1"/>
          <p:cNvSpPr>
            <a:spLocks noGrp="1"/>
          </p:cNvSpPr>
          <p:nvPr>
            <p:ph type="title"/>
          </p:nvPr>
        </p:nvSpPr>
        <p:spPr/>
        <p:txBody>
          <a:bodyPr>
            <a:normAutofit fontScale="90000"/>
          </a:bodyPr>
          <a:lstStyle/>
          <a:p>
            <a:r>
              <a:rPr lang="en-US" dirty="0" smtClean="0"/>
              <a:t>Difficulty in Acceptance of Disability:</a:t>
            </a:r>
            <a:br>
              <a:rPr lang="en-US" dirty="0" smtClean="0"/>
            </a:br>
            <a:r>
              <a:rPr lang="en-US" dirty="0" smtClean="0"/>
              <a:t>Grieve Imagined Child</a:t>
            </a:r>
            <a:endParaRPr lang="en-US" dirty="0"/>
          </a:p>
        </p:txBody>
      </p:sp>
      <p:sp>
        <p:nvSpPr>
          <p:cNvPr id="3" name="Content Placeholder 2"/>
          <p:cNvSpPr>
            <a:spLocks noGrp="1"/>
          </p:cNvSpPr>
          <p:nvPr>
            <p:ph idx="1"/>
          </p:nvPr>
        </p:nvSpPr>
        <p:spPr>
          <a:xfrm>
            <a:off x="457200" y="2209800"/>
            <a:ext cx="8229600" cy="3916363"/>
          </a:xfrm>
        </p:spPr>
        <p:txBody>
          <a:bodyPr/>
          <a:lstStyle/>
          <a:p>
            <a:pPr>
              <a:buNone/>
            </a:pPr>
            <a:r>
              <a:rPr lang="en-US" dirty="0" smtClean="0"/>
              <a:t>    Grief Process</a:t>
            </a:r>
          </a:p>
          <a:p>
            <a:pPr>
              <a:buNone/>
            </a:pPr>
            <a:r>
              <a:rPr lang="en-US" dirty="0"/>
              <a:t> </a:t>
            </a:r>
            <a:r>
              <a:rPr lang="en-US" dirty="0" smtClean="0"/>
              <a:t>   May be Episodic</a:t>
            </a:r>
          </a:p>
          <a:p>
            <a:pPr>
              <a:buNone/>
            </a:pPr>
            <a:r>
              <a:rPr lang="en-US" dirty="0"/>
              <a:t> </a:t>
            </a:r>
            <a:r>
              <a:rPr lang="en-US" dirty="0" smtClean="0"/>
              <a:t>   Slower for some</a:t>
            </a:r>
          </a:p>
          <a:p>
            <a:pPr>
              <a:buNone/>
            </a:pPr>
            <a:r>
              <a:rPr lang="en-US" dirty="0"/>
              <a:t> </a:t>
            </a:r>
            <a:r>
              <a:rPr lang="en-US" dirty="0" smtClean="0"/>
              <a:t>   Many not have started yet- denial</a:t>
            </a:r>
          </a:p>
          <a:p>
            <a:pPr>
              <a:buNone/>
            </a:pPr>
            <a:r>
              <a:rPr lang="en-US" dirty="0"/>
              <a:t> </a:t>
            </a:r>
            <a:r>
              <a:rPr lang="en-US" dirty="0" smtClean="0"/>
              <a:t>    Recently diagnosed</a:t>
            </a:r>
          </a:p>
          <a:p>
            <a:pPr>
              <a:buNone/>
            </a:pPr>
            <a:r>
              <a:rPr lang="en-US" dirty="0"/>
              <a:t> </a:t>
            </a:r>
            <a:r>
              <a:rPr lang="en-US" dirty="0" smtClean="0"/>
              <a:t>   Allows them to dream new dreams </a:t>
            </a:r>
            <a:r>
              <a:rPr lang="en-US" sz="1800" dirty="0" smtClean="0"/>
              <a:t>(Klein)</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164" y="1828800"/>
            <a:ext cx="2076868" cy="20193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TotalTime>
  <Words>459</Words>
  <Application>Microsoft Office PowerPoint</Application>
  <PresentationFormat>On-screen Show (4:3)</PresentationFormat>
  <Paragraphs>98</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Bodoni MT</vt:lpstr>
      <vt:lpstr>Bodoni MT Black</vt:lpstr>
      <vt:lpstr>Calibri</vt:lpstr>
      <vt:lpstr>Office Theme</vt:lpstr>
      <vt:lpstr>Working with Families</vt:lpstr>
      <vt:lpstr>Who do we serve?</vt:lpstr>
      <vt:lpstr>PowerPoint Presentation</vt:lpstr>
      <vt:lpstr>And others…….</vt:lpstr>
      <vt:lpstr>PowerPoint Presentation</vt:lpstr>
      <vt:lpstr>And others…..</vt:lpstr>
      <vt:lpstr>How does a disability effect a family?</vt:lpstr>
      <vt:lpstr>Difficulty in Marriage:  Rate of Divorce is High</vt:lpstr>
      <vt:lpstr>Difficulty in Acceptance of Disability: Grieve Imagined Child</vt:lpstr>
      <vt:lpstr>Difficulty with safety and “overprotectiveness”</vt:lpstr>
      <vt:lpstr>Difficulty with Attitudes of other Parents and Children </vt:lpstr>
      <vt:lpstr>Difficulty with Transitions</vt:lpstr>
      <vt:lpstr>So………To form a team with parents</vt:lpstr>
      <vt:lpstr>Always act with the assumption that the parents want the best education for their child. </vt:lpstr>
      <vt:lpstr>Don’t Generalize</vt:lpstr>
      <vt:lpstr>Be familiar with and Share Literature</vt:lpstr>
      <vt:lpstr>Be informed….</vt:lpstr>
      <vt:lpstr>Try to connect with parents</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with Families</dc:title>
  <dc:creator>aspencer</dc:creator>
  <cp:lastModifiedBy>Spencer, Amelia G.</cp:lastModifiedBy>
  <cp:revision>19</cp:revision>
  <dcterms:created xsi:type="dcterms:W3CDTF">2011-11-29T02:04:14Z</dcterms:created>
  <dcterms:modified xsi:type="dcterms:W3CDTF">2018-11-20T18:03:36Z</dcterms:modified>
</cp:coreProperties>
</file>