
<file path=[Content_Types].xml><?xml version="1.0" encoding="utf-8"?>
<Types xmlns="http://schemas.openxmlformats.org/package/2006/content-types">
  <Default Extension="png" ContentType="image/png"/>
  <Default Extension="jpeg" ContentType="image/jpeg"/>
  <Default Extension="webp"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0" r:id="rId4"/>
    <p:sldId id="268" r:id="rId5"/>
    <p:sldId id="261" r:id="rId6"/>
    <p:sldId id="266" r:id="rId7"/>
    <p:sldId id="262" r:id="rId8"/>
    <p:sldId id="263" r:id="rId9"/>
    <p:sldId id="265" r:id="rId10"/>
    <p:sldId id="267" r:id="rId11"/>
    <p:sldId id="269" r:id="rId12"/>
    <p:sldId id="270" r:id="rId13"/>
    <p:sldId id="271" r:id="rId14"/>
    <p:sldId id="25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07" d="100"/>
          <a:sy n="107" d="100"/>
        </p:scale>
        <p:origin x="612"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955AEB4-4A95-46B5-B29A-F50EF7DC57B0}" type="doc">
      <dgm:prSet loTypeId="urn:microsoft.com/office/officeart/2005/8/layout/venn1" loCatId="relationship" qsTypeId="urn:microsoft.com/office/officeart/2005/8/quickstyle/simple1" qsCatId="simple" csTypeId="urn:microsoft.com/office/officeart/2005/8/colors/accent1_2" csCatId="accent1" phldr="1"/>
      <dgm:spPr/>
    </dgm:pt>
    <dgm:pt modelId="{23035E8D-44EF-4A37-8224-02326881CBA6}">
      <dgm:prSet phldrT="[Text]"/>
      <dgm:spPr/>
      <dgm:t>
        <a:bodyPr/>
        <a:lstStyle/>
        <a:p>
          <a:r>
            <a:rPr lang="en-US" dirty="0" smtClean="0"/>
            <a:t>Assessment </a:t>
          </a:r>
          <a:endParaRPr lang="en-US" dirty="0"/>
        </a:p>
      </dgm:t>
    </dgm:pt>
    <dgm:pt modelId="{F3C9452E-77DF-4701-BE13-75A37C976890}" type="parTrans" cxnId="{1E291821-0269-4FBF-BE3A-2A0F8317496D}">
      <dgm:prSet/>
      <dgm:spPr/>
      <dgm:t>
        <a:bodyPr/>
        <a:lstStyle/>
        <a:p>
          <a:endParaRPr lang="en-US"/>
        </a:p>
      </dgm:t>
    </dgm:pt>
    <dgm:pt modelId="{C6F9BC02-4A70-43C5-ACF9-B5C3F6D0B191}" type="sibTrans" cxnId="{1E291821-0269-4FBF-BE3A-2A0F8317496D}">
      <dgm:prSet/>
      <dgm:spPr/>
      <dgm:t>
        <a:bodyPr/>
        <a:lstStyle/>
        <a:p>
          <a:endParaRPr lang="en-US"/>
        </a:p>
      </dgm:t>
    </dgm:pt>
    <dgm:pt modelId="{F2F5388C-A6DC-4877-8927-F8A36B80DF0B}">
      <dgm:prSet phldrT="[Text]"/>
      <dgm:spPr/>
      <dgm:t>
        <a:bodyPr/>
        <a:lstStyle/>
        <a:p>
          <a:r>
            <a:rPr lang="en-US" dirty="0" smtClean="0"/>
            <a:t>Instruction</a:t>
          </a:r>
          <a:endParaRPr lang="en-US" dirty="0"/>
        </a:p>
      </dgm:t>
    </dgm:pt>
    <dgm:pt modelId="{692D1704-1E60-4B39-AF41-0D16337A9304}" type="parTrans" cxnId="{A9B8D913-F982-4293-9717-13734F61FB25}">
      <dgm:prSet/>
      <dgm:spPr/>
      <dgm:t>
        <a:bodyPr/>
        <a:lstStyle/>
        <a:p>
          <a:endParaRPr lang="en-US"/>
        </a:p>
      </dgm:t>
    </dgm:pt>
    <dgm:pt modelId="{1415DBEA-0888-4326-862E-D42D436223DD}" type="sibTrans" cxnId="{A9B8D913-F982-4293-9717-13734F61FB25}">
      <dgm:prSet/>
      <dgm:spPr/>
      <dgm:t>
        <a:bodyPr/>
        <a:lstStyle/>
        <a:p>
          <a:endParaRPr lang="en-US"/>
        </a:p>
      </dgm:t>
    </dgm:pt>
    <dgm:pt modelId="{D9608343-DBD2-42B1-857B-48055DA8AFB3}">
      <dgm:prSet phldrT="[Text]"/>
      <dgm:spPr/>
      <dgm:t>
        <a:bodyPr/>
        <a:lstStyle/>
        <a:p>
          <a:r>
            <a:rPr lang="en-US" dirty="0" smtClean="0"/>
            <a:t>Curriculum</a:t>
          </a:r>
          <a:endParaRPr lang="en-US" dirty="0"/>
        </a:p>
      </dgm:t>
    </dgm:pt>
    <dgm:pt modelId="{A37B57C2-9121-4AAF-BB4E-0D8F5DD66B98}" type="parTrans" cxnId="{B7525828-8FCB-4205-80A3-199F672966B8}">
      <dgm:prSet/>
      <dgm:spPr/>
      <dgm:t>
        <a:bodyPr/>
        <a:lstStyle/>
        <a:p>
          <a:endParaRPr lang="en-US"/>
        </a:p>
      </dgm:t>
    </dgm:pt>
    <dgm:pt modelId="{C9CB16A7-9729-4DC1-BF10-51311EF579F2}" type="sibTrans" cxnId="{B7525828-8FCB-4205-80A3-199F672966B8}">
      <dgm:prSet/>
      <dgm:spPr/>
      <dgm:t>
        <a:bodyPr/>
        <a:lstStyle/>
        <a:p>
          <a:endParaRPr lang="en-US"/>
        </a:p>
      </dgm:t>
    </dgm:pt>
    <dgm:pt modelId="{31C35E35-6EC3-4B3C-A8FA-18C78C94684C}" type="pres">
      <dgm:prSet presAssocID="{5955AEB4-4A95-46B5-B29A-F50EF7DC57B0}" presName="compositeShape" presStyleCnt="0">
        <dgm:presLayoutVars>
          <dgm:chMax val="7"/>
          <dgm:dir/>
          <dgm:resizeHandles val="exact"/>
        </dgm:presLayoutVars>
      </dgm:prSet>
      <dgm:spPr/>
    </dgm:pt>
    <dgm:pt modelId="{C539F375-37C7-4680-9867-BB85BBC18622}" type="pres">
      <dgm:prSet presAssocID="{23035E8D-44EF-4A37-8224-02326881CBA6}" presName="circ1" presStyleLbl="vennNode1" presStyleIdx="0" presStyleCnt="3"/>
      <dgm:spPr/>
      <dgm:t>
        <a:bodyPr/>
        <a:lstStyle/>
        <a:p>
          <a:endParaRPr lang="en-US"/>
        </a:p>
      </dgm:t>
    </dgm:pt>
    <dgm:pt modelId="{7275BB26-2254-468D-9B2B-C5EC7F3CEA56}" type="pres">
      <dgm:prSet presAssocID="{23035E8D-44EF-4A37-8224-02326881CBA6}" presName="circ1Tx" presStyleLbl="revTx" presStyleIdx="0" presStyleCnt="0">
        <dgm:presLayoutVars>
          <dgm:chMax val="0"/>
          <dgm:chPref val="0"/>
          <dgm:bulletEnabled val="1"/>
        </dgm:presLayoutVars>
      </dgm:prSet>
      <dgm:spPr/>
      <dgm:t>
        <a:bodyPr/>
        <a:lstStyle/>
        <a:p>
          <a:endParaRPr lang="en-US"/>
        </a:p>
      </dgm:t>
    </dgm:pt>
    <dgm:pt modelId="{D860B83C-AD9B-4A78-84CA-892C0D2555BF}" type="pres">
      <dgm:prSet presAssocID="{F2F5388C-A6DC-4877-8927-F8A36B80DF0B}" presName="circ2" presStyleLbl="vennNode1" presStyleIdx="1" presStyleCnt="3"/>
      <dgm:spPr/>
      <dgm:t>
        <a:bodyPr/>
        <a:lstStyle/>
        <a:p>
          <a:endParaRPr lang="en-US"/>
        </a:p>
      </dgm:t>
    </dgm:pt>
    <dgm:pt modelId="{287B2D01-1ACB-4436-8B48-929CF0E5049E}" type="pres">
      <dgm:prSet presAssocID="{F2F5388C-A6DC-4877-8927-F8A36B80DF0B}" presName="circ2Tx" presStyleLbl="revTx" presStyleIdx="0" presStyleCnt="0">
        <dgm:presLayoutVars>
          <dgm:chMax val="0"/>
          <dgm:chPref val="0"/>
          <dgm:bulletEnabled val="1"/>
        </dgm:presLayoutVars>
      </dgm:prSet>
      <dgm:spPr/>
      <dgm:t>
        <a:bodyPr/>
        <a:lstStyle/>
        <a:p>
          <a:endParaRPr lang="en-US"/>
        </a:p>
      </dgm:t>
    </dgm:pt>
    <dgm:pt modelId="{27D521A3-2A38-4A95-A424-FE4DEC87E2BF}" type="pres">
      <dgm:prSet presAssocID="{D9608343-DBD2-42B1-857B-48055DA8AFB3}" presName="circ3" presStyleLbl="vennNode1" presStyleIdx="2" presStyleCnt="3"/>
      <dgm:spPr/>
      <dgm:t>
        <a:bodyPr/>
        <a:lstStyle/>
        <a:p>
          <a:endParaRPr lang="en-US"/>
        </a:p>
      </dgm:t>
    </dgm:pt>
    <dgm:pt modelId="{32A0EBCB-A985-4372-890B-17BA043A5D56}" type="pres">
      <dgm:prSet presAssocID="{D9608343-DBD2-42B1-857B-48055DA8AFB3}" presName="circ3Tx" presStyleLbl="revTx" presStyleIdx="0" presStyleCnt="0">
        <dgm:presLayoutVars>
          <dgm:chMax val="0"/>
          <dgm:chPref val="0"/>
          <dgm:bulletEnabled val="1"/>
        </dgm:presLayoutVars>
      </dgm:prSet>
      <dgm:spPr/>
      <dgm:t>
        <a:bodyPr/>
        <a:lstStyle/>
        <a:p>
          <a:endParaRPr lang="en-US"/>
        </a:p>
      </dgm:t>
    </dgm:pt>
  </dgm:ptLst>
  <dgm:cxnLst>
    <dgm:cxn modelId="{1E291821-0269-4FBF-BE3A-2A0F8317496D}" srcId="{5955AEB4-4A95-46B5-B29A-F50EF7DC57B0}" destId="{23035E8D-44EF-4A37-8224-02326881CBA6}" srcOrd="0" destOrd="0" parTransId="{F3C9452E-77DF-4701-BE13-75A37C976890}" sibTransId="{C6F9BC02-4A70-43C5-ACF9-B5C3F6D0B191}"/>
    <dgm:cxn modelId="{B7525828-8FCB-4205-80A3-199F672966B8}" srcId="{5955AEB4-4A95-46B5-B29A-F50EF7DC57B0}" destId="{D9608343-DBD2-42B1-857B-48055DA8AFB3}" srcOrd="2" destOrd="0" parTransId="{A37B57C2-9121-4AAF-BB4E-0D8F5DD66B98}" sibTransId="{C9CB16A7-9729-4DC1-BF10-51311EF579F2}"/>
    <dgm:cxn modelId="{3CCA63A5-8164-4958-9794-2F2CFB51152E}" type="presOf" srcId="{D9608343-DBD2-42B1-857B-48055DA8AFB3}" destId="{27D521A3-2A38-4A95-A424-FE4DEC87E2BF}" srcOrd="0" destOrd="0" presId="urn:microsoft.com/office/officeart/2005/8/layout/venn1"/>
    <dgm:cxn modelId="{D14D8BE2-F6A7-42D9-92A0-A38AF76E219F}" type="presOf" srcId="{F2F5388C-A6DC-4877-8927-F8A36B80DF0B}" destId="{287B2D01-1ACB-4436-8B48-929CF0E5049E}" srcOrd="1" destOrd="0" presId="urn:microsoft.com/office/officeart/2005/8/layout/venn1"/>
    <dgm:cxn modelId="{A2812518-1BE5-44FF-9B70-805B6CCADDC6}" type="presOf" srcId="{F2F5388C-A6DC-4877-8927-F8A36B80DF0B}" destId="{D860B83C-AD9B-4A78-84CA-892C0D2555BF}" srcOrd="0" destOrd="0" presId="urn:microsoft.com/office/officeart/2005/8/layout/venn1"/>
    <dgm:cxn modelId="{A9B8D913-F982-4293-9717-13734F61FB25}" srcId="{5955AEB4-4A95-46B5-B29A-F50EF7DC57B0}" destId="{F2F5388C-A6DC-4877-8927-F8A36B80DF0B}" srcOrd="1" destOrd="0" parTransId="{692D1704-1E60-4B39-AF41-0D16337A9304}" sibTransId="{1415DBEA-0888-4326-862E-D42D436223DD}"/>
    <dgm:cxn modelId="{7701746D-CB62-450C-A9DD-E2054A2E50AB}" type="presOf" srcId="{D9608343-DBD2-42B1-857B-48055DA8AFB3}" destId="{32A0EBCB-A985-4372-890B-17BA043A5D56}" srcOrd="1" destOrd="0" presId="urn:microsoft.com/office/officeart/2005/8/layout/venn1"/>
    <dgm:cxn modelId="{2F12978D-830D-477F-89D9-D3EF01F56534}" type="presOf" srcId="{23035E8D-44EF-4A37-8224-02326881CBA6}" destId="{C539F375-37C7-4680-9867-BB85BBC18622}" srcOrd="0" destOrd="0" presId="urn:microsoft.com/office/officeart/2005/8/layout/venn1"/>
    <dgm:cxn modelId="{34390ABD-B2C0-4087-81EC-EAC16E7F12FA}" type="presOf" srcId="{5955AEB4-4A95-46B5-B29A-F50EF7DC57B0}" destId="{31C35E35-6EC3-4B3C-A8FA-18C78C94684C}" srcOrd="0" destOrd="0" presId="urn:microsoft.com/office/officeart/2005/8/layout/venn1"/>
    <dgm:cxn modelId="{CDC385F2-62B4-4264-BDDD-79C20080E5C8}" type="presOf" srcId="{23035E8D-44EF-4A37-8224-02326881CBA6}" destId="{7275BB26-2254-468D-9B2B-C5EC7F3CEA56}" srcOrd="1" destOrd="0" presId="urn:microsoft.com/office/officeart/2005/8/layout/venn1"/>
    <dgm:cxn modelId="{994A2775-D4C4-46C7-8677-A8CA3818806D}" type="presParOf" srcId="{31C35E35-6EC3-4B3C-A8FA-18C78C94684C}" destId="{C539F375-37C7-4680-9867-BB85BBC18622}" srcOrd="0" destOrd="0" presId="urn:microsoft.com/office/officeart/2005/8/layout/venn1"/>
    <dgm:cxn modelId="{FF5A3AC1-44BB-493C-BEA7-81D06DF1238E}" type="presParOf" srcId="{31C35E35-6EC3-4B3C-A8FA-18C78C94684C}" destId="{7275BB26-2254-468D-9B2B-C5EC7F3CEA56}" srcOrd="1" destOrd="0" presId="urn:microsoft.com/office/officeart/2005/8/layout/venn1"/>
    <dgm:cxn modelId="{914D0332-906E-4C76-8903-49796705EECE}" type="presParOf" srcId="{31C35E35-6EC3-4B3C-A8FA-18C78C94684C}" destId="{D860B83C-AD9B-4A78-84CA-892C0D2555BF}" srcOrd="2" destOrd="0" presId="urn:microsoft.com/office/officeart/2005/8/layout/venn1"/>
    <dgm:cxn modelId="{A3237D98-5287-4DFB-A18A-821B87AD27A0}" type="presParOf" srcId="{31C35E35-6EC3-4B3C-A8FA-18C78C94684C}" destId="{287B2D01-1ACB-4436-8B48-929CF0E5049E}" srcOrd="3" destOrd="0" presId="urn:microsoft.com/office/officeart/2005/8/layout/venn1"/>
    <dgm:cxn modelId="{D7DF5FC4-24F7-4164-A8D7-E4DE48AD4832}" type="presParOf" srcId="{31C35E35-6EC3-4B3C-A8FA-18C78C94684C}" destId="{27D521A3-2A38-4A95-A424-FE4DEC87E2BF}" srcOrd="4" destOrd="0" presId="urn:microsoft.com/office/officeart/2005/8/layout/venn1"/>
    <dgm:cxn modelId="{0FDDE5C8-02FF-4026-9AE2-FA5F81EE5B3D}" type="presParOf" srcId="{31C35E35-6EC3-4B3C-A8FA-18C78C94684C}" destId="{32A0EBCB-A985-4372-890B-17BA043A5D56}"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39F375-37C7-4680-9867-BB85BBC18622}">
      <dsp:nvSpPr>
        <dsp:cNvPr id="0" name=""/>
        <dsp:cNvSpPr/>
      </dsp:nvSpPr>
      <dsp:spPr>
        <a:xfrm>
          <a:off x="1353333" y="38368"/>
          <a:ext cx="1841673" cy="184167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Assessment </a:t>
          </a:r>
          <a:endParaRPr lang="en-US" sz="1900" kern="1200" dirty="0"/>
        </a:p>
      </dsp:txBody>
      <dsp:txXfrm>
        <a:off x="1598889" y="360661"/>
        <a:ext cx="1350560" cy="828753"/>
      </dsp:txXfrm>
    </dsp:sp>
    <dsp:sp modelId="{D860B83C-AD9B-4A78-84CA-892C0D2555BF}">
      <dsp:nvSpPr>
        <dsp:cNvPr id="0" name=""/>
        <dsp:cNvSpPr/>
      </dsp:nvSpPr>
      <dsp:spPr>
        <a:xfrm>
          <a:off x="2017870" y="1189414"/>
          <a:ext cx="1841673" cy="184167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Instruction</a:t>
          </a:r>
          <a:endParaRPr lang="en-US" sz="1900" kern="1200" dirty="0"/>
        </a:p>
      </dsp:txBody>
      <dsp:txXfrm>
        <a:off x="2581115" y="1665179"/>
        <a:ext cx="1105004" cy="1012920"/>
      </dsp:txXfrm>
    </dsp:sp>
    <dsp:sp modelId="{27D521A3-2A38-4A95-A424-FE4DEC87E2BF}">
      <dsp:nvSpPr>
        <dsp:cNvPr id="0" name=""/>
        <dsp:cNvSpPr/>
      </dsp:nvSpPr>
      <dsp:spPr>
        <a:xfrm>
          <a:off x="688795" y="1189414"/>
          <a:ext cx="1841673" cy="1841673"/>
        </a:xfrm>
        <a:prstGeom prst="ellipse">
          <a:avLst/>
        </a:prstGeom>
        <a:solidFill>
          <a:schemeClr val="accent1">
            <a:alpha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Curriculum</a:t>
          </a:r>
          <a:endParaRPr lang="en-US" sz="1900" kern="1200" dirty="0"/>
        </a:p>
      </dsp:txBody>
      <dsp:txXfrm>
        <a:off x="862220" y="1665179"/>
        <a:ext cx="1105004" cy="1012920"/>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82190C0-084E-4ED5-B054-8D2F1B52BC80}" type="datetimeFigureOut">
              <a:rPr lang="en-US" smtClean="0"/>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30592675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2190C0-084E-4ED5-B054-8D2F1B52BC80}" type="datetimeFigureOut">
              <a:rPr lang="en-US" smtClean="0"/>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2514278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2190C0-084E-4ED5-B054-8D2F1B52BC80}" type="datetimeFigureOut">
              <a:rPr lang="en-US" smtClean="0"/>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4229306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2190C0-084E-4ED5-B054-8D2F1B52BC80}" type="datetimeFigureOut">
              <a:rPr lang="en-US" smtClean="0"/>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1789259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82190C0-084E-4ED5-B054-8D2F1B52BC80}" type="datetimeFigureOut">
              <a:rPr lang="en-US" smtClean="0"/>
              <a:t>9/4/2020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3056536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82190C0-084E-4ED5-B054-8D2F1B52BC80}" type="datetimeFigureOut">
              <a:rPr lang="en-US" smtClean="0"/>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40329286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2190C0-084E-4ED5-B054-8D2F1B52BC80}" type="datetimeFigureOut">
              <a:rPr lang="en-US" smtClean="0"/>
              <a:t>9/4/2020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20243420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2190C0-084E-4ED5-B054-8D2F1B52BC80}" type="datetimeFigureOut">
              <a:rPr lang="en-US" smtClean="0"/>
              <a:t>9/4/2020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1256652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2190C0-084E-4ED5-B054-8D2F1B52BC80}" type="datetimeFigureOut">
              <a:rPr lang="en-US" smtClean="0"/>
              <a:t>9/4/2020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35033893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82190C0-084E-4ED5-B054-8D2F1B52BC80}" type="datetimeFigureOut">
              <a:rPr lang="en-US" smtClean="0"/>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356608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82190C0-084E-4ED5-B054-8D2F1B52BC80}" type="datetimeFigureOut">
              <a:rPr lang="en-US" smtClean="0"/>
              <a:t>9/4/2020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2F26078-105D-4D39-9FBD-037DBB880B2D}" type="slidenum">
              <a:rPr lang="en-US" smtClean="0"/>
              <a:t>‹#›</a:t>
            </a:fld>
            <a:endParaRPr lang="en-US"/>
          </a:p>
        </p:txBody>
      </p:sp>
    </p:spTree>
    <p:extLst>
      <p:ext uri="{BB962C8B-B14F-4D97-AF65-F5344CB8AC3E}">
        <p14:creationId xmlns:p14="http://schemas.microsoft.com/office/powerpoint/2010/main" val="13488334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2190C0-084E-4ED5-B054-8D2F1B52BC80}" type="datetimeFigureOut">
              <a:rPr lang="en-US" smtClean="0"/>
              <a:t>9/4/2020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F26078-105D-4D39-9FBD-037DBB880B2D}" type="slidenum">
              <a:rPr lang="en-US" smtClean="0"/>
              <a:t>‹#›</a:t>
            </a:fld>
            <a:endParaRPr lang="en-US"/>
          </a:p>
        </p:txBody>
      </p:sp>
    </p:spTree>
    <p:extLst>
      <p:ext uri="{BB962C8B-B14F-4D97-AF65-F5344CB8AC3E}">
        <p14:creationId xmlns:p14="http://schemas.microsoft.com/office/powerpoint/2010/main" val="18741689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webp"/><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463463"/>
            <a:ext cx="9144000" cy="2054269"/>
          </a:xfrm>
        </p:spPr>
        <p:txBody>
          <a:bodyPr/>
          <a:lstStyle/>
          <a:p>
            <a:r>
              <a:rPr lang="en-US" dirty="0" smtClean="0"/>
              <a:t>Classroom Assessment and Student Learning</a:t>
            </a:r>
            <a:endParaRPr lang="en-US" dirty="0"/>
          </a:p>
        </p:txBody>
      </p:sp>
      <p:sp>
        <p:nvSpPr>
          <p:cNvPr id="3" name="Subtitle 2"/>
          <p:cNvSpPr>
            <a:spLocks noGrp="1"/>
          </p:cNvSpPr>
          <p:nvPr>
            <p:ph type="subTitle" idx="1"/>
          </p:nvPr>
        </p:nvSpPr>
        <p:spPr>
          <a:xfrm>
            <a:off x="1524000" y="2517732"/>
            <a:ext cx="9144000" cy="764087"/>
          </a:xfrm>
        </p:spPr>
        <p:txBody>
          <a:bodyPr/>
          <a:lstStyle/>
          <a:p>
            <a:r>
              <a:rPr lang="en-US" dirty="0" smtClean="0"/>
              <a:t>How Do We Use Assessments?</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19396" y="3013007"/>
            <a:ext cx="5235879" cy="3427121"/>
          </a:xfrm>
          <a:prstGeom prst="rect">
            <a:avLst/>
          </a:prstGeom>
        </p:spPr>
      </p:pic>
    </p:spTree>
    <p:extLst>
      <p:ext uri="{BB962C8B-B14F-4D97-AF65-F5344CB8AC3E}">
        <p14:creationId xmlns:p14="http://schemas.microsoft.com/office/powerpoint/2010/main" val="1784656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838200" y="3074893"/>
            <a:ext cx="10515600" cy="3102069"/>
          </a:xfrm>
        </p:spPr>
        <p:txBody>
          <a:bodyPr/>
          <a:lstStyle/>
          <a:p>
            <a:pPr marL="0" indent="0">
              <a:buNone/>
            </a:pPr>
            <a:r>
              <a:rPr lang="en-US" dirty="0" smtClean="0"/>
              <a:t>“Most often, informal assessment means giving the student specific assignments and watching his/her response and rate of success. Facts gathered from such information </a:t>
            </a:r>
            <a:r>
              <a:rPr lang="en-US" i="1" dirty="0" smtClean="0"/>
              <a:t>lead to hunches</a:t>
            </a:r>
            <a:r>
              <a:rPr lang="en-US" dirty="0" smtClean="0"/>
              <a:t>. That is the teacher looks at all the accumulated facts and begins to </a:t>
            </a:r>
            <a:r>
              <a:rPr lang="en-US" i="1" dirty="0" smtClean="0"/>
              <a:t>develop a picture of how instruction is working for a specific student</a:t>
            </a:r>
            <a:r>
              <a:rPr lang="en-US" dirty="0" smtClean="0"/>
              <a:t>.”</a:t>
            </a:r>
          </a:p>
          <a:p>
            <a:pPr marL="0" indent="0">
              <a:buNone/>
            </a:pPr>
            <a:r>
              <a:rPr lang="en-US" dirty="0"/>
              <a:t> </a:t>
            </a:r>
            <a:r>
              <a:rPr lang="en-US" dirty="0" smtClean="0"/>
              <a:t>(McCoy, p. 199)</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0094" y="76072"/>
            <a:ext cx="4586344" cy="2991547"/>
          </a:xfrm>
          <a:prstGeom prst="rect">
            <a:avLst/>
          </a:prstGeom>
        </p:spPr>
      </p:pic>
    </p:spTree>
    <p:extLst>
      <p:ext uri="{BB962C8B-B14F-4D97-AF65-F5344CB8AC3E}">
        <p14:creationId xmlns:p14="http://schemas.microsoft.com/office/powerpoint/2010/main" val="34822719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a:t>
            </a:r>
            <a:endParaRPr lang="en-US" dirty="0"/>
          </a:p>
        </p:txBody>
      </p:sp>
      <p:sp>
        <p:nvSpPr>
          <p:cNvPr id="3" name="Content Placeholder 2"/>
          <p:cNvSpPr>
            <a:spLocks noGrp="1"/>
          </p:cNvSpPr>
          <p:nvPr>
            <p:ph idx="1"/>
          </p:nvPr>
        </p:nvSpPr>
        <p:spPr>
          <a:xfrm>
            <a:off x="838200" y="1825625"/>
            <a:ext cx="5230906" cy="4351338"/>
          </a:xfrm>
        </p:spPr>
        <p:txBody>
          <a:bodyPr/>
          <a:lstStyle/>
          <a:p>
            <a:r>
              <a:rPr lang="en-US" dirty="0" smtClean="0"/>
              <a:t>Standardized Testing- Provides a standard for comparing students. Allows educators to examine programs, practices, and student learning.</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0659" y="141827"/>
            <a:ext cx="4663141" cy="5021844"/>
          </a:xfrm>
          <a:prstGeom prst="rect">
            <a:avLst/>
          </a:prstGeom>
        </p:spPr>
      </p:pic>
    </p:spTree>
    <p:extLst>
      <p:ext uri="{BB962C8B-B14F-4D97-AF65-F5344CB8AC3E}">
        <p14:creationId xmlns:p14="http://schemas.microsoft.com/office/powerpoint/2010/main" val="5815396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Ways to Learn about Students</a:t>
            </a:r>
            <a:endParaRPr lang="en-US" dirty="0"/>
          </a:p>
        </p:txBody>
      </p:sp>
      <p:sp>
        <p:nvSpPr>
          <p:cNvPr id="3" name="Content Placeholder 2"/>
          <p:cNvSpPr>
            <a:spLocks noGrp="1"/>
          </p:cNvSpPr>
          <p:nvPr>
            <p:ph idx="1"/>
          </p:nvPr>
        </p:nvSpPr>
        <p:spPr/>
        <p:txBody>
          <a:bodyPr/>
          <a:lstStyle/>
          <a:p>
            <a:r>
              <a:rPr lang="en-US" dirty="0" smtClean="0"/>
              <a:t>Anecdotal Records</a:t>
            </a:r>
          </a:p>
          <a:p>
            <a:r>
              <a:rPr lang="en-US" dirty="0" smtClean="0"/>
              <a:t>Parent Conferences</a:t>
            </a:r>
          </a:p>
          <a:p>
            <a:r>
              <a:rPr lang="en-US" dirty="0" smtClean="0"/>
              <a:t>Student Conferences</a:t>
            </a:r>
          </a:p>
          <a:p>
            <a:r>
              <a:rPr lang="en-US" dirty="0" smtClean="0"/>
              <a:t>Observation </a:t>
            </a:r>
          </a:p>
          <a:p>
            <a:pPr lvl="1"/>
            <a:r>
              <a:rPr lang="en-US" dirty="0" smtClean="0"/>
              <a:t>Time Sampling</a:t>
            </a:r>
          </a:p>
          <a:p>
            <a:pPr lvl="1"/>
            <a:r>
              <a:rPr lang="en-US" dirty="0" smtClean="0"/>
              <a:t>Event Sampling</a:t>
            </a:r>
          </a:p>
          <a:p>
            <a:r>
              <a:rPr lang="en-US" dirty="0" smtClean="0"/>
              <a:t>Portfolios</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13381" y="1690688"/>
            <a:ext cx="4486275" cy="4486275"/>
          </a:xfrm>
          <a:prstGeom prst="rect">
            <a:avLst/>
          </a:prstGeom>
        </p:spPr>
      </p:pic>
    </p:spTree>
    <p:extLst>
      <p:ext uri="{BB962C8B-B14F-4D97-AF65-F5344CB8AC3E}">
        <p14:creationId xmlns:p14="http://schemas.microsoft.com/office/powerpoint/2010/main" val="3106759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n-lt"/>
              </a:rPr>
              <a:t>Classroom Assessments</a:t>
            </a:r>
            <a:endParaRPr lang="en-US" dirty="0">
              <a:latin typeface="+mn-lt"/>
            </a:endParaRPr>
          </a:p>
        </p:txBody>
      </p:sp>
      <p:sp>
        <p:nvSpPr>
          <p:cNvPr id="3" name="Content Placeholder 2"/>
          <p:cNvSpPr>
            <a:spLocks noGrp="1"/>
          </p:cNvSpPr>
          <p:nvPr>
            <p:ph idx="1"/>
          </p:nvPr>
        </p:nvSpPr>
        <p:spPr/>
        <p:txBody>
          <a:bodyPr/>
          <a:lstStyle/>
          <a:p>
            <a:r>
              <a:rPr lang="en-US" dirty="0" smtClean="0"/>
              <a:t>Daily Classroom Formative Feedback</a:t>
            </a:r>
          </a:p>
          <a:p>
            <a:r>
              <a:rPr lang="en-US" dirty="0" smtClean="0"/>
              <a:t>Weekly Quizzes and Unit Exams</a:t>
            </a:r>
          </a:p>
          <a:p>
            <a:endParaRPr lang="en-US" dirty="0"/>
          </a:p>
          <a:p>
            <a:pPr marL="0" indent="0">
              <a:buNone/>
            </a:pPr>
            <a:r>
              <a:rPr lang="en-US" sz="4400" dirty="0" smtClean="0"/>
              <a:t>Performance Assessments</a:t>
            </a:r>
          </a:p>
          <a:p>
            <a:r>
              <a:rPr lang="en-US" dirty="0" smtClean="0"/>
              <a:t>Checklists</a:t>
            </a:r>
          </a:p>
          <a:p>
            <a:r>
              <a:rPr lang="en-US" dirty="0" smtClean="0"/>
              <a:t>Rubrics</a:t>
            </a:r>
          </a:p>
          <a:p>
            <a:r>
              <a:rPr lang="en-US" dirty="0" smtClean="0"/>
              <a:t>Rating Scales</a:t>
            </a:r>
          </a:p>
          <a:p>
            <a:pPr marL="0" indent="0">
              <a:buNone/>
            </a:pPr>
            <a:endParaRPr lang="en-US" dirty="0" smtClean="0"/>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231122" y="1027906"/>
            <a:ext cx="3206722" cy="3337906"/>
          </a:xfrm>
          <a:prstGeom prst="rect">
            <a:avLst/>
          </a:prstGeom>
        </p:spPr>
      </p:pic>
    </p:spTree>
    <p:extLst>
      <p:ext uri="{BB962C8B-B14F-4D97-AF65-F5344CB8AC3E}">
        <p14:creationId xmlns:p14="http://schemas.microsoft.com/office/powerpoint/2010/main" val="1681288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Now What?</a:t>
            </a:r>
            <a:endParaRPr lang="en-US" dirty="0"/>
          </a:p>
        </p:txBody>
      </p:sp>
      <p:sp>
        <p:nvSpPr>
          <p:cNvPr id="3" name="Content Placeholder 2"/>
          <p:cNvSpPr>
            <a:spLocks noGrp="1"/>
          </p:cNvSpPr>
          <p:nvPr>
            <p:ph idx="1"/>
          </p:nvPr>
        </p:nvSpPr>
        <p:spPr/>
        <p:txBody>
          <a:bodyPr>
            <a:normAutofit/>
          </a:bodyPr>
          <a:lstStyle/>
          <a:p>
            <a:r>
              <a:rPr lang="en-US" sz="3200" dirty="0" smtClean="0"/>
              <a:t>Evaluate Assessment Information, individual AND group</a:t>
            </a:r>
          </a:p>
          <a:p>
            <a:pPr lvl="1"/>
            <a:r>
              <a:rPr lang="en-US" sz="2800" dirty="0" smtClean="0"/>
              <a:t>Evaluate Each Assessment</a:t>
            </a:r>
          </a:p>
          <a:p>
            <a:pPr lvl="2"/>
            <a:r>
              <a:rPr lang="en-US" dirty="0" smtClean="0"/>
              <a:t>Was it the Monday after Halloween?</a:t>
            </a:r>
          </a:p>
          <a:p>
            <a:pPr lvl="2"/>
            <a:r>
              <a:rPr lang="en-US" dirty="0" smtClean="0"/>
              <a:t>Was there a substitute?</a:t>
            </a:r>
          </a:p>
          <a:p>
            <a:pPr lvl="2"/>
            <a:r>
              <a:rPr lang="en-US" dirty="0" smtClean="0"/>
              <a:t>Was Sam sick the week before?</a:t>
            </a:r>
          </a:p>
          <a:p>
            <a:pPr lvl="1"/>
            <a:r>
              <a:rPr lang="en-US" sz="2800" dirty="0" smtClean="0"/>
              <a:t>Interpret the summary of the information</a:t>
            </a:r>
          </a:p>
          <a:p>
            <a:pPr lvl="2"/>
            <a:r>
              <a:rPr lang="en-US" dirty="0" smtClean="0"/>
              <a:t>Did all students fail?</a:t>
            </a:r>
          </a:p>
          <a:p>
            <a:pPr lvl="2"/>
            <a:r>
              <a:rPr lang="en-US" dirty="0" smtClean="0"/>
              <a:t>Did the students who are typically good students do well on the assessment?</a:t>
            </a:r>
          </a:p>
          <a:p>
            <a:pPr lvl="2"/>
            <a:r>
              <a:rPr lang="en-US" dirty="0" smtClean="0"/>
              <a:t>Is there consistence on items missed?</a:t>
            </a:r>
          </a:p>
          <a:p>
            <a:pPr lvl="1"/>
            <a:r>
              <a:rPr lang="en-US" sz="2800" dirty="0" smtClean="0"/>
              <a:t>Revisit Lesson</a:t>
            </a:r>
          </a:p>
          <a:p>
            <a:pPr lvl="2"/>
            <a:r>
              <a:rPr lang="en-US" dirty="0" smtClean="0"/>
              <a:t>Does the whole group need to revisit the information? Small group? One child?</a:t>
            </a:r>
          </a:p>
          <a:p>
            <a:endParaRPr lang="en-US" dirty="0"/>
          </a:p>
        </p:txBody>
      </p:sp>
      <p:sp>
        <p:nvSpPr>
          <p:cNvPr id="4" name="Rectangle 3"/>
          <p:cNvSpPr/>
          <p:nvPr/>
        </p:nvSpPr>
        <p:spPr>
          <a:xfrm>
            <a:off x="1122218" y="1690688"/>
            <a:ext cx="8021782" cy="369332"/>
          </a:xfrm>
          <a:prstGeom prst="rect">
            <a:avLst/>
          </a:prstGeom>
        </p:spPr>
        <p:txBody>
          <a:bodyPr wrap="square">
            <a:spAutoFit/>
          </a:bodyPr>
          <a:lstStyle/>
          <a:p>
            <a:endParaRPr lang="en-US" dirty="0"/>
          </a:p>
        </p:txBody>
      </p:sp>
      <p:pic>
        <p:nvPicPr>
          <p:cNvPr id="5" name="Picture 4"/>
          <p:cNvPicPr>
            <a:picLocks noChangeAspect="1"/>
          </p:cNvPicPr>
          <p:nvPr/>
        </p:nvPicPr>
        <p:blipFill>
          <a:blip r:embed="rId2"/>
          <a:stretch>
            <a:fillRect/>
          </a:stretch>
        </p:blipFill>
        <p:spPr>
          <a:xfrm>
            <a:off x="5645324" y="139700"/>
            <a:ext cx="2705100" cy="1685925"/>
          </a:xfrm>
          <a:prstGeom prst="rect">
            <a:avLst/>
          </a:prstGeom>
        </p:spPr>
      </p:pic>
    </p:spTree>
    <p:extLst>
      <p:ext uri="{BB962C8B-B14F-4D97-AF65-F5344CB8AC3E}">
        <p14:creationId xmlns:p14="http://schemas.microsoft.com/office/powerpoint/2010/main" val="3053580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609601"/>
            <a:ext cx="10515600" cy="5490574"/>
          </a:xfrm>
        </p:spPr>
        <p:txBody>
          <a:bodyPr>
            <a:normAutofit fontScale="92500" lnSpcReduction="10000"/>
          </a:bodyPr>
          <a:lstStyle/>
          <a:p>
            <a:r>
              <a:rPr lang="en-US" sz="3000" b="1" dirty="0" smtClean="0"/>
              <a:t>Do we teach so that students will learn or do we teach so that we, as teachers can cover the required material? (R. </a:t>
            </a:r>
            <a:r>
              <a:rPr lang="en-US" sz="3000" b="1" dirty="0" err="1" smtClean="0"/>
              <a:t>Wormeli</a:t>
            </a:r>
            <a:r>
              <a:rPr lang="en-US" sz="3000" b="1" dirty="0" smtClean="0"/>
              <a:t>, 2006)</a:t>
            </a:r>
          </a:p>
          <a:p>
            <a:pPr lvl="8"/>
            <a:endParaRPr lang="en-US" dirty="0" smtClean="0"/>
          </a:p>
          <a:p>
            <a:pPr marL="3657600" lvl="8" indent="0">
              <a:buNone/>
            </a:pPr>
            <a:endParaRPr lang="en-US" dirty="0"/>
          </a:p>
          <a:p>
            <a:pPr lvl="8"/>
            <a:endParaRPr lang="en-US" dirty="0" smtClean="0"/>
          </a:p>
          <a:p>
            <a:pPr lvl="8"/>
            <a:endParaRPr lang="en-US" dirty="0"/>
          </a:p>
          <a:p>
            <a:pPr lvl="8"/>
            <a:r>
              <a:rPr lang="en-US" sz="2800" b="1" dirty="0" smtClean="0"/>
              <a:t>Effective teachers use evidence of learning (assessment) to inform what they teach (the curriculum) and how they teach (instruction).</a:t>
            </a:r>
          </a:p>
          <a:p>
            <a:pPr lvl="8"/>
            <a:endParaRPr lang="en-US" sz="2800" b="1" dirty="0"/>
          </a:p>
          <a:p>
            <a:pPr lvl="8"/>
            <a:r>
              <a:rPr lang="en-US" sz="2800" b="1" dirty="0" smtClean="0"/>
              <a:t>Assessments can come from a variety of different methods that allow students demonstrate evidence of learning (i.e.,  observations, writing samples, performance tasks, summative written assessments, and standardized tests</a:t>
            </a:r>
            <a:endParaRPr lang="en-US" sz="2800" b="1" dirty="0"/>
          </a:p>
          <a:p>
            <a:endParaRPr lang="en-US" dirty="0"/>
          </a:p>
        </p:txBody>
      </p:sp>
      <p:graphicFrame>
        <p:nvGraphicFramePr>
          <p:cNvPr id="4" name="Diagram 3"/>
          <p:cNvGraphicFramePr/>
          <p:nvPr>
            <p:extLst>
              <p:ext uri="{D42A27DB-BD31-4B8C-83A1-F6EECF244321}">
                <p14:modId xmlns:p14="http://schemas.microsoft.com/office/powerpoint/2010/main" val="3860867195"/>
              </p:ext>
            </p:extLst>
          </p:nvPr>
        </p:nvGraphicFramePr>
        <p:xfrm>
          <a:off x="338203" y="1951864"/>
          <a:ext cx="4548340" cy="30694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9013288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Long-Term Memory</a:t>
            </a:r>
            <a:endParaRPr lang="en-US" dirty="0"/>
          </a:p>
        </p:txBody>
      </p:sp>
      <p:sp>
        <p:nvSpPr>
          <p:cNvPr id="3" name="Content Placeholder 2"/>
          <p:cNvSpPr>
            <a:spLocks noGrp="1"/>
          </p:cNvSpPr>
          <p:nvPr>
            <p:ph idx="1"/>
          </p:nvPr>
        </p:nvSpPr>
        <p:spPr>
          <a:xfrm>
            <a:off x="225469" y="1427967"/>
            <a:ext cx="7142908" cy="4748995"/>
          </a:xfrm>
        </p:spPr>
        <p:txBody>
          <a:bodyPr>
            <a:normAutofit/>
          </a:bodyPr>
          <a:lstStyle/>
          <a:p>
            <a:r>
              <a:rPr lang="en-US" dirty="0" smtClean="0"/>
              <a:t>Information that is saved in long-term memory, must be acted on soon after being exposed to it for the first time.</a:t>
            </a:r>
          </a:p>
          <a:p>
            <a:r>
              <a:rPr lang="en-US" dirty="0" smtClean="0"/>
              <a:t>Making some kind of connection is absolutely crucial!</a:t>
            </a:r>
          </a:p>
          <a:p>
            <a:pPr lvl="1">
              <a:buFont typeface="Wingdings" panose="05000000000000000000" pitchFamily="2" charset="2"/>
              <a:buChar char="v"/>
            </a:pPr>
            <a:r>
              <a:rPr lang="en-US" dirty="0" smtClean="0"/>
              <a:t>Student must reflect, respond, record, tell, describe, illustrate, explain, discuss, summarize, draw, use, re-organize, predict, hypothesize, evaluate, and/or judge. (Reflect and Make a Connection)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58774" y="688932"/>
            <a:ext cx="4933226" cy="5354355"/>
          </a:xfrm>
          <a:prstGeom prst="rect">
            <a:avLst/>
          </a:prstGeom>
        </p:spPr>
      </p:pic>
    </p:spTree>
    <p:extLst>
      <p:ext uri="{BB962C8B-B14F-4D97-AF65-F5344CB8AC3E}">
        <p14:creationId xmlns:p14="http://schemas.microsoft.com/office/powerpoint/2010/main" val="11182552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Testing                                          Assessment</a:t>
            </a:r>
            <a:endParaRPr lang="en-US" dirty="0"/>
          </a:p>
        </p:txBody>
      </p:sp>
      <p:sp>
        <p:nvSpPr>
          <p:cNvPr id="3" name="Content Placeholder 2"/>
          <p:cNvSpPr>
            <a:spLocks noGrp="1"/>
          </p:cNvSpPr>
          <p:nvPr>
            <p:ph idx="1"/>
          </p:nvPr>
        </p:nvSpPr>
        <p:spPr>
          <a:xfrm>
            <a:off x="838200" y="2135187"/>
            <a:ext cx="10515600" cy="4041775"/>
          </a:xfrm>
        </p:spPr>
        <p:txBody>
          <a:bodyPr>
            <a:normAutofit fontScale="92500" lnSpcReduction="20000"/>
          </a:bodyPr>
          <a:lstStyle/>
          <a:p>
            <a:r>
              <a:rPr lang="en-US" dirty="0" smtClean="0"/>
              <a:t>Testing- determines student ability to complete tasks or demonstrate mastery of skills. Usually more formal that daily informal assessment.</a:t>
            </a:r>
          </a:p>
          <a:p>
            <a:r>
              <a:rPr lang="en-US" dirty="0" smtClean="0"/>
              <a:t>Assessment- collection of information to identify what does and does not work so teachers can make effective educational decisions. Assessment happens all day long, every day.</a:t>
            </a:r>
          </a:p>
          <a:p>
            <a:endParaRPr lang="en-US" dirty="0"/>
          </a:p>
          <a:p>
            <a:pPr marL="0" indent="0">
              <a:buNone/>
            </a:pPr>
            <a:r>
              <a:rPr lang="en-US" dirty="0" smtClean="0"/>
              <a:t>Example of typical testing for specific goal and objective</a:t>
            </a:r>
          </a:p>
          <a:p>
            <a:pPr marL="0" indent="0">
              <a:buNone/>
            </a:pPr>
            <a:r>
              <a:rPr lang="en-US" dirty="0" smtClean="0"/>
              <a:t>Goal: Teach the concepts in using fractions</a:t>
            </a:r>
          </a:p>
          <a:p>
            <a:pPr marL="0" indent="0">
              <a:buNone/>
            </a:pPr>
            <a:r>
              <a:rPr lang="en-US" dirty="0" smtClean="0"/>
              <a:t>Objective: </a:t>
            </a:r>
            <a:r>
              <a:rPr lang="en-US" dirty="0"/>
              <a:t>Given a quiz with ten fractions, Lucy will be able to </a:t>
            </a:r>
            <a:r>
              <a:rPr lang="en-US" dirty="0" err="1"/>
              <a:t>sucssfully</a:t>
            </a:r>
            <a:r>
              <a:rPr lang="en-US" dirty="0"/>
              <a:t> identify all improper fractions</a:t>
            </a:r>
            <a:r>
              <a:rPr lang="en-US" dirty="0" smtClean="0"/>
              <a:t>.</a:t>
            </a:r>
          </a:p>
          <a:p>
            <a:pPr marL="0" indent="0">
              <a:buNone/>
            </a:pPr>
            <a:r>
              <a:rPr lang="en-US" dirty="0" smtClean="0"/>
              <a:t>Test: Quiz with 10 fractions, some proper and some improper.</a:t>
            </a:r>
            <a:endParaRPr lang="en-US" dirty="0"/>
          </a:p>
          <a:p>
            <a:pPr marL="0" indent="0">
              <a:buNone/>
            </a:pP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37847" y="75406"/>
            <a:ext cx="1905000" cy="1905000"/>
          </a:xfrm>
          <a:prstGeom prst="rect">
            <a:avLst/>
          </a:prstGeom>
        </p:spPr>
      </p:pic>
    </p:spTree>
    <p:extLst>
      <p:ext uri="{BB962C8B-B14F-4D97-AF65-F5344CB8AC3E}">
        <p14:creationId xmlns:p14="http://schemas.microsoft.com/office/powerpoint/2010/main" val="862031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Formative Assessment</a:t>
            </a:r>
            <a:endParaRPr lang="en-US" dirty="0"/>
          </a:p>
        </p:txBody>
      </p:sp>
      <p:sp>
        <p:nvSpPr>
          <p:cNvPr id="3" name="Content Placeholder 2"/>
          <p:cNvSpPr>
            <a:spLocks noGrp="1"/>
          </p:cNvSpPr>
          <p:nvPr>
            <p:ph idx="1"/>
          </p:nvPr>
        </p:nvSpPr>
        <p:spPr>
          <a:xfrm>
            <a:off x="838200" y="2267211"/>
            <a:ext cx="10515600" cy="3909752"/>
          </a:xfrm>
        </p:spPr>
        <p:txBody>
          <a:bodyPr>
            <a:normAutofit fontScale="92500" lnSpcReduction="20000"/>
          </a:bodyPr>
          <a:lstStyle/>
          <a:p>
            <a:pPr marL="0" indent="0">
              <a:buNone/>
            </a:pPr>
            <a:r>
              <a:rPr lang="en-US" dirty="0" smtClean="0"/>
              <a:t>Assessment FOR learning, </a:t>
            </a:r>
          </a:p>
          <a:p>
            <a:pPr marL="0" indent="0">
              <a:buNone/>
            </a:pPr>
            <a:r>
              <a:rPr lang="en-US" dirty="0" smtClean="0"/>
              <a:t>not OF learning</a:t>
            </a:r>
            <a:r>
              <a:rPr lang="en-US" dirty="0" smtClean="0"/>
              <a:t>!</a:t>
            </a:r>
          </a:p>
          <a:p>
            <a:pPr marL="0" indent="0">
              <a:buNone/>
            </a:pPr>
            <a:r>
              <a:rPr lang="en-US" dirty="0" smtClean="0"/>
              <a:t>Mostly informal, used to make </a:t>
            </a:r>
          </a:p>
          <a:p>
            <a:pPr marL="0" indent="0">
              <a:buNone/>
            </a:pPr>
            <a:r>
              <a:rPr lang="en-US" dirty="0" smtClean="0"/>
              <a:t>instructional decisions.</a:t>
            </a:r>
            <a:endParaRPr lang="en-US" dirty="0" smtClean="0"/>
          </a:p>
          <a:p>
            <a:pPr marL="0" indent="0">
              <a:buNone/>
            </a:pPr>
            <a:endParaRPr lang="en-US" dirty="0" smtClean="0"/>
          </a:p>
          <a:p>
            <a:pPr marL="0" indent="0">
              <a:buNone/>
            </a:pPr>
            <a:endParaRPr lang="en-US" dirty="0"/>
          </a:p>
          <a:p>
            <a:pPr marL="0" indent="0">
              <a:buNone/>
            </a:pPr>
            <a:r>
              <a:rPr lang="en-US" dirty="0" smtClean="0"/>
              <a:t>Has two main goals:</a:t>
            </a:r>
          </a:p>
          <a:p>
            <a:pPr marL="0" indent="0">
              <a:buNone/>
            </a:pPr>
            <a:r>
              <a:rPr lang="en-US" dirty="0"/>
              <a:t>	</a:t>
            </a:r>
            <a:r>
              <a:rPr lang="en-US" dirty="0" smtClean="0"/>
              <a:t>Provides students with feedback</a:t>
            </a:r>
          </a:p>
          <a:p>
            <a:pPr marL="0" indent="0">
              <a:buNone/>
            </a:pPr>
            <a:r>
              <a:rPr lang="en-US" dirty="0"/>
              <a:t>	</a:t>
            </a:r>
            <a:r>
              <a:rPr lang="en-US" dirty="0" smtClean="0"/>
              <a:t>Informs teacher’s decision making for future instruction</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32898" y="515328"/>
            <a:ext cx="4762500" cy="3171825"/>
          </a:xfrm>
          <a:prstGeom prst="rect">
            <a:avLst/>
          </a:prstGeom>
        </p:spPr>
      </p:pic>
    </p:spTree>
    <p:extLst>
      <p:ext uri="{BB962C8B-B14F-4D97-AF65-F5344CB8AC3E}">
        <p14:creationId xmlns:p14="http://schemas.microsoft.com/office/powerpoint/2010/main" val="1607837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Informal Assessment</a:t>
            </a:r>
            <a:endParaRPr lang="en-US" dirty="0"/>
          </a:p>
        </p:txBody>
      </p:sp>
      <p:sp>
        <p:nvSpPr>
          <p:cNvPr id="3" name="Content Placeholder 2"/>
          <p:cNvSpPr>
            <a:spLocks noGrp="1"/>
          </p:cNvSpPr>
          <p:nvPr>
            <p:ph idx="1"/>
          </p:nvPr>
        </p:nvSpPr>
        <p:spPr/>
        <p:txBody>
          <a:bodyPr/>
          <a:lstStyle/>
          <a:p>
            <a:r>
              <a:rPr lang="en-US" dirty="0" smtClean="0"/>
              <a:t>Paper-and Pencil</a:t>
            </a:r>
          </a:p>
          <a:p>
            <a:r>
              <a:rPr lang="en-US" dirty="0" smtClean="0"/>
              <a:t>Observation of work </a:t>
            </a:r>
          </a:p>
          <a:p>
            <a:r>
              <a:rPr lang="en-US" dirty="0" smtClean="0"/>
              <a:t>Insights gained through </a:t>
            </a:r>
          </a:p>
          <a:p>
            <a:pPr marL="0" indent="0">
              <a:buNone/>
            </a:pPr>
            <a:r>
              <a:rPr lang="en-US" dirty="0"/>
              <a:t> </a:t>
            </a:r>
            <a:r>
              <a:rPr lang="en-US" dirty="0" smtClean="0"/>
              <a:t> conversations</a:t>
            </a:r>
          </a:p>
          <a:p>
            <a:r>
              <a:rPr lang="en-US" dirty="0" smtClean="0"/>
              <a:t>Questions</a:t>
            </a:r>
          </a:p>
          <a:p>
            <a:r>
              <a:rPr lang="en-US" dirty="0" smtClean="0"/>
              <a:t>Error Analysis</a:t>
            </a:r>
          </a:p>
          <a:p>
            <a:r>
              <a:rPr lang="en-US" dirty="0" smtClean="0"/>
              <a:t>Checklists</a:t>
            </a:r>
          </a:p>
          <a:p>
            <a:r>
              <a:rPr lang="en-US" dirty="0" smtClean="0"/>
              <a:t>Self-report</a:t>
            </a:r>
            <a:endParaRPr lang="en-US" dirty="0"/>
          </a:p>
        </p:txBody>
      </p:sp>
      <p:pic>
        <p:nvPicPr>
          <p:cNvPr id="4" name="Picture 3" descr="Wisconsin Science and STEM Education: Formative Assessment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7117" y="1690688"/>
            <a:ext cx="6600825" cy="4019550"/>
          </a:xfrm>
          <a:prstGeom prst="rect">
            <a:avLst/>
          </a:prstGeom>
        </p:spPr>
      </p:pic>
    </p:spTree>
    <p:extLst>
      <p:ext uri="{BB962C8B-B14F-4D97-AF65-F5344CB8AC3E}">
        <p14:creationId xmlns:p14="http://schemas.microsoft.com/office/powerpoint/2010/main" val="36290887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of Formative Assessment</a:t>
            </a:r>
            <a:endParaRPr lang="en-US" dirty="0"/>
          </a:p>
        </p:txBody>
      </p:sp>
      <p:sp>
        <p:nvSpPr>
          <p:cNvPr id="3" name="Content Placeholder 2"/>
          <p:cNvSpPr>
            <a:spLocks noGrp="1"/>
          </p:cNvSpPr>
          <p:nvPr>
            <p:ph idx="1"/>
          </p:nvPr>
        </p:nvSpPr>
        <p:spPr>
          <a:xfrm>
            <a:off x="838200" y="2668043"/>
            <a:ext cx="10515600" cy="3508919"/>
          </a:xfrm>
        </p:spPr>
        <p:txBody>
          <a:bodyPr/>
          <a:lstStyle/>
          <a:p>
            <a:r>
              <a:rPr lang="en-US" dirty="0" smtClean="0"/>
              <a:t>Once or twice during an instructional period, midway and at the end of a class</a:t>
            </a:r>
          </a:p>
          <a:p>
            <a:r>
              <a:rPr lang="en-US" dirty="0" smtClean="0"/>
              <a:t>Anytime you notice your students losing focus during the lesson</a:t>
            </a:r>
          </a:p>
          <a:p>
            <a:r>
              <a:rPr lang="en-US" dirty="0" smtClean="0"/>
              <a:t>Anytime you notice uncertainty or confusion in students</a:t>
            </a:r>
            <a:endParaRPr lang="en-US" dirty="0"/>
          </a:p>
        </p:txBody>
      </p:sp>
      <p:sp>
        <p:nvSpPr>
          <p:cNvPr id="4" name="AutoShape 2" descr="Image result for it's time"/>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5" name="Picture 4"/>
          <p:cNvPicPr>
            <a:picLocks noChangeAspect="1"/>
          </p:cNvPicPr>
          <p:nvPr/>
        </p:nvPicPr>
        <p:blipFill>
          <a:blip r:embed="rId2"/>
          <a:stretch>
            <a:fillRect/>
          </a:stretch>
        </p:blipFill>
        <p:spPr>
          <a:xfrm>
            <a:off x="8442542" y="160338"/>
            <a:ext cx="3356976" cy="2244659"/>
          </a:xfrm>
          <a:prstGeom prst="rect">
            <a:avLst/>
          </a:prstGeom>
        </p:spPr>
      </p:pic>
    </p:spTree>
    <p:extLst>
      <p:ext uri="{BB962C8B-B14F-4D97-AF65-F5344CB8AC3E}">
        <p14:creationId xmlns:p14="http://schemas.microsoft.com/office/powerpoint/2010/main" val="12856255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3541857"/>
          </a:xfrm>
        </p:spPr>
        <p:txBody>
          <a:bodyPr>
            <a:normAutofit fontScale="90000"/>
          </a:bodyPr>
          <a:lstStyle/>
          <a:p>
            <a:r>
              <a:rPr lang="en-US" dirty="0" smtClean="0"/>
              <a:t>Questioning as Formative Assessment</a:t>
            </a:r>
            <a:br>
              <a:rPr lang="en-US" dirty="0" smtClean="0"/>
            </a:br>
            <a:r>
              <a:rPr lang="en-US" dirty="0" smtClean="0"/>
              <a:t/>
            </a:r>
            <a:br>
              <a:rPr lang="en-US" dirty="0" smtClean="0"/>
            </a:br>
            <a:r>
              <a:rPr lang="en-US" sz="3100" b="1" dirty="0" smtClean="0"/>
              <a:t>Often teachers ask questions of a large group and receive answers from students who “get it”, but do not get a good sense of the entire group.</a:t>
            </a:r>
            <a:br>
              <a:rPr lang="en-US" sz="3100" b="1" dirty="0" smtClean="0"/>
            </a:br>
            <a:r>
              <a:rPr lang="en-US" sz="3100" b="1" dirty="0"/>
              <a:t/>
            </a:r>
            <a:br>
              <a:rPr lang="en-US" sz="3100" b="1" dirty="0"/>
            </a:br>
            <a:r>
              <a:rPr lang="en-US" sz="3100" b="1" dirty="0" smtClean="0"/>
              <a:t>ASK QUESTIONS and have EVERY STUDENT respond.</a:t>
            </a:r>
            <a:br>
              <a:rPr lang="en-US" sz="3100" b="1" dirty="0" smtClean="0"/>
            </a:br>
            <a:r>
              <a:rPr lang="en-US" sz="3100" b="1" dirty="0" smtClean="0"/>
              <a:t/>
            </a:r>
            <a:br>
              <a:rPr lang="en-US" sz="3100" b="1" dirty="0" smtClean="0"/>
            </a:br>
            <a:r>
              <a:rPr lang="en-US" sz="2700" dirty="0" smtClean="0"/>
              <a:t/>
            </a:r>
            <a:br>
              <a:rPr lang="en-US" sz="2700" dirty="0" smtClean="0"/>
            </a:br>
            <a:endParaRPr lang="en-US" sz="2700" dirty="0"/>
          </a:p>
        </p:txBody>
      </p:sp>
      <p:sp>
        <p:nvSpPr>
          <p:cNvPr id="3" name="Content Placeholder 2"/>
          <p:cNvSpPr>
            <a:spLocks noGrp="1"/>
          </p:cNvSpPr>
          <p:nvPr>
            <p:ph idx="1"/>
          </p:nvPr>
        </p:nvSpPr>
        <p:spPr>
          <a:xfrm>
            <a:off x="838200" y="3407079"/>
            <a:ext cx="10515600" cy="2769883"/>
          </a:xfrm>
        </p:spPr>
        <p:txBody>
          <a:bodyPr numCol="1">
            <a:normAutofit/>
          </a:bodyPr>
          <a:lstStyle/>
          <a:p>
            <a:pPr marL="0" indent="0">
              <a:buNone/>
            </a:pPr>
            <a:r>
              <a:rPr lang="en-US" dirty="0" smtClean="0"/>
              <a:t>Some Examples-</a:t>
            </a:r>
          </a:p>
          <a:p>
            <a:pPr marL="0" indent="0">
              <a:buNone/>
            </a:pPr>
            <a:r>
              <a:rPr lang="en-US" dirty="0" smtClean="0"/>
              <a:t>Turn and Talk</a:t>
            </a:r>
          </a:p>
          <a:p>
            <a:pPr marL="0" indent="0">
              <a:buNone/>
            </a:pPr>
            <a:r>
              <a:rPr lang="en-US" dirty="0" smtClean="0"/>
              <a:t>Quick Write</a:t>
            </a:r>
          </a:p>
          <a:p>
            <a:pPr marL="0" indent="0">
              <a:buNone/>
            </a:pPr>
            <a:r>
              <a:rPr lang="en-US" dirty="0" smtClean="0"/>
              <a:t>Four Corners</a:t>
            </a:r>
          </a:p>
          <a:p>
            <a:pPr marL="0" indent="0">
              <a:buNone/>
            </a:pPr>
            <a:r>
              <a:rPr lang="en-US" dirty="0" smtClean="0"/>
              <a:t>Pinch Cards</a:t>
            </a:r>
            <a:endParaRPr lang="en-US" dirty="0"/>
          </a:p>
        </p:txBody>
      </p:sp>
      <p:pic>
        <p:nvPicPr>
          <p:cNvPr id="4" name="Picture 3"/>
          <p:cNvPicPr>
            <a:picLocks noChangeAspect="1"/>
          </p:cNvPicPr>
          <p:nvPr/>
        </p:nvPicPr>
        <p:blipFill>
          <a:blip r:embed="rId2"/>
          <a:stretch>
            <a:fillRect/>
          </a:stretch>
        </p:blipFill>
        <p:spPr>
          <a:xfrm>
            <a:off x="5498925" y="3374720"/>
            <a:ext cx="5987441" cy="3126288"/>
          </a:xfrm>
          <a:prstGeom prst="rect">
            <a:avLst/>
          </a:prstGeom>
        </p:spPr>
      </p:pic>
    </p:spTree>
    <p:extLst>
      <p:ext uri="{BB962C8B-B14F-4D97-AF65-F5344CB8AC3E}">
        <p14:creationId xmlns:p14="http://schemas.microsoft.com/office/powerpoint/2010/main" val="20274958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14608"/>
            <a:ext cx="10515600" cy="676080"/>
          </a:xfrm>
        </p:spPr>
        <p:txBody>
          <a:bodyPr>
            <a:normAutofit fontScale="90000"/>
          </a:bodyPr>
          <a:lstStyle/>
          <a:p>
            <a:r>
              <a:rPr lang="en-US" dirty="0" smtClean="0"/>
              <a:t>Pinch Cards</a:t>
            </a:r>
            <a:br>
              <a:rPr lang="en-US" dirty="0" smtClean="0"/>
            </a:br>
            <a:r>
              <a:rPr lang="en-US" dirty="0" smtClean="0"/>
              <a:t/>
            </a:r>
            <a:br>
              <a:rPr lang="en-US" dirty="0" smtClean="0"/>
            </a:br>
            <a:r>
              <a:rPr lang="en-US" sz="2800" b="1" dirty="0" smtClean="0"/>
              <a:t>On a notecard, have students write levels of understanding, one on each corner. At any time during the lesson, as students to PINCH their level of understanding on the card and hold it so you can see it.</a:t>
            </a:r>
            <a:endParaRPr lang="en-US" b="1" dirty="0"/>
          </a:p>
        </p:txBody>
      </p:sp>
      <p:sp>
        <p:nvSpPr>
          <p:cNvPr id="3" name="Content Placeholder 2"/>
          <p:cNvSpPr>
            <a:spLocks noGrp="1"/>
          </p:cNvSpPr>
          <p:nvPr>
            <p:ph idx="1"/>
          </p:nvPr>
        </p:nvSpPr>
        <p:spPr>
          <a:xfrm>
            <a:off x="838200" y="2693096"/>
            <a:ext cx="10515600" cy="3483867"/>
          </a:xfrm>
          <a:solidFill>
            <a:schemeClr val="accent1">
              <a:lumMod val="40000"/>
              <a:lumOff val="60000"/>
            </a:schemeClr>
          </a:solidFill>
        </p:spPr>
        <p:txBody>
          <a:bodyPr>
            <a:normAutofit fontScale="92500" lnSpcReduction="20000"/>
          </a:bodyPr>
          <a:lstStyle/>
          <a:p>
            <a:pPr marL="0" indent="0">
              <a:buNone/>
            </a:pPr>
            <a:r>
              <a:rPr lang="en-US" dirty="0" smtClean="0"/>
              <a:t>I could teach this.						I’ve almost got it. </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r>
              <a:rPr lang="en-US" dirty="0" smtClean="0"/>
              <a:t>I’m a bit confused. 							I’m lost.</a:t>
            </a:r>
            <a:endParaRPr lang="en-US" dirty="0"/>
          </a:p>
        </p:txBody>
      </p:sp>
    </p:spTree>
    <p:extLst>
      <p:ext uri="{BB962C8B-B14F-4D97-AF65-F5344CB8AC3E}">
        <p14:creationId xmlns:p14="http://schemas.microsoft.com/office/powerpoint/2010/main" val="12625791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5826</TotalTime>
  <Words>588</Words>
  <Application>Microsoft Office PowerPoint</Application>
  <PresentationFormat>Widescreen</PresentationFormat>
  <Paragraphs>95</Paragraphs>
  <Slides>14</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Wingdings</vt:lpstr>
      <vt:lpstr>Office Theme</vt:lpstr>
      <vt:lpstr>Classroom Assessment and Student Learning</vt:lpstr>
      <vt:lpstr>PowerPoint Presentation</vt:lpstr>
      <vt:lpstr>Long-Term Memory</vt:lpstr>
      <vt:lpstr>Testing                                          Assessment</vt:lpstr>
      <vt:lpstr>Formative Assessment</vt:lpstr>
      <vt:lpstr>Types of Informal Assessment</vt:lpstr>
      <vt:lpstr>Timing of Formative Assessment</vt:lpstr>
      <vt:lpstr>Questioning as Formative Assessment  Often teachers ask questions of a large group and receive answers from students who “get it”, but do not get a good sense of the entire group.  ASK QUESTIONS and have EVERY STUDENT respond.   </vt:lpstr>
      <vt:lpstr>Pinch Cards  On a notecard, have students write levels of understanding, one on each corner. At any time during the lesson, as students to PINCH their level of understanding on the card and hold it so you can see it.</vt:lpstr>
      <vt:lpstr>PowerPoint Presentation</vt:lpstr>
      <vt:lpstr>Testing</vt:lpstr>
      <vt:lpstr>Other Ways to Learn about Students</vt:lpstr>
      <vt:lpstr>Classroom Assessments</vt:lpstr>
      <vt:lpstr>Now What?</vt:lpstr>
    </vt:vector>
  </TitlesOfParts>
  <Company>Birmingham-Southern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Assessment</dc:title>
  <dc:creator>Spencer, Amelia G.</dc:creator>
  <cp:lastModifiedBy>Spencer, Amelia G.</cp:lastModifiedBy>
  <cp:revision>24</cp:revision>
  <dcterms:created xsi:type="dcterms:W3CDTF">2016-11-07T14:51:49Z</dcterms:created>
  <dcterms:modified xsi:type="dcterms:W3CDTF">2020-09-08T12:56:20Z</dcterms:modified>
</cp:coreProperties>
</file>