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71" r:id="rId8"/>
    <p:sldId id="265" r:id="rId9"/>
    <p:sldId id="266" r:id="rId10"/>
    <p:sldId id="267" r:id="rId11"/>
    <p:sldId id="268" r:id="rId12"/>
    <p:sldId id="270" r:id="rId13"/>
    <p:sldId id="269" r:id="rId14"/>
  </p:sldIdLst>
  <p:sldSz cx="9144000" cy="6858000" type="screen4x3"/>
  <p:notesSz cx="6858000" cy="9144000"/>
  <p:embeddedFontLst>
    <p:embeddedFont>
      <p:font typeface="Cantata One" panose="02060503070700060704" charset="0"/>
      <p:regular r:id="rId16"/>
    </p:embeddedFont>
    <p:embeddedFont>
      <p:font typeface="Calibri" panose="020F0502020204030204" pitchFamily="34" charset="0"/>
      <p:regular r:id="rId17"/>
      <p:bold r:id="rId18"/>
      <p:italic r:id="rId19"/>
      <p:boldItalic r:id="rId20"/>
    </p:embeddedFont>
    <p:embeddedFont>
      <p:font typeface="Bell MT" panose="02020503060305020303" pitchFamily="18" charset="0"/>
      <p:regular r:id="rId21"/>
      <p:bold r:id="rId22"/>
      <p:italic r:id="rId23"/>
      <p:boldItalic r:id="rId24"/>
    </p:embeddedFont>
    <p:embeddedFont>
      <p:font typeface="Verdana" panose="020B0604030504040204" pitchFamily="34" charset="0"/>
      <p:regular r:id="rId25"/>
      <p:bold r:id="rId26"/>
      <p:italic r:id="rId27"/>
      <p:boldItalic r:id="rId28"/>
    </p:embeddedFont>
    <p:embeddedFont>
      <p:font typeface="Algerian" panose="04020705040A02060702" pitchFamily="82" charset="0"/>
      <p:regular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111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9" name="Shape 1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9" name="Shape 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6" name="Shape 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4" name="Shape 1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 name="Shape 13"/>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5" name="Shape 2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mYWfdpz2oXI" TargetMode="External"/><Relationship Id="rId7" Type="http://schemas.openxmlformats.org/officeDocument/2006/relationships/hyperlink" Target="https://www.youtube.com/watch?v=IocLkk3aYlk&amp;list=RDCgRrHkCJZmE&amp;index=3"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youtube.com/watch?v=4PUJbWBIOUs&amp;index=2&amp;list=RDCgRrHkCJZmE" TargetMode="External"/><Relationship Id="rId5" Type="http://schemas.openxmlformats.org/officeDocument/2006/relationships/image" Target="../media/image16.jpg"/><Relationship Id="rId4" Type="http://schemas.openxmlformats.org/officeDocument/2006/relationships/hyperlink" Target="https://www.youtube.com/watch?v=xoeZAXUZbqQ"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hyperlink" Target="mailto:aspencer@bsc.edu" TargetMode="External"/><Relationship Id="rId7"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descr="excited_lil_girl-507x370.jpg"/>
          <p:cNvPicPr preferRelativeResize="0"/>
          <p:nvPr/>
        </p:nvPicPr>
        <p:blipFill rotWithShape="1">
          <a:blip r:embed="rId3">
            <a:alphaModFix/>
          </a:blip>
          <a:srcRect/>
          <a:stretch/>
        </p:blipFill>
        <p:spPr>
          <a:xfrm>
            <a:off x="-228600" y="0"/>
            <a:ext cx="9524999" cy="6858000"/>
          </a:xfrm>
          <a:prstGeom prst="rect">
            <a:avLst/>
          </a:prstGeom>
          <a:noFill/>
          <a:ln>
            <a:noFill/>
          </a:ln>
        </p:spPr>
      </p:pic>
      <p:sp>
        <p:nvSpPr>
          <p:cNvPr id="85" name="Shape 85"/>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Welcome to </a:t>
            </a:r>
            <a:br>
              <a:rPr lang="en-US" sz="4400" b="0" i="0" u="none" strike="noStrike" cap="none">
                <a:solidFill>
                  <a:schemeClr val="dk1"/>
                </a:solidFill>
                <a:latin typeface="Calibri"/>
                <a:ea typeface="Calibri"/>
                <a:cs typeface="Calibri"/>
                <a:sym typeface="Calibri"/>
              </a:rPr>
            </a:br>
            <a:r>
              <a:rPr lang="en-US" sz="4400" b="0" i="0" u="none" strike="noStrike" cap="none">
                <a:solidFill>
                  <a:schemeClr val="dk1"/>
                </a:solidFill>
                <a:latin typeface="Calibri"/>
                <a:ea typeface="Calibri"/>
                <a:cs typeface="Calibri"/>
                <a:sym typeface="Calibri"/>
              </a:rPr>
              <a:t>Survey of Exceptional Children</a:t>
            </a:r>
          </a:p>
        </p:txBody>
      </p:sp>
      <p:sp>
        <p:nvSpPr>
          <p:cNvPr id="86" name="Shape 86"/>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9" name="Shape 169"/>
          <p:cNvPicPr preferRelativeResize="0">
            <a:picLocks noGrp="1"/>
          </p:cNvPicPr>
          <p:nvPr>
            <p:ph type="body" idx="1"/>
          </p:nvPr>
        </p:nvPicPr>
        <p:blipFill rotWithShape="1">
          <a:blip r:embed="rId3">
            <a:alphaModFix/>
          </a:blip>
          <a:srcRect/>
          <a:stretch/>
        </p:blipFill>
        <p:spPr>
          <a:xfrm>
            <a:off x="1213338" y="1688123"/>
            <a:ext cx="6488724" cy="4213316"/>
          </a:xfrm>
          <a:prstGeom prst="rect">
            <a:avLst/>
          </a:prstGeom>
          <a:noFill/>
          <a:ln>
            <a:noFill/>
          </a:ln>
        </p:spPr>
      </p:pic>
      <p:sp>
        <p:nvSpPr>
          <p:cNvPr id="2" name="Title 1"/>
          <p:cNvSpPr>
            <a:spLocks noGrp="1"/>
          </p:cNvSpPr>
          <p:nvPr>
            <p:ph type="title"/>
          </p:nvPr>
        </p:nvSpPr>
        <p:spPr/>
        <p:txBody>
          <a:bodyPr/>
          <a:lstStyle/>
          <a:p>
            <a:r>
              <a:rPr lang="en-US" dirty="0" smtClean="0"/>
              <a:t>Jim</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5" name="Shape 175"/>
          <p:cNvPicPr preferRelativeResize="0">
            <a:picLocks noGrp="1"/>
          </p:cNvPicPr>
          <p:nvPr>
            <p:ph type="body" idx="1"/>
          </p:nvPr>
        </p:nvPicPr>
        <p:blipFill rotWithShape="1">
          <a:blip r:embed="rId3">
            <a:alphaModFix/>
          </a:blip>
          <a:srcRect/>
          <a:stretch/>
        </p:blipFill>
        <p:spPr>
          <a:xfrm>
            <a:off x="5333999" y="1688123"/>
            <a:ext cx="3607778" cy="3515457"/>
          </a:xfrm>
          <a:prstGeom prst="rect">
            <a:avLst/>
          </a:prstGeom>
          <a:noFill/>
          <a:ln>
            <a:noFill/>
          </a:ln>
        </p:spPr>
      </p:pic>
      <p:pic>
        <p:nvPicPr>
          <p:cNvPr id="176" name="Shape 176"/>
          <p:cNvPicPr preferRelativeResize="0"/>
          <p:nvPr/>
        </p:nvPicPr>
        <p:blipFill rotWithShape="1">
          <a:blip r:embed="rId4">
            <a:alphaModFix/>
          </a:blip>
          <a:srcRect/>
          <a:stretch/>
        </p:blipFill>
        <p:spPr>
          <a:xfrm>
            <a:off x="457200" y="1688123"/>
            <a:ext cx="4692162" cy="3515457"/>
          </a:xfrm>
          <a:prstGeom prst="rect">
            <a:avLst/>
          </a:prstGeom>
          <a:noFill/>
          <a:ln>
            <a:noFill/>
          </a:ln>
        </p:spPr>
      </p:pic>
      <p:sp>
        <p:nvSpPr>
          <p:cNvPr id="2" name="Title 1"/>
          <p:cNvSpPr>
            <a:spLocks noGrp="1"/>
          </p:cNvSpPr>
          <p:nvPr>
            <p:ph type="title"/>
          </p:nvPr>
        </p:nvSpPr>
        <p:spPr/>
        <p:txBody>
          <a:bodyPr/>
          <a:lstStyle/>
          <a:p>
            <a:r>
              <a:rPr lang="en-US" dirty="0" smtClean="0"/>
              <a:t>Celia, Evan, and Jake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p:nvPr/>
        </p:nvSpPr>
        <p:spPr>
          <a:xfrm>
            <a:off x="0" y="0"/>
            <a:ext cx="9144000" cy="6858000"/>
          </a:xfrm>
          <a:prstGeom prst="rect">
            <a:avLst/>
          </a:prstGeom>
          <a:solidFill>
            <a:srgbClr val="5DF164"/>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91" name="Shape 19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Compassion</a:t>
            </a:r>
            <a:br>
              <a:rPr lang="en-US" sz="4400" b="0" i="0" u="none" strike="noStrike" cap="none">
                <a:solidFill>
                  <a:schemeClr val="dk1"/>
                </a:solidFill>
                <a:latin typeface="Calibri"/>
                <a:ea typeface="Calibri"/>
                <a:cs typeface="Calibri"/>
                <a:sym typeface="Calibri"/>
              </a:rPr>
            </a:br>
            <a:r>
              <a:rPr lang="en-US" sz="1800" b="0" i="0" u="none" strike="noStrike" cap="none">
                <a:solidFill>
                  <a:schemeClr val="dk1"/>
                </a:solidFill>
                <a:latin typeface="Calibri"/>
                <a:ea typeface="Calibri"/>
                <a:cs typeface="Calibri"/>
                <a:sym typeface="Calibri"/>
              </a:rPr>
              <a:t>Victoria Moran</a:t>
            </a:r>
          </a:p>
        </p:txBody>
      </p:sp>
      <p:sp>
        <p:nvSpPr>
          <p:cNvPr id="192" name="Shape 192"/>
          <p:cNvSpPr txBox="1">
            <a:spLocks noGrp="1"/>
          </p:cNvSpPr>
          <p:nvPr>
            <p:ph type="body" idx="1"/>
          </p:nvPr>
        </p:nvSpPr>
        <p:spPr>
          <a:xfrm>
            <a:off x="457200" y="1600200"/>
            <a:ext cx="8229600" cy="4525963"/>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It has been said, “He who lives for himself alone lives for the meanest moral known.”  Compassion extends us.  It extends our scope of positive influence beyond our immediate situation.  Any success is hollow  without it.</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The literal definition of compassion is “to feel with.” It means living with the knowledge that your life is as important as mine, your dreams as valid, your children as precious, your pain as real.  Compassion gives us a more valid view of the world by taking us out of its center.  Every person you see has stories, and every person you see has a few that would break your heart.  We deserve each other’s respect simply because we’ve survived all we have and kept going anyway.</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Compassion fuels kindness, gentleness, and patience.  It helps you realize that everybody else is doing the best they can, just as you are.  That makes it easier to give other imperfect people the benefit of the doubt. Compassion is also an invaluable aid in accepting others as they are and allowing them to be different from us.</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buClr>
                <a:schemeClr val="dk1"/>
              </a:buClr>
              <a:buSzPct val="25000"/>
              <a:buFont typeface="Arial"/>
              <a:buNone/>
            </a:pPr>
            <a:r>
              <a:rPr lang="en-US" sz="1530" b="0" i="0" u="none" strike="noStrike" cap="none">
                <a:solidFill>
                  <a:schemeClr val="dk1"/>
                </a:solidFill>
                <a:latin typeface="Calibri"/>
                <a:ea typeface="Calibri"/>
                <a:cs typeface="Calibri"/>
                <a:sym typeface="Calibri"/>
              </a:rPr>
              <a:t>Follow your compassion where it takes you, even though some people are bound to disapprove.  Perhaps your cause isn’t theirs, or the suffering that pierces your soul doesn’t seem real to them, or simply so involved with their own concerns that little else matters.  Save some compassion for them, too.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What is a Disability?</a:t>
            </a:r>
          </a:p>
        </p:txBody>
      </p:sp>
      <p:sp>
        <p:nvSpPr>
          <p:cNvPr id="182" name="Shape 182"/>
          <p:cNvSpPr txBox="1">
            <a:spLocks noGrp="1"/>
          </p:cNvSpPr>
          <p:nvPr>
            <p:ph type="body" idx="1"/>
          </p:nvPr>
        </p:nvSpPr>
        <p:spPr>
          <a:xfrm>
            <a:off x="457200" y="5562600"/>
            <a:ext cx="8229600" cy="563563"/>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101333"/>
              <a:buFont typeface="Arial"/>
              <a:buChar char="•"/>
            </a:pPr>
            <a:r>
              <a:rPr lang="en-US" sz="1520" b="0" i="0" u="sng" strike="noStrike" cap="none">
                <a:solidFill>
                  <a:schemeClr val="hlink"/>
                </a:solidFill>
                <a:latin typeface="Calibri"/>
                <a:ea typeface="Calibri"/>
                <a:cs typeface="Calibri"/>
                <a:sym typeface="Calibri"/>
                <a:hlinkClick r:id="rId3"/>
              </a:rPr>
              <a:t>https://www.youtube.com/watch?v=mYWfdpz2oXI</a:t>
            </a:r>
          </a:p>
          <a:p>
            <a:pPr marL="342900" marR="0" lvl="0" indent="-342900" algn="l" rtl="0">
              <a:lnSpc>
                <a:spcPct val="80000"/>
              </a:lnSpc>
              <a:spcBef>
                <a:spcPts val="304"/>
              </a:spcBef>
              <a:buClr>
                <a:schemeClr val="dk1"/>
              </a:buClr>
              <a:buSzPct val="101333"/>
              <a:buFont typeface="Arial"/>
              <a:buChar char="•"/>
            </a:pPr>
            <a:r>
              <a:rPr lang="en-US" sz="1520" b="0" i="0" u="sng" strike="noStrike" cap="none">
                <a:solidFill>
                  <a:schemeClr val="hlink"/>
                </a:solidFill>
                <a:latin typeface="Calibri"/>
                <a:ea typeface="Calibri"/>
                <a:cs typeface="Calibri"/>
                <a:sym typeface="Calibri"/>
                <a:hlinkClick r:id="rId4"/>
              </a:rPr>
              <a:t>https://www.youtube.com/watch?v=xoeZAXUZbqQ</a:t>
            </a:r>
          </a:p>
        </p:txBody>
      </p:sp>
      <p:pic>
        <p:nvPicPr>
          <p:cNvPr id="183" name="Shape 183"/>
          <p:cNvPicPr preferRelativeResize="0"/>
          <p:nvPr/>
        </p:nvPicPr>
        <p:blipFill rotWithShape="1">
          <a:blip r:embed="rId5">
            <a:alphaModFix/>
          </a:blip>
          <a:srcRect/>
          <a:stretch/>
        </p:blipFill>
        <p:spPr>
          <a:xfrm>
            <a:off x="1600200" y="1676400"/>
            <a:ext cx="5619750" cy="3371850"/>
          </a:xfrm>
          <a:prstGeom prst="rect">
            <a:avLst/>
          </a:prstGeom>
          <a:noFill/>
          <a:ln>
            <a:noFill/>
          </a:ln>
        </p:spPr>
      </p:pic>
      <p:sp>
        <p:nvSpPr>
          <p:cNvPr id="184" name="Shape 184"/>
          <p:cNvSpPr txBox="1"/>
          <p:nvPr/>
        </p:nvSpPr>
        <p:spPr>
          <a:xfrm>
            <a:off x="934913" y="6126162"/>
            <a:ext cx="8666285"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a:solidFill>
                  <a:schemeClr val="dk1"/>
                </a:solidFill>
                <a:latin typeface="Calibri"/>
                <a:ea typeface="Calibri"/>
                <a:cs typeface="Calibri"/>
                <a:sym typeface="Calibri"/>
              </a:rPr>
              <a:t>Paraolympics </a:t>
            </a:r>
            <a:r>
              <a:rPr lang="en-US" sz="1400" u="sng">
                <a:solidFill>
                  <a:schemeClr val="hlink"/>
                </a:solidFill>
                <a:latin typeface="Calibri"/>
                <a:ea typeface="Calibri"/>
                <a:cs typeface="Calibri"/>
                <a:sym typeface="Calibri"/>
                <a:hlinkClick r:id="rId6"/>
              </a:rPr>
              <a:t>London, 2012</a:t>
            </a:r>
          </a:p>
        </p:txBody>
      </p:sp>
      <p:sp>
        <p:nvSpPr>
          <p:cNvPr id="185" name="Shape 185"/>
          <p:cNvSpPr txBox="1"/>
          <p:nvPr/>
        </p:nvSpPr>
        <p:spPr>
          <a:xfrm>
            <a:off x="934915" y="6381948"/>
            <a:ext cx="8229600" cy="30777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400">
                <a:solidFill>
                  <a:schemeClr val="dk1"/>
                </a:solidFill>
                <a:latin typeface="Calibri"/>
                <a:ea typeface="Calibri"/>
                <a:cs typeface="Calibri"/>
                <a:sym typeface="Calibri"/>
              </a:rPr>
              <a:t>Paraolympics </a:t>
            </a:r>
            <a:r>
              <a:rPr lang="en-US" sz="1400" u="sng">
                <a:solidFill>
                  <a:schemeClr val="hlink"/>
                </a:solidFill>
                <a:latin typeface="Calibri"/>
                <a:ea typeface="Calibri"/>
                <a:cs typeface="Calibri"/>
                <a:sym typeface="Calibri"/>
                <a:hlinkClick r:id="rId7"/>
              </a:rPr>
              <a:t>Rio, 2016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92" name="Shape 92"/>
          <p:cNvSpPr txBox="1">
            <a:spLocks noGrp="1"/>
          </p:cNvSpPr>
          <p:nvPr>
            <p:ph type="body" idx="1"/>
          </p:nvPr>
        </p:nvSpPr>
        <p:spPr>
          <a:xfrm>
            <a:off x="457200" y="228600"/>
            <a:ext cx="2133599" cy="589756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US" sz="3200" b="0" i="0" u="none" strike="noStrike" cap="none">
                <a:solidFill>
                  <a:schemeClr val="dk1"/>
                </a:solidFill>
                <a:latin typeface="Calibri"/>
                <a:ea typeface="Calibri"/>
                <a:cs typeface="Calibri"/>
                <a:sym typeface="Calibri"/>
              </a:rPr>
              <a:t>  </a:t>
            </a:r>
          </a:p>
          <a:p>
            <a:pPr marL="0" marR="0" lvl="0" indent="0" algn="l" rtl="0">
              <a:spcBef>
                <a:spcPts val="640"/>
              </a:spcBef>
              <a:spcAft>
                <a:spcPts val="0"/>
              </a:spcAft>
              <a:buClr>
                <a:schemeClr val="dk1"/>
              </a:buClr>
              <a:buSzPct val="250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ct val="25000"/>
              <a:buFont typeface="Arial"/>
              <a:buNone/>
            </a:pPr>
            <a:r>
              <a:rPr lang="en-US" sz="3200" b="0" i="0" u="none" strike="noStrike" cap="none">
                <a:solidFill>
                  <a:schemeClr val="dk1"/>
                </a:solidFill>
                <a:latin typeface="Calibri"/>
                <a:ea typeface="Calibri"/>
                <a:cs typeface="Calibri"/>
                <a:sym typeface="Calibri"/>
              </a:rPr>
              <a:t>Experience</a:t>
            </a:r>
          </a:p>
          <a:p>
            <a:pPr marL="0" marR="0" lvl="0" indent="0" algn="l" rtl="0">
              <a:spcBef>
                <a:spcPts val="640"/>
              </a:spcBef>
              <a:buClr>
                <a:schemeClr val="dk1"/>
              </a:buClr>
              <a:buSzPct val="25000"/>
              <a:buFont typeface="Arial"/>
              <a:buNone/>
            </a:pPr>
            <a:r>
              <a:rPr lang="en-US" sz="3200" b="0" i="0" u="none" strike="noStrike" cap="none">
                <a:solidFill>
                  <a:schemeClr val="dk1"/>
                </a:solidFill>
                <a:latin typeface="Calibri"/>
                <a:ea typeface="Calibri"/>
                <a:cs typeface="Calibri"/>
                <a:sym typeface="Calibri"/>
              </a:rPr>
              <a:t>is the only real way to understand life around you!</a:t>
            </a:r>
          </a:p>
        </p:txBody>
      </p:sp>
      <p:pic>
        <p:nvPicPr>
          <p:cNvPr id="93" name="Shape 93"/>
          <p:cNvPicPr preferRelativeResize="0"/>
          <p:nvPr/>
        </p:nvPicPr>
        <p:blipFill rotWithShape="1">
          <a:blip r:embed="rId3">
            <a:alphaModFix/>
          </a:blip>
          <a:srcRect/>
          <a:stretch/>
        </p:blipFill>
        <p:spPr>
          <a:xfrm>
            <a:off x="2442341" y="0"/>
            <a:ext cx="6777859" cy="6858000"/>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457200" y="274637"/>
            <a:ext cx="38862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99" name="Shape 99"/>
          <p:cNvSpPr txBox="1">
            <a:spLocks noGrp="1"/>
          </p:cNvSpPr>
          <p:nvPr>
            <p:ph type="body" idx="1"/>
          </p:nvPr>
        </p:nvSpPr>
        <p:spPr>
          <a:xfrm>
            <a:off x="4876800" y="152400"/>
            <a:ext cx="4038599" cy="597376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ct val="25000"/>
              <a:buFont typeface="Arial"/>
              <a:buNone/>
            </a:pPr>
            <a:r>
              <a:rPr lang="en-US" sz="3200" b="0" i="0" u="none" strike="noStrike" cap="none" dirty="0">
                <a:solidFill>
                  <a:schemeClr val="dk1"/>
                </a:solidFill>
                <a:latin typeface="Calibri"/>
                <a:ea typeface="Calibri"/>
                <a:cs typeface="Calibri"/>
                <a:sym typeface="Calibri"/>
              </a:rPr>
              <a:t>Theory + Story (skin) =  </a:t>
            </a:r>
            <a:r>
              <a:rPr lang="en-US" dirty="0" smtClean="0"/>
              <a:t>True Understanding and</a:t>
            </a:r>
          </a:p>
          <a:p>
            <a:pPr marL="0" marR="0" lvl="0" indent="0" algn="l" rtl="0">
              <a:spcBef>
                <a:spcPts val="640"/>
              </a:spcBef>
              <a:spcAft>
                <a:spcPts val="0"/>
              </a:spcAft>
              <a:buClr>
                <a:schemeClr val="dk1"/>
              </a:buClr>
              <a:buSzPct val="25000"/>
              <a:buFont typeface="Arial"/>
              <a:buNone/>
            </a:pPr>
            <a:r>
              <a:rPr lang="en-US" sz="3200" b="0" i="0" u="none" strike="noStrike" cap="none" dirty="0" smtClean="0">
                <a:solidFill>
                  <a:schemeClr val="dk1"/>
                </a:solidFill>
                <a:latin typeface="Calibri"/>
                <a:ea typeface="Calibri"/>
                <a:cs typeface="Calibri"/>
                <a:sym typeface="Calibri"/>
              </a:rPr>
              <a:t>Compassion</a:t>
            </a:r>
            <a:endParaRPr lang="en-US" sz="3200" b="0" i="0" u="none" strike="noStrike" cap="none" dirty="0">
              <a:solidFill>
                <a:schemeClr val="dk1"/>
              </a:solidFill>
              <a:latin typeface="Calibri"/>
              <a:ea typeface="Calibri"/>
              <a:cs typeface="Calibri"/>
              <a:sym typeface="Calibri"/>
            </a:endParaRP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275" y="274637"/>
            <a:ext cx="3209925" cy="4279900"/>
          </a:xfrm>
          <a:prstGeom prst="rect">
            <a:avLst/>
          </a:prstGeom>
          <a:ln>
            <a:noFill/>
          </a:ln>
          <a:effectLst>
            <a:softEdge rad="112500"/>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0575" y="3886200"/>
            <a:ext cx="3314700" cy="248602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3962400" y="274637"/>
            <a:ext cx="4724400" cy="2011362"/>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Amelia Spencer</a:t>
            </a:r>
            <a:br>
              <a:rPr lang="en-US" sz="3200" b="0" i="0" u="none" strike="noStrike" cap="none" dirty="0">
                <a:solidFill>
                  <a:schemeClr val="dk1"/>
                </a:solidFill>
                <a:latin typeface="Calibri"/>
                <a:ea typeface="Calibri"/>
                <a:cs typeface="Calibri"/>
                <a:sym typeface="Calibri"/>
              </a:rPr>
            </a:br>
            <a:r>
              <a:rPr lang="en-US" sz="3200" b="0" i="0" u="none" strike="noStrike" cap="none" dirty="0">
                <a:solidFill>
                  <a:schemeClr val="dk1"/>
                </a:solidFill>
                <a:latin typeface="Calibri"/>
                <a:ea typeface="Calibri"/>
                <a:cs typeface="Calibri"/>
                <a:sym typeface="Calibri"/>
              </a:rPr>
              <a:t>Office: </a:t>
            </a:r>
            <a:r>
              <a:rPr lang="en-US" sz="3200" b="0" i="0" u="none" strike="noStrike" cap="none" dirty="0" err="1">
                <a:solidFill>
                  <a:schemeClr val="dk1"/>
                </a:solidFill>
                <a:latin typeface="Calibri"/>
                <a:ea typeface="Calibri"/>
                <a:cs typeface="Calibri"/>
                <a:sym typeface="Calibri"/>
              </a:rPr>
              <a:t>Harbert</a:t>
            </a:r>
            <a:r>
              <a:rPr lang="en-US" sz="3200" b="0" i="0" u="none" strike="noStrike" cap="none" dirty="0">
                <a:solidFill>
                  <a:schemeClr val="dk1"/>
                </a:solidFill>
                <a:latin typeface="Calibri"/>
                <a:ea typeface="Calibri"/>
                <a:cs typeface="Calibri"/>
                <a:sym typeface="Calibri"/>
              </a:rPr>
              <a:t> </a:t>
            </a:r>
            <a:r>
              <a:rPr lang="en-US" sz="3200" b="0" i="0" u="none" strike="noStrike" cap="none" dirty="0" smtClean="0">
                <a:solidFill>
                  <a:schemeClr val="dk1"/>
                </a:solidFill>
                <a:latin typeface="Calibri"/>
                <a:ea typeface="Calibri"/>
                <a:cs typeface="Calibri"/>
                <a:sym typeface="Calibri"/>
              </a:rPr>
              <a:t>115</a:t>
            </a:r>
            <a:r>
              <a:rPr lang="en-US" sz="3200" b="0" i="0" u="none" strike="noStrike" cap="none" dirty="0">
                <a:solidFill>
                  <a:schemeClr val="dk1"/>
                </a:solidFill>
                <a:latin typeface="Calibri"/>
                <a:ea typeface="Calibri"/>
                <a:cs typeface="Calibri"/>
                <a:sym typeface="Calibri"/>
              </a:rPr>
              <a:t/>
            </a:r>
            <a:br>
              <a:rPr lang="en-US" sz="3200" b="0" i="0" u="none" strike="noStrike" cap="none" dirty="0">
                <a:solidFill>
                  <a:schemeClr val="dk1"/>
                </a:solidFill>
                <a:latin typeface="Calibri"/>
                <a:ea typeface="Calibri"/>
                <a:cs typeface="Calibri"/>
                <a:sym typeface="Calibri"/>
              </a:rPr>
            </a:br>
            <a:r>
              <a:rPr lang="en-US" sz="3200" b="0" i="0" u="sng" strike="noStrike" cap="none" dirty="0">
                <a:solidFill>
                  <a:schemeClr val="hlink"/>
                </a:solidFill>
                <a:latin typeface="Calibri"/>
                <a:ea typeface="Calibri"/>
                <a:cs typeface="Calibri"/>
                <a:sym typeface="Calibri"/>
                <a:hlinkClick r:id="rId3"/>
              </a:rPr>
              <a:t>aspencer@bsc.edu</a:t>
            </a:r>
            <a:r>
              <a:rPr lang="en-US" sz="3200" b="0" i="0" u="none" strike="noStrike" cap="none" dirty="0">
                <a:solidFill>
                  <a:schemeClr val="dk1"/>
                </a:solidFill>
                <a:latin typeface="Calibri"/>
                <a:ea typeface="Calibri"/>
                <a:cs typeface="Calibri"/>
                <a:sym typeface="Calibri"/>
              </a:rPr>
              <a:t/>
            </a:r>
            <a:br>
              <a:rPr lang="en-US" sz="3200" b="0" i="0" u="none" strike="noStrike" cap="none" dirty="0">
                <a:solidFill>
                  <a:schemeClr val="dk1"/>
                </a:solidFill>
                <a:latin typeface="Calibri"/>
                <a:ea typeface="Calibri"/>
                <a:cs typeface="Calibri"/>
                <a:sym typeface="Calibri"/>
              </a:rPr>
            </a:br>
            <a:r>
              <a:rPr lang="en-US" sz="3200" b="0" i="0" u="none" strike="noStrike" cap="none" dirty="0" smtClean="0">
                <a:solidFill>
                  <a:schemeClr val="dk1"/>
                </a:solidFill>
                <a:latin typeface="Calibri"/>
                <a:ea typeface="Calibri"/>
                <a:cs typeface="Calibri"/>
                <a:sym typeface="Calibri"/>
              </a:rPr>
              <a:t>226-7789</a:t>
            </a:r>
            <a:endParaRPr lang="en-US" sz="3200" b="0" i="0" u="none" strike="noStrike" cap="none" dirty="0">
              <a:solidFill>
                <a:schemeClr val="dk1"/>
              </a:solidFill>
              <a:latin typeface="Calibri"/>
              <a:ea typeface="Calibri"/>
              <a:cs typeface="Calibri"/>
              <a:sym typeface="Calibri"/>
            </a:endParaRPr>
          </a:p>
        </p:txBody>
      </p:sp>
      <p:pic>
        <p:nvPicPr>
          <p:cNvPr id="107" name="Shape 107"/>
          <p:cNvPicPr preferRelativeResize="0">
            <a:picLocks noGrp="1"/>
          </p:cNvPicPr>
          <p:nvPr>
            <p:ph type="body" idx="1"/>
          </p:nvPr>
        </p:nvPicPr>
        <p:blipFill rotWithShape="1">
          <a:blip r:embed="rId4">
            <a:alphaModFix/>
          </a:blip>
          <a:srcRect/>
          <a:stretch/>
        </p:blipFill>
        <p:spPr>
          <a:xfrm>
            <a:off x="0" y="0"/>
            <a:ext cx="4572000" cy="3640715"/>
          </a:xfrm>
          <a:prstGeom prst="rect">
            <a:avLst/>
          </a:prstGeom>
          <a:noFill/>
          <a:ln>
            <a:noFill/>
          </a:ln>
        </p:spPr>
      </p:pic>
      <p:pic>
        <p:nvPicPr>
          <p:cNvPr id="108" name="Shape 108"/>
          <p:cNvPicPr preferRelativeResize="0"/>
          <p:nvPr/>
        </p:nvPicPr>
        <p:blipFill rotWithShape="1">
          <a:blip r:embed="rId5">
            <a:alphaModFix/>
          </a:blip>
          <a:srcRect/>
          <a:stretch/>
        </p:blipFill>
        <p:spPr>
          <a:xfrm>
            <a:off x="0" y="3536577"/>
            <a:ext cx="4572000" cy="3290046"/>
          </a:xfrm>
          <a:prstGeom prst="rect">
            <a:avLst/>
          </a:prstGeom>
          <a:noFill/>
          <a:ln>
            <a:noFill/>
          </a:ln>
        </p:spPr>
      </p:pic>
      <p:pic>
        <p:nvPicPr>
          <p:cNvPr id="109" name="Shape 109"/>
          <p:cNvPicPr preferRelativeResize="0"/>
          <p:nvPr/>
        </p:nvPicPr>
        <p:blipFill rotWithShape="1">
          <a:blip r:embed="rId6">
            <a:alphaModFix/>
          </a:blip>
          <a:srcRect/>
          <a:stretch/>
        </p:blipFill>
        <p:spPr>
          <a:xfrm>
            <a:off x="4572000" y="3581400"/>
            <a:ext cx="4554070" cy="3245223"/>
          </a:xfrm>
          <a:prstGeom prst="rect">
            <a:avLst/>
          </a:prstGeom>
          <a:noFill/>
          <a:ln>
            <a:noFill/>
          </a:ln>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375" y="577"/>
            <a:ext cx="5029234" cy="3536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115" name="Shape 115"/>
          <p:cNvSpPr txBox="1">
            <a:spLocks noGrp="1"/>
          </p:cNvSpPr>
          <p:nvPr>
            <p:ph type="body" idx="1"/>
          </p:nvPr>
        </p:nvSpPr>
        <p:spPr>
          <a:xfrm>
            <a:off x="457200" y="2514600"/>
            <a:ext cx="8229600" cy="361156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Finish one of the following</a:t>
            </a:r>
            <a:r>
              <a:rPr lang="en-US" sz="3200" b="0" i="0" u="none" strike="noStrike" cap="none" dirty="0" smtClean="0">
                <a:solidFill>
                  <a:schemeClr val="dk1"/>
                </a:solidFill>
                <a:latin typeface="Calibri"/>
                <a:ea typeface="Calibri"/>
                <a:cs typeface="Calibri"/>
                <a:sym typeface="Calibri"/>
              </a:rPr>
              <a:t>:</a:t>
            </a:r>
          </a:p>
          <a:p>
            <a:pPr lvl="1" indent="-342900">
              <a:spcBef>
                <a:spcPts val="0"/>
              </a:spcBef>
              <a:buFont typeface="Arial"/>
              <a:buChar char="•"/>
            </a:pPr>
            <a:r>
              <a:rPr lang="en-US" dirty="0"/>
              <a:t>1.  What one experience has taught you the most during the last year?</a:t>
            </a:r>
          </a:p>
          <a:p>
            <a:pPr lvl="1" indent="-342900">
              <a:spcBef>
                <a:spcPts val="0"/>
              </a:spcBef>
              <a:buFont typeface="Arial"/>
              <a:buChar char="•"/>
            </a:pPr>
            <a:endParaRPr lang="en-US" dirty="0"/>
          </a:p>
          <a:p>
            <a:pPr lvl="1" indent="-342900">
              <a:spcBef>
                <a:spcPts val="0"/>
              </a:spcBef>
              <a:buFont typeface="Arial"/>
              <a:buChar char="•"/>
            </a:pPr>
            <a:r>
              <a:rPr lang="en-US" dirty="0"/>
              <a:t>2.  What is one thing sets you apart from all others?</a:t>
            </a:r>
          </a:p>
          <a:p>
            <a:pPr lvl="1" indent="-342900">
              <a:spcBef>
                <a:spcPts val="0"/>
              </a:spcBef>
              <a:buFont typeface="Arial"/>
              <a:buChar char="•"/>
            </a:pPr>
            <a:endParaRPr lang="en-US" dirty="0"/>
          </a:p>
          <a:p>
            <a:pPr lvl="1" indent="-342900">
              <a:spcBef>
                <a:spcPts val="0"/>
              </a:spcBef>
              <a:buFont typeface="Arial"/>
              <a:buChar char="•"/>
            </a:pPr>
            <a:r>
              <a:rPr lang="en-US" dirty="0"/>
              <a:t>3.  What skill, talent, knowledge can you give to others around you?</a:t>
            </a:r>
            <a:endParaRPr lang="en-US" b="0" i="0" u="none" strike="noStrike" cap="none" dirty="0">
              <a:solidFill>
                <a:schemeClr val="dk1"/>
              </a:solidFill>
              <a:latin typeface="Calibri"/>
              <a:ea typeface="Calibri"/>
              <a:cs typeface="Calibri"/>
              <a:sym typeface="Calibri"/>
            </a:endParaRPr>
          </a:p>
        </p:txBody>
      </p:sp>
      <p:pic>
        <p:nvPicPr>
          <p:cNvPr id="116" name="Shape 116"/>
          <p:cNvPicPr preferRelativeResize="0"/>
          <p:nvPr/>
        </p:nvPicPr>
        <p:blipFill rotWithShape="1">
          <a:blip r:embed="rId3">
            <a:alphaModFix/>
          </a:blip>
          <a:srcRect/>
          <a:stretch/>
        </p:blipFill>
        <p:spPr>
          <a:xfrm>
            <a:off x="762000" y="-327521"/>
            <a:ext cx="7467600" cy="284212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pic>
        <p:nvPicPr>
          <p:cNvPr id="122" name="Shape 122"/>
          <p:cNvPicPr preferRelativeResize="0">
            <a:picLocks noGrp="1"/>
          </p:cNvPicPr>
          <p:nvPr>
            <p:ph type="body" idx="1"/>
          </p:nvPr>
        </p:nvPicPr>
        <p:blipFill rotWithShape="1">
          <a:blip r:embed="rId3">
            <a:alphaModFix/>
          </a:blip>
          <a:srcRect/>
          <a:stretch/>
        </p:blipFill>
        <p:spPr>
          <a:xfrm>
            <a:off x="762000" y="304800"/>
            <a:ext cx="7696199" cy="617021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582" y="170135"/>
            <a:ext cx="9144000" cy="3827099"/>
          </a:xfrm>
          <a:prstGeom prst="rect">
            <a:avLst/>
          </a:prstGeom>
        </p:spPr>
      </p:pic>
      <p:sp>
        <p:nvSpPr>
          <p:cNvPr id="3" name="Text Placeholder 2"/>
          <p:cNvSpPr>
            <a:spLocks noGrp="1"/>
          </p:cNvSpPr>
          <p:nvPr>
            <p:ph type="body" idx="1"/>
          </p:nvPr>
        </p:nvSpPr>
        <p:spPr>
          <a:xfrm>
            <a:off x="457200" y="3709851"/>
            <a:ext cx="8229600" cy="2416312"/>
          </a:xfrm>
        </p:spPr>
        <p:txBody>
          <a:bodyPr/>
          <a:lstStyle/>
          <a:p>
            <a:pPr marL="203200" indent="0">
              <a:buNone/>
            </a:pPr>
            <a:r>
              <a:rPr lang="en-US" b="1" dirty="0" smtClean="0"/>
              <a:t>More often, though, we use the words</a:t>
            </a:r>
          </a:p>
          <a:p>
            <a:pPr marL="203200" indent="0">
              <a:buNone/>
            </a:pPr>
            <a:endParaRPr lang="en-US" b="1" dirty="0"/>
          </a:p>
          <a:p>
            <a:pPr marL="203200" indent="0">
              <a:buNone/>
            </a:pPr>
            <a:r>
              <a:rPr lang="en-US" b="1" dirty="0" smtClean="0"/>
              <a:t>YOU ARE…</a:t>
            </a:r>
          </a:p>
          <a:p>
            <a:pPr marL="203200" indent="0">
              <a:buNone/>
            </a:pPr>
            <a:endParaRPr lang="en-US" b="1" dirty="0"/>
          </a:p>
          <a:p>
            <a:pPr marL="203200" indent="0">
              <a:buNone/>
            </a:pPr>
            <a:r>
              <a:rPr lang="en-US" b="1" dirty="0" smtClean="0"/>
              <a:t>These words help shape another’s reality.</a:t>
            </a:r>
            <a:endParaRPr lang="en-US" b="1" dirty="0"/>
          </a:p>
        </p:txBody>
      </p:sp>
    </p:spTree>
    <p:extLst>
      <p:ext uri="{BB962C8B-B14F-4D97-AF65-F5344CB8AC3E}">
        <p14:creationId xmlns:p14="http://schemas.microsoft.com/office/powerpoint/2010/main" val="2538213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959" b="1" i="0" u="none" strike="noStrike" cap="none">
                <a:solidFill>
                  <a:schemeClr val="dk1"/>
                </a:solidFill>
                <a:latin typeface="Calibri"/>
                <a:ea typeface="Calibri"/>
                <a:cs typeface="Calibri"/>
                <a:sym typeface="Calibri"/>
              </a:rPr>
              <a:t>What is your first thought when you hear the words below?</a:t>
            </a:r>
          </a:p>
        </p:txBody>
      </p:sp>
      <p:sp>
        <p:nvSpPr>
          <p:cNvPr id="153" name="Shape 153"/>
          <p:cNvSpPr txBox="1">
            <a:spLocks noGrp="1"/>
          </p:cNvSpPr>
          <p:nvPr>
            <p:ph type="body" idx="1"/>
          </p:nvPr>
        </p:nvSpPr>
        <p:spPr>
          <a:xfrm>
            <a:off x="304800" y="2364223"/>
            <a:ext cx="3733800" cy="990598"/>
          </a:xfrm>
          <a:prstGeom prst="rect">
            <a:avLst/>
          </a:prstGeom>
          <a:noFill/>
          <a:ln>
            <a:noFill/>
          </a:ln>
        </p:spPr>
        <p:txBody>
          <a:bodyPr lIns="91425" tIns="45700" rIns="91425" bIns="45700" anchor="t" anchorCtr="0">
            <a:noAutofit/>
          </a:bodyPr>
          <a:lstStyle/>
          <a:p>
            <a:pPr marL="0" marR="0" lvl="0" indent="0" algn="l" rtl="0">
              <a:spcBef>
                <a:spcPts val="0"/>
              </a:spcBef>
              <a:buClr>
                <a:srgbClr val="002060"/>
              </a:buClr>
              <a:buSzPct val="25000"/>
              <a:buFont typeface="Arial"/>
              <a:buNone/>
            </a:pPr>
            <a:r>
              <a:rPr lang="en-US" sz="4800" b="1" i="0" u="none" strike="noStrike" cap="none">
                <a:solidFill>
                  <a:srgbClr val="002060"/>
                </a:solidFill>
                <a:latin typeface="Bell MT"/>
                <a:ea typeface="Bell MT"/>
                <a:cs typeface="Bell MT"/>
                <a:sym typeface="Bell MT"/>
              </a:rPr>
              <a:t>Special Education</a:t>
            </a:r>
          </a:p>
        </p:txBody>
      </p:sp>
      <p:sp>
        <p:nvSpPr>
          <p:cNvPr id="154" name="Shape 154"/>
          <p:cNvSpPr txBox="1"/>
          <p:nvPr/>
        </p:nvSpPr>
        <p:spPr>
          <a:xfrm rot="3147411">
            <a:off x="917602" y="5556027"/>
            <a:ext cx="4419599" cy="923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5400">
                <a:solidFill>
                  <a:srgbClr val="FF00FF"/>
                </a:solidFill>
                <a:latin typeface="Calibri"/>
                <a:ea typeface="Calibri"/>
                <a:cs typeface="Calibri"/>
                <a:sym typeface="Calibri"/>
              </a:rPr>
              <a:t>Retarded</a:t>
            </a:r>
          </a:p>
        </p:txBody>
      </p:sp>
      <p:sp>
        <p:nvSpPr>
          <p:cNvPr id="155" name="Shape 155"/>
          <p:cNvSpPr txBox="1"/>
          <p:nvPr/>
        </p:nvSpPr>
        <p:spPr>
          <a:xfrm>
            <a:off x="3657600" y="4632487"/>
            <a:ext cx="5714999" cy="923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5400" b="1">
                <a:solidFill>
                  <a:srgbClr val="FF0000"/>
                </a:solidFill>
                <a:latin typeface="Verdana"/>
                <a:ea typeface="Verdana"/>
                <a:cs typeface="Verdana"/>
                <a:sym typeface="Verdana"/>
              </a:rPr>
              <a:t>Slow Learner</a:t>
            </a:r>
          </a:p>
        </p:txBody>
      </p:sp>
      <p:sp>
        <p:nvSpPr>
          <p:cNvPr id="156" name="Shape 156"/>
          <p:cNvSpPr txBox="1"/>
          <p:nvPr/>
        </p:nvSpPr>
        <p:spPr>
          <a:xfrm rot="-1302224">
            <a:off x="4571998" y="1856391"/>
            <a:ext cx="3886200" cy="10156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6000">
                <a:solidFill>
                  <a:srgbClr val="00B050"/>
                </a:solidFill>
                <a:latin typeface="Cantata One"/>
                <a:ea typeface="Cantata One"/>
                <a:cs typeface="Cantata One"/>
                <a:sym typeface="Cantata One"/>
              </a:rPr>
              <a:t>Mental</a:t>
            </a:r>
          </a:p>
        </p:txBody>
      </p:sp>
      <p:sp>
        <p:nvSpPr>
          <p:cNvPr id="157" name="Shape 157"/>
          <p:cNvSpPr txBox="1"/>
          <p:nvPr/>
        </p:nvSpPr>
        <p:spPr>
          <a:xfrm>
            <a:off x="3581400" y="3554626"/>
            <a:ext cx="4267199"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4000">
                <a:solidFill>
                  <a:srgbClr val="FF3300"/>
                </a:solidFill>
                <a:latin typeface="Algerian"/>
                <a:ea typeface="Algerian"/>
                <a:cs typeface="Algerian"/>
                <a:sym typeface="Algerian"/>
              </a:rPr>
              <a:t>Handicapped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Shape 162"/>
          <p:cNvPicPr preferRelativeResize="0">
            <a:picLocks noGrp="1"/>
          </p:cNvPicPr>
          <p:nvPr>
            <p:ph type="body" idx="1"/>
          </p:nvPr>
        </p:nvPicPr>
        <p:blipFill rotWithShape="1">
          <a:blip r:embed="rId3">
            <a:alphaModFix/>
          </a:blip>
          <a:srcRect/>
          <a:stretch/>
        </p:blipFill>
        <p:spPr>
          <a:xfrm>
            <a:off x="1839058" y="1998784"/>
            <a:ext cx="5465884" cy="3742593"/>
          </a:xfrm>
          <a:prstGeom prst="rect">
            <a:avLst/>
          </a:prstGeom>
          <a:noFill/>
          <a:ln>
            <a:noFill/>
          </a:ln>
        </p:spPr>
      </p:pic>
      <p:sp>
        <p:nvSpPr>
          <p:cNvPr id="2" name="Title 1"/>
          <p:cNvSpPr>
            <a:spLocks noGrp="1"/>
          </p:cNvSpPr>
          <p:nvPr>
            <p:ph type="title"/>
          </p:nvPr>
        </p:nvSpPr>
        <p:spPr/>
        <p:txBody>
          <a:bodyPr/>
          <a:lstStyle/>
          <a:p>
            <a:r>
              <a:rPr lang="en-US" dirty="0" smtClean="0"/>
              <a:t>Mike</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1076</TotalTime>
  <Words>404</Words>
  <Application>Microsoft Office PowerPoint</Application>
  <PresentationFormat>On-screen Show (4:3)</PresentationFormat>
  <Paragraphs>42</Paragraphs>
  <Slides>13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Cantata One</vt:lpstr>
      <vt:lpstr>Calibri</vt:lpstr>
      <vt:lpstr>Bell MT</vt:lpstr>
      <vt:lpstr>Verdana</vt:lpstr>
      <vt:lpstr>Algerian</vt:lpstr>
      <vt:lpstr>Arial</vt:lpstr>
      <vt:lpstr>Office Theme</vt:lpstr>
      <vt:lpstr>Welcome to  Survey of Exceptional Children</vt:lpstr>
      <vt:lpstr>PowerPoint Presentation</vt:lpstr>
      <vt:lpstr>PowerPoint Presentation</vt:lpstr>
      <vt:lpstr>Amelia Spencer Office: Harbert 115 aspencer@bsc.edu 226-7789</vt:lpstr>
      <vt:lpstr>PowerPoint Presentation</vt:lpstr>
      <vt:lpstr>PowerPoint Presentation</vt:lpstr>
      <vt:lpstr>PowerPoint Presentation</vt:lpstr>
      <vt:lpstr>What is your first thought when you hear the words below?</vt:lpstr>
      <vt:lpstr>Mike</vt:lpstr>
      <vt:lpstr>Jim</vt:lpstr>
      <vt:lpstr>Celia, Evan, and Jake</vt:lpstr>
      <vt:lpstr>Compassion Victoria Moran</vt:lpstr>
      <vt:lpstr>What is a Disability?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Survey of Exceptional Children</dc:title>
  <dc:creator>Spencer, Amelia G.</dc:creator>
  <cp:lastModifiedBy>Spencer, Amelia G.</cp:lastModifiedBy>
  <cp:revision>8</cp:revision>
  <dcterms:modified xsi:type="dcterms:W3CDTF">2020-08-24T16:13:05Z</dcterms:modified>
</cp:coreProperties>
</file>