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Default Extension="jpg" ContentType="image/jpeg"/>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2" r:id="rId16"/>
    <p:sldId id="271" r:id="rId17"/>
    <p:sldId id="273" r:id="rId18"/>
    <p:sldId id="274"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00" d="100"/>
          <a:sy n="100" d="100"/>
        </p:scale>
        <p:origin x="-632" y="23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printerSettings" Target="printerSettings/printerSettings1.bin"/><Relationship Id="rId21" Type="http://schemas.openxmlformats.org/officeDocument/2006/relationships/presProps" Target="presProps.xml"/><Relationship Id="rId22" Type="http://schemas.openxmlformats.org/officeDocument/2006/relationships/viewProps" Target="viewProps.xml"/><Relationship Id="rId23" Type="http://schemas.openxmlformats.org/officeDocument/2006/relationships/theme" Target="theme/theme1.xml"/><Relationship Id="rId24"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760749B-B850-4046-87A2-2089C9340C24}" type="datetimeFigureOut">
              <a:rPr lang="en-US" smtClean="0"/>
              <a:pPr/>
              <a:t>9/5/19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A4556F6-3351-4C4F-BDF7-BE969B03E884}"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760749B-B850-4046-87A2-2089C9340C24}" type="datetimeFigureOut">
              <a:rPr lang="en-US" smtClean="0"/>
              <a:pPr/>
              <a:t>9/5/19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A4556F6-3351-4C4F-BDF7-BE969B03E884}"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760749B-B850-4046-87A2-2089C9340C24}" type="datetimeFigureOut">
              <a:rPr lang="en-US" smtClean="0"/>
              <a:pPr/>
              <a:t>9/5/19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A4556F6-3351-4C4F-BDF7-BE969B03E884}"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85800" y="609600"/>
            <a:ext cx="7772400" cy="5486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Date Placeholder 2"/>
          <p:cNvSpPr>
            <a:spLocks noGrp="1"/>
          </p:cNvSpPr>
          <p:nvPr>
            <p:ph type="dt" sz="half" idx="10"/>
          </p:nvPr>
        </p:nvSpPr>
        <p:spPr>
          <a:xfrm>
            <a:off x="685800" y="6248400"/>
            <a:ext cx="1905000" cy="457200"/>
          </a:xfrm>
        </p:spPr>
        <p:txBody>
          <a:bodyPr/>
          <a:lstStyle>
            <a:lvl1pPr>
              <a:defRPr/>
            </a:lvl1pPr>
          </a:lstStyle>
          <a:p>
            <a:endParaRPr lang="en-US"/>
          </a:p>
        </p:txBody>
      </p:sp>
      <p:sp>
        <p:nvSpPr>
          <p:cNvPr id="4" name="Footer Placeholder 3"/>
          <p:cNvSpPr>
            <a:spLocks noGrp="1"/>
          </p:cNvSpPr>
          <p:nvPr>
            <p:ph type="ftr" sz="quarter" idx="11"/>
          </p:nvPr>
        </p:nvSpPr>
        <p:spPr>
          <a:xfrm>
            <a:off x="3124200" y="6248400"/>
            <a:ext cx="2895600" cy="457200"/>
          </a:xfrm>
        </p:spPr>
        <p:txBody>
          <a:bodyPr/>
          <a:lstStyle>
            <a:lvl1pPr>
              <a:defRPr/>
            </a:lvl1pPr>
          </a:lstStyle>
          <a:p>
            <a:endParaRPr lang="en-US"/>
          </a:p>
        </p:txBody>
      </p:sp>
      <p:sp>
        <p:nvSpPr>
          <p:cNvPr id="5" name="Slide Number Placeholder 4"/>
          <p:cNvSpPr>
            <a:spLocks noGrp="1"/>
          </p:cNvSpPr>
          <p:nvPr>
            <p:ph type="sldNum" sz="quarter" idx="12"/>
          </p:nvPr>
        </p:nvSpPr>
        <p:spPr>
          <a:xfrm>
            <a:off x="6553200" y="6248400"/>
            <a:ext cx="1905000" cy="457200"/>
          </a:xfrm>
        </p:spPr>
        <p:txBody>
          <a:bodyPr/>
          <a:lstStyle>
            <a:lvl1pPr>
              <a:defRPr smtClean="0"/>
            </a:lvl1pPr>
          </a:lstStyle>
          <a:p>
            <a:fld id="{EF2AC1C4-804D-6945-AD4A-9FF9EB74EDE8}" type="slidenum">
              <a:rPr lang="en-US"/>
              <a:pPr/>
              <a:t>‹#›</a:t>
            </a:fld>
            <a:endParaRPr lang="en-US"/>
          </a:p>
        </p:txBody>
      </p:sp>
    </p:spTree>
    <p:extLst>
      <p:ext uri="{BB962C8B-B14F-4D97-AF65-F5344CB8AC3E}">
        <p14:creationId xmlns:p14="http://schemas.microsoft.com/office/powerpoint/2010/main" val="15687828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760749B-B850-4046-87A2-2089C9340C24}" type="datetimeFigureOut">
              <a:rPr lang="en-US" smtClean="0"/>
              <a:pPr/>
              <a:t>9/5/19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A4556F6-3351-4C4F-BDF7-BE969B03E884}"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760749B-B850-4046-87A2-2089C9340C24}" type="datetimeFigureOut">
              <a:rPr lang="en-US" smtClean="0"/>
              <a:pPr/>
              <a:t>9/5/19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A4556F6-3351-4C4F-BDF7-BE969B03E884}"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760749B-B850-4046-87A2-2089C9340C24}" type="datetimeFigureOut">
              <a:rPr lang="en-US" smtClean="0"/>
              <a:pPr/>
              <a:t>9/5/19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A4556F6-3351-4C4F-BDF7-BE969B03E884}"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760749B-B850-4046-87A2-2089C9340C24}" type="datetimeFigureOut">
              <a:rPr lang="en-US" smtClean="0"/>
              <a:pPr/>
              <a:t>9/5/19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A4556F6-3351-4C4F-BDF7-BE969B03E884}"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760749B-B850-4046-87A2-2089C9340C24}" type="datetimeFigureOut">
              <a:rPr lang="en-US" smtClean="0"/>
              <a:pPr/>
              <a:t>9/5/19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A4556F6-3351-4C4F-BDF7-BE969B03E884}"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760749B-B850-4046-87A2-2089C9340C24}" type="datetimeFigureOut">
              <a:rPr lang="en-US" smtClean="0"/>
              <a:pPr/>
              <a:t>9/5/19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A4556F6-3351-4C4F-BDF7-BE969B03E884}"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760749B-B850-4046-87A2-2089C9340C24}" type="datetimeFigureOut">
              <a:rPr lang="en-US" smtClean="0"/>
              <a:pPr/>
              <a:t>9/5/19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A4556F6-3351-4C4F-BDF7-BE969B03E884}"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760749B-B850-4046-87A2-2089C9340C24}" type="datetimeFigureOut">
              <a:rPr lang="en-US" smtClean="0"/>
              <a:pPr/>
              <a:t>9/5/19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A4556F6-3351-4C4F-BDF7-BE969B03E884}"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85000"/>
            <a:lumOff val="1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760749B-B850-4046-87A2-2089C9340C24}" type="datetimeFigureOut">
              <a:rPr lang="en-US" smtClean="0"/>
              <a:pPr/>
              <a:t>9/5/19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A4556F6-3351-4C4F-BDF7-BE969B03E884}"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4" Type="http://schemas.openxmlformats.org/officeDocument/2006/relationships/image" Target="../media/image3.jpeg"/><Relationship Id="rId5" Type="http://schemas.openxmlformats.org/officeDocument/2006/relationships/image" Target="../media/image4.jpeg"/><Relationship Id="rId1" Type="http://schemas.openxmlformats.org/officeDocument/2006/relationships/slideLayout" Target="../slideLayouts/slideLayout4.xml"/><Relationship Id="rId2" Type="http://schemas.openxmlformats.org/officeDocument/2006/relationships/image" Target="../media/image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9.jpeg"/><Relationship Id="rId3" Type="http://schemas.openxmlformats.org/officeDocument/2006/relationships/image" Target="../media/image20.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1.jpeg"/><Relationship Id="rId3" Type="http://schemas.openxmlformats.org/officeDocument/2006/relationships/image" Target="../media/image22.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3.jpeg"/><Relationship Id="rId3" Type="http://schemas.openxmlformats.org/officeDocument/2006/relationships/image" Target="../media/image24.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5.jpeg"/><Relationship Id="rId3" Type="http://schemas.openxmlformats.org/officeDocument/2006/relationships/image" Target="../media/image26.jpeg"/></Relationships>
</file>

<file path=ppt/slides/_rels/slide14.xml.rels><?xml version="1.0" encoding="UTF-8" standalone="yes"?>
<Relationships xmlns="http://schemas.openxmlformats.org/package/2006/relationships"><Relationship Id="rId3" Type="http://schemas.openxmlformats.org/officeDocument/2006/relationships/image" Target="../media/image28.jpeg"/><Relationship Id="rId4" Type="http://schemas.openxmlformats.org/officeDocument/2006/relationships/image" Target="../media/image29.jpeg"/><Relationship Id="rId1" Type="http://schemas.openxmlformats.org/officeDocument/2006/relationships/slideLayout" Target="../slideLayouts/slideLayout4.xml"/><Relationship Id="rId2" Type="http://schemas.openxmlformats.org/officeDocument/2006/relationships/image" Target="../media/image27.jpeg"/></Relationships>
</file>

<file path=ppt/slides/_rels/slide15.xml.rels><?xml version="1.0" encoding="UTF-8" standalone="yes"?>
<Relationships xmlns="http://schemas.openxmlformats.org/package/2006/relationships"><Relationship Id="rId3" Type="http://schemas.openxmlformats.org/officeDocument/2006/relationships/image" Target="../media/image31.jpg"/><Relationship Id="rId4" Type="http://schemas.openxmlformats.org/officeDocument/2006/relationships/image" Target="../media/image32.jpeg"/><Relationship Id="rId1" Type="http://schemas.openxmlformats.org/officeDocument/2006/relationships/slideLayout" Target="../slideLayouts/slideLayout12.xml"/><Relationship Id="rId2" Type="http://schemas.openxmlformats.org/officeDocument/2006/relationships/image" Target="../media/image30.jpeg"/></Relationships>
</file>

<file path=ppt/slides/_rels/slide16.xml.rels><?xml version="1.0" encoding="UTF-8" standalone="yes"?>
<Relationships xmlns="http://schemas.openxmlformats.org/package/2006/relationships"><Relationship Id="rId3" Type="http://schemas.openxmlformats.org/officeDocument/2006/relationships/image" Target="../media/image34.jpg"/><Relationship Id="rId4" Type="http://schemas.openxmlformats.org/officeDocument/2006/relationships/image" Target="../media/image35.jpg"/><Relationship Id="rId1" Type="http://schemas.openxmlformats.org/officeDocument/2006/relationships/slideLayout" Target="../slideLayouts/slideLayout12.xml"/><Relationship Id="rId2" Type="http://schemas.openxmlformats.org/officeDocument/2006/relationships/image" Target="../media/image33.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36.jpeg"/><Relationship Id="rId3" Type="http://schemas.openxmlformats.org/officeDocument/2006/relationships/image" Target="../media/image37.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38.jpg"/><Relationship Id="rId3" Type="http://schemas.openxmlformats.org/officeDocument/2006/relationships/image" Target="../media/image39.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6.jpeg"/><Relationship Id="rId3" Type="http://schemas.openxmlformats.org/officeDocument/2006/relationships/image" Target="../media/image7.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8.jpeg"/><Relationship Id="rId3" Type="http://schemas.openxmlformats.org/officeDocument/2006/relationships/image" Target="../media/image9.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jpeg"/><Relationship Id="rId3" Type="http://schemas.openxmlformats.org/officeDocument/2006/relationships/image" Target="../media/image10.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1.jpeg"/><Relationship Id="rId3" Type="http://schemas.openxmlformats.org/officeDocument/2006/relationships/image" Target="../media/image12.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3.jpeg"/><Relationship Id="rId3" Type="http://schemas.openxmlformats.org/officeDocument/2006/relationships/image" Target="../media/image14.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5.jpeg"/><Relationship Id="rId3" Type="http://schemas.openxmlformats.org/officeDocument/2006/relationships/image" Target="../media/image16.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7.jpeg"/><Relationship Id="rId3" Type="http://schemas.openxmlformats.org/officeDocument/2006/relationships/image" Target="../media/image18.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Content Placeholder 1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990600" y="1146550"/>
            <a:ext cx="2090835" cy="3120650"/>
          </a:xfrm>
        </p:spPr>
      </p:pic>
      <p:pic>
        <p:nvPicPr>
          <p:cNvPr id="16" name="Content Placeholder 15" descr="MPj04096690000[1].jpg"/>
          <p:cNvPicPr>
            <a:picLocks noGrp="1" noChangeAspect="1"/>
          </p:cNvPicPr>
          <p:nvPr>
            <p:ph sz="half" idx="2"/>
          </p:nvPr>
        </p:nvPicPr>
        <p:blipFill>
          <a:blip r:embed="rId3" cstate="print"/>
          <a:stretch>
            <a:fillRect/>
          </a:stretch>
        </p:blipFill>
        <p:spPr>
          <a:xfrm>
            <a:off x="5105400" y="1143000"/>
            <a:ext cx="3551238" cy="3551238"/>
          </a:xfrm>
        </p:spPr>
      </p:pic>
      <p:pic>
        <p:nvPicPr>
          <p:cNvPr id="17" name="Content Placeholder 14" descr="MPj04036780000[1].jpg"/>
          <p:cNvPicPr>
            <a:picLocks noChangeAspect="1"/>
          </p:cNvPicPr>
          <p:nvPr/>
        </p:nvPicPr>
        <p:blipFill>
          <a:blip r:embed="rId4" cstate="print"/>
          <a:stretch>
            <a:fillRect/>
          </a:stretch>
        </p:blipFill>
        <p:spPr>
          <a:xfrm>
            <a:off x="759607" y="4510938"/>
            <a:ext cx="2821793" cy="2118462"/>
          </a:xfrm>
          <a:prstGeom prst="rect">
            <a:avLst/>
          </a:prstGeom>
        </p:spPr>
      </p:pic>
      <p:pic>
        <p:nvPicPr>
          <p:cNvPr id="18" name="Content Placeholder 14" descr="MPj04036780000[1].jpg"/>
          <p:cNvPicPr>
            <a:picLocks noChangeAspect="1"/>
          </p:cNvPicPr>
          <p:nvPr/>
        </p:nvPicPr>
        <p:blipFill>
          <a:blip r:embed="rId5" cstate="print"/>
          <a:stretch>
            <a:fillRect/>
          </a:stretch>
        </p:blipFill>
        <p:spPr>
          <a:xfrm>
            <a:off x="5540134" y="4764184"/>
            <a:ext cx="2765666" cy="1865216"/>
          </a:xfrm>
          <a:prstGeom prst="rect">
            <a:avLst/>
          </a:prstGeom>
        </p:spPr>
      </p:pic>
      <p:sp>
        <p:nvSpPr>
          <p:cNvPr id="7" name="Title 6"/>
          <p:cNvSpPr>
            <a:spLocks noGrp="1"/>
          </p:cNvSpPr>
          <p:nvPr>
            <p:ph type="title"/>
          </p:nvPr>
        </p:nvSpPr>
        <p:spPr>
          <a:xfrm>
            <a:off x="457200" y="76200"/>
            <a:ext cx="8229600" cy="1143000"/>
          </a:xfrm>
        </p:spPr>
        <p:txBody>
          <a:bodyPr>
            <a:normAutofit/>
          </a:bodyPr>
          <a:lstStyle/>
          <a:p>
            <a:r>
              <a:rPr lang="en-US" sz="2000" dirty="0" smtClean="0"/>
              <a:t>Cameras are everywhere in multiple configurations, providing multiple ways to record our physical environment.   </a:t>
            </a:r>
            <a:endParaRPr lang="en-US" sz="2000" dirty="0"/>
          </a:p>
        </p:txBody>
      </p:sp>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dirty="0" smtClean="0"/>
              <a:t>But….the camera captured things our eyes, and thus painting, had never seen before</a:t>
            </a:r>
            <a:endParaRPr lang="en-US" sz="3600" dirty="0"/>
          </a:p>
        </p:txBody>
      </p:sp>
      <p:pic>
        <p:nvPicPr>
          <p:cNvPr id="5" name="Content Placeholder 4" descr="lunging fencer.jpg"/>
          <p:cNvPicPr>
            <a:picLocks noGrp="1" noChangeAspect="1"/>
          </p:cNvPicPr>
          <p:nvPr>
            <p:ph sz="half" idx="1"/>
          </p:nvPr>
        </p:nvPicPr>
        <p:blipFill>
          <a:blip r:embed="rId2" cstate="print"/>
          <a:stretch>
            <a:fillRect/>
          </a:stretch>
        </p:blipFill>
        <p:spPr>
          <a:xfrm>
            <a:off x="484514" y="2209800"/>
            <a:ext cx="3502864" cy="2237454"/>
          </a:xfrm>
        </p:spPr>
      </p:pic>
      <p:pic>
        <p:nvPicPr>
          <p:cNvPr id="6" name="Content Placeholder 5" descr="Thomas Eakins.jpg"/>
          <p:cNvPicPr>
            <a:picLocks noGrp="1" noChangeAspect="1"/>
          </p:cNvPicPr>
          <p:nvPr>
            <p:ph sz="half" idx="2"/>
          </p:nvPr>
        </p:nvPicPr>
        <p:blipFill>
          <a:blip r:embed="rId3" cstate="print"/>
          <a:stretch>
            <a:fillRect/>
          </a:stretch>
        </p:blipFill>
        <p:spPr>
          <a:xfrm>
            <a:off x="4716171" y="2209800"/>
            <a:ext cx="3818229" cy="2209800"/>
          </a:xfrm>
        </p:spPr>
      </p:pic>
      <p:sp>
        <p:nvSpPr>
          <p:cNvPr id="3" name="TextBox 2"/>
          <p:cNvSpPr txBox="1"/>
          <p:nvPr/>
        </p:nvSpPr>
        <p:spPr>
          <a:xfrm>
            <a:off x="5867400" y="4876800"/>
            <a:ext cx="1912002" cy="646331"/>
          </a:xfrm>
          <a:prstGeom prst="rect">
            <a:avLst/>
          </a:prstGeom>
          <a:noFill/>
        </p:spPr>
        <p:txBody>
          <a:bodyPr wrap="none" rtlCol="0">
            <a:spAutoFit/>
          </a:bodyPr>
          <a:lstStyle/>
          <a:p>
            <a:pPr algn="ctr"/>
            <a:r>
              <a:rPr lang="en-US" sz="1200" dirty="0" smtClean="0"/>
              <a:t>Thomas Eakins</a:t>
            </a:r>
          </a:p>
          <a:p>
            <a:pPr algn="ctr"/>
            <a:r>
              <a:rPr lang="en-US" sz="1200" dirty="0" smtClean="0"/>
              <a:t>Motion Study/Double Jump</a:t>
            </a:r>
          </a:p>
          <a:p>
            <a:pPr algn="ctr"/>
            <a:r>
              <a:rPr lang="en-US" sz="1200" dirty="0" smtClean="0"/>
              <a:t>1880’s</a:t>
            </a:r>
            <a:endParaRPr lang="en-US" sz="1200" dirty="0"/>
          </a:p>
        </p:txBody>
      </p:sp>
    </p:spTree>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Painting changed and our sense of reality changed as well.</a:t>
            </a:r>
            <a:endParaRPr lang="en-US" dirty="0"/>
          </a:p>
        </p:txBody>
      </p:sp>
      <p:pic>
        <p:nvPicPr>
          <p:cNvPr id="5" name="Content Placeholder 4" descr="Duchamp.jpg"/>
          <p:cNvPicPr>
            <a:picLocks noGrp="1" noChangeAspect="1"/>
          </p:cNvPicPr>
          <p:nvPr>
            <p:ph sz="half" idx="1"/>
          </p:nvPr>
        </p:nvPicPr>
        <p:blipFill>
          <a:blip r:embed="rId2" cstate="print"/>
          <a:stretch>
            <a:fillRect/>
          </a:stretch>
        </p:blipFill>
        <p:spPr>
          <a:xfrm>
            <a:off x="990600" y="1735463"/>
            <a:ext cx="2667000" cy="4284337"/>
          </a:xfrm>
        </p:spPr>
      </p:pic>
      <p:pic>
        <p:nvPicPr>
          <p:cNvPr id="6" name="Content Placeholder 5" descr="Giacomo Balla.jpg"/>
          <p:cNvPicPr>
            <a:picLocks noGrp="1" noChangeAspect="1"/>
          </p:cNvPicPr>
          <p:nvPr>
            <p:ph sz="half" idx="2"/>
          </p:nvPr>
        </p:nvPicPr>
        <p:blipFill>
          <a:blip r:embed="rId3" cstate="print"/>
          <a:stretch>
            <a:fillRect/>
          </a:stretch>
        </p:blipFill>
        <p:spPr>
          <a:xfrm>
            <a:off x="4338819" y="2133600"/>
            <a:ext cx="4397114" cy="3352799"/>
          </a:xfrm>
        </p:spPr>
      </p:pic>
      <p:sp>
        <p:nvSpPr>
          <p:cNvPr id="3" name="TextBox 2"/>
          <p:cNvSpPr txBox="1"/>
          <p:nvPr/>
        </p:nvSpPr>
        <p:spPr>
          <a:xfrm>
            <a:off x="1143000" y="6039703"/>
            <a:ext cx="2420204" cy="830997"/>
          </a:xfrm>
          <a:prstGeom prst="rect">
            <a:avLst/>
          </a:prstGeom>
          <a:noFill/>
        </p:spPr>
        <p:txBody>
          <a:bodyPr wrap="none" rtlCol="0">
            <a:spAutoFit/>
          </a:bodyPr>
          <a:lstStyle/>
          <a:p>
            <a:pPr algn="ctr"/>
            <a:r>
              <a:rPr lang="en-US" sz="1200" dirty="0" smtClean="0"/>
              <a:t>Marcel Duchamp</a:t>
            </a:r>
          </a:p>
          <a:p>
            <a:pPr algn="ctr"/>
            <a:r>
              <a:rPr lang="en-US" sz="1200" i="1" dirty="0" smtClean="0"/>
              <a:t>Nude Descending a Staircase, No. 2</a:t>
            </a:r>
          </a:p>
          <a:p>
            <a:pPr algn="ctr"/>
            <a:r>
              <a:rPr lang="en-US" sz="1200" dirty="0" smtClean="0"/>
              <a:t>1912</a:t>
            </a:r>
          </a:p>
          <a:p>
            <a:endParaRPr lang="en-US" sz="1200" dirty="0"/>
          </a:p>
        </p:txBody>
      </p:sp>
      <p:sp>
        <p:nvSpPr>
          <p:cNvPr id="4" name="TextBox 3"/>
          <p:cNvSpPr txBox="1"/>
          <p:nvPr/>
        </p:nvSpPr>
        <p:spPr>
          <a:xfrm>
            <a:off x="5715000" y="5867400"/>
            <a:ext cx="2141131" cy="646331"/>
          </a:xfrm>
          <a:prstGeom prst="rect">
            <a:avLst/>
          </a:prstGeom>
          <a:noFill/>
        </p:spPr>
        <p:txBody>
          <a:bodyPr wrap="none" rtlCol="0">
            <a:spAutoFit/>
          </a:bodyPr>
          <a:lstStyle/>
          <a:p>
            <a:pPr algn="ctr"/>
            <a:r>
              <a:rPr lang="en-US" sz="1200" dirty="0" err="1" smtClean="0"/>
              <a:t>Giacomo</a:t>
            </a:r>
            <a:r>
              <a:rPr lang="en-US" sz="1200" dirty="0" smtClean="0"/>
              <a:t> </a:t>
            </a:r>
            <a:r>
              <a:rPr lang="en-US" sz="1200" dirty="0" err="1" smtClean="0"/>
              <a:t>Balla</a:t>
            </a:r>
            <a:endParaRPr lang="en-US" sz="1200" dirty="0" smtClean="0"/>
          </a:p>
          <a:p>
            <a:pPr algn="ctr"/>
            <a:r>
              <a:rPr lang="en-US" sz="1200" i="1" dirty="0" smtClean="0"/>
              <a:t>Dynamism of a Dog on a Leash</a:t>
            </a:r>
          </a:p>
          <a:p>
            <a:pPr algn="ctr"/>
            <a:r>
              <a:rPr lang="en-US" sz="1200" dirty="0" smtClean="0"/>
              <a:t>1912</a:t>
            </a:r>
            <a:endParaRPr lang="en-US" sz="1200" dirty="0"/>
          </a:p>
        </p:txBody>
      </p:sp>
    </p:spTree>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706562"/>
          </a:xfrm>
        </p:spPr>
        <p:txBody>
          <a:bodyPr>
            <a:normAutofit fontScale="90000"/>
          </a:bodyPr>
          <a:lstStyle/>
          <a:p>
            <a:r>
              <a:rPr lang="en-US" sz="3200" dirty="0" smtClean="0"/>
              <a:t>What exactly is photography?</a:t>
            </a:r>
            <a:br>
              <a:rPr lang="en-US" sz="3200" dirty="0" smtClean="0"/>
            </a:br>
            <a:r>
              <a:rPr lang="en-US" sz="3200" dirty="0" smtClean="0"/>
              <a:t>What is reality?</a:t>
            </a:r>
            <a:br>
              <a:rPr lang="en-US" sz="3200" dirty="0" smtClean="0"/>
            </a:br>
            <a:r>
              <a:rPr lang="en-US" sz="3200" dirty="0" smtClean="0"/>
              <a:t>What do the two have to do with each other?</a:t>
            </a:r>
            <a:br>
              <a:rPr lang="en-US" sz="3200" dirty="0" smtClean="0"/>
            </a:br>
            <a:r>
              <a:rPr lang="en-US" sz="3200" dirty="0" smtClean="0"/>
              <a:t>Do the answers really matter?</a:t>
            </a:r>
            <a:endParaRPr lang="en-US" sz="3200" dirty="0"/>
          </a:p>
        </p:txBody>
      </p:sp>
      <p:pic>
        <p:nvPicPr>
          <p:cNvPr id="5" name="Content Placeholder 4" descr="charles lindsay066.jpg"/>
          <p:cNvPicPr>
            <a:picLocks noGrp="1" noChangeAspect="1"/>
          </p:cNvPicPr>
          <p:nvPr>
            <p:ph sz="half" idx="1"/>
          </p:nvPr>
        </p:nvPicPr>
        <p:blipFill>
          <a:blip r:embed="rId2" cstate="print"/>
          <a:stretch>
            <a:fillRect/>
          </a:stretch>
        </p:blipFill>
        <p:spPr>
          <a:xfrm>
            <a:off x="563491" y="2179637"/>
            <a:ext cx="3826018" cy="4525963"/>
          </a:xfrm>
        </p:spPr>
      </p:pic>
      <p:pic>
        <p:nvPicPr>
          <p:cNvPr id="6" name="Content Placeholder 5" descr="PJ Class 036.jpg"/>
          <p:cNvPicPr>
            <a:picLocks noGrp="1" noChangeAspect="1"/>
          </p:cNvPicPr>
          <p:nvPr>
            <p:ph sz="half" idx="2"/>
          </p:nvPr>
        </p:nvPicPr>
        <p:blipFill>
          <a:blip r:embed="rId3" cstate="print"/>
          <a:stretch>
            <a:fillRect/>
          </a:stretch>
        </p:blipFill>
        <p:spPr>
          <a:xfrm>
            <a:off x="5014723" y="2238469"/>
            <a:ext cx="3367277" cy="4238531"/>
          </a:xfrm>
        </p:spPr>
      </p:pic>
    </p:spTree>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moholy-nagy051.jpg"/>
          <p:cNvPicPr>
            <a:picLocks noGrp="1" noChangeAspect="1"/>
          </p:cNvPicPr>
          <p:nvPr>
            <p:ph sz="half" idx="1"/>
          </p:nvPr>
        </p:nvPicPr>
        <p:blipFill>
          <a:blip r:embed="rId2" cstate="print"/>
          <a:stretch>
            <a:fillRect/>
          </a:stretch>
        </p:blipFill>
        <p:spPr>
          <a:xfrm>
            <a:off x="457200" y="884237"/>
            <a:ext cx="3361788" cy="4525963"/>
          </a:xfrm>
        </p:spPr>
      </p:pic>
      <p:pic>
        <p:nvPicPr>
          <p:cNvPr id="6" name="Picture 2" descr="http://historyofourworld.files.wordpress.com/2010/08/matta-clark_0001.jpg?w=720&amp;h=1004"/>
          <p:cNvPicPr>
            <a:picLocks noChangeAspect="1" noChangeArrowheads="1"/>
          </p:cNvPicPr>
          <p:nvPr/>
        </p:nvPicPr>
        <p:blipFill>
          <a:blip r:embed="rId3" cstate="print">
            <a:lum bright="-20000"/>
          </a:blip>
          <a:srcRect/>
          <a:stretch>
            <a:fillRect/>
          </a:stretch>
        </p:blipFill>
        <p:spPr bwMode="auto">
          <a:xfrm flipV="1">
            <a:off x="4371975" y="228600"/>
            <a:ext cx="4467225" cy="6229350"/>
          </a:xfrm>
          <a:prstGeom prst="rect">
            <a:avLst/>
          </a:prstGeom>
          <a:noFill/>
          <a:ln w="9525">
            <a:noFill/>
            <a:miter lim="800000"/>
            <a:headEnd/>
            <a:tailEnd/>
          </a:ln>
        </p:spPr>
      </p:pic>
      <p:sp>
        <p:nvSpPr>
          <p:cNvPr id="2" name="TextBox 1"/>
          <p:cNvSpPr txBox="1"/>
          <p:nvPr/>
        </p:nvSpPr>
        <p:spPr>
          <a:xfrm>
            <a:off x="838200" y="304800"/>
            <a:ext cx="2775119" cy="369332"/>
          </a:xfrm>
          <a:prstGeom prst="rect">
            <a:avLst/>
          </a:prstGeom>
          <a:noFill/>
        </p:spPr>
        <p:txBody>
          <a:bodyPr wrap="none" rtlCol="0">
            <a:spAutoFit/>
          </a:bodyPr>
          <a:lstStyle/>
          <a:p>
            <a:r>
              <a:rPr lang="en-US" dirty="0" smtClean="0"/>
              <a:t>Man Ray Photogram 1920’s</a:t>
            </a:r>
            <a:endParaRPr lang="en-US" dirty="0"/>
          </a:p>
        </p:txBody>
      </p:sp>
      <p:sp>
        <p:nvSpPr>
          <p:cNvPr id="3" name="TextBox 2"/>
          <p:cNvSpPr txBox="1"/>
          <p:nvPr/>
        </p:nvSpPr>
        <p:spPr>
          <a:xfrm>
            <a:off x="838200" y="5638800"/>
            <a:ext cx="3204648" cy="923330"/>
          </a:xfrm>
          <a:prstGeom prst="rect">
            <a:avLst/>
          </a:prstGeom>
          <a:noFill/>
        </p:spPr>
        <p:txBody>
          <a:bodyPr wrap="none" rtlCol="0">
            <a:spAutoFit/>
          </a:bodyPr>
          <a:lstStyle/>
          <a:p>
            <a:pPr algn="ctr"/>
            <a:r>
              <a:rPr lang="en-US" dirty="0" smtClean="0"/>
              <a:t>Gordon </a:t>
            </a:r>
            <a:r>
              <a:rPr lang="en-US" dirty="0" err="1" smtClean="0"/>
              <a:t>Matta</a:t>
            </a:r>
            <a:r>
              <a:rPr lang="en-US" dirty="0" smtClean="0"/>
              <a:t> Clark</a:t>
            </a:r>
          </a:p>
          <a:p>
            <a:pPr algn="ctr"/>
            <a:r>
              <a:rPr lang="en-US" dirty="0" smtClean="0"/>
              <a:t>Photo collage as documentation</a:t>
            </a:r>
          </a:p>
          <a:p>
            <a:pPr algn="ctr"/>
            <a:r>
              <a:rPr lang="en-US" dirty="0" smtClean="0"/>
              <a:t> 1970’s</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59893" y="533400"/>
            <a:ext cx="5198859" cy="923330"/>
          </a:xfrm>
          <a:prstGeom prst="rect">
            <a:avLst/>
          </a:prstGeom>
          <a:noFill/>
        </p:spPr>
        <p:txBody>
          <a:bodyPr wrap="none" rtlCol="0">
            <a:spAutoFit/>
          </a:bodyPr>
          <a:lstStyle/>
          <a:p>
            <a:pPr algn="ctr"/>
            <a:r>
              <a:rPr lang="en-US" dirty="0" smtClean="0"/>
              <a:t>Photography incorporates the same visual  structures</a:t>
            </a:r>
          </a:p>
          <a:p>
            <a:pPr algn="ctr"/>
            <a:r>
              <a:rPr lang="en-US" dirty="0" smtClean="0"/>
              <a:t>as painting, drawing, printmaking or sculpture.</a:t>
            </a:r>
          </a:p>
          <a:p>
            <a:pPr algn="ctr"/>
            <a:endParaRPr lang="en-US" dirty="0"/>
          </a:p>
        </p:txBody>
      </p:sp>
      <p:pic>
        <p:nvPicPr>
          <p:cNvPr id="7" name="Content Placeholder 2" descr="FormSubjectContent-Unity.jpg"/>
          <p:cNvPicPr>
            <a:picLocks noGrp="1" noChangeAspect="1"/>
          </p:cNvPicPr>
          <p:nvPr>
            <p:ph/>
          </p:nvPr>
        </p:nvPicPr>
        <p:blipFill>
          <a:blip r:embed="rId2" cstate="print">
            <a:extLst>
              <a:ext uri="{28A0092B-C50C-407E-A947-70E740481C1C}">
                <a14:useLocalDpi xmlns:a14="http://schemas.microsoft.com/office/drawing/2010/main"/>
              </a:ext>
            </a:extLst>
          </a:blip>
          <a:srcRect l="-36474" r="-36474"/>
          <a:stretch>
            <a:fillRect/>
          </a:stretch>
        </p:blipFill>
        <p:spPr>
          <a:xfrm>
            <a:off x="2667000" y="1371600"/>
            <a:ext cx="3994150" cy="2819400"/>
          </a:xfrm>
        </p:spPr>
      </p:pic>
      <p:sp>
        <p:nvSpPr>
          <p:cNvPr id="8" name="TextBox 7"/>
          <p:cNvSpPr txBox="1"/>
          <p:nvPr/>
        </p:nvSpPr>
        <p:spPr>
          <a:xfrm>
            <a:off x="3200400" y="4355068"/>
            <a:ext cx="2883083" cy="369332"/>
          </a:xfrm>
          <a:prstGeom prst="rect">
            <a:avLst/>
          </a:prstGeom>
          <a:noFill/>
        </p:spPr>
        <p:txBody>
          <a:bodyPr wrap="none" rtlCol="0">
            <a:spAutoFit/>
          </a:bodyPr>
          <a:lstStyle/>
          <a:p>
            <a:r>
              <a:rPr lang="en-US" dirty="0" smtClean="0"/>
              <a:t>The three components of art</a:t>
            </a:r>
            <a:endParaRPr lang="en-US" dirty="0"/>
          </a:p>
        </p:txBody>
      </p:sp>
      <p:pic>
        <p:nvPicPr>
          <p:cNvPr id="9" name="Content Placeholder 4" descr="mm 5.jpg"/>
          <p:cNvPicPr>
            <a:picLocks noChangeAspect="1"/>
          </p:cNvPicPr>
          <p:nvPr/>
        </p:nvPicPr>
        <p:blipFill>
          <a:blip r:embed="rId3" cstate="print"/>
          <a:stretch>
            <a:fillRect/>
          </a:stretch>
        </p:blipFill>
        <p:spPr>
          <a:xfrm>
            <a:off x="304800" y="2286000"/>
            <a:ext cx="2928944" cy="3862344"/>
          </a:xfrm>
          <a:prstGeom prst="rect">
            <a:avLst/>
          </a:prstGeom>
        </p:spPr>
      </p:pic>
      <p:pic>
        <p:nvPicPr>
          <p:cNvPr id="10" name="Content Placeholder 5" descr="Fireman.jpg"/>
          <p:cNvPicPr>
            <a:picLocks noChangeAspect="1"/>
          </p:cNvPicPr>
          <p:nvPr/>
        </p:nvPicPr>
        <p:blipFill>
          <a:blip r:embed="rId4" cstate="print"/>
          <a:stretch>
            <a:fillRect/>
          </a:stretch>
        </p:blipFill>
        <p:spPr>
          <a:xfrm>
            <a:off x="6096000" y="2362200"/>
            <a:ext cx="2729294" cy="3840164"/>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descr="Form-ElementsArt.jpg"/>
          <p:cNvPicPr>
            <a:picLocks noGrp="1" noChangeAspect="1"/>
          </p:cNvPicPr>
          <p:nvPr>
            <p:ph/>
          </p:nvPr>
        </p:nvPicPr>
        <p:blipFill>
          <a:blip r:embed="rId2" cstate="print">
            <a:extLst>
              <a:ext uri="{28A0092B-C50C-407E-A947-70E740481C1C}">
                <a14:useLocalDpi xmlns:a14="http://schemas.microsoft.com/office/drawing/2010/main"/>
              </a:ext>
            </a:extLst>
          </a:blip>
          <a:srcRect t="-7257" b="-7257"/>
          <a:stretch>
            <a:fillRect/>
          </a:stretch>
        </p:blipFill>
        <p:spPr>
          <a:xfrm>
            <a:off x="2438400" y="76200"/>
            <a:ext cx="4482251" cy="3204429"/>
          </a:xfrm>
        </p:spPr>
      </p:pic>
      <p:pic>
        <p:nvPicPr>
          <p:cNvPr id="4" name="Content Placeholder 2" descr="B&amp;W student 004.jpg"/>
          <p:cNvPicPr>
            <a:picLocks noChangeAspect="1"/>
          </p:cNvPicPr>
          <p:nvPr/>
        </p:nvPicPr>
        <p:blipFill>
          <a:blip r:embed="rId3">
            <a:extLst>
              <a:ext uri="{28A0092B-C50C-407E-A947-70E740481C1C}">
                <a14:useLocalDpi xmlns:a14="http://schemas.microsoft.com/office/drawing/2010/main" val="0"/>
              </a:ext>
            </a:extLst>
          </a:blip>
          <a:srcRect t="4815" b="4815"/>
          <a:stretch>
            <a:fillRect/>
          </a:stretch>
        </p:blipFill>
        <p:spPr>
          <a:xfrm>
            <a:off x="533400" y="3518647"/>
            <a:ext cx="3733800" cy="2635623"/>
          </a:xfrm>
          <a:prstGeom prst="rect">
            <a:avLst/>
          </a:prstGeom>
        </p:spPr>
      </p:pic>
      <p:pic>
        <p:nvPicPr>
          <p:cNvPr id="2" name="Picture 1" descr="DSC_0100.JP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38394" y="3505200"/>
            <a:ext cx="3896564" cy="2590800"/>
          </a:xfrm>
          <a:prstGeom prst="rect">
            <a:avLst/>
          </a:prstGeom>
        </p:spPr>
      </p:pic>
    </p:spTree>
    <p:extLst>
      <p:ext uri="{BB962C8B-B14F-4D97-AF65-F5344CB8AC3E}">
        <p14:creationId xmlns:p14="http://schemas.microsoft.com/office/powerpoint/2010/main" val="694790629"/>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2" descr="Form-Unity.jpg"/>
          <p:cNvPicPr>
            <a:picLocks noGrp="1" noChangeAspect="1"/>
          </p:cNvPicPr>
          <p:nvPr>
            <p:ph/>
          </p:nvPr>
        </p:nvPicPr>
        <p:blipFill>
          <a:blip r:embed="rId2" cstate="print">
            <a:extLst>
              <a:ext uri="{28A0092B-C50C-407E-A947-70E740481C1C}">
                <a14:useLocalDpi xmlns:a14="http://schemas.microsoft.com/office/drawing/2010/main"/>
              </a:ext>
            </a:extLst>
          </a:blip>
          <a:srcRect l="-38234" r="-38234"/>
          <a:stretch>
            <a:fillRect/>
          </a:stretch>
        </p:blipFill>
        <p:spPr>
          <a:xfrm>
            <a:off x="2362200" y="152400"/>
            <a:ext cx="4654550" cy="3285565"/>
          </a:xfrm>
        </p:spPr>
      </p:pic>
      <p:pic>
        <p:nvPicPr>
          <p:cNvPr id="8" name="Picture 7" descr="Rembrandt 1600's.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1000" y="3581400"/>
            <a:ext cx="4337304" cy="3048000"/>
          </a:xfrm>
          <a:prstGeom prst="rect">
            <a:avLst/>
          </a:prstGeom>
        </p:spPr>
      </p:pic>
      <p:sp>
        <p:nvSpPr>
          <p:cNvPr id="9" name="TextBox 8"/>
          <p:cNvSpPr txBox="1"/>
          <p:nvPr/>
        </p:nvSpPr>
        <p:spPr>
          <a:xfrm>
            <a:off x="1080795" y="3124200"/>
            <a:ext cx="1967205" cy="369332"/>
          </a:xfrm>
          <a:prstGeom prst="rect">
            <a:avLst/>
          </a:prstGeom>
          <a:noFill/>
        </p:spPr>
        <p:txBody>
          <a:bodyPr wrap="none" rtlCol="0">
            <a:spAutoFit/>
          </a:bodyPr>
          <a:lstStyle/>
          <a:p>
            <a:r>
              <a:rPr lang="en-US" dirty="0" smtClean="0"/>
              <a:t>Rembrandt  1600’s </a:t>
            </a:r>
            <a:endParaRPr lang="en-US" dirty="0"/>
          </a:p>
        </p:txBody>
      </p:sp>
      <p:pic>
        <p:nvPicPr>
          <p:cNvPr id="10" name="Picture 9" descr="Ansel Adams half dome.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72200" y="3145970"/>
            <a:ext cx="2743200" cy="3483429"/>
          </a:xfrm>
          <a:prstGeom prst="rect">
            <a:avLst/>
          </a:prstGeom>
        </p:spPr>
      </p:pic>
      <p:sp>
        <p:nvSpPr>
          <p:cNvPr id="11" name="TextBox 10"/>
          <p:cNvSpPr txBox="1"/>
          <p:nvPr/>
        </p:nvSpPr>
        <p:spPr>
          <a:xfrm>
            <a:off x="6477000" y="2590800"/>
            <a:ext cx="2096923" cy="369332"/>
          </a:xfrm>
          <a:prstGeom prst="rect">
            <a:avLst/>
          </a:prstGeom>
          <a:noFill/>
        </p:spPr>
        <p:txBody>
          <a:bodyPr wrap="none" rtlCol="0">
            <a:spAutoFit/>
          </a:bodyPr>
          <a:lstStyle/>
          <a:p>
            <a:r>
              <a:rPr lang="en-US" dirty="0" err="1" smtClean="0"/>
              <a:t>Ansel</a:t>
            </a:r>
            <a:r>
              <a:rPr lang="en-US" dirty="0" smtClean="0"/>
              <a:t> Adams 1940”s</a:t>
            </a:r>
            <a:endParaRPr lang="en-US" dirty="0"/>
          </a:p>
        </p:txBody>
      </p:sp>
    </p:spTree>
    <p:extLst>
      <p:ext uri="{BB962C8B-B14F-4D97-AF65-F5344CB8AC3E}">
        <p14:creationId xmlns:p14="http://schemas.microsoft.com/office/powerpoint/2010/main" val="4244881828"/>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447800" y="304800"/>
            <a:ext cx="6546646" cy="1200329"/>
          </a:xfrm>
          <a:prstGeom prst="rect">
            <a:avLst/>
          </a:prstGeom>
          <a:noFill/>
        </p:spPr>
        <p:txBody>
          <a:bodyPr wrap="none" rtlCol="0">
            <a:spAutoFit/>
          </a:bodyPr>
          <a:lstStyle/>
          <a:p>
            <a:pPr algn="ctr"/>
            <a:r>
              <a:rPr lang="en-US" dirty="0" smtClean="0"/>
              <a:t>So if photography uses the same visual structures as </a:t>
            </a:r>
          </a:p>
          <a:p>
            <a:pPr algn="ctr"/>
            <a:r>
              <a:rPr lang="en-US" dirty="0" smtClean="0"/>
              <a:t>Painting, Drawing, Printmaking or Sculpture, then why</a:t>
            </a:r>
          </a:p>
          <a:p>
            <a:pPr algn="ctr"/>
            <a:r>
              <a:rPr lang="en-US" dirty="0" smtClean="0"/>
              <a:t>do we “believe” a photo to be more “real” than a painting, drawing,</a:t>
            </a:r>
          </a:p>
          <a:p>
            <a:pPr algn="ctr"/>
            <a:r>
              <a:rPr lang="en-US" dirty="0" smtClean="0"/>
              <a:t>print or sculpture?</a:t>
            </a:r>
            <a:endParaRPr lang="en-US" dirty="0"/>
          </a:p>
        </p:txBody>
      </p:sp>
      <p:pic>
        <p:nvPicPr>
          <p:cNvPr id="4" name="Picture 6" descr="line, shape, texture lecture 002"/>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a:stretch>
            <a:fillRect/>
          </a:stretch>
        </p:blipFill>
        <p:spPr>
          <a:xfrm>
            <a:off x="304800" y="2438401"/>
            <a:ext cx="3886200" cy="302314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808080">
                      <a:alpha val="74998"/>
                    </a:srgbClr>
                  </a:outerShdw>
                </a:effectLst>
              </a14:hiddenEffects>
            </a:ext>
          </a:extLst>
        </p:spPr>
      </p:pic>
      <p:sp>
        <p:nvSpPr>
          <p:cNvPr id="5" name="Rectangle 4"/>
          <p:cNvSpPr txBox="1">
            <a:spLocks noChangeArrowheads="1"/>
          </p:cNvSpPr>
          <p:nvPr/>
        </p:nvSpPr>
        <p:spPr>
          <a:xfrm>
            <a:off x="76200" y="1752600"/>
            <a:ext cx="4114800" cy="6397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600" dirty="0" smtClean="0">
                <a:solidFill>
                  <a:schemeClr val="tx1">
                    <a:lumMod val="75000"/>
                  </a:schemeClr>
                </a:solidFill>
              </a:rPr>
              <a:t>Bill </a:t>
            </a:r>
            <a:r>
              <a:rPr lang="en-US" sz="1600" dirty="0" err="1" smtClean="0">
                <a:solidFill>
                  <a:schemeClr val="tx1">
                    <a:lumMod val="75000"/>
                  </a:schemeClr>
                </a:solidFill>
              </a:rPr>
              <a:t>Hedrich</a:t>
            </a:r>
            <a:r>
              <a:rPr lang="en-US" sz="1600" dirty="0" smtClean="0">
                <a:solidFill>
                  <a:schemeClr val="tx1">
                    <a:lumMod val="75000"/>
                  </a:schemeClr>
                </a:solidFill>
              </a:rPr>
              <a:t/>
            </a:r>
            <a:br>
              <a:rPr lang="en-US" sz="1600" dirty="0" smtClean="0">
                <a:solidFill>
                  <a:schemeClr val="tx1">
                    <a:lumMod val="75000"/>
                  </a:schemeClr>
                </a:solidFill>
              </a:rPr>
            </a:br>
            <a:r>
              <a:rPr lang="en-US" sz="1600" dirty="0" smtClean="0">
                <a:solidFill>
                  <a:schemeClr val="tx1">
                    <a:lumMod val="75000"/>
                  </a:schemeClr>
                </a:solidFill>
              </a:rPr>
              <a:t>Oakton Community College 1981</a:t>
            </a:r>
            <a:endParaRPr lang="en-US" sz="1600" dirty="0">
              <a:solidFill>
                <a:schemeClr val="tx1">
                  <a:lumMod val="75000"/>
                </a:schemeClr>
              </a:solidFill>
            </a:endParaRPr>
          </a:p>
        </p:txBody>
      </p:sp>
      <p:pic>
        <p:nvPicPr>
          <p:cNvPr id="6" name="Picture 5" descr="Monet 1865.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95800" y="2819399"/>
            <a:ext cx="4443984" cy="2616107"/>
          </a:xfrm>
          <a:prstGeom prst="rect">
            <a:avLst/>
          </a:prstGeom>
        </p:spPr>
      </p:pic>
      <p:sp>
        <p:nvSpPr>
          <p:cNvPr id="7" name="TextBox 6"/>
          <p:cNvSpPr txBox="1"/>
          <p:nvPr/>
        </p:nvSpPr>
        <p:spPr>
          <a:xfrm>
            <a:off x="6400800" y="2209800"/>
            <a:ext cx="1209285" cy="338554"/>
          </a:xfrm>
          <a:prstGeom prst="rect">
            <a:avLst/>
          </a:prstGeom>
          <a:noFill/>
        </p:spPr>
        <p:txBody>
          <a:bodyPr wrap="none" rtlCol="0">
            <a:spAutoFit/>
          </a:bodyPr>
          <a:lstStyle/>
          <a:p>
            <a:r>
              <a:rPr lang="en-US" sz="1600" dirty="0" smtClean="0"/>
              <a:t>Monet 1865</a:t>
            </a:r>
            <a:endParaRPr lang="en-US" sz="1600" dirty="0"/>
          </a:p>
        </p:txBody>
      </p:sp>
    </p:spTree>
    <p:extLst>
      <p:ext uri="{BB962C8B-B14F-4D97-AF65-F5344CB8AC3E}">
        <p14:creationId xmlns:p14="http://schemas.microsoft.com/office/powerpoint/2010/main" val="630413358"/>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371600" y="533400"/>
            <a:ext cx="6325395" cy="1477328"/>
          </a:xfrm>
          <a:prstGeom prst="rect">
            <a:avLst/>
          </a:prstGeom>
          <a:noFill/>
        </p:spPr>
        <p:txBody>
          <a:bodyPr wrap="none" rtlCol="0">
            <a:spAutoFit/>
          </a:bodyPr>
          <a:lstStyle/>
          <a:p>
            <a:pPr algn="ctr"/>
            <a:r>
              <a:rPr lang="en-US" dirty="0" smtClean="0"/>
              <a:t>All Images are more than just a sum of their parts.</a:t>
            </a:r>
          </a:p>
          <a:p>
            <a:pPr algn="ctr"/>
            <a:r>
              <a:rPr lang="en-US" dirty="0" smtClean="0"/>
              <a:t>The camera “allows” us to see the world both the way </a:t>
            </a:r>
          </a:p>
          <a:p>
            <a:pPr algn="ctr"/>
            <a:r>
              <a:rPr lang="en-US" dirty="0" smtClean="0"/>
              <a:t>We “think” it is but it can also show us things our eyes can’t see.</a:t>
            </a:r>
          </a:p>
          <a:p>
            <a:pPr algn="ctr"/>
            <a:r>
              <a:rPr lang="en-US" dirty="0" smtClean="0"/>
              <a:t>In fact, photography is just as abstract as the other 2-dimensional </a:t>
            </a:r>
          </a:p>
          <a:p>
            <a:pPr algn="ctr"/>
            <a:r>
              <a:rPr lang="en-US" dirty="0" smtClean="0"/>
              <a:t>art forms.</a:t>
            </a:r>
            <a:endParaRPr lang="en-US" dirty="0"/>
          </a:p>
        </p:txBody>
      </p:sp>
      <p:pic>
        <p:nvPicPr>
          <p:cNvPr id="4" name="Picture 3" descr="Diebenkorn.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3400" y="2947670"/>
            <a:ext cx="4025560" cy="3148330"/>
          </a:xfrm>
          <a:prstGeom prst="rect">
            <a:avLst/>
          </a:prstGeom>
        </p:spPr>
      </p:pic>
      <p:sp>
        <p:nvSpPr>
          <p:cNvPr id="5" name="TextBox 4"/>
          <p:cNvSpPr txBox="1"/>
          <p:nvPr/>
        </p:nvSpPr>
        <p:spPr>
          <a:xfrm>
            <a:off x="1066800" y="2514600"/>
            <a:ext cx="2710999" cy="369332"/>
          </a:xfrm>
          <a:prstGeom prst="rect">
            <a:avLst/>
          </a:prstGeom>
          <a:noFill/>
        </p:spPr>
        <p:txBody>
          <a:bodyPr wrap="none" rtlCol="0">
            <a:spAutoFit/>
          </a:bodyPr>
          <a:lstStyle/>
          <a:p>
            <a:r>
              <a:rPr lang="en-US" dirty="0" smtClean="0"/>
              <a:t>Richard </a:t>
            </a:r>
            <a:r>
              <a:rPr lang="en-US" dirty="0" err="1" smtClean="0"/>
              <a:t>Diebenkorn</a:t>
            </a:r>
            <a:r>
              <a:rPr lang="en-US" dirty="0" smtClean="0"/>
              <a:t> 1960’s</a:t>
            </a:r>
            <a:endParaRPr lang="en-US" dirty="0"/>
          </a:p>
        </p:txBody>
      </p:sp>
      <p:pic>
        <p:nvPicPr>
          <p:cNvPr id="6" name="Picture 6" descr="line, shape, texture lecture 001"/>
          <p:cNvPicPr>
            <a:picLocks noGrp="1" noChangeAspect="1" noChangeArrowheads="1"/>
          </p:cNvPicPr>
          <p:nvPr>
            <p:ph idx="4294967295"/>
          </p:nvPr>
        </p:nvPicPr>
        <p:blipFill>
          <a:blip r:embed="rId3">
            <a:extLst>
              <a:ext uri="{28A0092B-C50C-407E-A947-70E740481C1C}">
                <a14:useLocalDpi xmlns:a14="http://schemas.microsoft.com/office/drawing/2010/main" val="0"/>
              </a:ext>
            </a:extLst>
          </a:blip>
          <a:srcRect/>
          <a:stretch>
            <a:fillRect/>
          </a:stretch>
        </p:blipFill>
        <p:spPr>
          <a:xfrm>
            <a:off x="4953000" y="2971800"/>
            <a:ext cx="3854162" cy="3048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808080">
                      <a:alpha val="74998"/>
                    </a:srgbClr>
                  </a:outerShdw>
                </a:effectLst>
              </a14:hiddenEffects>
            </a:ext>
          </a:extLst>
        </p:spPr>
      </p:pic>
      <p:sp>
        <p:nvSpPr>
          <p:cNvPr id="7" name="Rectangle 4"/>
          <p:cNvSpPr txBox="1">
            <a:spLocks noChangeArrowheads="1"/>
          </p:cNvSpPr>
          <p:nvPr/>
        </p:nvSpPr>
        <p:spPr>
          <a:xfrm>
            <a:off x="5486400" y="2286000"/>
            <a:ext cx="2895600" cy="6096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600" dirty="0" smtClean="0">
                <a:solidFill>
                  <a:srgbClr val="BFBFBF"/>
                </a:solidFill>
              </a:rPr>
              <a:t>Toshio Shibata</a:t>
            </a:r>
            <a:br>
              <a:rPr lang="en-US" sz="1600" dirty="0" smtClean="0">
                <a:solidFill>
                  <a:srgbClr val="BFBFBF"/>
                </a:solidFill>
              </a:rPr>
            </a:br>
            <a:r>
              <a:rPr lang="en-US" sz="1600" dirty="0" smtClean="0">
                <a:solidFill>
                  <a:srgbClr val="BFBFBF"/>
                </a:solidFill>
              </a:rPr>
              <a:t>Grand Coulee Dam 1996</a:t>
            </a:r>
            <a:endParaRPr lang="en-US" sz="1600" dirty="0">
              <a:solidFill>
                <a:srgbClr val="BFBFBF"/>
              </a:solidFill>
            </a:endParaRPr>
          </a:p>
        </p:txBody>
      </p:sp>
    </p:spTree>
    <p:extLst>
      <p:ext uri="{BB962C8B-B14F-4D97-AF65-F5344CB8AC3E}">
        <p14:creationId xmlns:p14="http://schemas.microsoft.com/office/powerpoint/2010/main" val="1719727223"/>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401762"/>
          </a:xfrm>
        </p:spPr>
        <p:txBody>
          <a:bodyPr>
            <a:normAutofit fontScale="90000"/>
          </a:bodyPr>
          <a:lstStyle/>
          <a:p>
            <a:r>
              <a:rPr lang="en-US" sz="3200" dirty="0" smtClean="0"/>
              <a:t>Camera construction is based on the way in which the human eye translates light into visible images.  </a:t>
            </a:r>
            <a:endParaRPr lang="en-US" sz="3200" dirty="0"/>
          </a:p>
        </p:txBody>
      </p:sp>
      <p:pic>
        <p:nvPicPr>
          <p:cNvPr id="5" name="Content Placeholder 4" descr="eyeAnatomyCamera.jpg"/>
          <p:cNvPicPr>
            <a:picLocks noGrp="1" noChangeAspect="1"/>
          </p:cNvPicPr>
          <p:nvPr>
            <p:ph sz="half" idx="1"/>
          </p:nvPr>
        </p:nvPicPr>
        <p:blipFill>
          <a:blip r:embed="rId2" cstate="print"/>
          <a:stretch>
            <a:fillRect/>
          </a:stretch>
        </p:blipFill>
        <p:spPr>
          <a:xfrm>
            <a:off x="635941" y="1874837"/>
            <a:ext cx="3681117" cy="4525963"/>
          </a:xfrm>
        </p:spPr>
      </p:pic>
      <p:sp>
        <p:nvSpPr>
          <p:cNvPr id="8" name="Title 1"/>
          <p:cNvSpPr txBox="1">
            <a:spLocks/>
          </p:cNvSpPr>
          <p:nvPr/>
        </p:nvSpPr>
        <p:spPr>
          <a:xfrm>
            <a:off x="4495800" y="1828800"/>
            <a:ext cx="4343400" cy="4648200"/>
          </a:xfrm>
          <a:prstGeom prst="rect">
            <a:avLst/>
          </a:prstGeom>
        </p:spPr>
        <p:txBody>
          <a:bodyPr vert="horz" lIns="91440" tIns="45720" rIns="91440" bIns="45720" rtlCol="0" anchor="ctr">
            <a:normAutofit fontScale="97500"/>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0" normalizeH="0" baseline="0" noProof="0" dirty="0" smtClean="0">
                <a:ln>
                  <a:noFill/>
                </a:ln>
                <a:solidFill>
                  <a:schemeClr val="tx1"/>
                </a:solidFill>
                <a:effectLst/>
                <a:uLnTx/>
                <a:uFillTx/>
                <a:latin typeface="+mj-lt"/>
                <a:ea typeface="+mj-ea"/>
                <a:cs typeface="+mj-cs"/>
              </a:rPr>
              <a:t>We see things because light rays reflect off of them and these reflected rays form an image on the retina.</a:t>
            </a:r>
          </a:p>
        </p:txBody>
      </p:sp>
    </p:spTree>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2773362"/>
          </a:xfrm>
        </p:spPr>
        <p:txBody>
          <a:bodyPr>
            <a:normAutofit fontScale="90000"/>
          </a:bodyPr>
          <a:lstStyle/>
          <a:p>
            <a:r>
              <a:rPr lang="en-US" sz="3200" dirty="0" smtClean="0"/>
              <a:t>We use the term “ray” of light when we talk about using lenses to form an image.  We use the term “beam” of light when we talk about making images with a pinhole.  The difference is one of dimension.  A ray of light is defined as a line of light, while a beam of light is defined as a bundle of parallel rays. </a:t>
            </a:r>
            <a:endParaRPr lang="en-US" sz="3200" dirty="0"/>
          </a:p>
        </p:txBody>
      </p:sp>
      <p:pic>
        <p:nvPicPr>
          <p:cNvPr id="6" name="Content Placeholder 5" descr="pinhole camera.jpg"/>
          <p:cNvPicPr>
            <a:picLocks noGrp="1" noChangeAspect="1"/>
          </p:cNvPicPr>
          <p:nvPr>
            <p:ph sz="half" idx="1"/>
          </p:nvPr>
        </p:nvPicPr>
        <p:blipFill>
          <a:blip r:embed="rId2" cstate="print"/>
          <a:stretch>
            <a:fillRect/>
          </a:stretch>
        </p:blipFill>
        <p:spPr>
          <a:xfrm>
            <a:off x="806093" y="3322638"/>
            <a:ext cx="3340814" cy="2392362"/>
          </a:xfrm>
        </p:spPr>
      </p:pic>
      <p:pic>
        <p:nvPicPr>
          <p:cNvPr id="5" name="Content Placeholder 4" descr="MPj04387550000[1].jpg"/>
          <p:cNvPicPr>
            <a:picLocks noGrp="1" noChangeAspect="1"/>
          </p:cNvPicPr>
          <p:nvPr>
            <p:ph sz="half" idx="2"/>
          </p:nvPr>
        </p:nvPicPr>
        <p:blipFill>
          <a:blip r:embed="rId3" cstate="print"/>
          <a:stretch>
            <a:fillRect/>
          </a:stretch>
        </p:blipFill>
        <p:spPr>
          <a:xfrm>
            <a:off x="4953000" y="3216876"/>
            <a:ext cx="3429000" cy="2574324"/>
          </a:xfrm>
        </p:spPr>
      </p:pic>
    </p:spTree>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3916362"/>
          </a:xfrm>
        </p:spPr>
        <p:txBody>
          <a:bodyPr>
            <a:normAutofit fontScale="90000"/>
          </a:bodyPr>
          <a:lstStyle/>
          <a:p>
            <a:r>
              <a:rPr lang="en-US" sz="2800" dirty="0" smtClean="0"/>
              <a:t>The basic optical principles of the pinhole are commented on in Chinese texts from the 5</a:t>
            </a:r>
            <a:r>
              <a:rPr lang="en-US" sz="2800" baseline="30000" dirty="0" smtClean="0"/>
              <a:t>th</a:t>
            </a:r>
            <a:r>
              <a:rPr lang="en-US" sz="2800" dirty="0" smtClean="0"/>
              <a:t> Century.  In the following centuries the pinhole effect was used to study sunlight, especially eclipses.  A recent theory by Professor Matt </a:t>
            </a:r>
            <a:r>
              <a:rPr lang="en-US" sz="2800" dirty="0" err="1" smtClean="0"/>
              <a:t>Gatton</a:t>
            </a:r>
            <a:r>
              <a:rPr lang="en-US" sz="2800" dirty="0" smtClean="0"/>
              <a:t> suggests that cave dwellers saw upside down images of animals on the cave walls, projected from the outside of the cave by light moving through a pinhole in the hides covering the cave openings.  </a:t>
            </a:r>
            <a:endParaRPr lang="en-US" sz="2800" dirty="0"/>
          </a:p>
        </p:txBody>
      </p:sp>
      <p:pic>
        <p:nvPicPr>
          <p:cNvPr id="5" name="Content Placeholder 4" descr="3-Projecting_Eclipse.jpg"/>
          <p:cNvPicPr>
            <a:picLocks noGrp="1" noChangeAspect="1"/>
          </p:cNvPicPr>
          <p:nvPr>
            <p:ph sz="half" idx="1"/>
          </p:nvPr>
        </p:nvPicPr>
        <p:blipFill>
          <a:blip r:embed="rId2" cstate="print"/>
          <a:stretch>
            <a:fillRect/>
          </a:stretch>
        </p:blipFill>
        <p:spPr>
          <a:xfrm>
            <a:off x="381000" y="4389438"/>
            <a:ext cx="4129498" cy="1935162"/>
          </a:xfrm>
        </p:spPr>
      </p:pic>
      <p:pic>
        <p:nvPicPr>
          <p:cNvPr id="6" name="Content Placeholder 5" descr="ancient pinhole.jpg"/>
          <p:cNvPicPr>
            <a:picLocks noGrp="1" noChangeAspect="1"/>
          </p:cNvPicPr>
          <p:nvPr>
            <p:ph sz="half" idx="2"/>
          </p:nvPr>
        </p:nvPicPr>
        <p:blipFill>
          <a:blip r:embed="rId3" cstate="print"/>
          <a:stretch>
            <a:fillRect/>
          </a:stretch>
        </p:blipFill>
        <p:spPr>
          <a:xfrm>
            <a:off x="4876800" y="4362586"/>
            <a:ext cx="4038600" cy="1962014"/>
          </a:xfrm>
        </p:spPr>
      </p:pic>
    </p:spTree>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28600"/>
            <a:ext cx="4572000" cy="1600200"/>
          </a:xfrm>
        </p:spPr>
        <p:txBody>
          <a:bodyPr>
            <a:normAutofit/>
          </a:bodyPr>
          <a:lstStyle/>
          <a:p>
            <a:r>
              <a:rPr lang="en-US" sz="2800" dirty="0" smtClean="0"/>
              <a:t>Camera </a:t>
            </a:r>
            <a:r>
              <a:rPr lang="en-US" sz="2800" dirty="0" err="1" smtClean="0"/>
              <a:t>Obscura</a:t>
            </a:r>
            <a:r>
              <a:rPr lang="en-US" sz="2800" dirty="0" smtClean="0"/>
              <a:t/>
            </a:r>
            <a:br>
              <a:rPr lang="en-US" sz="2800" dirty="0" smtClean="0"/>
            </a:br>
            <a:r>
              <a:rPr lang="en-US" sz="2800" dirty="0" smtClean="0"/>
              <a:t>or dark room, used as a drawing tool</a:t>
            </a:r>
            <a:endParaRPr lang="en-US" sz="2800" dirty="0"/>
          </a:p>
        </p:txBody>
      </p:sp>
      <p:pic>
        <p:nvPicPr>
          <p:cNvPr id="6" name="Content Placeholder 5" descr="eyeAnatomyCamera.jpg"/>
          <p:cNvPicPr>
            <a:picLocks noGrp="1" noChangeAspect="1"/>
          </p:cNvPicPr>
          <p:nvPr>
            <p:ph sz="half" idx="2"/>
          </p:nvPr>
        </p:nvPicPr>
        <p:blipFill>
          <a:blip r:embed="rId2" cstate="print"/>
          <a:stretch>
            <a:fillRect/>
          </a:stretch>
        </p:blipFill>
        <p:spPr>
          <a:xfrm>
            <a:off x="4826941" y="1600200"/>
            <a:ext cx="3681117" cy="4525963"/>
          </a:xfrm>
        </p:spPr>
      </p:pic>
      <p:pic>
        <p:nvPicPr>
          <p:cNvPr id="5" name="Content Placeholder 6" descr="pv 1.jpg"/>
          <p:cNvPicPr>
            <a:picLocks noChangeAspect="1"/>
          </p:cNvPicPr>
          <p:nvPr/>
        </p:nvPicPr>
        <p:blipFill>
          <a:blip r:embed="rId3" cstate="print"/>
          <a:stretch>
            <a:fillRect/>
          </a:stretch>
        </p:blipFill>
        <p:spPr>
          <a:xfrm>
            <a:off x="381000" y="1986651"/>
            <a:ext cx="3997956" cy="3575949"/>
          </a:xfrm>
          <a:prstGeom prst="rect">
            <a:avLst/>
          </a:prstGeom>
        </p:spPr>
      </p:pic>
      <p:sp>
        <p:nvSpPr>
          <p:cNvPr id="7" name="Title 1"/>
          <p:cNvSpPr txBox="1">
            <a:spLocks/>
          </p:cNvSpPr>
          <p:nvPr/>
        </p:nvSpPr>
        <p:spPr>
          <a:xfrm>
            <a:off x="4495800" y="609600"/>
            <a:ext cx="4572000" cy="808038"/>
          </a:xfrm>
          <a:prstGeom prst="rect">
            <a:avLst/>
          </a:prstGeom>
        </p:spPr>
        <p:txBody>
          <a:bodyPr vert="horz" lIns="91440" tIns="45720" rIns="91440" bIns="45720" rtlCol="0" anchor="ctr">
            <a:normAutofit fontScale="6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dirty="0" smtClean="0">
                <a:ln>
                  <a:noFill/>
                </a:ln>
                <a:solidFill>
                  <a:schemeClr val="tx1"/>
                </a:solidFill>
                <a:effectLst/>
                <a:uLnTx/>
                <a:uFillTx/>
                <a:latin typeface="+mj-lt"/>
                <a:ea typeface="+mj-ea"/>
                <a:cs typeface="+mj-cs"/>
              </a:rPr>
              <a:t>From the human eye to our understanding of “camera”</a:t>
            </a:r>
          </a:p>
        </p:txBody>
      </p:sp>
    </p:spTree>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74638"/>
            <a:ext cx="3810000" cy="2773362"/>
          </a:xfrm>
        </p:spPr>
        <p:txBody>
          <a:bodyPr>
            <a:normAutofit fontScale="90000"/>
          </a:bodyPr>
          <a:lstStyle/>
          <a:p>
            <a:r>
              <a:rPr lang="en-US" sz="2800" dirty="0" smtClean="0"/>
              <a:t>The world’s first photographic image by Joseph </a:t>
            </a:r>
            <a:r>
              <a:rPr lang="en-US" sz="2800" dirty="0" err="1" smtClean="0"/>
              <a:t>Nicephore</a:t>
            </a:r>
            <a:r>
              <a:rPr lang="en-US" sz="2800" dirty="0" smtClean="0"/>
              <a:t> </a:t>
            </a:r>
            <a:r>
              <a:rPr lang="en-US" sz="2800" dirty="0" err="1" smtClean="0"/>
              <a:t>Niepce</a:t>
            </a:r>
            <a:r>
              <a:rPr lang="en-US" sz="2800" dirty="0" smtClean="0"/>
              <a:t>.  A view from his window  in 1826 made on a sheet of pewter covered with bitumen of Judea. </a:t>
            </a:r>
            <a:endParaRPr lang="en-US" sz="2800" dirty="0"/>
          </a:p>
        </p:txBody>
      </p:sp>
      <p:pic>
        <p:nvPicPr>
          <p:cNvPr id="5" name="Content Placeholder 4" descr="pv 3.jpg"/>
          <p:cNvPicPr>
            <a:picLocks noGrp="1" noChangeAspect="1"/>
          </p:cNvPicPr>
          <p:nvPr>
            <p:ph sz="half" idx="1"/>
          </p:nvPr>
        </p:nvPicPr>
        <p:blipFill>
          <a:blip r:embed="rId2" cstate="print"/>
          <a:stretch>
            <a:fillRect/>
          </a:stretch>
        </p:blipFill>
        <p:spPr>
          <a:xfrm>
            <a:off x="381000" y="3261784"/>
            <a:ext cx="3733800" cy="3215216"/>
          </a:xfrm>
        </p:spPr>
      </p:pic>
      <p:pic>
        <p:nvPicPr>
          <p:cNvPr id="6" name="Content Placeholder 5" descr="pv 4.jpg"/>
          <p:cNvPicPr>
            <a:picLocks noChangeAspect="1"/>
          </p:cNvPicPr>
          <p:nvPr/>
        </p:nvPicPr>
        <p:blipFill>
          <a:blip r:embed="rId3" cstate="print"/>
          <a:stretch>
            <a:fillRect/>
          </a:stretch>
        </p:blipFill>
        <p:spPr>
          <a:xfrm>
            <a:off x="4571606" y="2895600"/>
            <a:ext cx="4343794" cy="3505200"/>
          </a:xfrm>
          <a:prstGeom prst="rect">
            <a:avLst/>
          </a:prstGeom>
        </p:spPr>
      </p:pic>
      <p:sp>
        <p:nvSpPr>
          <p:cNvPr id="7" name="Title 1"/>
          <p:cNvSpPr txBox="1">
            <a:spLocks/>
          </p:cNvSpPr>
          <p:nvPr/>
        </p:nvSpPr>
        <p:spPr>
          <a:xfrm>
            <a:off x="4953000" y="152400"/>
            <a:ext cx="3810000" cy="2773362"/>
          </a:xfrm>
          <a:prstGeom prst="rect">
            <a:avLst/>
          </a:prstGeom>
        </p:spPr>
        <p:txBody>
          <a:bodyPr vert="horz" lIns="91440" tIns="45720" rIns="91440" bIns="45720" rtlCol="0" anchor="ct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800" b="0" i="0" u="none" strike="noStrike" kern="1200" cap="none" spc="0" normalizeH="0" baseline="0" noProof="0" dirty="0" smtClean="0">
                <a:ln>
                  <a:noFill/>
                </a:ln>
                <a:solidFill>
                  <a:schemeClr val="tx1"/>
                </a:solidFill>
                <a:effectLst/>
                <a:uLnTx/>
                <a:uFillTx/>
                <a:latin typeface="+mj-lt"/>
                <a:ea typeface="+mj-ea"/>
                <a:cs typeface="+mj-cs"/>
              </a:rPr>
              <a:t>The earliest known</a:t>
            </a:r>
            <a:r>
              <a:rPr kumimoji="0" lang="en-US" sz="2800" b="0" i="0" u="none" strike="noStrike" kern="1200" cap="none" spc="0" normalizeH="0" noProof="0" dirty="0" smtClean="0">
                <a:ln>
                  <a:noFill/>
                </a:ln>
                <a:solidFill>
                  <a:schemeClr val="tx1"/>
                </a:solidFill>
                <a:effectLst/>
                <a:uLnTx/>
                <a:uFillTx/>
                <a:latin typeface="+mj-lt"/>
                <a:ea typeface="+mj-ea"/>
                <a:cs typeface="+mj-cs"/>
              </a:rPr>
              <a:t> daguerreotype made in 1837 by the developer of the process, Louis Jacques </a:t>
            </a:r>
            <a:r>
              <a:rPr kumimoji="0" lang="en-US" sz="2800" b="0" i="0" u="none" strike="noStrike" kern="1200" cap="none" spc="0" normalizeH="0" noProof="0" dirty="0" err="1" smtClean="0">
                <a:ln>
                  <a:noFill/>
                </a:ln>
                <a:solidFill>
                  <a:schemeClr val="tx1"/>
                </a:solidFill>
                <a:effectLst/>
                <a:uLnTx/>
                <a:uFillTx/>
                <a:latin typeface="+mj-lt"/>
                <a:ea typeface="+mj-ea"/>
                <a:cs typeface="+mj-cs"/>
              </a:rPr>
              <a:t>Mande</a:t>
            </a:r>
            <a:r>
              <a:rPr kumimoji="0" lang="en-US" sz="2800" b="0" i="0" u="none" strike="noStrike" kern="1200" cap="none" spc="0" normalizeH="0" noProof="0" dirty="0" smtClean="0">
                <a:ln>
                  <a:noFill/>
                </a:ln>
                <a:solidFill>
                  <a:schemeClr val="tx1"/>
                </a:solidFill>
                <a:effectLst/>
                <a:uLnTx/>
                <a:uFillTx/>
                <a:latin typeface="+mj-lt"/>
                <a:ea typeface="+mj-ea"/>
                <a:cs typeface="+mj-cs"/>
              </a:rPr>
              <a:t> Daguerre.</a:t>
            </a:r>
            <a:endParaRPr kumimoji="0" lang="en-US" sz="2800" b="0" i="0" u="none" strike="noStrike" kern="1200" cap="none" spc="0" normalizeH="0" baseline="0" noProof="0" dirty="0" smtClean="0">
              <a:ln>
                <a:noFill/>
              </a:ln>
              <a:solidFill>
                <a:schemeClr val="tx1"/>
              </a:solidFill>
              <a:effectLst/>
              <a:uLnTx/>
              <a:uFillTx/>
              <a:latin typeface="+mj-lt"/>
              <a:ea typeface="+mj-ea"/>
              <a:cs typeface="+mj-cs"/>
            </a:endParaRPr>
          </a:p>
        </p:txBody>
      </p:sp>
    </p:spTree>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Early examples of Daguerreotypes</a:t>
            </a:r>
            <a:endParaRPr lang="en-US" dirty="0"/>
          </a:p>
        </p:txBody>
      </p:sp>
      <p:pic>
        <p:nvPicPr>
          <p:cNvPr id="5" name="Content Placeholder 4" descr="pv 5.jpg"/>
          <p:cNvPicPr>
            <a:picLocks noGrp="1" noChangeAspect="1"/>
          </p:cNvPicPr>
          <p:nvPr>
            <p:ph sz="half" idx="1"/>
          </p:nvPr>
        </p:nvPicPr>
        <p:blipFill>
          <a:blip r:embed="rId2" cstate="print"/>
          <a:stretch>
            <a:fillRect/>
          </a:stretch>
        </p:blipFill>
        <p:spPr>
          <a:xfrm>
            <a:off x="221524" y="1676400"/>
            <a:ext cx="3512276" cy="4474237"/>
          </a:xfrm>
        </p:spPr>
      </p:pic>
      <p:pic>
        <p:nvPicPr>
          <p:cNvPr id="6" name="Content Placeholder 5" descr="pv 6.jpg"/>
          <p:cNvPicPr>
            <a:picLocks noGrp="1" noChangeAspect="1"/>
          </p:cNvPicPr>
          <p:nvPr>
            <p:ph sz="half" idx="2"/>
          </p:nvPr>
        </p:nvPicPr>
        <p:blipFill>
          <a:blip r:embed="rId3" cstate="print"/>
          <a:stretch>
            <a:fillRect/>
          </a:stretch>
        </p:blipFill>
        <p:spPr>
          <a:xfrm>
            <a:off x="4175327" y="1899063"/>
            <a:ext cx="4587673" cy="3968337"/>
          </a:xfrm>
        </p:spPr>
      </p:pic>
    </p:spTree>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fontScale="90000"/>
          </a:bodyPr>
          <a:lstStyle/>
          <a:p>
            <a:r>
              <a:rPr lang="en-US" dirty="0" smtClean="0"/>
              <a:t>Portraiture becomes available to more than just the elite classes.</a:t>
            </a:r>
            <a:endParaRPr lang="en-US" dirty="0"/>
          </a:p>
        </p:txBody>
      </p:sp>
      <p:pic>
        <p:nvPicPr>
          <p:cNvPr id="5" name="Content Placeholder 4" descr="pv 7.jpg"/>
          <p:cNvPicPr>
            <a:picLocks noGrp="1" noChangeAspect="1"/>
          </p:cNvPicPr>
          <p:nvPr>
            <p:ph sz="half" idx="1"/>
          </p:nvPr>
        </p:nvPicPr>
        <p:blipFill>
          <a:blip r:embed="rId2" cstate="print"/>
          <a:stretch>
            <a:fillRect/>
          </a:stretch>
        </p:blipFill>
        <p:spPr>
          <a:xfrm>
            <a:off x="457200" y="1496541"/>
            <a:ext cx="4038600" cy="4675659"/>
          </a:xfrm>
        </p:spPr>
      </p:pic>
      <p:pic>
        <p:nvPicPr>
          <p:cNvPr id="6" name="Content Placeholder 5" descr="pv 9.jpg"/>
          <p:cNvPicPr>
            <a:picLocks noGrp="1" noChangeAspect="1"/>
          </p:cNvPicPr>
          <p:nvPr>
            <p:ph sz="half" idx="2"/>
          </p:nvPr>
        </p:nvPicPr>
        <p:blipFill>
          <a:blip r:embed="rId3" cstate="print"/>
          <a:stretch>
            <a:fillRect/>
          </a:stretch>
        </p:blipFill>
        <p:spPr>
          <a:xfrm>
            <a:off x="5181600" y="1341176"/>
            <a:ext cx="3505200" cy="5135824"/>
          </a:xfrm>
        </p:spPr>
      </p:pic>
    </p:spTree>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Photography looked to Painting for subject matter (ideas and approaches)</a:t>
            </a:r>
            <a:endParaRPr lang="en-US" dirty="0"/>
          </a:p>
        </p:txBody>
      </p:sp>
      <p:pic>
        <p:nvPicPr>
          <p:cNvPr id="5" name="Content Placeholder 4" descr="Titian.jpg"/>
          <p:cNvPicPr>
            <a:picLocks noGrp="1" noChangeAspect="1"/>
          </p:cNvPicPr>
          <p:nvPr>
            <p:ph sz="half" idx="1"/>
          </p:nvPr>
        </p:nvPicPr>
        <p:blipFill>
          <a:blip r:embed="rId2" cstate="print">
            <a:lum bright="-10000"/>
          </a:blip>
          <a:stretch>
            <a:fillRect/>
          </a:stretch>
        </p:blipFill>
        <p:spPr>
          <a:xfrm>
            <a:off x="764024" y="2514600"/>
            <a:ext cx="3884176" cy="2743200"/>
          </a:xfrm>
        </p:spPr>
      </p:pic>
      <p:pic>
        <p:nvPicPr>
          <p:cNvPr id="6" name="Content Placeholder 5" descr="1850's nude.tif"/>
          <p:cNvPicPr>
            <a:picLocks noGrp="1" noChangeAspect="1"/>
          </p:cNvPicPr>
          <p:nvPr>
            <p:ph sz="half" idx="2"/>
          </p:nvPr>
        </p:nvPicPr>
        <p:blipFill>
          <a:blip r:embed="rId3" cstate="print"/>
          <a:stretch>
            <a:fillRect/>
          </a:stretch>
        </p:blipFill>
        <p:spPr>
          <a:xfrm>
            <a:off x="5499354" y="2254088"/>
            <a:ext cx="2882646" cy="3384712"/>
          </a:xfrm>
        </p:spPr>
      </p:pic>
    </p:spTree>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244</TotalTime>
  <Words>516</Words>
  <Application>Microsoft Macintosh PowerPoint</Application>
  <PresentationFormat>On-screen Show (4:3)</PresentationFormat>
  <Paragraphs>46</Paragraphs>
  <Slides>18</Slides>
  <Notes>0</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Office Theme</vt:lpstr>
      <vt:lpstr>Cameras are everywhere in multiple configurations, providing multiple ways to record our physical environment.   </vt:lpstr>
      <vt:lpstr>Camera construction is based on the way in which the human eye translates light into visible images.  </vt:lpstr>
      <vt:lpstr>We use the term “ray” of light when we talk about using lenses to form an image.  We use the term “beam” of light when we talk about making images with a pinhole.  The difference is one of dimension.  A ray of light is defined as a line of light, while a beam of light is defined as a bundle of parallel rays. </vt:lpstr>
      <vt:lpstr>The basic optical principles of the pinhole are commented on in Chinese texts from the 5th Century.  In the following centuries the pinhole effect was used to study sunlight, especially eclipses.  A recent theory by Professor Matt Gatton suggests that cave dwellers saw upside down images of animals on the cave walls, projected from the outside of the cave by light moving through a pinhole in the hides covering the cave openings.  </vt:lpstr>
      <vt:lpstr>Camera Obscura or dark room, used as a drawing tool</vt:lpstr>
      <vt:lpstr>The world’s first photographic image by Joseph Nicephore Niepce.  A view from his window  in 1826 made on a sheet of pewter covered with bitumen of Judea. </vt:lpstr>
      <vt:lpstr>Early examples of Daguerreotypes</vt:lpstr>
      <vt:lpstr>Portraiture becomes available to more than just the elite classes.</vt:lpstr>
      <vt:lpstr>Photography looked to Painting for subject matter (ideas and approaches)</vt:lpstr>
      <vt:lpstr>But….the camera captured things our eyes, and thus painting, had never seen before</vt:lpstr>
      <vt:lpstr>Painting changed and our sense of reality changed as well.</vt:lpstr>
      <vt:lpstr>What exactly is photography? What is reality? What do the two have to do with each other? Do the answers really matter?</vt:lpstr>
      <vt:lpstr>PowerPoint Presentation</vt:lpstr>
      <vt:lpstr>PowerPoint Presentation</vt:lpstr>
      <vt:lpstr>PowerPoint Presentation</vt:lpstr>
      <vt:lpstr>PowerPoint Presentation</vt:lpstr>
      <vt:lpstr>PowerPoint Presentation</vt:lpstr>
      <vt:lpstr>PowerPoint Presentation</vt:lpstr>
    </vt:vector>
  </TitlesOfParts>
  <Company>Birmingham-Southern College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pvenz</dc:creator>
  <cp:lastModifiedBy>Birmingham-Southern College</cp:lastModifiedBy>
  <cp:revision>22</cp:revision>
  <dcterms:created xsi:type="dcterms:W3CDTF">2010-02-03T20:26:08Z</dcterms:created>
  <dcterms:modified xsi:type="dcterms:W3CDTF">2019-09-05T18:17:09Z</dcterms:modified>
</cp:coreProperties>
</file>