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6"/>
  </p:notesMasterIdLst>
  <p:sldIdLst>
    <p:sldId id="367" r:id="rId11"/>
    <p:sldId id="310" r:id="rId12"/>
    <p:sldId id="262" r:id="rId13"/>
    <p:sldId id="312" r:id="rId14"/>
    <p:sldId id="313" r:id="rId15"/>
    <p:sldId id="315" r:id="rId16"/>
    <p:sldId id="320" r:id="rId17"/>
    <p:sldId id="316" r:id="rId18"/>
    <p:sldId id="275" r:id="rId19"/>
    <p:sldId id="342" r:id="rId20"/>
    <p:sldId id="318" r:id="rId21"/>
    <p:sldId id="328" r:id="rId22"/>
    <p:sldId id="343"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 id="356" r:id="rId36"/>
    <p:sldId id="357" r:id="rId37"/>
    <p:sldId id="359" r:id="rId38"/>
    <p:sldId id="360" r:id="rId39"/>
    <p:sldId id="368" r:id="rId40"/>
    <p:sldId id="361" r:id="rId41"/>
    <p:sldId id="362" r:id="rId42"/>
    <p:sldId id="363" r:id="rId43"/>
    <p:sldId id="364" r:id="rId44"/>
    <p:sldId id="365" r:id="rId45"/>
  </p:sldIdLst>
  <p:sldSz cx="9144000" cy="6858000" type="screen4x3"/>
  <p:notesSz cx="7315200" cy="96012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86327" autoAdjust="0"/>
  </p:normalViewPr>
  <p:slideViewPr>
    <p:cSldViewPr>
      <p:cViewPr varScale="1">
        <p:scale>
          <a:sx n="67" d="100"/>
          <a:sy n="67" d="100"/>
        </p:scale>
        <p:origin x="1482" y="60"/>
      </p:cViewPr>
      <p:guideLst>
        <p:guide orient="horz" pos="2160"/>
        <p:guide pos="2880"/>
      </p:guideLst>
    </p:cSldViewPr>
  </p:slideViewPr>
  <p:outlineViewPr>
    <p:cViewPr>
      <p:scale>
        <a:sx n="33" d="100"/>
        <a:sy n="33" d="100"/>
      </p:scale>
      <p:origin x="0" y="-21054"/>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kah" userId="371075bc-ce4d-4910-99c3-048c4c570247" providerId="ADAL" clId="{BDAAAEB4-719B-4020-8F4F-6597FFABC00C}"/>
    <pc:docChg chg="delSld">
      <pc:chgData name="Rebekah" userId="371075bc-ce4d-4910-99c3-048c4c570247" providerId="ADAL" clId="{BDAAAEB4-719B-4020-8F4F-6597FFABC00C}" dt="2020-08-19T15:31:55.162" v="0" actId="2696"/>
      <pc:docMkLst>
        <pc:docMk/>
      </pc:docMkLst>
      <pc:sldChg chg="del">
        <pc:chgData name="Rebekah" userId="371075bc-ce4d-4910-99c3-048c4c570247" providerId="ADAL" clId="{BDAAAEB4-719B-4020-8F4F-6597FFABC00C}" dt="2020-08-19T15:31:55.162" v="0" actId="2696"/>
        <pc:sldMkLst>
          <pc:docMk/>
          <pc:sldMk cId="2779623509" sldId="314"/>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8/19/2020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1</a:t>
            </a:fld>
            <a:endParaRPr lang="en-US" dirty="0"/>
          </a:p>
        </p:txBody>
      </p:sp>
    </p:spTree>
    <p:extLst>
      <p:ext uri="{BB962C8B-B14F-4D97-AF65-F5344CB8AC3E}">
        <p14:creationId xmlns:p14="http://schemas.microsoft.com/office/powerpoint/2010/main" val="2189925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9</a:t>
            </a:fld>
            <a:endParaRPr lang="en-US" dirty="0"/>
          </a:p>
        </p:txBody>
      </p:sp>
    </p:spTree>
    <p:extLst>
      <p:ext uri="{BB962C8B-B14F-4D97-AF65-F5344CB8AC3E}">
        <p14:creationId xmlns:p14="http://schemas.microsoft.com/office/powerpoint/2010/main" val="1545367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10</a:t>
            </a:fld>
            <a:endParaRPr lang="en-US" dirty="0"/>
          </a:p>
        </p:txBody>
      </p:sp>
    </p:spTree>
    <p:extLst>
      <p:ext uri="{BB962C8B-B14F-4D97-AF65-F5344CB8AC3E}">
        <p14:creationId xmlns:p14="http://schemas.microsoft.com/office/powerpoint/2010/main" val="3136854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32</a:t>
            </a:fld>
            <a:endParaRPr lang="en-US" dirty="0"/>
          </a:p>
        </p:txBody>
      </p:sp>
    </p:spTree>
    <p:extLst>
      <p:ext uri="{BB962C8B-B14F-4D97-AF65-F5344CB8AC3E}">
        <p14:creationId xmlns:p14="http://schemas.microsoft.com/office/powerpoint/2010/main" val="3447790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3479874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387598"/>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170113"/>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041773"/>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752726"/>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11" name="Content Placeholder"/>
          <p:cNvSpPr>
            <a:spLocks noGrp="1"/>
          </p:cNvSpPr>
          <p:nvPr>
            <p:ph sz="quarter" idx="21"/>
          </p:nvPr>
        </p:nvSpPr>
        <p:spPr>
          <a:xfrm>
            <a:off x="276467" y="543852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284935" y="5777194"/>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48824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 id="2147483983" r:id="rId1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b="1"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hf hdr="0" dt="0"/>
  <p:txStyles>
    <p:titleStyle>
      <a:lvl1pPr algn="l" defTabSz="914400" rtl="0" eaLnBrk="1" latinLnBrk="0" hangingPunct="1">
        <a:lnSpc>
          <a:spcPct val="90000"/>
        </a:lnSpc>
        <a:spcBef>
          <a:spcPct val="0"/>
        </a:spcBef>
        <a:buNone/>
        <a:defRPr sz="4000" b="1"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5" Type="http://schemas.openxmlformats.org/officeDocument/2006/relationships/image" Target="../media/image20.jpeg"/><Relationship Id="rId4" Type="http://schemas.openxmlformats.org/officeDocument/2006/relationships/image" Target="../media/image19.wmf"/></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N"/>
          <p:cNvSpPr>
            <a:spLocks noGrp="1"/>
          </p:cNvSpPr>
          <p:nvPr>
            <p:ph sz="quarter" idx="19"/>
          </p:nvPr>
        </p:nvSpPr>
        <p:spPr>
          <a:xfrm>
            <a:off x="152400" y="3733800"/>
            <a:ext cx="8839200" cy="609600"/>
          </a:xfrm>
        </p:spPr>
        <p:txBody>
          <a:bodyPr/>
          <a:lstStyle/>
          <a:p>
            <a:r>
              <a:rPr lang="en-US" b="1" dirty="0"/>
              <a:t>Chapter 3</a:t>
            </a:r>
          </a:p>
        </p:txBody>
      </p:sp>
      <p:sp>
        <p:nvSpPr>
          <p:cNvPr id="6" name="CT"/>
          <p:cNvSpPr>
            <a:spLocks noGrp="1"/>
          </p:cNvSpPr>
          <p:nvPr>
            <p:ph sz="quarter" idx="20"/>
          </p:nvPr>
        </p:nvSpPr>
        <p:spPr>
          <a:xfrm>
            <a:off x="152400" y="4648200"/>
            <a:ext cx="8839200" cy="990600"/>
          </a:xfrm>
        </p:spPr>
        <p:txBody>
          <a:bodyPr/>
          <a:lstStyle/>
          <a:p>
            <a:r>
              <a:rPr lang="en-US" altLang="en-US" dirty="0">
                <a:ea typeface="ＭＳ Ｐゴシック" panose="020B0600070205080204" pitchFamily="34" charset="-128"/>
              </a:rPr>
              <a:t>Ecosystems and Energy</a:t>
            </a:r>
          </a:p>
        </p:txBody>
      </p:sp>
    </p:spTree>
    <p:extLst>
      <p:ext uri="{BB962C8B-B14F-4D97-AF65-F5344CB8AC3E}">
        <p14:creationId xmlns:p14="http://schemas.microsoft.com/office/powerpoint/2010/main" val="14304448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55510"/>
          </a:xfrm>
          <a:prstGeom prst="rect">
            <a:avLst/>
          </a:prstGeom>
        </p:spPr>
        <p:txBody>
          <a:bodyPr/>
          <a:lstStyle/>
          <a:p>
            <a:r>
              <a:rPr lang="en-US" altLang="en-US" dirty="0">
                <a:ea typeface="ＭＳ Ｐゴシック" panose="020B0600070205080204" pitchFamily="34" charset="-128"/>
              </a:rPr>
              <a:t>Energy of Life</a:t>
            </a:r>
            <a:endParaRPr lang="en-US" dirty="0"/>
          </a:p>
        </p:txBody>
      </p:sp>
      <p:sp>
        <p:nvSpPr>
          <p:cNvPr id="4" name="Content Placeholder"/>
          <p:cNvSpPr>
            <a:spLocks noGrp="1"/>
          </p:cNvSpPr>
          <p:nvPr>
            <p:ph sz="quarter" idx="15"/>
          </p:nvPr>
        </p:nvSpPr>
        <p:spPr>
          <a:xfrm>
            <a:off x="304800" y="1828800"/>
            <a:ext cx="8534400" cy="1371600"/>
          </a:xfrm>
        </p:spPr>
        <p:txBody>
          <a:bodyPr/>
          <a:lstStyle/>
          <a:p>
            <a:pPr marL="292608" indent="-292608">
              <a:buClr>
                <a:schemeClr val="accent2"/>
              </a:buClr>
              <a:buFont typeface="Arial"/>
              <a:buChar char="•"/>
            </a:pPr>
            <a:r>
              <a:rPr lang="en-US" altLang="en-US" sz="2800" dirty="0">
                <a:ea typeface="ＭＳ Ｐゴシック" panose="020B0600070205080204" pitchFamily="34" charset="-128"/>
              </a:rPr>
              <a:t>The ability or capacity to do work</a:t>
            </a:r>
          </a:p>
          <a:p>
            <a:pPr marL="292608" indent="-292608">
              <a:buClr>
                <a:schemeClr val="accent2"/>
              </a:buClr>
              <a:buFont typeface="Arial"/>
              <a:buChar char="•"/>
            </a:pPr>
            <a:r>
              <a:rPr lang="en-US" altLang="en-US" sz="2800" dirty="0">
                <a:ea typeface="ＭＳ Ｐゴシック" panose="020B0600070205080204" pitchFamily="34" charset="-128"/>
              </a:rPr>
              <a:t>Forms - chemical, thermal, mechanical, nuclear, electrical, and radiant/solar (below)</a:t>
            </a:r>
          </a:p>
        </p:txBody>
      </p:sp>
      <p:pic>
        <p:nvPicPr>
          <p:cNvPr id="10" name="Content Placeholder 9" descr="A diagram of the electromagnetic spectrum. Gamma rays and X rays are measured in nanometers. Ultraviolet and infrared is measured in micrometers. Microwaves and radar is measured in centimeters. T V and radio is measured in centimeters and meters, making them the longest waves. Visible light is between ultraviolet and infrared."/>
          <p:cNvPicPr>
            <a:picLocks noGrp="1" noChangeAspect="1"/>
          </p:cNvPicPr>
          <p:nvPr>
            <p:ph sz="quarter" idx="16"/>
          </p:nvPr>
        </p:nvPicPr>
        <p:blipFill>
          <a:blip r:embed="rId3"/>
          <a:stretch>
            <a:fillRect/>
          </a:stretch>
        </p:blipFill>
        <p:spPr>
          <a:xfrm>
            <a:off x="1761381" y="3399302"/>
            <a:ext cx="4925329" cy="2772898"/>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10</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4216879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Forms of Energy</a:t>
            </a:r>
            <a:endParaRPr lang="en-IN" b="1" dirty="0"/>
          </a:p>
        </p:txBody>
      </p:sp>
      <p:sp>
        <p:nvSpPr>
          <p:cNvPr id="3" name="Content Placeholder 2"/>
          <p:cNvSpPr>
            <a:spLocks noGrp="1"/>
          </p:cNvSpPr>
          <p:nvPr>
            <p:ph sz="quarter" idx="16"/>
          </p:nvPr>
        </p:nvSpPr>
        <p:spPr>
          <a:xfrm>
            <a:off x="304800" y="1676400"/>
            <a:ext cx="8686800" cy="4343400"/>
          </a:xfrm>
        </p:spPr>
        <p:txBody>
          <a:bodyPr/>
          <a:lstStyle/>
          <a:p>
            <a:pPr marL="292608" indent="-292608">
              <a:buClr>
                <a:schemeClr val="accent2"/>
              </a:buClr>
              <a:buFont typeface="Arial"/>
              <a:buChar char="•"/>
            </a:pPr>
            <a:r>
              <a:rPr lang="en-US" altLang="en-US" dirty="0">
                <a:ea typeface="ＭＳ Ｐゴシック" panose="020B0600070205080204" pitchFamily="34" charset="-128"/>
              </a:rPr>
              <a:t>Chemical - stored in the bonds of molecules</a:t>
            </a:r>
          </a:p>
          <a:p>
            <a:pPr marL="292608" indent="-292608">
              <a:buClr>
                <a:schemeClr val="accent2"/>
              </a:buClr>
              <a:buFont typeface="Arial"/>
              <a:buChar char="•"/>
            </a:pPr>
            <a:r>
              <a:rPr lang="en-US" altLang="en-US" dirty="0">
                <a:ea typeface="ＭＳ Ｐゴシック" panose="020B0600070205080204" pitchFamily="34" charset="-128"/>
              </a:rPr>
              <a:t>Radiant - transmitted as electromagnetic waves (radio waves, visible light)</a:t>
            </a:r>
          </a:p>
          <a:p>
            <a:pPr marL="292608" indent="-292608">
              <a:buClr>
                <a:schemeClr val="accent2"/>
              </a:buClr>
              <a:buFont typeface="Arial"/>
              <a:buChar char="•"/>
            </a:pPr>
            <a:r>
              <a:rPr lang="en-US" altLang="en-US" dirty="0">
                <a:ea typeface="ＭＳ Ｐゴシック" panose="020B0600070205080204" pitchFamily="34" charset="-128"/>
              </a:rPr>
              <a:t>Solar – radiant energy from the sun (visible, U</a:t>
            </a:r>
            <a:r>
              <a:rPr lang="en-US" altLang="en-US" sz="100" dirty="0">
                <a:ea typeface="ＭＳ Ｐゴシック" panose="020B0600070205080204" pitchFamily="34" charset="-128"/>
              </a:rPr>
              <a:t> </a:t>
            </a:r>
            <a:r>
              <a:rPr lang="en-US" altLang="en-US" dirty="0">
                <a:ea typeface="ＭＳ Ｐゴシック" panose="020B0600070205080204" pitchFamily="34" charset="-128"/>
              </a:rPr>
              <a:t>V, infrared)</a:t>
            </a:r>
          </a:p>
          <a:p>
            <a:pPr marL="292608" indent="-292608">
              <a:buClr>
                <a:schemeClr val="accent2"/>
              </a:buClr>
              <a:buFont typeface="Arial"/>
              <a:buChar char="•"/>
            </a:pPr>
            <a:r>
              <a:rPr lang="en-US" altLang="en-US" dirty="0">
                <a:ea typeface="ＭＳ Ｐゴシック" panose="020B0600070205080204" pitchFamily="34" charset="-128"/>
              </a:rPr>
              <a:t>Thermal - heat flowing from higher temperature to lower temperature</a:t>
            </a:r>
          </a:p>
          <a:p>
            <a:pPr marL="292608" indent="-292608">
              <a:buClr>
                <a:schemeClr val="accent2"/>
              </a:buClr>
              <a:buFont typeface="Arial"/>
              <a:buChar char="•"/>
            </a:pPr>
            <a:r>
              <a:rPr lang="en-US" altLang="en-US" dirty="0">
                <a:ea typeface="ＭＳ Ｐゴシック" panose="020B0600070205080204" pitchFamily="34" charset="-128"/>
              </a:rPr>
              <a:t>Mechanical - movement of matter</a:t>
            </a:r>
          </a:p>
          <a:p>
            <a:pPr marL="292608" indent="-292608">
              <a:buClr>
                <a:schemeClr val="accent2"/>
              </a:buClr>
              <a:buFont typeface="Arial"/>
              <a:buChar char="•"/>
            </a:pPr>
            <a:r>
              <a:rPr lang="en-US" altLang="en-US" dirty="0">
                <a:ea typeface="ＭＳ Ｐゴシック" panose="020B0600070205080204" pitchFamily="34" charset="-128"/>
              </a:rPr>
              <a:t>Electrical - flows as charged particles</a:t>
            </a:r>
          </a:p>
          <a:p>
            <a:pPr marL="292608" indent="-292608">
              <a:buClr>
                <a:schemeClr val="accent2"/>
              </a:buClr>
              <a:buFont typeface="Arial"/>
              <a:buChar char="•"/>
            </a:pPr>
            <a:r>
              <a:rPr lang="en-US" altLang="en-US" dirty="0">
                <a:ea typeface="ＭＳ Ｐゴシック" panose="020B0600070205080204" pitchFamily="34" charset="-128"/>
              </a:rPr>
              <a:t>Nuclear – from energy in atomic nuclei</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72792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31346"/>
          </a:xfrm>
          <a:prstGeom prst="rect">
            <a:avLst/>
          </a:prstGeom>
        </p:spPr>
        <p:txBody>
          <a:bodyPr>
            <a:noAutofit/>
          </a:bodyPr>
          <a:lstStyle/>
          <a:p>
            <a:r>
              <a:rPr lang="en-US" altLang="en-US" dirty="0">
                <a:ea typeface="ＭＳ Ｐゴシック" panose="020B0600070205080204" pitchFamily="34" charset="-128"/>
              </a:rPr>
              <a:t>Electromagnetic Spectrum</a:t>
            </a:r>
            <a:endParaRPr lang="en-US" sz="2400" dirty="0"/>
          </a:p>
        </p:txBody>
      </p:sp>
      <p:sp>
        <p:nvSpPr>
          <p:cNvPr id="8" name="Content Placeholder 7"/>
          <p:cNvSpPr>
            <a:spLocks noGrp="1"/>
          </p:cNvSpPr>
          <p:nvPr>
            <p:ph sz="quarter" idx="16"/>
          </p:nvPr>
        </p:nvSpPr>
        <p:spPr>
          <a:xfrm>
            <a:off x="304800" y="1752600"/>
            <a:ext cx="8534400" cy="838199"/>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Solar radiation is the primary source of energy on planet</a:t>
            </a:r>
          </a:p>
        </p:txBody>
      </p:sp>
      <p:pic>
        <p:nvPicPr>
          <p:cNvPr id="10" name="Content Placeholder 9" descr="A diagram of the electromagnetic spectrum. A note reads, plants turn solar radiation into food. Gamma rays and X rays are measured in nanometers. Ultraviolet and infrared is measured in micrometers. Microwaves and radar is measured in centimeters. T V and radio is measured in centimeters and meters, making them the longest waves. Visible light is between ultraviolet and infrared."/>
          <p:cNvPicPr>
            <a:picLocks noGrp="1" noChangeAspect="1"/>
          </p:cNvPicPr>
          <p:nvPr>
            <p:ph sz="quarter" idx="15"/>
          </p:nvPr>
        </p:nvPicPr>
        <p:blipFill>
          <a:blip r:embed="rId2" cstate="print">
            <a:extLst>
              <a:ext uri="{28A0092B-C50C-407E-A947-70E740481C1C}">
                <a14:useLocalDpi xmlns:a14="http://schemas.microsoft.com/office/drawing/2010/main" val="0"/>
              </a:ext>
            </a:extLst>
          </a:blip>
          <a:stretch>
            <a:fillRect/>
          </a:stretch>
        </p:blipFill>
        <p:spPr>
          <a:xfrm>
            <a:off x="946199" y="2750417"/>
            <a:ext cx="7219740" cy="3415051"/>
          </a:xfrm>
        </p:spPr>
      </p:pic>
      <p:sp>
        <p:nvSpPr>
          <p:cNvPr id="4" name="Slide Number Placeholder "/>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709632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Potential and Kinetic Energy</a:t>
            </a:r>
            <a:endParaRPr lang="en-IN" dirty="0"/>
          </a:p>
        </p:txBody>
      </p:sp>
      <p:sp>
        <p:nvSpPr>
          <p:cNvPr id="3" name="Content Placeholder 2"/>
          <p:cNvSpPr>
            <a:spLocks noGrp="1"/>
          </p:cNvSpPr>
          <p:nvPr>
            <p:ph sz="quarter" idx="16"/>
          </p:nvPr>
        </p:nvSpPr>
        <p:spPr>
          <a:xfrm>
            <a:off x="304800" y="1752599"/>
            <a:ext cx="3733800" cy="4038601"/>
          </a:xfrm>
        </p:spPr>
        <p:txBody>
          <a:bodyPr/>
          <a:lstStyle/>
          <a:p>
            <a:pPr marL="292608" indent="-292608">
              <a:buClr>
                <a:schemeClr val="accent2"/>
              </a:buClr>
              <a:buFont typeface="Arial"/>
              <a:buChar char="•"/>
            </a:pPr>
            <a:r>
              <a:rPr lang="en-US" altLang="en-US" dirty="0">
                <a:ea typeface="ＭＳ Ｐゴシック" panose="020B0600070205080204" pitchFamily="34" charset="-128"/>
              </a:rPr>
              <a:t>Energy exists as:</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Potential energy (stored energy) </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Kinetic energy (energy of motion)</a:t>
            </a:r>
          </a:p>
          <a:p>
            <a:pPr marL="292608" lvl="1" indent="-292608">
              <a:spcBef>
                <a:spcPts val="1000"/>
              </a:spcBef>
              <a:buClr>
                <a:schemeClr val="accent2"/>
              </a:buClr>
              <a:buSzPct val="100000"/>
            </a:pPr>
            <a:r>
              <a:rPr lang="en-US" altLang="en-US" sz="2800" dirty="0">
                <a:latin typeface="Calibri" charset="0"/>
                <a:ea typeface="ＭＳ Ｐゴシック" panose="020B0600070205080204" pitchFamily="34" charset="-128"/>
                <a:cs typeface="Calibri" charset="0"/>
              </a:rPr>
              <a:t>Potential energy is converted to kinetic energy as arrow is released from bow</a:t>
            </a:r>
          </a:p>
        </p:txBody>
      </p:sp>
      <p:pic>
        <p:nvPicPr>
          <p:cNvPr id="8" name="Content Placeholder 7" descr="A photo. An archer holds a drawn bow. Quinn Rooney/Staff /Getty Images"/>
          <p:cNvPicPr>
            <a:picLocks noGrp="1" noChangeAspect="1"/>
          </p:cNvPicPr>
          <p:nvPr>
            <p:ph sz="quarter" idx="17"/>
          </p:nvPr>
        </p:nvPicPr>
        <p:blipFill>
          <a:blip r:embed="rId2"/>
          <a:stretch>
            <a:fillRect/>
          </a:stretch>
        </p:blipFill>
        <p:spPr>
          <a:xfrm>
            <a:off x="4996070" y="1921295"/>
            <a:ext cx="3830669" cy="2646261"/>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13</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08231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Thermodynamics</a:t>
            </a:r>
            <a:endParaRPr lang="en-IN" dirty="0"/>
          </a:p>
        </p:txBody>
      </p:sp>
      <p:sp>
        <p:nvSpPr>
          <p:cNvPr id="3" name="Content Placeholder 2"/>
          <p:cNvSpPr>
            <a:spLocks noGrp="1"/>
          </p:cNvSpPr>
          <p:nvPr>
            <p:ph sz="quarter" idx="16"/>
          </p:nvPr>
        </p:nvSpPr>
        <p:spPr>
          <a:xfrm>
            <a:off x="304800" y="1752599"/>
            <a:ext cx="4724400" cy="3810001"/>
          </a:xfrm>
        </p:spPr>
        <p:txBody>
          <a:bodyPr/>
          <a:lstStyle/>
          <a:p>
            <a:pPr marL="292608" indent="-292608">
              <a:buClr>
                <a:schemeClr val="accent2"/>
              </a:buClr>
              <a:buFont typeface="Arial"/>
              <a:buChar char="•"/>
            </a:pPr>
            <a:r>
              <a:rPr lang="en-US" altLang="en-US" dirty="0">
                <a:ea typeface="ＭＳ Ｐゴシック" panose="020B0600070205080204" pitchFamily="34" charset="-128"/>
              </a:rPr>
              <a:t>Study of energy and its transformations</a:t>
            </a:r>
          </a:p>
          <a:p>
            <a:pPr marL="292608" indent="-292608">
              <a:buClr>
                <a:schemeClr val="accent2"/>
              </a:buClr>
              <a:buFont typeface="Arial"/>
              <a:buChar char="•"/>
            </a:pPr>
            <a:r>
              <a:rPr lang="en-US" altLang="en-US" dirty="0">
                <a:ea typeface="ＭＳ Ｐゴシック" panose="020B0600070205080204" pitchFamily="34" charset="-128"/>
              </a:rPr>
              <a:t>System- the object being studied</a:t>
            </a:r>
          </a:p>
          <a:p>
            <a:pPr marL="621792" lvl="1" indent="-320040">
              <a:spcBef>
                <a:spcPts val="6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Closed System- Does not exchange energy with surroundings (rare in nature)</a:t>
            </a:r>
          </a:p>
          <a:p>
            <a:pPr marL="621792" lvl="1" indent="-320040">
              <a:spcBef>
                <a:spcPts val="6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Open System- exchanges energy with surroundings</a:t>
            </a:r>
            <a:endParaRPr lang="en-US" altLang="en-US" dirty="0">
              <a:ea typeface="ＭＳ Ｐゴシック" panose="020B0600070205080204" pitchFamily="34" charset="-128"/>
            </a:endParaRPr>
          </a:p>
        </p:txBody>
      </p:sp>
      <p:pic>
        <p:nvPicPr>
          <p:cNvPr id="9" name="Content Placeholder 14" descr="An illustration includes two examples. 1. The sun beams down on to a surface. The rays hit the surface and then redirect off of the surface. 2. The sun beams down on to a container of water. The water absorbs the heat and then redistributes."/>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5500674" y="2136686"/>
            <a:ext cx="3518932" cy="2749408"/>
          </a:xfrm>
        </p:spPr>
      </p:pic>
      <p:sp>
        <p:nvSpPr>
          <p:cNvPr id="6" name="Slide Number Placeholder 5"/>
          <p:cNvSpPr>
            <a:spLocks noGrp="1"/>
          </p:cNvSpPr>
          <p:nvPr>
            <p:ph type="sldNum" sz="quarter" idx="10"/>
          </p:nvPr>
        </p:nvSpPr>
        <p:spPr/>
        <p:txBody>
          <a:bodyPr/>
          <a:lstStyle/>
          <a:p>
            <a:fld id="{67B19427-F580-D146-B60E-4CADEE75497F}"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665945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dirty="0">
                <a:ea typeface="ＭＳ Ｐゴシック" panose="020B0600070205080204" pitchFamily="34" charset="-128"/>
              </a:rPr>
              <a:t>First Law of Thermodynamics</a:t>
            </a:r>
            <a:endParaRPr lang="en-IN" dirty="0"/>
          </a:p>
        </p:txBody>
      </p:sp>
      <p:sp>
        <p:nvSpPr>
          <p:cNvPr id="3" name="Content Placeholder 2"/>
          <p:cNvSpPr>
            <a:spLocks noGrp="1"/>
          </p:cNvSpPr>
          <p:nvPr>
            <p:ph sz="quarter" idx="16"/>
          </p:nvPr>
        </p:nvSpPr>
        <p:spPr>
          <a:xfrm>
            <a:off x="304800" y="1752599"/>
            <a:ext cx="4505739" cy="2743201"/>
          </a:xfrm>
        </p:spPr>
        <p:txBody>
          <a:bodyPr/>
          <a:lstStyle/>
          <a:p>
            <a:pPr marL="292608" indent="-292608">
              <a:buClr>
                <a:schemeClr val="accent2"/>
              </a:buClr>
              <a:buFont typeface="Arial"/>
              <a:buChar char="•"/>
            </a:pPr>
            <a:r>
              <a:rPr lang="en-US" altLang="en-US" dirty="0">
                <a:ea typeface="ＭＳ Ｐゴシック" panose="020B0600070205080204" pitchFamily="34" charset="-128"/>
              </a:rPr>
              <a:t>Energy cannot be created or destroyed; it can change from one form to another</a:t>
            </a:r>
          </a:p>
          <a:p>
            <a:pPr marL="292608" lvl="1" indent="-292608">
              <a:spcBef>
                <a:spcPts val="1000"/>
              </a:spcBef>
              <a:buClr>
                <a:schemeClr val="accent2"/>
              </a:buClr>
            </a:pPr>
            <a:r>
              <a:rPr lang="en-US" altLang="en-US" sz="2800" dirty="0">
                <a:latin typeface="Calibri" charset="0"/>
                <a:ea typeface="ＭＳ Ｐゴシック" panose="020B0600070205080204" pitchFamily="34" charset="-128"/>
                <a:cs typeface="Calibri" charset="0"/>
              </a:rPr>
              <a:t>Energy is absorbed by water and plate, but not lost</a:t>
            </a:r>
            <a:endParaRPr lang="en-US" altLang="en-US" dirty="0">
              <a:ea typeface="ＭＳ Ｐゴシック" panose="020B0600070205080204" pitchFamily="34" charset="-128"/>
            </a:endParaRPr>
          </a:p>
        </p:txBody>
      </p:sp>
      <p:pic>
        <p:nvPicPr>
          <p:cNvPr id="15" name="Content Placeholder 14" descr="An illustration includes two examples. 1. The sun beams down on to a surface. The rays hit the surface and then redirect off of the surface. 2. The sun beams down on to a container of water. The water absorbs the heat and then redistributes."/>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5083766" y="2388169"/>
            <a:ext cx="3625559" cy="2832718"/>
          </a:xfrm>
        </p:spPr>
      </p:pic>
      <p:sp>
        <p:nvSpPr>
          <p:cNvPr id="6" name="Slide Number Placeholder 5"/>
          <p:cNvSpPr>
            <a:spLocks noGrp="1"/>
          </p:cNvSpPr>
          <p:nvPr>
            <p:ph type="sldNum" sz="quarter" idx="10"/>
          </p:nvPr>
        </p:nvSpPr>
        <p:spPr/>
        <p:txBody>
          <a:bodyPr/>
          <a:lstStyle/>
          <a:p>
            <a:fld id="{67B19427-F580-D146-B60E-4CADEE75497F}" type="slidenum">
              <a:rPr lang="en-US" smtClean="0"/>
              <a:pPr/>
              <a:t>15</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263627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Second Law of Thermodynamics</a:t>
            </a:r>
            <a:endParaRPr lang="en-IN" dirty="0"/>
          </a:p>
        </p:txBody>
      </p:sp>
      <p:sp>
        <p:nvSpPr>
          <p:cNvPr id="3" name="Content Placeholder 2"/>
          <p:cNvSpPr>
            <a:spLocks noGrp="1"/>
          </p:cNvSpPr>
          <p:nvPr>
            <p:ph sz="quarter" idx="16"/>
          </p:nvPr>
        </p:nvSpPr>
        <p:spPr>
          <a:xfrm>
            <a:off x="304800" y="1752599"/>
            <a:ext cx="5181600" cy="4114801"/>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When energy is converted from one form to another, some of it is degraded to heat</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Heat has high entropy (is disorganized)</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In sunlight, water gets warmer</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Engine converts chemical energy of gasoline into mechanical energy inefficiently</a:t>
            </a:r>
          </a:p>
        </p:txBody>
      </p:sp>
      <p:pic>
        <p:nvPicPr>
          <p:cNvPr id="9" name="Content Placeholder 14" descr="An illustration includes two examples. 1. The sun beams down on to a surface. The rays hit the surface and then redirect off of the surface. 2. The sun beams down on to a container of water. The water absorbs the heat and then redistributes."/>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5692357" y="2508318"/>
            <a:ext cx="3249675" cy="2539033"/>
          </a:xfrm>
        </p:spPr>
      </p:pic>
      <p:sp>
        <p:nvSpPr>
          <p:cNvPr id="6" name="Slide Number Placeholder 5"/>
          <p:cNvSpPr>
            <a:spLocks noGrp="1"/>
          </p:cNvSpPr>
          <p:nvPr>
            <p:ph type="sldNum" sz="quarter" idx="10"/>
          </p:nvPr>
        </p:nvSpPr>
        <p:spPr/>
        <p:txBody>
          <a:bodyPr/>
          <a:lstStyle/>
          <a:p>
            <a:fld id="{67B19427-F580-D146-B60E-4CADEE75497F}" type="slidenum">
              <a:rPr lang="en-US" smtClean="0"/>
              <a:pPr/>
              <a:t>16</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524872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Photosynthesis</a:t>
            </a:r>
            <a:endParaRPr lang="en-IN" dirty="0"/>
          </a:p>
        </p:txBody>
      </p:sp>
      <p:sp>
        <p:nvSpPr>
          <p:cNvPr id="3" name="Content Placeholder 2"/>
          <p:cNvSpPr>
            <a:spLocks noGrp="1"/>
          </p:cNvSpPr>
          <p:nvPr>
            <p:ph sz="quarter" idx="16"/>
          </p:nvPr>
        </p:nvSpPr>
        <p:spPr>
          <a:xfrm>
            <a:off x="304800" y="1752599"/>
            <a:ext cx="8382000" cy="1295401"/>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Biological process in which light energy from the sun is captured and transformed into the chemical energy of carbohydrate (sugar) molecules</a:t>
            </a:r>
          </a:p>
        </p:txBody>
      </p:sp>
      <p:pic>
        <p:nvPicPr>
          <p:cNvPr id="9" name="Content Placeholder 8" descr="6 C 0 2 plus 12 H 2 O plus radiant energy. Chlorophyll in plants. Downward arrow. C 6 H 12 0 6 plus 6 H 2 O plus 6 O 2."/>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1395602" y="3345186"/>
            <a:ext cx="6193770" cy="2415802"/>
          </a:xfrm>
        </p:spPr>
      </p:pic>
      <p:sp>
        <p:nvSpPr>
          <p:cNvPr id="6" name="Slide Number Placeholder 5"/>
          <p:cNvSpPr>
            <a:spLocks noGrp="1"/>
          </p:cNvSpPr>
          <p:nvPr>
            <p:ph type="sldNum" sz="quarter" idx="10"/>
          </p:nvPr>
        </p:nvSpPr>
        <p:spPr/>
        <p:txBody>
          <a:bodyPr/>
          <a:lstStyle/>
          <a:p>
            <a:fld id="{67B19427-F580-D146-B60E-4CADEE75497F}" type="slidenum">
              <a:rPr lang="en-US" smtClean="0"/>
              <a:pPr/>
              <a:t>17</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67454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dirty="0">
                <a:ea typeface="ＭＳ Ｐゴシック" panose="020B0600070205080204" pitchFamily="34" charset="-128"/>
              </a:rPr>
              <a:t>Cellular Respiration</a:t>
            </a:r>
            <a:endParaRPr lang="en-IN" dirty="0"/>
          </a:p>
        </p:txBody>
      </p:sp>
      <p:sp>
        <p:nvSpPr>
          <p:cNvPr id="3" name="Content Placeholder 2"/>
          <p:cNvSpPr>
            <a:spLocks noGrp="1"/>
          </p:cNvSpPr>
          <p:nvPr>
            <p:ph sz="quarter" idx="16"/>
          </p:nvPr>
        </p:nvSpPr>
        <p:spPr>
          <a:xfrm>
            <a:off x="304800" y="1752600"/>
            <a:ext cx="8534400" cy="1219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The process where the chemical energy captured in photosynthesis is released within cells of plants and animals</a:t>
            </a:r>
          </a:p>
        </p:txBody>
      </p:sp>
      <p:pic>
        <p:nvPicPr>
          <p:cNvPr id="9" name="Content Placeholder 8" descr="C 6 H 12 O 6 plus 6 O 2 plus 6 H 2 O. Aerobic respiration. Downward arrow. 6 C O 2 plus 12 H 2 O plus energy."/>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1747819" y="3352668"/>
            <a:ext cx="5522334" cy="1228025"/>
          </a:xfrm>
        </p:spPr>
      </p:pic>
      <p:sp>
        <p:nvSpPr>
          <p:cNvPr id="4" name="Content Placeholder 3"/>
          <p:cNvSpPr>
            <a:spLocks noGrp="1"/>
          </p:cNvSpPr>
          <p:nvPr>
            <p:ph sz="quarter" idx="18"/>
          </p:nvPr>
        </p:nvSpPr>
        <p:spPr>
          <a:xfrm>
            <a:off x="304800" y="4899023"/>
            <a:ext cx="8534400" cy="511177"/>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This energy is then used for biological work</a:t>
            </a:r>
          </a:p>
        </p:txBody>
      </p:sp>
      <p:sp>
        <p:nvSpPr>
          <p:cNvPr id="6" name="Slide Number Placeholder 5"/>
          <p:cNvSpPr>
            <a:spLocks noGrp="1"/>
          </p:cNvSpPr>
          <p:nvPr>
            <p:ph type="sldNum" sz="quarter" idx="10"/>
          </p:nvPr>
        </p:nvSpPr>
        <p:spPr/>
        <p:txBody>
          <a:bodyPr/>
          <a:lstStyle/>
          <a:p>
            <a:fld id="{67B19427-F580-D146-B60E-4CADEE75497F}" type="slidenum">
              <a:rPr lang="en-US" smtClean="0"/>
              <a:pPr/>
              <a:t>18</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991965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685799"/>
          </a:xfrm>
        </p:spPr>
        <p:txBody>
          <a:bodyPr>
            <a:normAutofit/>
          </a:bodyPr>
          <a:lstStyle/>
          <a:p>
            <a:r>
              <a:rPr lang="en-US" altLang="en-US" dirty="0">
                <a:ea typeface="ＭＳ Ｐゴシック" panose="020B0600070205080204" pitchFamily="34" charset="-128"/>
              </a:rPr>
              <a:t>Photosynthesis and Cellular Respiration</a:t>
            </a:r>
            <a:endParaRPr lang="en-IN" b="1" dirty="0"/>
          </a:p>
        </p:txBody>
      </p:sp>
      <p:pic>
        <p:nvPicPr>
          <p:cNvPr id="4" name="Content Placeholder 3" descr="A diagram notes the process of photosynthesis and cellular respiration as follows. Photosynthesis manufactures needed materials using light energy from the sun. It puts off oxygen and then cycles to sugar while other molecules store chemical energy. Oxygen and water is added, leading to the process of cellular respiration in which chemical energy is released. This puts off chemical energy required for cell work and heat before cycling to carbon dioxide and water."/>
          <p:cNvPicPr>
            <a:picLocks noGrp="1" noChangeAspect="1"/>
          </p:cNvPicPr>
          <p:nvPr>
            <p:ph sz="quarter" idx="16"/>
          </p:nvPr>
        </p:nvPicPr>
        <p:blipFill>
          <a:blip r:embed="rId2"/>
          <a:stretch>
            <a:fillRect/>
          </a:stretch>
        </p:blipFill>
        <p:spPr>
          <a:xfrm>
            <a:off x="1623594" y="1549261"/>
            <a:ext cx="5896812" cy="447053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4408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ea typeface="ＭＳ Ｐゴシック" panose="020B0600070205080204" pitchFamily="34" charset="-128"/>
              </a:rPr>
              <a:t>Ecosystems and Energy</a:t>
            </a:r>
          </a:p>
        </p:txBody>
      </p:sp>
      <p:pic>
        <p:nvPicPr>
          <p:cNvPr id="4" name="Content Placeholder 3" descr="A photo. Cordgrass or spartina in a Chesapeake Bay salt marsh. Jay Fleming/Getty Images"/>
          <p:cNvPicPr>
            <a:picLocks noGrp="1" noChangeAspect="1"/>
          </p:cNvPicPr>
          <p:nvPr>
            <p:ph sz="quarter" idx="16"/>
          </p:nvPr>
        </p:nvPicPr>
        <p:blipFill>
          <a:blip r:embed="rId2"/>
          <a:stretch>
            <a:fillRect/>
          </a:stretch>
        </p:blipFill>
        <p:spPr>
          <a:xfrm>
            <a:off x="1454113" y="1693117"/>
            <a:ext cx="5898431" cy="433906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54130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Life Without Sun</a:t>
            </a:r>
            <a:endParaRPr lang="en-IN" dirty="0"/>
          </a:p>
        </p:txBody>
      </p:sp>
      <p:sp>
        <p:nvSpPr>
          <p:cNvPr id="3" name="Content Placeholder 2"/>
          <p:cNvSpPr>
            <a:spLocks noGrp="1"/>
          </p:cNvSpPr>
          <p:nvPr>
            <p:ph sz="quarter" idx="16"/>
          </p:nvPr>
        </p:nvSpPr>
        <p:spPr>
          <a:xfrm>
            <a:off x="304800" y="1752599"/>
            <a:ext cx="5334000" cy="4114801"/>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19</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70s – discovered hydrothermal vents in deep ocean (200 degrees Celsius or 392 degrees Fahrenheit)</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Rich ecosystem supported without light</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Bacteria perform chemosynthesis</a:t>
            </a:r>
          </a:p>
          <a:p>
            <a:pPr marL="621792" lvl="1" indent="-320040">
              <a:spcBef>
                <a:spcPts val="6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Similar to photosynthesis, but use chemical (H</a:t>
            </a:r>
            <a:r>
              <a:rPr lang="en-US" altLang="en-US" sz="2600" baseline="-25000" dirty="0">
                <a:latin typeface="Calibri" charset="0"/>
                <a:ea typeface="ＭＳ Ｐゴシック" panose="020B0600070205080204" pitchFamily="34" charset="-128"/>
                <a:cs typeface="Calibri" charset="0"/>
              </a:rPr>
              <a:t>2</a:t>
            </a:r>
            <a:r>
              <a:rPr lang="en-US" altLang="en-US" sz="2600" dirty="0">
                <a:latin typeface="Calibri" charset="0"/>
                <a:ea typeface="ＭＳ Ｐゴシック" panose="020B0600070205080204" pitchFamily="34" charset="-128"/>
                <a:cs typeface="Calibri" charset="0"/>
              </a:rPr>
              <a:t>S) not sunlight</a:t>
            </a:r>
          </a:p>
        </p:txBody>
      </p:sp>
      <p:pic>
        <p:nvPicPr>
          <p:cNvPr id="9" name="Content Placeholder 8" descr="A photo. Tube worms extend up from the sea floor. N O A A Okeanos Explorer Program, Galapagos Rift Expedition 2011"/>
          <p:cNvPicPr>
            <a:picLocks noGrp="1" noChangeAspect="1"/>
          </p:cNvPicPr>
          <p:nvPr>
            <p:ph sz="quarter" idx="17"/>
          </p:nvPr>
        </p:nvPicPr>
        <p:blipFill>
          <a:blip r:embed="rId2"/>
          <a:stretch>
            <a:fillRect/>
          </a:stretch>
        </p:blipFill>
        <p:spPr>
          <a:xfrm>
            <a:off x="5701914" y="2590800"/>
            <a:ext cx="3383867" cy="1883764"/>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20</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498952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dirty="0">
                <a:ea typeface="ＭＳ Ｐゴシック" panose="020B0600070205080204" pitchFamily="34" charset="-128"/>
              </a:rPr>
              <a:t>Energy Flow Through Ecosystems</a:t>
            </a:r>
            <a:endParaRPr lang="en-IN" b="1" dirty="0"/>
          </a:p>
        </p:txBody>
      </p:sp>
      <p:sp>
        <p:nvSpPr>
          <p:cNvPr id="8" name="Content Placeholder 7"/>
          <p:cNvSpPr>
            <a:spLocks noGrp="1"/>
          </p:cNvSpPr>
          <p:nvPr>
            <p:ph sz="quarter" idx="16"/>
          </p:nvPr>
        </p:nvSpPr>
        <p:spPr>
          <a:xfrm>
            <a:off x="304800" y="1752600"/>
            <a:ext cx="8534400" cy="9144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Energy flow among producers, consumers, and decomposers</a:t>
            </a:r>
          </a:p>
        </p:txBody>
      </p:sp>
      <p:pic>
        <p:nvPicPr>
          <p:cNvPr id="7" name="Content Placeholder 6"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914400" y="2766390"/>
            <a:ext cx="7563342" cy="328041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13715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143000"/>
          </a:xfrm>
        </p:spPr>
        <p:txBody>
          <a:bodyPr>
            <a:noAutofit/>
          </a:bodyPr>
          <a:lstStyle/>
          <a:p>
            <a:r>
              <a:rPr lang="en-US" altLang="en-US" dirty="0">
                <a:ea typeface="ＭＳ Ｐゴシック" panose="020B0600070205080204" pitchFamily="34" charset="-128"/>
              </a:rPr>
              <a:t>Food Chains- The Path of Energy Flow (Who Eats Whom)</a:t>
            </a:r>
            <a:endParaRPr lang="en-IN" dirty="0"/>
          </a:p>
        </p:txBody>
      </p:sp>
      <p:sp>
        <p:nvSpPr>
          <p:cNvPr id="3" name="Content Placeholder 2"/>
          <p:cNvSpPr>
            <a:spLocks noGrp="1"/>
          </p:cNvSpPr>
          <p:nvPr>
            <p:ph sz="quarter" idx="16"/>
          </p:nvPr>
        </p:nvSpPr>
        <p:spPr>
          <a:xfrm>
            <a:off x="304800" y="2057400"/>
            <a:ext cx="8534400" cy="3886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Energy from food passes from one organism to another based on their</a:t>
            </a:r>
            <a:r>
              <a:rPr lang="en-US" altLang="en-US" sz="100" dirty="0">
                <a:solidFill>
                  <a:schemeClr val="bg1"/>
                </a:solidFill>
                <a:latin typeface="Calibri" charset="0"/>
                <a:ea typeface="ＭＳ Ｐゴシック" panose="020B0600070205080204" pitchFamily="34" charset="-128"/>
                <a:cs typeface="Calibri" charset="0"/>
              </a:rPr>
              <a:t> Begin underline </a:t>
            </a:r>
            <a:r>
              <a:rPr lang="en-US" altLang="en-US" sz="2800" u="sng" dirty="0">
                <a:latin typeface="Calibri" charset="0"/>
                <a:ea typeface="ＭＳ Ｐゴシック" panose="020B0600070205080204" pitchFamily="34" charset="-128"/>
                <a:cs typeface="Calibri" charset="0"/>
              </a:rPr>
              <a:t>Trophic Level</a:t>
            </a:r>
            <a:r>
              <a:rPr lang="en-US" altLang="en-US" sz="100" dirty="0">
                <a:solidFill>
                  <a:schemeClr val="bg1"/>
                </a:solidFill>
                <a:latin typeface="Calibri" charset="0"/>
                <a:ea typeface="ＭＳ Ｐゴシック" panose="020B0600070205080204" pitchFamily="34" charset="-128"/>
                <a:cs typeface="Calibri" charset="0"/>
              </a:rPr>
              <a:t> End underline</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Definition: An organism’s position in a food chain, which is determined by its feeding relationships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First Trophic Level: Producers </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Second Trophic Level: Primary Consumers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Third Trophic Level: Secondary Consumers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Decomposers present at all levels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06308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Producers</a:t>
            </a:r>
            <a:endParaRPr lang="en-IN" dirty="0"/>
          </a:p>
        </p:txBody>
      </p:sp>
      <p:sp>
        <p:nvSpPr>
          <p:cNvPr id="3" name="Content Placeholder 2"/>
          <p:cNvSpPr>
            <a:spLocks noGrp="1"/>
          </p:cNvSpPr>
          <p:nvPr>
            <p:ph sz="quarter" idx="16"/>
          </p:nvPr>
        </p:nvSpPr>
        <p:spPr>
          <a:xfrm>
            <a:off x="304800" y="1752600"/>
            <a:ext cx="8534400" cy="22860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Autotrophs = Producers</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Auto “self” and tropho “nourishment”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Produce own food from inorganic material</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Ex: plants via photosynthesis and hydrothermal vent bacteria via chemosynthesis</a:t>
            </a:r>
          </a:p>
        </p:txBody>
      </p:sp>
      <p:pic>
        <p:nvPicPr>
          <p:cNvPr id="7" name="Content Placeholder 6"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2109939" y="4124007"/>
            <a:ext cx="4924120" cy="213850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34937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Consumers</a:t>
            </a:r>
            <a:endParaRPr lang="en-IN" dirty="0"/>
          </a:p>
        </p:txBody>
      </p:sp>
      <p:sp>
        <p:nvSpPr>
          <p:cNvPr id="3" name="Content Placeholder 2"/>
          <p:cNvSpPr>
            <a:spLocks noGrp="1"/>
          </p:cNvSpPr>
          <p:nvPr>
            <p:ph sz="quarter" idx="16"/>
          </p:nvPr>
        </p:nvSpPr>
        <p:spPr>
          <a:xfrm>
            <a:off x="304800" y="1752599"/>
            <a:ext cx="4648200" cy="4114801"/>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Heterotrophs = Consumers</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heter “different” and tropho “nourishment”</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Primary consumers eat plants</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Secondary consumers eat primary consumers</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Omnivores eat both plants and animals</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Secondary and tertiary consumers called carnivores</a:t>
            </a: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5168838" y="2553764"/>
            <a:ext cx="3930488" cy="170534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24</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375008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Detritivores</a:t>
            </a:r>
            <a:endParaRPr lang="en-IN" dirty="0"/>
          </a:p>
        </p:txBody>
      </p:sp>
      <p:sp>
        <p:nvSpPr>
          <p:cNvPr id="3" name="Content Placeholder 2"/>
          <p:cNvSpPr>
            <a:spLocks noGrp="1"/>
          </p:cNvSpPr>
          <p:nvPr>
            <p:ph sz="quarter" idx="16"/>
          </p:nvPr>
        </p:nvSpPr>
        <p:spPr>
          <a:xfrm>
            <a:off x="304800" y="1752599"/>
            <a:ext cx="8382000" cy="1429369"/>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Consumers of detritus (detritivores)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Eat dead material, such as leaves, carcasses, feces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Ex: crabs, worms, millipedes, snails</a:t>
            </a: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1307575" y="3362739"/>
            <a:ext cx="6528851" cy="283271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25</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572737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Decomposers or Saprotrophs</a:t>
            </a:r>
            <a:endParaRPr lang="en-IN" dirty="0"/>
          </a:p>
        </p:txBody>
      </p:sp>
      <p:sp>
        <p:nvSpPr>
          <p:cNvPr id="3" name="Content Placeholder 2"/>
          <p:cNvSpPr>
            <a:spLocks noGrp="1"/>
          </p:cNvSpPr>
          <p:nvPr>
            <p:ph sz="quarter" idx="16"/>
          </p:nvPr>
        </p:nvSpPr>
        <p:spPr>
          <a:xfrm>
            <a:off x="304800" y="1752599"/>
            <a:ext cx="4572000" cy="4343401"/>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Sapro “rotten” and tropho “nourishment”</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Break down dead organic material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Release inorganic molecules (C</a:t>
            </a:r>
            <a:r>
              <a:rPr lang="en-US" altLang="en-US" sz="100" dirty="0">
                <a:latin typeface="Calibri" charset="0"/>
                <a:ea typeface="ＭＳ Ｐゴシック" panose="020B0600070205080204" pitchFamily="34" charset="-128"/>
                <a:cs typeface="Calibri" charset="0"/>
              </a:rPr>
              <a:t> </a:t>
            </a:r>
            <a:r>
              <a:rPr lang="en-US" altLang="en-US" sz="2600" dirty="0">
                <a:latin typeface="Calibri" charset="0"/>
                <a:ea typeface="ＭＳ Ｐゴシック" panose="020B0600070205080204" pitchFamily="34" charset="-128"/>
                <a:cs typeface="Calibri" charset="0"/>
              </a:rPr>
              <a:t>O</a:t>
            </a:r>
            <a:r>
              <a:rPr lang="en-US" altLang="en-US" sz="2600" baseline="-25000" dirty="0">
                <a:latin typeface="Calibri" charset="0"/>
                <a:ea typeface="ＭＳ Ｐゴシック" panose="020B0600070205080204" pitchFamily="34" charset="-128"/>
                <a:cs typeface="Calibri" charset="0"/>
              </a:rPr>
              <a:t>2</a:t>
            </a:r>
            <a:r>
              <a:rPr lang="en-US" altLang="en-US" sz="2600" dirty="0">
                <a:latin typeface="Calibri" charset="0"/>
                <a:ea typeface="ＭＳ Ｐゴシック" panose="020B0600070205080204" pitchFamily="34" charset="-128"/>
                <a:cs typeface="Calibri" charset="0"/>
              </a:rPr>
              <a:t> and nutrients) that producers can use</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Ex: fungus, bacteria</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Involved in all aspects of food chain</a:t>
            </a: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5040153" y="2732214"/>
            <a:ext cx="4049586" cy="1757021"/>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26</a:t>
            </a:fld>
            <a:endParaRPr lang="en-US" dirty="0"/>
          </a:p>
        </p:txBody>
      </p:sp>
      <p:sp>
        <p:nvSpPr>
          <p:cNvPr id="7" name="Footer Placeholder 6"/>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685124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54049"/>
          </a:xfrm>
        </p:spPr>
        <p:txBody>
          <a:bodyPr>
            <a:normAutofit/>
          </a:bodyPr>
          <a:lstStyle/>
          <a:p>
            <a:r>
              <a:rPr lang="en-US" altLang="en-US" dirty="0">
                <a:ea typeface="ＭＳ Ｐゴシック" panose="020B0600070205080204" pitchFamily="34" charset="-128"/>
              </a:rPr>
              <a:t>Food Web</a:t>
            </a:r>
            <a:endParaRPr lang="en-IN" dirty="0"/>
          </a:p>
        </p:txBody>
      </p:sp>
      <p:sp>
        <p:nvSpPr>
          <p:cNvPr id="3" name="Content Placeholder 2"/>
          <p:cNvSpPr>
            <a:spLocks noGrp="1"/>
          </p:cNvSpPr>
          <p:nvPr>
            <p:ph sz="quarter" idx="16"/>
          </p:nvPr>
        </p:nvSpPr>
        <p:spPr>
          <a:xfrm>
            <a:off x="304800" y="1752600"/>
            <a:ext cx="3429000" cy="37338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Food web visualizes feeding relationships within a community</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More complex than food chain</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Still simplified compared to nature</a:t>
            </a:r>
          </a:p>
        </p:txBody>
      </p:sp>
      <p:pic>
        <p:nvPicPr>
          <p:cNvPr id="7" name="Content Placeholder 6" descr="An illustrated food web at the edge of an eastern deciduous forest. The image includes a pitch pine, white oak, barred owl, gray squirrel, eastern chipmunk, eastern cottontail, red fox, white tailed deer, red tailed hawk, eastern bluebird, red winged blackbird, blackberry, American robin, red bellied woodpecker, red clover, bacteria, worms and ants, moths, deer mouse, spiders, insect larvae, insects, and fungi."/>
          <p:cNvPicPr>
            <a:picLocks noGrp="1" noChangeAspect="1"/>
          </p:cNvPicPr>
          <p:nvPr>
            <p:ph sz="quarter" idx="17"/>
          </p:nvPr>
        </p:nvPicPr>
        <p:blipFill>
          <a:blip r:embed="rId2"/>
          <a:stretch>
            <a:fillRect/>
          </a:stretch>
        </p:blipFill>
        <p:spPr>
          <a:xfrm>
            <a:off x="4038978" y="1524000"/>
            <a:ext cx="4571622" cy="464705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27</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15818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Ecological Pyramids</a:t>
            </a:r>
            <a:endParaRPr lang="en-IN" dirty="0"/>
          </a:p>
        </p:txBody>
      </p:sp>
      <p:sp>
        <p:nvSpPr>
          <p:cNvPr id="3" name="Content Placeholder 2"/>
          <p:cNvSpPr>
            <a:spLocks noGrp="1"/>
          </p:cNvSpPr>
          <p:nvPr>
            <p:ph sz="quarter" idx="16"/>
          </p:nvPr>
        </p:nvSpPr>
        <p:spPr>
          <a:xfrm>
            <a:off x="304800" y="1752600"/>
            <a:ext cx="8534400" cy="38100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Graphically represent the relative energy value of each trophic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Important feature - large amount of energy is lost as heat between trophic levels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Three main types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numbers </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biomass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energy</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494004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ea typeface="ＭＳ Ｐゴシック" panose="020B0600070205080204" pitchFamily="34" charset="-128"/>
              </a:rPr>
              <a:t>Pyramid of Numbers</a:t>
            </a:r>
            <a:endParaRPr lang="en-IN" dirty="0"/>
          </a:p>
        </p:txBody>
      </p:sp>
      <p:sp>
        <p:nvSpPr>
          <p:cNvPr id="3" name="Content Placeholder 2"/>
          <p:cNvSpPr>
            <a:spLocks noGrp="1"/>
          </p:cNvSpPr>
          <p:nvPr>
            <p:ph sz="quarter" idx="16"/>
          </p:nvPr>
        </p:nvSpPr>
        <p:spPr>
          <a:xfrm>
            <a:off x="304800" y="1752600"/>
            <a:ext cx="4867905" cy="44196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Illustrates the number of organisms at each trophic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Fewer organisms occupy each successive higher level</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Does not indicate:</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biomass of organisms at each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amount of energy transferred between levels</a:t>
            </a:r>
          </a:p>
        </p:txBody>
      </p:sp>
      <p:pic>
        <p:nvPicPr>
          <p:cNvPr id="7" name="Content Placeholder 6" descr="A diagram illustrates the pyramid of numbers. The example appears as follows. 10 thousand grass plants or producers support 10 field mice or primary consumers which supports 1 bird of prey or secondary consumer."/>
          <p:cNvPicPr>
            <a:picLocks noGrp="1" noChangeAspect="1"/>
          </p:cNvPicPr>
          <p:nvPr>
            <p:ph sz="quarter" idx="17"/>
          </p:nvPr>
        </p:nvPicPr>
        <p:blipFill>
          <a:blip r:embed="rId2"/>
          <a:stretch>
            <a:fillRect/>
          </a:stretch>
        </p:blipFill>
        <p:spPr>
          <a:xfrm>
            <a:off x="5248905" y="2286000"/>
            <a:ext cx="3666495" cy="299941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29</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870545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77241"/>
            <a:ext cx="8534400" cy="746759"/>
          </a:xfrm>
          <a:prstGeom prst="rect">
            <a:avLst/>
          </a:prstGeom>
        </p:spPr>
        <p:txBody>
          <a:bodyPr/>
          <a:lstStyle/>
          <a:p>
            <a:r>
              <a:rPr lang="en-US" altLang="en-US" b="1" dirty="0">
                <a:ea typeface="ＭＳ Ｐゴシック" panose="020B0600070205080204" pitchFamily="34" charset="-128"/>
              </a:rPr>
              <a:t>Overview of Chapter 3</a:t>
            </a:r>
            <a:endParaRPr lang="en-US" sz="4000" b="1" dirty="0"/>
          </a:p>
        </p:txBody>
      </p:sp>
      <p:sp>
        <p:nvSpPr>
          <p:cNvPr id="4" name="Content Placeholder 1"/>
          <p:cNvSpPr>
            <a:spLocks noGrp="1"/>
          </p:cNvSpPr>
          <p:nvPr>
            <p:ph sz="quarter" idx="12"/>
          </p:nvPr>
        </p:nvSpPr>
        <p:spPr>
          <a:xfrm>
            <a:off x="304800" y="1752600"/>
            <a:ext cx="8534400" cy="4343400"/>
          </a:xfrm>
        </p:spPr>
        <p:txBody>
          <a:bodyPr/>
          <a:lstStyle/>
          <a:p>
            <a:pPr>
              <a:spcBef>
                <a:spcPts val="600"/>
              </a:spcBef>
            </a:pPr>
            <a:r>
              <a:rPr lang="en-US" altLang="en-US" dirty="0">
                <a:ea typeface="ＭＳ Ｐゴシック" panose="020B0600070205080204" pitchFamily="34" charset="-128"/>
              </a:rPr>
              <a:t>What is Ecology?</a:t>
            </a:r>
          </a:p>
          <a:p>
            <a:pPr>
              <a:spcBef>
                <a:spcPts val="600"/>
              </a:spcBef>
            </a:pPr>
            <a:r>
              <a:rPr lang="en-US" altLang="en-US" dirty="0">
                <a:ea typeface="ＭＳ Ｐゴシック" panose="020B0600070205080204" pitchFamily="34" charset="-128"/>
              </a:rPr>
              <a:t>The Energy of Life</a:t>
            </a:r>
          </a:p>
          <a:p>
            <a:pPr lvl="1">
              <a:spcBef>
                <a:spcPts val="600"/>
              </a:spcBef>
            </a:pPr>
            <a:r>
              <a:rPr lang="en-US" altLang="en-US" sz="2600" dirty="0">
                <a:ea typeface="ＭＳ Ｐゴシック" panose="020B0600070205080204" pitchFamily="34" charset="-128"/>
              </a:rPr>
              <a:t>Laws of Thermodynamics</a:t>
            </a:r>
          </a:p>
          <a:p>
            <a:pPr lvl="1">
              <a:spcBef>
                <a:spcPts val="600"/>
              </a:spcBef>
            </a:pPr>
            <a:r>
              <a:rPr lang="en-US" altLang="en-US" sz="2600" dirty="0">
                <a:ea typeface="ＭＳ Ｐゴシック" panose="020B0600070205080204" pitchFamily="34" charset="-128"/>
              </a:rPr>
              <a:t>Photosynthesis and Cellular Respiration</a:t>
            </a:r>
          </a:p>
          <a:p>
            <a:pPr>
              <a:spcBef>
                <a:spcPts val="600"/>
              </a:spcBef>
            </a:pPr>
            <a:r>
              <a:rPr lang="en-US" altLang="en-US" dirty="0">
                <a:ea typeface="ＭＳ Ｐゴシック" panose="020B0600070205080204" pitchFamily="34" charset="-128"/>
              </a:rPr>
              <a:t>Flow of Energy Through Ecosystems</a:t>
            </a:r>
          </a:p>
          <a:p>
            <a:pPr lvl="1">
              <a:spcBef>
                <a:spcPts val="600"/>
              </a:spcBef>
            </a:pPr>
            <a:r>
              <a:rPr lang="en-US" altLang="en-US" sz="2600" dirty="0">
                <a:ea typeface="ＭＳ Ｐゴシック" panose="020B0600070205080204" pitchFamily="34" charset="-128"/>
              </a:rPr>
              <a:t>Producers, Consumers and Decomposers</a:t>
            </a:r>
          </a:p>
          <a:p>
            <a:pPr lvl="1">
              <a:spcBef>
                <a:spcPts val="600"/>
              </a:spcBef>
            </a:pPr>
            <a:r>
              <a:rPr lang="en-US" altLang="en-US" sz="2600" dirty="0">
                <a:ea typeface="ＭＳ Ｐゴシック" panose="020B0600070205080204" pitchFamily="34" charset="-128"/>
              </a:rPr>
              <a:t>Path of Energy Flow: Who Eats Whom</a:t>
            </a:r>
          </a:p>
          <a:p>
            <a:pPr lvl="1">
              <a:spcBef>
                <a:spcPts val="600"/>
              </a:spcBef>
            </a:pPr>
            <a:r>
              <a:rPr lang="en-US" altLang="en-US" sz="2600" dirty="0">
                <a:ea typeface="ＭＳ Ｐゴシック" panose="020B0600070205080204" pitchFamily="34" charset="-128"/>
              </a:rPr>
              <a:t>Ecological Pyramids</a:t>
            </a:r>
          </a:p>
          <a:p>
            <a:pPr lvl="1">
              <a:spcBef>
                <a:spcPts val="600"/>
              </a:spcBef>
            </a:pPr>
            <a:r>
              <a:rPr lang="en-US" altLang="en-US" sz="2600" dirty="0">
                <a:ea typeface="ＭＳ Ｐゴシック" panose="020B0600070205080204" pitchFamily="34" charset="-128"/>
              </a:rPr>
              <a:t>Ecosystem Productivity</a:t>
            </a:r>
          </a:p>
          <a:p>
            <a:pPr lvl="1">
              <a:spcBef>
                <a:spcPts val="600"/>
              </a:spcBef>
            </a:pPr>
            <a:r>
              <a:rPr lang="en-US" altLang="en-US" sz="2600" dirty="0">
                <a:ea typeface="ＭＳ Ｐゴシック" panose="020B0600070205080204" pitchFamily="34" charset="-128"/>
              </a:rPr>
              <a:t>Human Impact on Net Primary Productivity</a:t>
            </a:r>
          </a:p>
        </p:txBody>
      </p:sp>
      <p:sp>
        <p:nvSpPr>
          <p:cNvPr id="5" name="Slide Number Placeholder "/>
          <p:cNvSpPr>
            <a:spLocks noGrp="1"/>
          </p:cNvSpPr>
          <p:nvPr>
            <p:ph type="sldNum" sz="quarter" idx="11"/>
          </p:nvPr>
        </p:nvSpPr>
        <p:spPr/>
        <p:txBody>
          <a:bodyPr/>
          <a:lstStyle/>
          <a:p>
            <a:fld id="{67B19427-F580-D146-B60E-4CADEE75497F}" type="slidenum">
              <a:rPr lang="en-US" smtClean="0"/>
              <a:pPr/>
              <a:t>3</a:t>
            </a:fld>
            <a:endParaRPr lang="en-US" dirty="0"/>
          </a:p>
        </p:txBody>
      </p:sp>
      <p:sp>
        <p:nvSpPr>
          <p:cNvPr id="6" name="Footer Placeholder "/>
          <p:cNvSpPr>
            <a:spLocks noGrp="1"/>
          </p:cNvSpPr>
          <p:nvPr>
            <p:ph type="ftr" sz="quarter" idx="10"/>
          </p:nvPr>
        </p:nvSpPr>
        <p:spPr/>
        <p:txBody>
          <a:bodyPr/>
          <a:lstStyle/>
          <a:p>
            <a:r>
              <a:rPr lang="en-US" dirty="0"/>
              <a:t>Copyright ©2018 John Wiley &amp; Sons, Inc. </a:t>
            </a:r>
          </a:p>
        </p:txBody>
      </p:sp>
    </p:spTree>
    <p:extLst>
      <p:ext uri="{BB962C8B-B14F-4D97-AF65-F5344CB8AC3E}">
        <p14:creationId xmlns:p14="http://schemas.microsoft.com/office/powerpoint/2010/main" val="2616604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ea typeface="ＭＳ Ｐゴシック" panose="020B0600070205080204" pitchFamily="34" charset="-128"/>
              </a:rPr>
              <a:t>Pyramid of Biomass</a:t>
            </a:r>
            <a:endParaRPr lang="en-IN" dirty="0"/>
          </a:p>
        </p:txBody>
      </p:sp>
      <p:sp>
        <p:nvSpPr>
          <p:cNvPr id="14" name="Content Placeholder 13"/>
          <p:cNvSpPr>
            <a:spLocks noGrp="1"/>
          </p:cNvSpPr>
          <p:nvPr>
            <p:ph sz="quarter" idx="16"/>
          </p:nvPr>
        </p:nvSpPr>
        <p:spPr>
          <a:xfrm>
            <a:off x="304800" y="1752600"/>
            <a:ext cx="4495800" cy="3048000"/>
          </a:xfrm>
        </p:spPr>
        <p:txBody>
          <a:bodyPr/>
          <a:lstStyle/>
          <a:p>
            <a:pPr marL="291600" indent="-291600">
              <a:buClr>
                <a:schemeClr val="accent2"/>
              </a:buClr>
              <a:buFont typeface="Arial" panose="020B0604020202020204" pitchFamily="34" charset="0"/>
              <a:buChar char="•"/>
            </a:pPr>
            <a:r>
              <a:rPr lang="en-US" dirty="0">
                <a:latin typeface="+mn-lt"/>
              </a:rPr>
              <a:t>Illustrates the total biomass at each successive trophic level</a:t>
            </a:r>
          </a:p>
          <a:p>
            <a:pPr marL="291600" indent="-291600">
              <a:buClr>
                <a:schemeClr val="accent2"/>
              </a:buClr>
              <a:buFont typeface="Arial" panose="020B0604020202020204" pitchFamily="34" charset="0"/>
              <a:buChar char="•"/>
            </a:pPr>
            <a:r>
              <a:rPr lang="en-US" dirty="0">
                <a:latin typeface="+mn-lt"/>
              </a:rPr>
              <a:t>Biomass: estimate of the total amount of living material</a:t>
            </a:r>
          </a:p>
          <a:p>
            <a:pPr marL="291600" indent="-291600">
              <a:buClr>
                <a:schemeClr val="accent2"/>
              </a:buClr>
              <a:buFont typeface="Arial" panose="020B0604020202020204" pitchFamily="34" charset="0"/>
              <a:buChar char="•"/>
            </a:pPr>
            <a:r>
              <a:rPr lang="en-US" dirty="0">
                <a:latin typeface="+mn-lt"/>
                <a:cs typeface="Times New Roman" panose="02020603050405020304" pitchFamily="18" charset="0"/>
              </a:rPr>
              <a:t>​</a:t>
            </a:r>
            <a:endParaRPr lang="en-IN" dirty="0">
              <a:latin typeface="+mn-lt"/>
            </a:endParaRPr>
          </a:p>
        </p:txBody>
      </p:sp>
      <p:graphicFrame>
        <p:nvGraphicFramePr>
          <p:cNvPr id="22" name="Content Placeholder 21" descr="approximately 90%."/>
          <p:cNvGraphicFramePr>
            <a:graphicFrameLocks noGrp="1" noChangeAspect="1"/>
          </p:cNvGraphicFramePr>
          <p:nvPr>
            <p:ph sz="quarter" idx="22"/>
            <p:extLst>
              <p:ext uri="{D42A27DB-BD31-4B8C-83A1-F6EECF244321}">
                <p14:modId xmlns:p14="http://schemas.microsoft.com/office/powerpoint/2010/main" val="2509863454"/>
              </p:ext>
            </p:extLst>
          </p:nvPr>
        </p:nvGraphicFramePr>
        <p:xfrm>
          <a:off x="688405" y="4418773"/>
          <a:ext cx="879372" cy="327574"/>
        </p:xfrm>
        <a:graphic>
          <a:graphicData uri="http://schemas.openxmlformats.org/presentationml/2006/ole">
            <mc:AlternateContent xmlns:mc="http://schemas.openxmlformats.org/markup-compatibility/2006">
              <mc:Choice xmlns:v="urn:schemas-microsoft-com:vml" Requires="v">
                <p:oleObj spid="_x0000_s1026" name="Equation" r:id="rId3" imgW="647640" imgH="241200" progId="Equation.DSMT4">
                  <p:embed/>
                </p:oleObj>
              </mc:Choice>
              <mc:Fallback>
                <p:oleObj name="Equation" r:id="rId3" imgW="647640" imgH="241200" progId="Equation.DSMT4">
                  <p:embed/>
                  <p:pic>
                    <p:nvPicPr>
                      <p:cNvPr id="22" name="Content Placeholder 21" descr="approximately 90%."/>
                      <p:cNvPicPr/>
                      <p:nvPr/>
                    </p:nvPicPr>
                    <p:blipFill>
                      <a:blip r:embed="rId4"/>
                      <a:stretch>
                        <a:fillRect/>
                      </a:stretch>
                    </p:blipFill>
                    <p:spPr>
                      <a:xfrm>
                        <a:off x="688405" y="4418773"/>
                        <a:ext cx="879372" cy="327574"/>
                      </a:xfrm>
                      <a:prstGeom prst="rect">
                        <a:avLst/>
                      </a:prstGeom>
                    </p:spPr>
                  </p:pic>
                </p:oleObj>
              </mc:Fallback>
            </mc:AlternateContent>
          </a:graphicData>
        </a:graphic>
      </p:graphicFrame>
      <p:sp>
        <p:nvSpPr>
          <p:cNvPr id="17" name="Content Placeholder 16"/>
          <p:cNvSpPr>
            <a:spLocks noGrp="1"/>
          </p:cNvSpPr>
          <p:nvPr>
            <p:ph sz="quarter" idx="19"/>
          </p:nvPr>
        </p:nvSpPr>
        <p:spPr>
          <a:xfrm>
            <a:off x="1557121" y="4349891"/>
            <a:ext cx="3276601" cy="424204"/>
          </a:xfrm>
        </p:spPr>
        <p:txBody>
          <a:bodyPr/>
          <a:lstStyle/>
          <a:p>
            <a:r>
              <a:rPr lang="en-US" dirty="0">
                <a:latin typeface="+mn-lt"/>
              </a:rPr>
              <a:t>reduction in biomass</a:t>
            </a:r>
            <a:endParaRPr lang="en-IN" dirty="0">
              <a:latin typeface="+mn-lt"/>
            </a:endParaRPr>
          </a:p>
        </p:txBody>
      </p:sp>
      <p:sp>
        <p:nvSpPr>
          <p:cNvPr id="18" name="Content Placeholder 17"/>
          <p:cNvSpPr>
            <a:spLocks noGrp="1"/>
          </p:cNvSpPr>
          <p:nvPr>
            <p:ph sz="quarter" idx="20"/>
          </p:nvPr>
        </p:nvSpPr>
        <p:spPr>
          <a:xfrm>
            <a:off x="629477" y="4842181"/>
            <a:ext cx="3352801" cy="445436"/>
          </a:xfrm>
        </p:spPr>
        <p:txBody>
          <a:bodyPr/>
          <a:lstStyle/>
          <a:p>
            <a:r>
              <a:rPr lang="en-US" dirty="0"/>
              <a:t>through trophic levels</a:t>
            </a:r>
            <a:endParaRPr lang="en-IN" dirty="0"/>
          </a:p>
        </p:txBody>
      </p:sp>
      <p:sp>
        <p:nvSpPr>
          <p:cNvPr id="16" name="Content Placeholder 15"/>
          <p:cNvSpPr>
            <a:spLocks noGrp="1"/>
          </p:cNvSpPr>
          <p:nvPr>
            <p:ph sz="quarter" idx="18"/>
          </p:nvPr>
        </p:nvSpPr>
        <p:spPr>
          <a:xfrm>
            <a:off x="503585" y="5426298"/>
            <a:ext cx="2643806" cy="398031"/>
          </a:xfrm>
        </p:spPr>
        <p:txBody>
          <a:bodyPr/>
          <a:lstStyle/>
          <a:p>
            <a:pPr marL="622800" indent="-320400">
              <a:buClr>
                <a:schemeClr val="accent2"/>
              </a:buClr>
              <a:buSzPct val="80000"/>
              <a:buFont typeface="Courier New" panose="02070309020205020404" pitchFamily="49" charset="0"/>
              <a:buChar char="o"/>
            </a:pPr>
            <a:r>
              <a:rPr lang="en-US" dirty="0">
                <a:latin typeface="+mn-lt"/>
              </a:rPr>
              <a:t>100 to 10</a:t>
            </a:r>
            <a:endParaRPr lang="en-IN" dirty="0">
              <a:latin typeface="+mn-lt"/>
            </a:endParaRPr>
          </a:p>
        </p:txBody>
      </p:sp>
      <p:pic>
        <p:nvPicPr>
          <p:cNvPr id="21" name="Content Placeholder 18" descr="A diagram depicts the pyramid of biomass. The example, 10 thousand grams per square meter of grass or producers support 1000 grams per square meters of grasshoppers or primary consumers. The grasshoppers support 100 grams per square meters of toads or secondary consumers which supports 10 grams per square meters of snakes or tertiary consumers."/>
          <p:cNvPicPr>
            <a:picLocks noGrp="1" noChangeAspect="1"/>
          </p:cNvPicPr>
          <p:nvPr>
            <p:ph sz="quarter" idx="17"/>
          </p:nvPr>
        </p:nvPicPr>
        <p:blipFill>
          <a:blip r:embed="rId5" cstate="print">
            <a:extLst>
              <a:ext uri="{28A0092B-C50C-407E-A947-70E740481C1C}">
                <a14:useLocalDpi xmlns:a14="http://schemas.microsoft.com/office/drawing/2010/main" val="0"/>
              </a:ext>
            </a:extLst>
          </a:blip>
          <a:srcRect/>
          <a:stretch>
            <a:fillRect/>
          </a:stretch>
        </p:blipFill>
        <p:spPr bwMode="auto">
          <a:xfrm>
            <a:off x="5001363" y="2180597"/>
            <a:ext cx="4017039" cy="363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0"/>
          </p:nvPr>
        </p:nvSpPr>
        <p:spPr/>
        <p:txBody>
          <a:bodyPr/>
          <a:lstStyle/>
          <a:p>
            <a:fld id="{67B19427-F580-D146-B60E-4CADEE75497F}" type="slidenum">
              <a:rPr lang="en-US" smtClean="0"/>
              <a:pPr/>
              <a:t>30</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823346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Pyramid of Energy</a:t>
            </a:r>
            <a:endParaRPr lang="en-IN" dirty="0"/>
          </a:p>
        </p:txBody>
      </p:sp>
      <p:sp>
        <p:nvSpPr>
          <p:cNvPr id="3" name="Content Placeholder 2"/>
          <p:cNvSpPr>
            <a:spLocks noGrp="1"/>
          </p:cNvSpPr>
          <p:nvPr>
            <p:ph sz="quarter" idx="16"/>
          </p:nvPr>
        </p:nvSpPr>
        <p:spPr>
          <a:xfrm>
            <a:off x="304800" y="1752600"/>
            <a:ext cx="4114800" cy="4343400"/>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Illustrates how much energy is present at each trophic level and how much is transferred to the next level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Most energy dissipates between trophic levels</a:t>
            </a:r>
          </a:p>
          <a:p>
            <a:pPr marL="621792" lvl="1" indent="-320040">
              <a:spcBef>
                <a:spcPts val="6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Lost as heat and energy to maintain each level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Explains why there are so few trophic levels</a:t>
            </a:r>
          </a:p>
        </p:txBody>
      </p:sp>
      <p:pic>
        <p:nvPicPr>
          <p:cNvPr id="9" name="Content Placeholder 8" descr="A diagram depicts the pyramid of energy. 36,380 square meters of kilocalories per year supports 596 square meters of kilocalories per year of herbivores or primary consumers which supports 48 square meters of kilocalories of first level carnivores or secondary consumers."/>
          <p:cNvPicPr>
            <a:picLocks noGrp="1" noChangeAspect="1"/>
          </p:cNvPicPr>
          <p:nvPr>
            <p:ph sz="quarter" idx="18"/>
          </p:nvPr>
        </p:nvPicPr>
        <p:blipFill>
          <a:blip r:embed="rId2"/>
          <a:stretch>
            <a:fillRect/>
          </a:stretch>
        </p:blipFill>
        <p:spPr>
          <a:xfrm>
            <a:off x="4648200" y="2438400"/>
            <a:ext cx="4185431" cy="288965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31</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84250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Ecosystem Productivity</a:t>
            </a:r>
            <a:endParaRPr lang="en-IN" dirty="0"/>
          </a:p>
        </p:txBody>
      </p:sp>
      <p:sp>
        <p:nvSpPr>
          <p:cNvPr id="3" name="Content Placeholder 2"/>
          <p:cNvSpPr>
            <a:spLocks noGrp="1"/>
          </p:cNvSpPr>
          <p:nvPr>
            <p:ph sz="quarter" idx="16"/>
          </p:nvPr>
        </p:nvSpPr>
        <p:spPr>
          <a:xfrm>
            <a:off x="304800" y="1752600"/>
            <a:ext cx="8534400" cy="4267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Gross Primary Productivity (G</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Total amount of energy that plants capture and assimilate in a given period of time</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Cellular respiration (R)</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Plants use some energy of </a:t>
            </a:r>
            <a:r>
              <a:rPr lang="en-US" altLang="en-US" dirty="0">
                <a:latin typeface="Calibri" charset="0"/>
                <a:ea typeface="ＭＳ Ｐゴシック" panose="020B0600070205080204" pitchFamily="34" charset="-128"/>
                <a:cs typeface="Calibri" charset="0"/>
              </a:rPr>
              <a:t>G</a:t>
            </a:r>
            <a:r>
              <a:rPr lang="en-US" altLang="en-US" sz="100" dirty="0">
                <a:latin typeface="Calibri" charset="0"/>
                <a:ea typeface="ＭＳ Ｐゴシック" panose="020B0600070205080204" pitchFamily="34" charset="-128"/>
                <a:cs typeface="Calibri" charset="0"/>
              </a:rPr>
              <a:t> </a:t>
            </a:r>
            <a:r>
              <a:rPr lang="en-US" altLang="en-US"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dirty="0">
                <a:latin typeface="Calibri" charset="0"/>
                <a:ea typeface="ＭＳ Ｐゴシック" panose="020B0600070205080204" pitchFamily="34" charset="-128"/>
                <a:cs typeface="Calibri" charset="0"/>
              </a:rPr>
              <a:t>P</a:t>
            </a:r>
            <a:r>
              <a:rPr lang="en-US" altLang="en-US" sz="2600" dirty="0">
                <a:latin typeface="Calibri" charset="0"/>
                <a:ea typeface="ＭＳ Ｐゴシック" panose="020B0600070205080204" pitchFamily="34" charset="-128"/>
                <a:cs typeface="Calibri" charset="0"/>
              </a:rPr>
              <a:t> to maintain themselves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Plants respire too</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Net Primary Productivity (N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Productivity after respiration losses are subtracted</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Energy available as food for other organisms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32</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00041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N</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 = G</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 </a:t>
            </a:r>
            <a:r>
              <a:rPr lang="en-US" altLang="en-US" dirty="0">
                <a:latin typeface="Calibri" panose="020F0502020204030204" pitchFamily="34" charset="0"/>
                <a:ea typeface="ＭＳ Ｐゴシック" panose="020B0600070205080204" pitchFamily="34" charset="-128"/>
              </a:rPr>
              <a:t>−</a:t>
            </a:r>
            <a:r>
              <a:rPr lang="en-US" altLang="en-US" dirty="0">
                <a:ea typeface="ＭＳ Ｐゴシック" panose="020B0600070205080204" pitchFamily="34" charset="-128"/>
              </a:rPr>
              <a:t> R</a:t>
            </a:r>
            <a:endParaRPr lang="en-IN" dirty="0"/>
          </a:p>
        </p:txBody>
      </p:sp>
      <p:sp>
        <p:nvSpPr>
          <p:cNvPr id="3" name="Content Placeholder 2"/>
          <p:cNvSpPr>
            <a:spLocks noGrp="1"/>
          </p:cNvSpPr>
          <p:nvPr>
            <p:ph sz="quarter" idx="16"/>
          </p:nvPr>
        </p:nvSpPr>
        <p:spPr>
          <a:xfrm>
            <a:off x="304800" y="1752600"/>
            <a:ext cx="8534400" cy="15240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G</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 is similar to gross pay in paycheck</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R is similar to taxes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 is similar to take home pay</a:t>
            </a:r>
          </a:p>
        </p:txBody>
      </p:sp>
      <p:pic>
        <p:nvPicPr>
          <p:cNvPr id="20" name="Content Placeholder 19" descr="Net Primary Productivity (plant growth per area per time) = Gross Primary Productivity (total photosynthesis per area per time) minus Plant Cellular Respiration (per area per time)"/>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387750" y="3759374"/>
            <a:ext cx="8358567" cy="1351092"/>
          </a:xfrm>
        </p:spPr>
      </p:pic>
      <p:sp>
        <p:nvSpPr>
          <p:cNvPr id="5" name="Slide Number Placeholder 4"/>
          <p:cNvSpPr>
            <a:spLocks noGrp="1"/>
          </p:cNvSpPr>
          <p:nvPr>
            <p:ph type="sldNum" sz="quarter" idx="10"/>
          </p:nvPr>
        </p:nvSpPr>
        <p:spPr/>
        <p:txBody>
          <a:bodyPr/>
          <a:lstStyle/>
          <a:p>
            <a:fld id="{67B19427-F580-D146-B60E-4CADEE75497F}" type="slidenum">
              <a:rPr lang="en-US" smtClean="0"/>
              <a:pPr/>
              <a:t>33</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10530713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Variation in N</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 by Ecosystem</a:t>
            </a:r>
            <a:endParaRPr lang="en-IN" dirty="0"/>
          </a:p>
        </p:txBody>
      </p:sp>
      <p:sp>
        <p:nvSpPr>
          <p:cNvPr id="4" name="Content Placeholder 3"/>
          <p:cNvSpPr>
            <a:spLocks noGrp="1"/>
          </p:cNvSpPr>
          <p:nvPr>
            <p:ph sz="quarter" idx="16"/>
          </p:nvPr>
        </p:nvSpPr>
        <p:spPr>
          <a:xfrm>
            <a:off x="304800" y="1676400"/>
            <a:ext cx="5029200" cy="4603750"/>
          </a:xfrm>
        </p:spPr>
        <p:txBody>
          <a:bodyPr/>
          <a:lstStyle/>
          <a:p>
            <a:pPr marL="292608" lvl="1" indent="-292608">
              <a:spcBef>
                <a:spcPts val="1000"/>
              </a:spcBef>
              <a:buClr>
                <a:schemeClr val="accent2"/>
              </a:buClr>
              <a:buSzPct val="100000"/>
              <a:defRPr/>
            </a:pPr>
            <a:r>
              <a:rPr lang="en-US" sz="2800" dirty="0">
                <a:latin typeface="Calibri" charset="0"/>
                <a:ea typeface="ＭＳ Ｐゴシック" panose="020B0600070205080204" pitchFamily="34" charset="-128"/>
                <a:cs typeface="Calibri" charset="0"/>
              </a:rPr>
              <a:t>Coral reefs higher than tropical rain forests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Ocean has highly productive areas, but vast, so overall low 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Deserts and tundra lowest for terrestrial 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Why do you think the productivity of agricultural land might be lower than the forest nearby?</a:t>
            </a:r>
            <a:endParaRPr lang="en-US" dirty="0"/>
          </a:p>
        </p:txBody>
      </p:sp>
      <p:pic>
        <p:nvPicPr>
          <p:cNvPr id="9" name="Content Placeholder 8" descr="Bar graph shows estimated annual net primary productivities for selected ecosystems on estimated net primary productivity in grams per meter squared per year from 500 to 2500 versus ecosystem from algal beds and reefs to extreme desert with plots for terrestrial ecosystems and aquatic ecosystems. Values are estimated and read by ecosystem as follows. Algal beds or reefs, roughly 2500. Tropical rain forest, 2200. Swamp and marsh, 2000. Estuaries, 1500.Temperate evergreen forest, 1250. Temperate deciduous forests, 1200. Savanna, 900. Boreal northern forest, 800. Woodland and shrubland, 750. Agricultural land, 700. Temperate grassland, 700. Lake and stream, less than 500. Arctic and alpine tundra, 100. Ocean, less than 100. Desert and semidesert scrub, less than 100. Extreme desert including rock sand and ice, close to 0."/>
          <p:cNvPicPr>
            <a:picLocks noGrp="1" noChangeAspect="1"/>
          </p:cNvPicPr>
          <p:nvPr>
            <p:ph sz="quarter" idx="17"/>
          </p:nvPr>
        </p:nvPicPr>
        <p:blipFill>
          <a:blip r:embed="rId2"/>
          <a:stretch>
            <a:fillRect/>
          </a:stretch>
        </p:blipFill>
        <p:spPr>
          <a:xfrm>
            <a:off x="5544348" y="1999513"/>
            <a:ext cx="3494132" cy="392386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592583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Human Impact on N</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dirty="0">
                <a:ea typeface="ＭＳ Ｐゴシック" panose="020B0600070205080204" pitchFamily="34" charset="-128"/>
              </a:rPr>
              <a:t>P</a:t>
            </a:r>
            <a:endParaRPr lang="en-IN" dirty="0"/>
          </a:p>
        </p:txBody>
      </p:sp>
      <p:sp>
        <p:nvSpPr>
          <p:cNvPr id="3" name="Content Placeholder 2"/>
          <p:cNvSpPr>
            <a:spLocks noGrp="1"/>
          </p:cNvSpPr>
          <p:nvPr>
            <p:ph sz="quarter" idx="16"/>
          </p:nvPr>
        </p:nvSpPr>
        <p:spPr>
          <a:xfrm>
            <a:off x="304800" y="1752600"/>
            <a:ext cx="8534400" cy="32004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Humans consume far more of Earth’s resources than any other of the millions of animal species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Estimated that humans use 25-32% of the annual 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 of land-based ecosystems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Ex: Food, biomass for fuel, forage for livestock</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Humans represent about 0.5% of the total biomass of all consumers on Earth</a:t>
            </a:r>
          </a:p>
        </p:txBody>
      </p:sp>
      <p:sp>
        <p:nvSpPr>
          <p:cNvPr id="4" name="Slide Number Placeholder 3"/>
          <p:cNvSpPr>
            <a:spLocks noGrp="1"/>
          </p:cNvSpPr>
          <p:nvPr>
            <p:ph type="sldNum" sz="quarter" idx="10"/>
          </p:nvPr>
        </p:nvSpPr>
        <p:spPr/>
        <p:txBody>
          <a:bodyPr/>
          <a:lstStyle/>
          <a:p>
            <a:fld id="{67B19427-F580-D146-B60E-4CADEE75497F}" type="slidenum">
              <a:rPr lang="en-US" smtClean="0"/>
              <a:pPr/>
              <a:t>35</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099677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Ecology</a:t>
            </a:r>
            <a:endParaRPr lang="en-IN" b="1" dirty="0"/>
          </a:p>
        </p:txBody>
      </p:sp>
      <p:sp>
        <p:nvSpPr>
          <p:cNvPr id="4" name="Content Placeholder 3"/>
          <p:cNvSpPr>
            <a:spLocks noGrp="1"/>
          </p:cNvSpPr>
          <p:nvPr>
            <p:ph sz="quarter" idx="16"/>
          </p:nvPr>
        </p:nvSpPr>
        <p:spPr>
          <a:xfrm>
            <a:off x="304800" y="1752600"/>
            <a:ext cx="8534400" cy="3733800"/>
          </a:xfrm>
        </p:spPr>
        <p:txBody>
          <a:bodyPr/>
          <a:lstStyle/>
          <a:p>
            <a:pPr marL="292608" indent="-292608">
              <a:buClr>
                <a:schemeClr val="accent2"/>
              </a:buClr>
              <a:buFont typeface="Arial"/>
              <a:buChar char="•"/>
            </a:pPr>
            <a:r>
              <a:rPr lang="en-US" altLang="en-US" dirty="0">
                <a:ea typeface="ＭＳ Ｐゴシック" panose="020B0600070205080204" pitchFamily="34" charset="-128"/>
              </a:rPr>
              <a:t>“logy” study of, “eco”  house – study of one’s house</a:t>
            </a:r>
          </a:p>
          <a:p>
            <a:pPr marL="292608" indent="-292608">
              <a:buClr>
                <a:schemeClr val="accent2"/>
              </a:buClr>
              <a:buFont typeface="Arial"/>
              <a:buChar char="•"/>
            </a:pPr>
            <a:r>
              <a:rPr lang="en-US" altLang="en-US" dirty="0">
                <a:ea typeface="ＭＳ Ｐゴシック" panose="020B0600070205080204" pitchFamily="34" charset="-128"/>
              </a:rPr>
              <a:t>The study of interactions among and between organisms in their abiotic environment</a:t>
            </a:r>
          </a:p>
          <a:p>
            <a:pPr marL="292608" indent="-292608">
              <a:buClr>
                <a:schemeClr val="accent2"/>
              </a:buClr>
              <a:buFont typeface="Arial"/>
              <a:buChar char="•"/>
            </a:pPr>
            <a:r>
              <a:rPr lang="en-US" altLang="en-US" dirty="0">
                <a:ea typeface="ＭＳ Ｐゴシック" panose="020B0600070205080204" pitchFamily="34" charset="-128"/>
              </a:rPr>
              <a:t>Biotic - living environment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Includes all organisms</a:t>
            </a:r>
          </a:p>
          <a:p>
            <a:pPr marL="292608" indent="-292608">
              <a:buClr>
                <a:schemeClr val="accent2"/>
              </a:buClr>
              <a:buFont typeface="Arial"/>
              <a:buChar char="•"/>
            </a:pPr>
            <a:r>
              <a:rPr lang="en-US" altLang="en-US" dirty="0">
                <a:ea typeface="ＭＳ Ｐゴシック" panose="020B0600070205080204" pitchFamily="34" charset="-128"/>
              </a:rPr>
              <a:t>Abiotic – non-living or physical environment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Includes living space, sunlight, soil, precipitation, etc.</a:t>
            </a:r>
          </a:p>
        </p:txBody>
      </p:sp>
      <p:sp>
        <p:nvSpPr>
          <p:cNvPr id="5" name="Slide Number Placeholder 4"/>
          <p:cNvSpPr>
            <a:spLocks noGrp="1"/>
          </p:cNvSpPr>
          <p:nvPr>
            <p:ph type="sldNum" sz="quarter" idx="10"/>
          </p:nvPr>
        </p:nvSpPr>
        <p:spPr/>
        <p:txBody>
          <a:bodyPr/>
          <a:lstStyle/>
          <a:p>
            <a:fld id="{67B19427-F580-D146-B60E-4CADEE75497F}" type="slidenum">
              <a:rPr lang="en-US" smtClean="0"/>
              <a:pPr/>
              <a:t>4</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2740337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066800"/>
          </a:xfrm>
        </p:spPr>
        <p:txBody>
          <a:bodyPr>
            <a:noAutofit/>
          </a:bodyPr>
          <a:lstStyle/>
          <a:p>
            <a:r>
              <a:rPr lang="en-US" altLang="en-US" b="1" dirty="0">
                <a:ea typeface="ＭＳ Ｐゴシック" panose="020B0600070205080204" pitchFamily="34" charset="-128"/>
              </a:rPr>
              <a:t>Ecology of a Chesapeake Bay Salt Marsh</a:t>
            </a:r>
            <a:endParaRPr lang="en-IN" b="1" dirty="0"/>
          </a:p>
        </p:txBody>
      </p:sp>
      <p:sp>
        <p:nvSpPr>
          <p:cNvPr id="3" name="Content Placeholder 2"/>
          <p:cNvSpPr>
            <a:spLocks noGrp="1"/>
          </p:cNvSpPr>
          <p:nvPr>
            <p:ph sz="quarter" idx="16"/>
          </p:nvPr>
        </p:nvSpPr>
        <p:spPr>
          <a:xfrm>
            <a:off x="304800" y="1905000"/>
            <a:ext cx="4114800" cy="4191000"/>
          </a:xfrm>
        </p:spPr>
        <p:txBody>
          <a:bodyPr/>
          <a:lstStyle/>
          <a:p>
            <a:pPr marL="292608" indent="-292608">
              <a:buClr>
                <a:schemeClr val="accent2"/>
              </a:buClr>
              <a:buFont typeface="Arial"/>
              <a:buChar char="•"/>
            </a:pPr>
            <a:r>
              <a:rPr lang="en-US" altLang="en-US" dirty="0">
                <a:ea typeface="ＭＳ Ｐゴシック" panose="020B0600070205080204" pitchFamily="34" charset="-128"/>
              </a:rPr>
              <a:t>Ecological questions:</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Why are organisms distributed this way?</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What roles do organisms play?</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What are temperature requirements of species?</a:t>
            </a:r>
          </a:p>
          <a:p>
            <a:pPr marL="292608" indent="-292608">
              <a:buClr>
                <a:schemeClr val="accent2"/>
              </a:buClr>
              <a:buFont typeface="Arial"/>
              <a:buChar char="•"/>
            </a:pPr>
            <a:r>
              <a:rPr lang="en-US" altLang="en-US" dirty="0">
                <a:ea typeface="ＭＳ Ｐゴシック" panose="020B0600070205080204" pitchFamily="34" charset="-128"/>
              </a:rPr>
              <a:t>Many types of questions studied in ecology</a:t>
            </a:r>
          </a:p>
        </p:txBody>
      </p:sp>
      <p:pic>
        <p:nvPicPr>
          <p:cNvPr id="8" name="Content Placeholder 7" descr="An illustrated diagram. A mudflat in low tide includes biotic and abiotic components. Abiotic or nonliving components include sunlight, oxygen or O 2, precipitation, carbon dioxide or C O 2, and salinity of water. Biotic or living components include cordgrass, a dunlin, marsh crabs, and Atlantic ribbed mussel."/>
          <p:cNvPicPr>
            <a:picLocks noGrp="1" noChangeAspect="1"/>
          </p:cNvPicPr>
          <p:nvPr>
            <p:ph sz="quarter" idx="18"/>
          </p:nvPr>
        </p:nvPicPr>
        <p:blipFill>
          <a:blip r:embed="rId2"/>
          <a:stretch>
            <a:fillRect/>
          </a:stretch>
        </p:blipFill>
        <p:spPr>
          <a:xfrm>
            <a:off x="4953000" y="1905000"/>
            <a:ext cx="3477887" cy="417577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5</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889087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685800"/>
          </a:xfrm>
        </p:spPr>
        <p:txBody>
          <a:bodyPr>
            <a:normAutofit/>
          </a:bodyPr>
          <a:lstStyle/>
          <a:p>
            <a:r>
              <a:rPr lang="en-US" altLang="en-US" dirty="0">
                <a:ea typeface="ＭＳ Ｐゴシック" panose="020B0600070205080204" pitchFamily="34" charset="-128"/>
              </a:rPr>
              <a:t>Definitions of Ecological Levels</a:t>
            </a:r>
            <a:endParaRPr lang="en-IN" dirty="0"/>
          </a:p>
        </p:txBody>
      </p:sp>
      <p:sp>
        <p:nvSpPr>
          <p:cNvPr id="3" name="Content Placeholder 2"/>
          <p:cNvSpPr>
            <a:spLocks noGrp="1"/>
          </p:cNvSpPr>
          <p:nvPr>
            <p:ph sz="quarter" idx="16"/>
          </p:nvPr>
        </p:nvSpPr>
        <p:spPr>
          <a:xfrm>
            <a:off x="304800" y="1371600"/>
            <a:ext cx="8686800" cy="4724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Species - A group of similar organisms whose members freely interbreed to produce fertile offspring</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Population - A group of organisms of the same species that live in the same area at the same time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Community - All the populations of different species that live and interact in the same area at the same time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Ecosystem - A community and its physical (abiotic) environment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Landscape - Several interacting ecosystems (ex: forest near a pond with herons that eat fish and build nests in forest)</a:t>
            </a:r>
          </a:p>
        </p:txBody>
      </p:sp>
      <p:sp>
        <p:nvSpPr>
          <p:cNvPr id="4" name="Slide Number Placeholder 3"/>
          <p:cNvSpPr>
            <a:spLocks noGrp="1"/>
          </p:cNvSpPr>
          <p:nvPr>
            <p:ph type="sldNum" sz="quarter" idx="10"/>
          </p:nvPr>
        </p:nvSpPr>
        <p:spPr/>
        <p:txBody>
          <a:bodyPr/>
          <a:lstStyle/>
          <a:p>
            <a:fld id="{67B19427-F580-D146-B60E-4CADEE75497F}" type="slidenum">
              <a:rPr lang="en-US" smtClean="0"/>
              <a:pPr/>
              <a:t>6</a:t>
            </a:fld>
            <a:endParaRPr lang="en-US" dirty="0"/>
          </a:p>
        </p:txBody>
      </p:sp>
      <p:sp>
        <p:nvSpPr>
          <p:cNvPr id="5" name="Footer Placeholder 4"/>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817326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685799"/>
          </a:xfrm>
        </p:spPr>
        <p:txBody>
          <a:bodyPr>
            <a:normAutofit/>
          </a:bodyPr>
          <a:lstStyle/>
          <a:p>
            <a:r>
              <a:rPr lang="en-US" altLang="en-US" dirty="0">
                <a:ea typeface="ＭＳ Ｐゴシック" panose="020B0600070205080204" pitchFamily="34" charset="-128"/>
              </a:rPr>
              <a:t>Organizing Ecology</a:t>
            </a:r>
            <a:endParaRPr lang="en-IN" b="1" dirty="0"/>
          </a:p>
        </p:txBody>
      </p:sp>
      <p:pic>
        <p:nvPicPr>
          <p:cNvPr id="4" name="Content Placeholder 3" descr="The levels of ecological organization include illustrations as follows. Biosphere, part of Earth that contains living organisms. Ecosystem, community and physical environment. Community, all populations of species in an area. Population, group of same species. Organisms, individuals, shown as a photo of an elephant. Elizabeth DeLaney/Index Stock/Alamy"/>
          <p:cNvPicPr>
            <a:picLocks noGrp="1" noChangeAspect="1"/>
          </p:cNvPicPr>
          <p:nvPr>
            <p:ph sz="quarter" idx="16"/>
          </p:nvPr>
        </p:nvPicPr>
        <p:blipFill>
          <a:blip r:embed="rId2" cstate="print">
            <a:extLst>
              <a:ext uri="{28A0092B-C50C-407E-A947-70E740481C1C}">
                <a14:useLocalDpi xmlns:a14="http://schemas.microsoft.com/office/drawing/2010/main" val="0"/>
              </a:ext>
            </a:extLst>
          </a:blip>
          <a:stretch>
            <a:fillRect/>
          </a:stretch>
        </p:blipFill>
        <p:spPr>
          <a:xfrm>
            <a:off x="998980" y="1389525"/>
            <a:ext cx="7015678" cy="4840953"/>
          </a:xfrm>
        </p:spPr>
      </p:pic>
      <p:sp>
        <p:nvSpPr>
          <p:cNvPr id="5" name="Slide Number Placeholder 4"/>
          <p:cNvSpPr>
            <a:spLocks noGrp="1"/>
          </p:cNvSpPr>
          <p:nvPr>
            <p:ph type="sldNum" sz="quarter" idx="10"/>
          </p:nvPr>
        </p:nvSpPr>
        <p:spPr/>
        <p:txBody>
          <a:bodyPr/>
          <a:lstStyle/>
          <a:p>
            <a:fld id="{67B19427-F580-D146-B60E-4CADEE75497F}" type="slidenum">
              <a:rPr lang="en-US" smtClean="0"/>
              <a:pPr/>
              <a:t>7</a:t>
            </a:fld>
            <a:endParaRPr lang="en-US" dirty="0"/>
          </a:p>
        </p:txBody>
      </p:sp>
      <p:sp>
        <p:nvSpPr>
          <p:cNvPr id="6" name="Footer Placeholder 5"/>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014893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85799"/>
          </a:xfrm>
          <a:prstGeom prst="rect">
            <a:avLst/>
          </a:prstGeom>
        </p:spPr>
        <p:txBody>
          <a:bodyPr/>
          <a:lstStyle/>
          <a:p>
            <a:r>
              <a:rPr lang="en-US" altLang="en-US" dirty="0">
                <a:ea typeface="ＭＳ Ｐゴシック" panose="020B0600070205080204" pitchFamily="34" charset="-128"/>
              </a:rPr>
              <a:t>Ecology and the Biosphere</a:t>
            </a:r>
            <a:endParaRPr lang="en-US" sz="4000" b="1" dirty="0">
              <a:solidFill>
                <a:schemeClr val="accent1"/>
              </a:solidFill>
            </a:endParaRPr>
          </a:p>
        </p:txBody>
      </p:sp>
      <p:sp>
        <p:nvSpPr>
          <p:cNvPr id="4" name="Content Placeholder 2"/>
          <p:cNvSpPr>
            <a:spLocks noGrp="1"/>
          </p:cNvSpPr>
          <p:nvPr>
            <p:ph sz="quarter" idx="16"/>
          </p:nvPr>
        </p:nvSpPr>
        <p:spPr>
          <a:xfrm>
            <a:off x="304801" y="1752600"/>
            <a:ext cx="4876800" cy="4038600"/>
          </a:xfrm>
        </p:spPr>
        <p:txBody>
          <a:bodyPr/>
          <a:lstStyle/>
          <a:p>
            <a:pPr marL="292608" indent="-292608">
              <a:buClr>
                <a:schemeClr val="accent2"/>
              </a:buClr>
              <a:buFont typeface="Arial"/>
              <a:buChar char="•"/>
            </a:pPr>
            <a:r>
              <a:rPr lang="en-US" altLang="en-US" dirty="0">
                <a:ea typeface="ＭＳ Ｐゴシック" panose="020B0600070205080204" pitchFamily="34" charset="-128"/>
              </a:rPr>
              <a:t>Biosphere contains Earth’s communities, ecosystems and landscapes, and includes:</a:t>
            </a:r>
          </a:p>
          <a:p>
            <a:pPr marL="621792" lvl="1" indent="-320040">
              <a:spcBef>
                <a:spcPts val="1000"/>
              </a:spcBef>
              <a:buClr>
                <a:schemeClr val="accent2"/>
              </a:buClr>
              <a:buSzPct val="80000"/>
              <a:buFont typeface="Courier New" charset="0"/>
              <a:buChar char="o"/>
            </a:pPr>
            <a:r>
              <a:rPr lang="en-US" altLang="en-US" sz="2600" b="1" dirty="0">
                <a:latin typeface="Calibri" charset="0"/>
                <a:ea typeface="ＭＳ Ｐゴシック" panose="020B0600070205080204" pitchFamily="34" charset="-128"/>
                <a:cs typeface="Calibri" charset="0"/>
              </a:rPr>
              <a:t>Atmosphere</a:t>
            </a:r>
            <a:r>
              <a:rPr lang="en-US" altLang="en-US" sz="2600" dirty="0">
                <a:latin typeface="Calibri" charset="0"/>
                <a:ea typeface="ＭＳ Ｐゴシック" panose="020B0600070205080204" pitchFamily="34" charset="-128"/>
                <a:cs typeface="Calibri" charset="0"/>
              </a:rPr>
              <a:t>- gaseous envelope surrounding Earth</a:t>
            </a:r>
          </a:p>
          <a:p>
            <a:pPr marL="621792" lvl="1" indent="-320040">
              <a:spcBef>
                <a:spcPts val="1000"/>
              </a:spcBef>
              <a:buClr>
                <a:schemeClr val="accent2"/>
              </a:buClr>
              <a:buSzPct val="80000"/>
              <a:buFont typeface="Courier New" charset="0"/>
              <a:buChar char="o"/>
            </a:pPr>
            <a:r>
              <a:rPr lang="en-US" altLang="en-US" sz="2600" b="1" dirty="0">
                <a:latin typeface="Calibri" charset="0"/>
                <a:ea typeface="ＭＳ Ｐゴシック" panose="020B0600070205080204" pitchFamily="34" charset="-128"/>
                <a:cs typeface="Calibri" charset="0"/>
              </a:rPr>
              <a:t>Hydrosphere</a:t>
            </a:r>
            <a:r>
              <a:rPr lang="en-US" altLang="en-US" sz="2600" dirty="0">
                <a:latin typeface="Calibri" charset="0"/>
                <a:ea typeface="ＭＳ Ｐゴシック" panose="020B0600070205080204" pitchFamily="34" charset="-128"/>
                <a:cs typeface="Calibri" charset="0"/>
              </a:rPr>
              <a:t>- Earth’s supply of water</a:t>
            </a:r>
          </a:p>
          <a:p>
            <a:pPr marL="621792" lvl="1" indent="-320040">
              <a:spcBef>
                <a:spcPts val="1000"/>
              </a:spcBef>
              <a:buClr>
                <a:schemeClr val="accent2"/>
              </a:buClr>
              <a:buSzPct val="80000"/>
              <a:buFont typeface="Courier New" charset="0"/>
              <a:buChar char="o"/>
            </a:pPr>
            <a:r>
              <a:rPr lang="en-US" altLang="en-US" sz="2600" b="1" dirty="0">
                <a:latin typeface="Calibri" charset="0"/>
                <a:ea typeface="ＭＳ Ｐゴシック" panose="020B0600070205080204" pitchFamily="34" charset="-128"/>
                <a:cs typeface="Calibri" charset="0"/>
              </a:rPr>
              <a:t>Lithosphere</a:t>
            </a:r>
            <a:r>
              <a:rPr lang="en-US" altLang="en-US" sz="2600" dirty="0">
                <a:latin typeface="Calibri" charset="0"/>
                <a:ea typeface="ＭＳ Ｐゴシック" panose="020B0600070205080204" pitchFamily="34" charset="-128"/>
                <a:cs typeface="Calibri" charset="0"/>
              </a:rPr>
              <a:t>- soil and rock of the Earth’s crust</a:t>
            </a:r>
            <a:endParaRPr lang="en-US" altLang="en-US" dirty="0">
              <a:ea typeface="ＭＳ Ｐゴシック" panose="020B0600070205080204" pitchFamily="34" charset="-128"/>
            </a:endParaRPr>
          </a:p>
        </p:txBody>
      </p:sp>
      <p:pic>
        <p:nvPicPr>
          <p:cNvPr id="8" name="Content Placeholder 7" descr="A three part Venn diagram made up of atmosphere or the air, lithosphere or the ground, and hydrosphere or the water. The area in which the three circles overlap is labeled the biosphere."/>
          <p:cNvPicPr>
            <a:picLocks noGrp="1" noChangeAspect="1"/>
          </p:cNvPicPr>
          <p:nvPr>
            <p:ph sz="quarter" idx="18"/>
          </p:nvPr>
        </p:nvPicPr>
        <p:blipFill>
          <a:blip r:embed="rId2"/>
          <a:stretch>
            <a:fillRect/>
          </a:stretch>
        </p:blipFill>
        <p:spPr>
          <a:xfrm>
            <a:off x="5562600" y="2370603"/>
            <a:ext cx="3180718" cy="2918552"/>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8</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80463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55510"/>
          </a:xfrm>
          <a:prstGeom prst="rect">
            <a:avLst/>
          </a:prstGeom>
        </p:spPr>
        <p:txBody>
          <a:bodyPr/>
          <a:lstStyle/>
          <a:p>
            <a:r>
              <a:rPr lang="en-US" altLang="en-US" dirty="0">
                <a:ea typeface="ＭＳ Ｐゴシック" panose="020B0600070205080204" pitchFamily="34" charset="-128"/>
              </a:rPr>
              <a:t>Identifying the Biosphere</a:t>
            </a:r>
            <a:endParaRPr lang="en-US" dirty="0"/>
          </a:p>
        </p:txBody>
      </p:sp>
      <p:sp>
        <p:nvSpPr>
          <p:cNvPr id="4" name="Content Placeholder"/>
          <p:cNvSpPr>
            <a:spLocks noGrp="1"/>
          </p:cNvSpPr>
          <p:nvPr>
            <p:ph sz="quarter" idx="15"/>
          </p:nvPr>
        </p:nvSpPr>
        <p:spPr>
          <a:xfrm>
            <a:off x="304800" y="1828800"/>
            <a:ext cx="3124200" cy="2438400"/>
          </a:xfrm>
        </p:spPr>
        <p:txBody>
          <a:bodyPr/>
          <a:lstStyle/>
          <a:p>
            <a:pPr marL="292608" indent="-292608">
              <a:buClr>
                <a:schemeClr val="accent2"/>
              </a:buClr>
              <a:buFont typeface="Arial"/>
              <a:buChar char="•"/>
            </a:pPr>
            <a:r>
              <a:rPr lang="en-US" altLang="en-US" sz="2800" dirty="0">
                <a:ea typeface="ＭＳ Ｐゴシック" panose="020B0600070205080204" pitchFamily="34" charset="-128"/>
              </a:rPr>
              <a:t>Biosphere - green vegetation, humans, and coral reefs (darker areas in the water)</a:t>
            </a:r>
          </a:p>
        </p:txBody>
      </p:sp>
      <p:pic>
        <p:nvPicPr>
          <p:cNvPr id="7" name="Content Placeholder 6" descr="A photo of the Palawan Island in the Philippines. There is a cumulus cloud, jagged rocks, shallow water, green vegetation, people in a boat, and a coral reef beneath the water. © Jon Arnold Images Ltd./Alamy"/>
          <p:cNvPicPr>
            <a:picLocks noGrp="1" noChangeAspect="1"/>
          </p:cNvPicPr>
          <p:nvPr>
            <p:ph sz="quarter" idx="16"/>
          </p:nvPr>
        </p:nvPicPr>
        <p:blipFill>
          <a:blip r:embed="rId3" cstate="print">
            <a:extLst>
              <a:ext uri="{28A0092B-C50C-407E-A947-70E740481C1C}">
                <a14:useLocalDpi xmlns:a14="http://schemas.microsoft.com/office/drawing/2010/main" val="0"/>
              </a:ext>
            </a:extLst>
          </a:blip>
          <a:stretch>
            <a:fillRect/>
          </a:stretch>
        </p:blipFill>
        <p:spPr>
          <a:xfrm>
            <a:off x="3710067" y="1893866"/>
            <a:ext cx="5363237" cy="3520845"/>
          </a:xfrm>
        </p:spPr>
      </p:pic>
      <p:sp>
        <p:nvSpPr>
          <p:cNvPr id="5" name="Slide Number Placeholder "/>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741707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1e576796ba1b7a6dead89e3f6f47538f21bc4"/>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2" ma:contentTypeDescription="Create a new document." ma:contentTypeScope="" ma:versionID="d923803d4537e0f693da698ed09692d0">
  <xsd:schema xmlns:xsd="http://www.w3.org/2001/XMLSchema" xmlns:xs="http://www.w3.org/2001/XMLSchema" xmlns:p="http://schemas.microsoft.com/office/2006/metadata/properties" xmlns:ns3="b020c952-d6ce-41f4-aa03-23125b03a1ca" targetNamespace="http://schemas.microsoft.com/office/2006/metadata/properties" ma:root="true" ma:fieldsID="3a2db98e76d9f7e4a492bdf8cc27f218" ns3:_="">
    <xsd:import namespace="b020c952-d6ce-41f4-aa03-23125b03a1ca"/>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schemas.openxmlformats.org/package/2006/metadata/core-properties"/>
    <ds:schemaRef ds:uri="b020c952-d6ce-41f4-aa03-23125b03a1ca"/>
    <ds:schemaRef ds:uri="http://www.w3.org/XML/1998/namespac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F8757FFB-F9E6-4D4C-A1F5-14E2BC4581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15741</TotalTime>
  <Words>1616</Words>
  <Application>Microsoft Office PowerPoint</Application>
  <PresentationFormat>On-screen Show (4:3)</PresentationFormat>
  <Paragraphs>238</Paragraphs>
  <Slides>35</Slides>
  <Notes>4</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35</vt:i4>
      </vt:variant>
    </vt:vector>
  </HeadingPairs>
  <TitlesOfParts>
    <vt:vector size="48"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PowerPoint Presentation</vt:lpstr>
      <vt:lpstr>Ecosystems and Energy</vt:lpstr>
      <vt:lpstr>Overview of Chapter 3</vt:lpstr>
      <vt:lpstr>Ecology</vt:lpstr>
      <vt:lpstr>Ecology of a Chesapeake Bay Salt Marsh</vt:lpstr>
      <vt:lpstr>Definitions of Ecological Levels</vt:lpstr>
      <vt:lpstr>Organizing Ecology</vt:lpstr>
      <vt:lpstr>Ecology and the Biosphere</vt:lpstr>
      <vt:lpstr>Identifying the Biosphere</vt:lpstr>
      <vt:lpstr>Energy of Life</vt:lpstr>
      <vt:lpstr>Forms of Energy</vt:lpstr>
      <vt:lpstr>Electromagnetic Spectrum</vt:lpstr>
      <vt:lpstr>Potential and Kinetic Energy</vt:lpstr>
      <vt:lpstr>Thermodynamics</vt:lpstr>
      <vt:lpstr>First Law of Thermodynamics</vt:lpstr>
      <vt:lpstr>Second Law of Thermodynamics</vt:lpstr>
      <vt:lpstr>Photosynthesis</vt:lpstr>
      <vt:lpstr>Cellular Respiration</vt:lpstr>
      <vt:lpstr>Photosynthesis and Cellular Respiration</vt:lpstr>
      <vt:lpstr>Life Without Sun</vt:lpstr>
      <vt:lpstr>Energy Flow Through Ecosystems</vt:lpstr>
      <vt:lpstr>Food Chains- The Path of Energy Flow (Who Eats Whom)</vt:lpstr>
      <vt:lpstr>Producers</vt:lpstr>
      <vt:lpstr>Consumers</vt:lpstr>
      <vt:lpstr>Detritivores</vt:lpstr>
      <vt:lpstr>Decomposers or Saprotrophs</vt:lpstr>
      <vt:lpstr>Food Web</vt:lpstr>
      <vt:lpstr>Ecological Pyramids</vt:lpstr>
      <vt:lpstr>Pyramid of Numbers</vt:lpstr>
      <vt:lpstr>Pyramid of Biomass</vt:lpstr>
      <vt:lpstr>Pyramid of Energy</vt:lpstr>
      <vt:lpstr>Ecosystem Productivity</vt:lpstr>
      <vt:lpstr>N P P = G P P − R</vt:lpstr>
      <vt:lpstr>Variation in N P P by Ecosystem</vt:lpstr>
      <vt:lpstr>Human Impact on N P P</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 Tenth Edition</dc:title>
  <dc:creator>Raven</dc:creator>
  <cp:lastModifiedBy>Rebekah</cp:lastModifiedBy>
  <cp:revision>1168</cp:revision>
  <cp:lastPrinted>2017-04-26T13:25:47Z</cp:lastPrinted>
  <dcterms:created xsi:type="dcterms:W3CDTF">2017-04-21T14:49:46Z</dcterms:created>
  <dcterms:modified xsi:type="dcterms:W3CDTF">2020-08-19T15:32:05Z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