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Lst>
  <p:notesMasterIdLst>
    <p:notesMasterId r:id="rId50"/>
  </p:notesMasterIdLst>
  <p:sldIdLst>
    <p:sldId id="273" r:id="rId2"/>
    <p:sldId id="279" r:id="rId3"/>
    <p:sldId id="280" r:id="rId4"/>
    <p:sldId id="296" r:id="rId5"/>
    <p:sldId id="297" r:id="rId6"/>
    <p:sldId id="298" r:id="rId7"/>
    <p:sldId id="319" r:id="rId8"/>
    <p:sldId id="299" r:id="rId9"/>
    <p:sldId id="285" r:id="rId10"/>
    <p:sldId id="282" r:id="rId11"/>
    <p:sldId id="307" r:id="rId12"/>
    <p:sldId id="317" r:id="rId13"/>
    <p:sldId id="321" r:id="rId14"/>
    <p:sldId id="320" r:id="rId15"/>
    <p:sldId id="315" r:id="rId16"/>
    <p:sldId id="316" r:id="rId17"/>
    <p:sldId id="303" r:id="rId18"/>
    <p:sldId id="304" r:id="rId19"/>
    <p:sldId id="305" r:id="rId20"/>
    <p:sldId id="322" r:id="rId21"/>
    <p:sldId id="306" r:id="rId22"/>
    <p:sldId id="308" r:id="rId23"/>
    <p:sldId id="310" r:id="rId24"/>
    <p:sldId id="323" r:id="rId25"/>
    <p:sldId id="311" r:id="rId26"/>
    <p:sldId id="324" r:id="rId27"/>
    <p:sldId id="318" r:id="rId28"/>
    <p:sldId id="325" r:id="rId29"/>
    <p:sldId id="309" r:id="rId30"/>
    <p:sldId id="334" r:id="rId31"/>
    <p:sldId id="326" r:id="rId32"/>
    <p:sldId id="335" r:id="rId33"/>
    <p:sldId id="336" r:id="rId34"/>
    <p:sldId id="327" r:id="rId35"/>
    <p:sldId id="332" r:id="rId36"/>
    <p:sldId id="330" r:id="rId37"/>
    <p:sldId id="331" r:id="rId38"/>
    <p:sldId id="338" r:id="rId39"/>
    <p:sldId id="337" r:id="rId40"/>
    <p:sldId id="339" r:id="rId41"/>
    <p:sldId id="333" r:id="rId42"/>
    <p:sldId id="340" r:id="rId43"/>
    <p:sldId id="341" r:id="rId44"/>
    <p:sldId id="342" r:id="rId45"/>
    <p:sldId id="343" r:id="rId46"/>
    <p:sldId id="344" r:id="rId47"/>
    <p:sldId id="345" r:id="rId48"/>
    <p:sldId id="346" r:id="rId49"/>
  </p:sldIdLst>
  <p:sldSz cx="9144000" cy="6858000" type="screen4x3"/>
  <p:notesSz cx="6858000" cy="9144000"/>
  <p:defaultTextStyle>
    <a:defPPr>
      <a:defRPr lang="en-US"/>
    </a:defPPr>
    <a:lvl1pPr algn="l" rtl="0" eaLnBrk="0" fontAlgn="base" hangingPunct="0">
      <a:spcBef>
        <a:spcPct val="0"/>
      </a:spcBef>
      <a:spcAft>
        <a:spcPct val="0"/>
      </a:spcAft>
      <a:defRPr sz="32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32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32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32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3200" kern="1200">
        <a:solidFill>
          <a:schemeClr val="tx1"/>
        </a:solidFill>
        <a:latin typeface="Arial" panose="020B0604020202020204" pitchFamily="34" charset="0"/>
        <a:ea typeface="+mn-ea"/>
        <a:cs typeface="+mn-cs"/>
      </a:defRPr>
    </a:lvl5pPr>
    <a:lvl6pPr marL="2286000" algn="l" defTabSz="914400" rtl="0" eaLnBrk="1" latinLnBrk="0" hangingPunct="1">
      <a:defRPr sz="3200" kern="1200">
        <a:solidFill>
          <a:schemeClr val="tx1"/>
        </a:solidFill>
        <a:latin typeface="Arial" panose="020B0604020202020204" pitchFamily="34" charset="0"/>
        <a:ea typeface="+mn-ea"/>
        <a:cs typeface="+mn-cs"/>
      </a:defRPr>
    </a:lvl6pPr>
    <a:lvl7pPr marL="2743200" algn="l" defTabSz="914400" rtl="0" eaLnBrk="1" latinLnBrk="0" hangingPunct="1">
      <a:defRPr sz="3200" kern="1200">
        <a:solidFill>
          <a:schemeClr val="tx1"/>
        </a:solidFill>
        <a:latin typeface="Arial" panose="020B0604020202020204" pitchFamily="34" charset="0"/>
        <a:ea typeface="+mn-ea"/>
        <a:cs typeface="+mn-cs"/>
      </a:defRPr>
    </a:lvl7pPr>
    <a:lvl8pPr marL="3200400" algn="l" defTabSz="914400" rtl="0" eaLnBrk="1" latinLnBrk="0" hangingPunct="1">
      <a:defRPr sz="3200" kern="1200">
        <a:solidFill>
          <a:schemeClr val="tx1"/>
        </a:solidFill>
        <a:latin typeface="Arial" panose="020B0604020202020204" pitchFamily="34" charset="0"/>
        <a:ea typeface="+mn-ea"/>
        <a:cs typeface="+mn-cs"/>
      </a:defRPr>
    </a:lvl8pPr>
    <a:lvl9pPr marL="3657600" algn="l" defTabSz="914400" rtl="0" eaLnBrk="1" latinLnBrk="0" hangingPunct="1">
      <a:defRPr sz="32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94558" autoAdjust="0"/>
  </p:normalViewPr>
  <p:slideViewPr>
    <p:cSldViewPr>
      <p:cViewPr varScale="1">
        <p:scale>
          <a:sx n="121" d="100"/>
          <a:sy n="121" d="100"/>
        </p:scale>
        <p:origin x="1904"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225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18772D1-2C20-4B69-81A3-93E1A4305EC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6413"/>
            <a:chOff x="0" y="0"/>
            <a:chExt cx="5760" cy="4319"/>
          </a:xfrm>
        </p:grpSpPr>
        <p:sp>
          <p:nvSpPr>
            <p:cNvPr id="5"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pPr>
                <a:defRPr/>
              </a:pPr>
              <a:endParaRPr lang="en-US">
                <a:latin typeface="Arial" charset="0"/>
              </a:endParaRPr>
            </a:p>
          </p:txBody>
        </p:sp>
        <p:sp>
          <p:nvSpPr>
            <p:cNvPr id="6"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7"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pPr>
                <a:defRPr/>
              </a:pPr>
              <a:endParaRPr lang="en-US">
                <a:latin typeface="Arial" charset="0"/>
              </a:endParaRPr>
            </a:p>
          </p:txBody>
        </p:sp>
        <p:sp>
          <p:nvSpPr>
            <p:cNvPr id="8" name="Freeform 6"/>
            <p:cNvSpPr>
              <a:spLocks/>
            </p:cNvSpPr>
            <p:nvPr/>
          </p:nvSpPr>
          <p:spPr bwMode="hidden">
            <a:xfrm>
              <a:off x="4038" y="3577"/>
              <a:ext cx="1720" cy="65"/>
            </a:xfrm>
            <a:custGeom>
              <a:avLst/>
              <a:gdLst>
                <a:gd name="T0" fmla="*/ 1702 w 1722"/>
                <a:gd name="T1" fmla="*/ 56 h 66"/>
                <a:gd name="T2" fmla="*/ 1702 w 1722"/>
                <a:gd name="T3" fmla="*/ 50 h 66"/>
                <a:gd name="T4" fmla="*/ 0 w 1722"/>
                <a:gd name="T5" fmla="*/ 0 h 66"/>
                <a:gd name="T6" fmla="*/ 0 w 1722"/>
                <a:gd name="T7" fmla="*/ 38 h 66"/>
                <a:gd name="T8" fmla="*/ 1702 w 1722"/>
                <a:gd name="T9" fmla="*/ 56 h 66"/>
                <a:gd name="T10" fmla="*/ 1702 w 1722"/>
                <a:gd name="T11" fmla="*/ 5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10" name="Freeform 8"/>
            <p:cNvSpPr>
              <a:spLocks/>
            </p:cNvSpPr>
            <p:nvPr/>
          </p:nvSpPr>
          <p:spPr bwMode="hidden">
            <a:xfrm>
              <a:off x="4784" y="3702"/>
              <a:ext cx="974" cy="101"/>
            </a:xfrm>
            <a:custGeom>
              <a:avLst/>
              <a:gdLst>
                <a:gd name="T0" fmla="*/ 965 w 975"/>
                <a:gd name="T1" fmla="*/ 48 h 101"/>
                <a:gd name="T2" fmla="*/ 965 w 975"/>
                <a:gd name="T3" fmla="*/ 0 h 101"/>
                <a:gd name="T4" fmla="*/ 0 w 975"/>
                <a:gd name="T5" fmla="*/ 24 h 101"/>
                <a:gd name="T6" fmla="*/ 0 w 975"/>
                <a:gd name="T7" fmla="*/ 101 h 101"/>
                <a:gd name="T8" fmla="*/ 965 w 975"/>
                <a:gd name="T9" fmla="*/ 48 h 101"/>
                <a:gd name="T10" fmla="*/ 965 w 975"/>
                <a:gd name="T11" fmla="*/ 48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5" h="101">
                  <a:moveTo>
                    <a:pt x="975" y="48"/>
                  </a:moveTo>
                  <a:lnTo>
                    <a:pt x="975" y="0"/>
                  </a:lnTo>
                  <a:lnTo>
                    <a:pt x="0" y="24"/>
                  </a:lnTo>
                  <a:lnTo>
                    <a:pt x="0" y="101"/>
                  </a:lnTo>
                  <a:lnTo>
                    <a:pt x="975"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9"/>
            <p:cNvSpPr>
              <a:spLocks/>
            </p:cNvSpPr>
            <p:nvPr/>
          </p:nvSpPr>
          <p:spPr bwMode="hidden">
            <a:xfrm>
              <a:off x="3619" y="3815"/>
              <a:ext cx="2139" cy="198"/>
            </a:xfrm>
            <a:custGeom>
              <a:avLst/>
              <a:gdLst>
                <a:gd name="T0" fmla="*/ 2121 w 2141"/>
                <a:gd name="T1" fmla="*/ 0 h 198"/>
                <a:gd name="T2" fmla="*/ 0 w 2141"/>
                <a:gd name="T3" fmla="*/ 156 h 198"/>
                <a:gd name="T4" fmla="*/ 0 w 2141"/>
                <a:gd name="T5" fmla="*/ 198 h 198"/>
                <a:gd name="T6" fmla="*/ 2121 w 2141"/>
                <a:gd name="T7" fmla="*/ 0 h 198"/>
                <a:gd name="T8" fmla="*/ 2121 w 2141"/>
                <a:gd name="T9" fmla="*/ 0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41" h="198">
                  <a:moveTo>
                    <a:pt x="2141" y="0"/>
                  </a:moveTo>
                  <a:lnTo>
                    <a:pt x="0" y="156"/>
                  </a:lnTo>
                  <a:lnTo>
                    <a:pt x="0" y="198"/>
                  </a:lnTo>
                  <a:lnTo>
                    <a:pt x="214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a:defRPr/>
              </a:pPr>
              <a:endParaRPr lang="en-US">
                <a:latin typeface="Arial" charset="0"/>
              </a:endParaRPr>
            </a:p>
          </p:txBody>
        </p:sp>
        <p:sp>
          <p:nvSpPr>
            <p:cNvPr id="13" name="Freeform 11"/>
            <p:cNvSpPr>
              <a:spLocks/>
            </p:cNvSpPr>
            <p:nvPr/>
          </p:nvSpPr>
          <p:spPr bwMode="hidden">
            <a:xfrm>
              <a:off x="2097" y="4043"/>
              <a:ext cx="2514" cy="276"/>
            </a:xfrm>
            <a:custGeom>
              <a:avLst/>
              <a:gdLst>
                <a:gd name="T0" fmla="*/ 2152 w 2517"/>
                <a:gd name="T1" fmla="*/ 276 h 276"/>
                <a:gd name="T2" fmla="*/ 2487 w 2517"/>
                <a:gd name="T3" fmla="*/ 204 h 276"/>
                <a:gd name="T4" fmla="*/ 2230 w 2517"/>
                <a:gd name="T5" fmla="*/ 0 h 276"/>
                <a:gd name="T6" fmla="*/ 0 w 2517"/>
                <a:gd name="T7" fmla="*/ 276 h 276"/>
                <a:gd name="T8" fmla="*/ 2152 w 2517"/>
                <a:gd name="T9" fmla="*/ 276 h 276"/>
                <a:gd name="T10" fmla="*/ 2152 w 2517"/>
                <a:gd name="T11" fmla="*/ 276 h 2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7" h="276">
                  <a:moveTo>
                    <a:pt x="2182" y="276"/>
                  </a:moveTo>
                  <a:lnTo>
                    <a:pt x="2517" y="204"/>
                  </a:lnTo>
                  <a:lnTo>
                    <a:pt x="2260" y="0"/>
                  </a:lnTo>
                  <a:lnTo>
                    <a:pt x="0" y="276"/>
                  </a:lnTo>
                  <a:lnTo>
                    <a:pt x="2182" y="2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pPr>
                <a:defRPr/>
              </a:pPr>
              <a:endParaRPr lang="en-US">
                <a:latin typeface="Arial" charset="0"/>
              </a:endParaRPr>
            </a:p>
          </p:txBody>
        </p:sp>
        <p:sp>
          <p:nvSpPr>
            <p:cNvPr id="15" name="Freeform 13"/>
            <p:cNvSpPr>
              <a:spLocks/>
            </p:cNvSpPr>
            <p:nvPr/>
          </p:nvSpPr>
          <p:spPr bwMode="hidden">
            <a:xfrm>
              <a:off x="5030" y="3151"/>
              <a:ext cx="728" cy="240"/>
            </a:xfrm>
            <a:custGeom>
              <a:avLst/>
              <a:gdLst>
                <a:gd name="T0" fmla="*/ 719 w 729"/>
                <a:gd name="T1" fmla="*/ 240 h 240"/>
                <a:gd name="T2" fmla="*/ 0 w 729"/>
                <a:gd name="T3" fmla="*/ 0 h 240"/>
                <a:gd name="T4" fmla="*/ 0 w 729"/>
                <a:gd name="T5" fmla="*/ 6 h 240"/>
                <a:gd name="T6" fmla="*/ 719 w 729"/>
                <a:gd name="T7" fmla="*/ 240 h 240"/>
                <a:gd name="T8" fmla="*/ 719 w 729"/>
                <a:gd name="T9" fmla="*/ 240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9" h="240">
                  <a:moveTo>
                    <a:pt x="729" y="240"/>
                  </a:moveTo>
                  <a:lnTo>
                    <a:pt x="0" y="0"/>
                  </a:lnTo>
                  <a:lnTo>
                    <a:pt x="0" y="6"/>
                  </a:lnTo>
                  <a:lnTo>
                    <a:pt x="729" y="2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17" name="Freeform 15"/>
            <p:cNvSpPr>
              <a:spLocks/>
            </p:cNvSpPr>
            <p:nvPr/>
          </p:nvSpPr>
          <p:spPr bwMode="hidden">
            <a:xfrm>
              <a:off x="5030" y="3049"/>
              <a:ext cx="728" cy="318"/>
            </a:xfrm>
            <a:custGeom>
              <a:avLst/>
              <a:gdLst>
                <a:gd name="T0" fmla="*/ 719 w 729"/>
                <a:gd name="T1" fmla="*/ 318 h 318"/>
                <a:gd name="T2" fmla="*/ 719 w 729"/>
                <a:gd name="T3" fmla="*/ 312 h 318"/>
                <a:gd name="T4" fmla="*/ 0 w 729"/>
                <a:gd name="T5" fmla="*/ 0 h 318"/>
                <a:gd name="T6" fmla="*/ 0 w 729"/>
                <a:gd name="T7" fmla="*/ 54 h 318"/>
                <a:gd name="T8" fmla="*/ 719 w 729"/>
                <a:gd name="T9" fmla="*/ 318 h 318"/>
                <a:gd name="T10" fmla="*/ 719 w 729"/>
                <a:gd name="T11" fmla="*/ 318 h 3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pPr>
                <a:defRPr/>
              </a:pPr>
              <a:endParaRPr lang="en-US">
                <a:latin typeface="Arial" charset="0"/>
              </a:endParaRPr>
            </a:p>
          </p:txBody>
        </p:sp>
        <p:sp>
          <p:nvSpPr>
            <p:cNvPr id="19"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20"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pPr>
                <a:defRPr/>
              </a:pPr>
              <a:endParaRPr lang="en-US">
                <a:latin typeface="Arial" charset="0"/>
              </a:endParaRPr>
            </a:p>
          </p:txBody>
        </p:sp>
        <p:sp>
          <p:nvSpPr>
            <p:cNvPr id="21" name="Freeform 19"/>
            <p:cNvSpPr>
              <a:spLocks/>
            </p:cNvSpPr>
            <p:nvPr/>
          </p:nvSpPr>
          <p:spPr bwMode="hidden">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335">
                  <a:moveTo>
                    <a:pt x="281" y="335"/>
                  </a:moveTo>
                  <a:lnTo>
                    <a:pt x="281" y="173"/>
                  </a:lnTo>
                  <a:lnTo>
                    <a:pt x="96" y="0"/>
                  </a:lnTo>
                  <a:lnTo>
                    <a:pt x="0" y="90"/>
                  </a:lnTo>
                  <a:lnTo>
                    <a:pt x="281" y="3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23" name="Freeform 21"/>
            <p:cNvSpPr>
              <a:spLocks/>
            </p:cNvSpPr>
            <p:nvPr/>
          </p:nvSpPr>
          <p:spPr bwMode="hidden">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32">
                  <a:moveTo>
                    <a:pt x="132" y="132"/>
                  </a:moveTo>
                  <a:lnTo>
                    <a:pt x="0" y="0"/>
                  </a:lnTo>
                  <a:lnTo>
                    <a:pt x="132" y="132"/>
                  </a:lnTo>
                  <a:close/>
                </a:path>
              </a:pathLst>
            </a:custGeom>
            <a:solidFill>
              <a:srgbClr val="FF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25"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26"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pPr>
                <a:defRPr/>
              </a:pPr>
              <a:endParaRPr lang="en-US">
                <a:latin typeface="Arial" charset="0"/>
              </a:endParaRPr>
            </a:p>
          </p:txBody>
        </p:sp>
        <p:sp>
          <p:nvSpPr>
            <p:cNvPr id="27" name="Freeform 25"/>
            <p:cNvSpPr>
              <a:spLocks/>
            </p:cNvSpPr>
            <p:nvPr/>
          </p:nvSpPr>
          <p:spPr bwMode="hidden">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 h="516">
                  <a:moveTo>
                    <a:pt x="155" y="516"/>
                  </a:moveTo>
                  <a:lnTo>
                    <a:pt x="155" y="204"/>
                  </a:lnTo>
                  <a:lnTo>
                    <a:pt x="77" y="0"/>
                  </a:lnTo>
                  <a:lnTo>
                    <a:pt x="0" y="192"/>
                  </a:lnTo>
                  <a:lnTo>
                    <a:pt x="155" y="51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pPr>
                <a:defRPr/>
              </a:pPr>
              <a:endParaRPr lang="en-US">
                <a:latin typeface="Arial" charset="0"/>
              </a:endParaRPr>
            </a:p>
          </p:txBody>
        </p:sp>
        <p:sp>
          <p:nvSpPr>
            <p:cNvPr id="29"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en-US">
                <a:latin typeface="Arial" charset="0"/>
              </a:endParaRPr>
            </a:p>
          </p:txBody>
        </p:sp>
        <p:sp>
          <p:nvSpPr>
            <p:cNvPr id="30" name="Freeform 28"/>
            <p:cNvSpPr>
              <a:spLocks/>
            </p:cNvSpPr>
            <p:nvPr/>
          </p:nvSpPr>
          <p:spPr bwMode="hidden">
            <a:xfrm>
              <a:off x="5698" y="653"/>
              <a:ext cx="60" cy="311"/>
            </a:xfrm>
            <a:custGeom>
              <a:avLst/>
              <a:gdLst>
                <a:gd name="T0" fmla="*/ 0 w 60"/>
                <a:gd name="T1" fmla="*/ 144 h 312"/>
                <a:gd name="T2" fmla="*/ 60 w 60"/>
                <a:gd name="T3" fmla="*/ 302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12">
                  <a:moveTo>
                    <a:pt x="0" y="144"/>
                  </a:moveTo>
                  <a:lnTo>
                    <a:pt x="60" y="312"/>
                  </a:lnTo>
                  <a:lnTo>
                    <a:pt x="60" y="6"/>
                  </a:lnTo>
                  <a:lnTo>
                    <a:pt x="54" y="0"/>
                  </a:lnTo>
                  <a:lnTo>
                    <a:pt x="0" y="14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32" name="Freeform 30"/>
            <p:cNvSpPr>
              <a:spLocks/>
            </p:cNvSpPr>
            <p:nvPr/>
          </p:nvSpPr>
          <p:spPr bwMode="hidden">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0"/>
                  </a:lnTo>
                  <a:lnTo>
                    <a:pt x="0" y="6"/>
                  </a:lnTo>
                  <a:lnTo>
                    <a:pt x="6" y="6"/>
                  </a:lnTo>
                  <a:close/>
                </a:path>
              </a:pathLst>
            </a:custGeom>
            <a:solidFill>
              <a:srgbClr val="18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34"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pPr>
                <a:defRPr/>
              </a:pPr>
              <a:endParaRPr lang="en-US">
                <a:latin typeface="Arial" charset="0"/>
              </a:endParaRPr>
            </a:p>
          </p:txBody>
        </p:sp>
        <p:sp>
          <p:nvSpPr>
            <p:cNvPr id="35"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36"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37"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en-US">
                <a:latin typeface="Arial" charset="0"/>
              </a:endParaRPr>
            </a:p>
          </p:txBody>
        </p:sp>
        <p:sp>
          <p:nvSpPr>
            <p:cNvPr id="38"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39"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40"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grpSp>
          <p:nvGrpSpPr>
            <p:cNvPr id="41" name="Group 39"/>
            <p:cNvGrpSpPr>
              <a:grpSpLocks/>
            </p:cNvGrpSpPr>
            <p:nvPr userDrawn="1"/>
          </p:nvGrpSpPr>
          <p:grpSpPr bwMode="auto">
            <a:xfrm>
              <a:off x="0" y="1632"/>
              <a:ext cx="5758" cy="1858"/>
              <a:chOff x="0" y="1632"/>
              <a:chExt cx="5758" cy="1858"/>
            </a:xfrm>
          </p:grpSpPr>
          <p:sp>
            <p:nvSpPr>
              <p:cNvPr id="42"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a:defRPr/>
                </a:pPr>
                <a:endParaRPr lang="en-US">
                  <a:latin typeface="Arial" charset="0"/>
                </a:endParaRPr>
              </a:p>
            </p:txBody>
          </p:sp>
          <p:sp>
            <p:nvSpPr>
              <p:cNvPr id="43"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pPr>
                  <a:defRPr/>
                </a:pPr>
                <a:endParaRPr lang="en-US">
                  <a:latin typeface="Arial" charset="0"/>
                </a:endParaRPr>
              </a:p>
            </p:txBody>
          </p:sp>
        </p:grpSp>
      </p:grpSp>
      <p:sp>
        <p:nvSpPr>
          <p:cNvPr id="17450" name="Rectangle 42"/>
          <p:cNvSpPr>
            <a:spLocks noGrp="1" noChangeArrowheads="1"/>
          </p:cNvSpPr>
          <p:nvPr>
            <p:ph type="ctrTitle" sz="quarter"/>
          </p:nvPr>
        </p:nvSpPr>
        <p:spPr>
          <a:xfrm>
            <a:off x="457200" y="1600200"/>
            <a:ext cx="8229600" cy="1828800"/>
          </a:xfrm>
        </p:spPr>
        <p:txBody>
          <a:bodyPr/>
          <a:lstStyle>
            <a:lvl1pPr>
              <a:defRPr sz="4800"/>
            </a:lvl1pPr>
          </a:lstStyle>
          <a:p>
            <a:r>
              <a:rPr lang="en-US"/>
              <a:t>Click to edit Master title style</a:t>
            </a:r>
          </a:p>
        </p:txBody>
      </p:sp>
      <p:sp>
        <p:nvSpPr>
          <p:cNvPr id="17451" name="Rectangle 4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sz="3600"/>
            </a:lvl1pPr>
          </a:lstStyle>
          <a:p>
            <a:r>
              <a:rPr lang="en-US"/>
              <a:t>Click to edit Master subtitle style</a:t>
            </a:r>
          </a:p>
        </p:txBody>
      </p:sp>
      <p:sp>
        <p:nvSpPr>
          <p:cNvPr id="44" name="Rectangle 44"/>
          <p:cNvSpPr>
            <a:spLocks noGrp="1" noChangeArrowheads="1"/>
          </p:cNvSpPr>
          <p:nvPr>
            <p:ph type="dt" sz="quarter" idx="10"/>
          </p:nvPr>
        </p:nvSpPr>
        <p:spPr/>
        <p:txBody>
          <a:bodyPr/>
          <a:lstStyle>
            <a:lvl1pPr>
              <a:defRPr/>
            </a:lvl1pPr>
          </a:lstStyle>
          <a:p>
            <a:pPr>
              <a:defRPr/>
            </a:pPr>
            <a:endParaRPr lang="en-US"/>
          </a:p>
        </p:txBody>
      </p:sp>
      <p:sp>
        <p:nvSpPr>
          <p:cNvPr id="45" name="Rectangle 45"/>
          <p:cNvSpPr>
            <a:spLocks noGrp="1" noChangeArrowheads="1"/>
          </p:cNvSpPr>
          <p:nvPr>
            <p:ph type="ftr" sz="quarter" idx="11"/>
          </p:nvPr>
        </p:nvSpPr>
        <p:spPr/>
        <p:txBody>
          <a:bodyPr/>
          <a:lstStyle>
            <a:lvl1pPr>
              <a:defRPr/>
            </a:lvl1pPr>
          </a:lstStyle>
          <a:p>
            <a:pPr>
              <a:defRPr/>
            </a:pPr>
            <a:endParaRPr lang="en-US"/>
          </a:p>
        </p:txBody>
      </p:sp>
      <p:sp>
        <p:nvSpPr>
          <p:cNvPr id="46" name="Rectangle 46"/>
          <p:cNvSpPr>
            <a:spLocks noGrp="1" noChangeArrowheads="1"/>
          </p:cNvSpPr>
          <p:nvPr>
            <p:ph type="sldNum" sz="quarter" idx="12"/>
          </p:nvPr>
        </p:nvSpPr>
        <p:spPr/>
        <p:txBody>
          <a:bodyPr/>
          <a:lstStyle>
            <a:lvl1pPr>
              <a:defRPr/>
            </a:lvl1pPr>
          </a:lstStyle>
          <a:p>
            <a:pPr>
              <a:defRPr/>
            </a:pPr>
            <a:fld id="{4D2EE235-BBF4-42C3-B530-70E5197D37A7}" type="slidenum">
              <a:rPr lang="en-US" altLang="en-US"/>
              <a:pPr>
                <a:defRPr/>
              </a:pPr>
              <a:t>‹#›</a:t>
            </a:fld>
            <a:endParaRPr lang="en-US" altLang="en-US"/>
          </a:p>
        </p:txBody>
      </p:sp>
    </p:spTree>
    <p:extLst>
      <p:ext uri="{BB962C8B-B14F-4D97-AF65-F5344CB8AC3E}">
        <p14:creationId xmlns:p14="http://schemas.microsoft.com/office/powerpoint/2010/main" val="2906220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CE8956B0-F817-415C-BE8E-F481072A75F5}" type="slidenum">
              <a:rPr lang="en-US" altLang="en-US"/>
              <a:pPr>
                <a:defRPr/>
              </a:pPr>
              <a:t>‹#›</a:t>
            </a:fld>
            <a:endParaRPr lang="en-US" altLang="en-US"/>
          </a:p>
        </p:txBody>
      </p:sp>
    </p:spTree>
    <p:extLst>
      <p:ext uri="{BB962C8B-B14F-4D97-AF65-F5344CB8AC3E}">
        <p14:creationId xmlns:p14="http://schemas.microsoft.com/office/powerpoint/2010/main" val="111645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29BC8989-1C7B-4517-B1D2-63F3E78FC34A}" type="slidenum">
              <a:rPr lang="en-US" altLang="en-US"/>
              <a:pPr>
                <a:defRPr/>
              </a:pPr>
              <a:t>‹#›</a:t>
            </a:fld>
            <a:endParaRPr lang="en-US" altLang="en-US"/>
          </a:p>
        </p:txBody>
      </p:sp>
    </p:spTree>
    <p:extLst>
      <p:ext uri="{BB962C8B-B14F-4D97-AF65-F5344CB8AC3E}">
        <p14:creationId xmlns:p14="http://schemas.microsoft.com/office/powerpoint/2010/main" val="727777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B5957F9D-92DF-4FDF-9C2E-9F8E81A12D6A}" type="slidenum">
              <a:rPr lang="en-US" altLang="en-US"/>
              <a:pPr>
                <a:defRPr/>
              </a:pPr>
              <a:t>‹#›</a:t>
            </a:fld>
            <a:endParaRPr lang="en-US" altLang="en-US"/>
          </a:p>
        </p:txBody>
      </p:sp>
    </p:spTree>
    <p:extLst>
      <p:ext uri="{BB962C8B-B14F-4D97-AF65-F5344CB8AC3E}">
        <p14:creationId xmlns:p14="http://schemas.microsoft.com/office/powerpoint/2010/main" val="3823653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1B4F21C4-068D-4905-BE22-C296D7A16CB1}" type="slidenum">
              <a:rPr lang="en-US" altLang="en-US"/>
              <a:pPr>
                <a:defRPr/>
              </a:pPr>
              <a:t>‹#›</a:t>
            </a:fld>
            <a:endParaRPr lang="en-US" altLang="en-US"/>
          </a:p>
        </p:txBody>
      </p:sp>
    </p:spTree>
    <p:extLst>
      <p:ext uri="{BB962C8B-B14F-4D97-AF65-F5344CB8AC3E}">
        <p14:creationId xmlns:p14="http://schemas.microsoft.com/office/powerpoint/2010/main" val="15352132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1AA19539-B2D0-4031-8AB2-E88414E56CAF}" type="slidenum">
              <a:rPr lang="en-US" altLang="en-US"/>
              <a:pPr>
                <a:defRPr/>
              </a:pPr>
              <a:t>‹#›</a:t>
            </a:fld>
            <a:endParaRPr lang="en-US" altLang="en-US"/>
          </a:p>
        </p:txBody>
      </p:sp>
    </p:spTree>
    <p:extLst>
      <p:ext uri="{BB962C8B-B14F-4D97-AF65-F5344CB8AC3E}">
        <p14:creationId xmlns:p14="http://schemas.microsoft.com/office/powerpoint/2010/main" val="3524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4"/>
          <p:cNvSpPr>
            <a:spLocks noGrp="1" noChangeArrowheads="1"/>
          </p:cNvSpPr>
          <p:nvPr>
            <p:ph type="dt" sz="half" idx="10"/>
          </p:nvPr>
        </p:nvSpPr>
        <p:spPr>
          <a:ln/>
        </p:spPr>
        <p:txBody>
          <a:bodyPr/>
          <a:lstStyle>
            <a:lvl1pPr>
              <a:defRPr/>
            </a:lvl1pPr>
          </a:lstStyle>
          <a:p>
            <a:pPr>
              <a:defRPr/>
            </a:pPr>
            <a:endParaRPr lang="en-US"/>
          </a:p>
        </p:txBody>
      </p:sp>
      <p:sp>
        <p:nvSpPr>
          <p:cNvPr id="8" name="Rectangle 45"/>
          <p:cNvSpPr>
            <a:spLocks noGrp="1" noChangeArrowheads="1"/>
          </p:cNvSpPr>
          <p:nvPr>
            <p:ph type="ftr" sz="quarter" idx="11"/>
          </p:nvPr>
        </p:nvSpPr>
        <p:spPr>
          <a:ln/>
        </p:spPr>
        <p:txBody>
          <a:bodyPr/>
          <a:lstStyle>
            <a:lvl1pPr>
              <a:defRPr/>
            </a:lvl1pPr>
          </a:lstStyle>
          <a:p>
            <a:pPr>
              <a:defRPr/>
            </a:pPr>
            <a:endParaRPr lang="en-US"/>
          </a:p>
        </p:txBody>
      </p:sp>
      <p:sp>
        <p:nvSpPr>
          <p:cNvPr id="9" name="Rectangle 46"/>
          <p:cNvSpPr>
            <a:spLocks noGrp="1" noChangeArrowheads="1"/>
          </p:cNvSpPr>
          <p:nvPr>
            <p:ph type="sldNum" sz="quarter" idx="12"/>
          </p:nvPr>
        </p:nvSpPr>
        <p:spPr>
          <a:ln/>
        </p:spPr>
        <p:txBody>
          <a:bodyPr/>
          <a:lstStyle>
            <a:lvl1pPr>
              <a:defRPr/>
            </a:lvl1pPr>
          </a:lstStyle>
          <a:p>
            <a:pPr>
              <a:defRPr/>
            </a:pPr>
            <a:fld id="{4CC2967F-342C-43CC-92D2-3142B4681F9E}" type="slidenum">
              <a:rPr lang="en-US" altLang="en-US"/>
              <a:pPr>
                <a:defRPr/>
              </a:pPr>
              <a:t>‹#›</a:t>
            </a:fld>
            <a:endParaRPr lang="en-US" altLang="en-US"/>
          </a:p>
        </p:txBody>
      </p:sp>
    </p:spTree>
    <p:extLst>
      <p:ext uri="{BB962C8B-B14F-4D97-AF65-F5344CB8AC3E}">
        <p14:creationId xmlns:p14="http://schemas.microsoft.com/office/powerpoint/2010/main" val="3573565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4"/>
          <p:cNvSpPr>
            <a:spLocks noGrp="1" noChangeArrowheads="1"/>
          </p:cNvSpPr>
          <p:nvPr>
            <p:ph type="dt" sz="half" idx="10"/>
          </p:nvPr>
        </p:nvSpPr>
        <p:spPr>
          <a:ln/>
        </p:spPr>
        <p:txBody>
          <a:bodyPr/>
          <a:lstStyle>
            <a:lvl1pPr>
              <a:defRPr/>
            </a:lvl1pPr>
          </a:lstStyle>
          <a:p>
            <a:pPr>
              <a:defRPr/>
            </a:pPr>
            <a:endParaRPr lang="en-US"/>
          </a:p>
        </p:txBody>
      </p:sp>
      <p:sp>
        <p:nvSpPr>
          <p:cNvPr id="4" name="Rectangle 45"/>
          <p:cNvSpPr>
            <a:spLocks noGrp="1" noChangeArrowheads="1"/>
          </p:cNvSpPr>
          <p:nvPr>
            <p:ph type="ftr" sz="quarter" idx="11"/>
          </p:nvPr>
        </p:nvSpPr>
        <p:spPr>
          <a:ln/>
        </p:spPr>
        <p:txBody>
          <a:bodyPr/>
          <a:lstStyle>
            <a:lvl1pPr>
              <a:defRPr/>
            </a:lvl1pPr>
          </a:lstStyle>
          <a:p>
            <a:pPr>
              <a:defRPr/>
            </a:pPr>
            <a:endParaRPr lang="en-US"/>
          </a:p>
        </p:txBody>
      </p:sp>
      <p:sp>
        <p:nvSpPr>
          <p:cNvPr id="5" name="Rectangle 46"/>
          <p:cNvSpPr>
            <a:spLocks noGrp="1" noChangeArrowheads="1"/>
          </p:cNvSpPr>
          <p:nvPr>
            <p:ph type="sldNum" sz="quarter" idx="12"/>
          </p:nvPr>
        </p:nvSpPr>
        <p:spPr>
          <a:ln/>
        </p:spPr>
        <p:txBody>
          <a:bodyPr/>
          <a:lstStyle>
            <a:lvl1pPr>
              <a:defRPr/>
            </a:lvl1pPr>
          </a:lstStyle>
          <a:p>
            <a:pPr>
              <a:defRPr/>
            </a:pPr>
            <a:fld id="{E016FBC3-3B0D-48DA-AF07-523E1DB25AB8}" type="slidenum">
              <a:rPr lang="en-US" altLang="en-US"/>
              <a:pPr>
                <a:defRPr/>
              </a:pPr>
              <a:t>‹#›</a:t>
            </a:fld>
            <a:endParaRPr lang="en-US" altLang="en-US"/>
          </a:p>
        </p:txBody>
      </p:sp>
    </p:spTree>
    <p:extLst>
      <p:ext uri="{BB962C8B-B14F-4D97-AF65-F5344CB8AC3E}">
        <p14:creationId xmlns:p14="http://schemas.microsoft.com/office/powerpoint/2010/main" val="4172634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4"/>
          <p:cNvSpPr>
            <a:spLocks noGrp="1" noChangeArrowheads="1"/>
          </p:cNvSpPr>
          <p:nvPr>
            <p:ph type="dt" sz="half" idx="10"/>
          </p:nvPr>
        </p:nvSpPr>
        <p:spPr>
          <a:ln/>
        </p:spPr>
        <p:txBody>
          <a:bodyPr/>
          <a:lstStyle>
            <a:lvl1pPr>
              <a:defRPr/>
            </a:lvl1pPr>
          </a:lstStyle>
          <a:p>
            <a:pPr>
              <a:defRPr/>
            </a:pPr>
            <a:endParaRPr lang="en-US"/>
          </a:p>
        </p:txBody>
      </p:sp>
      <p:sp>
        <p:nvSpPr>
          <p:cNvPr id="3" name="Rectangle 45"/>
          <p:cNvSpPr>
            <a:spLocks noGrp="1" noChangeArrowheads="1"/>
          </p:cNvSpPr>
          <p:nvPr>
            <p:ph type="ftr" sz="quarter" idx="11"/>
          </p:nvPr>
        </p:nvSpPr>
        <p:spPr>
          <a:ln/>
        </p:spPr>
        <p:txBody>
          <a:bodyPr/>
          <a:lstStyle>
            <a:lvl1pPr>
              <a:defRPr/>
            </a:lvl1pPr>
          </a:lstStyle>
          <a:p>
            <a:pPr>
              <a:defRPr/>
            </a:pPr>
            <a:endParaRPr lang="en-US"/>
          </a:p>
        </p:txBody>
      </p:sp>
      <p:sp>
        <p:nvSpPr>
          <p:cNvPr id="4" name="Rectangle 46"/>
          <p:cNvSpPr>
            <a:spLocks noGrp="1" noChangeArrowheads="1"/>
          </p:cNvSpPr>
          <p:nvPr>
            <p:ph type="sldNum" sz="quarter" idx="12"/>
          </p:nvPr>
        </p:nvSpPr>
        <p:spPr>
          <a:ln/>
        </p:spPr>
        <p:txBody>
          <a:bodyPr/>
          <a:lstStyle>
            <a:lvl1pPr>
              <a:defRPr/>
            </a:lvl1pPr>
          </a:lstStyle>
          <a:p>
            <a:pPr>
              <a:defRPr/>
            </a:pPr>
            <a:fld id="{F270D212-53AD-406D-9CBE-A68D28C5769F}" type="slidenum">
              <a:rPr lang="en-US" altLang="en-US"/>
              <a:pPr>
                <a:defRPr/>
              </a:pPr>
              <a:t>‹#›</a:t>
            </a:fld>
            <a:endParaRPr lang="en-US" altLang="en-US"/>
          </a:p>
        </p:txBody>
      </p:sp>
    </p:spTree>
    <p:extLst>
      <p:ext uri="{BB962C8B-B14F-4D97-AF65-F5344CB8AC3E}">
        <p14:creationId xmlns:p14="http://schemas.microsoft.com/office/powerpoint/2010/main" val="3882331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4ACD7071-4D02-4F18-A3FA-CBE1E313A28C}" type="slidenum">
              <a:rPr lang="en-US" altLang="en-US"/>
              <a:pPr>
                <a:defRPr/>
              </a:pPr>
              <a:t>‹#›</a:t>
            </a:fld>
            <a:endParaRPr lang="en-US" altLang="en-US"/>
          </a:p>
        </p:txBody>
      </p:sp>
    </p:spTree>
    <p:extLst>
      <p:ext uri="{BB962C8B-B14F-4D97-AF65-F5344CB8AC3E}">
        <p14:creationId xmlns:p14="http://schemas.microsoft.com/office/powerpoint/2010/main" val="465365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00A38D0E-F477-47D1-BBE7-B95260EF199A}" type="slidenum">
              <a:rPr lang="en-US" altLang="en-US"/>
              <a:pPr>
                <a:defRPr/>
              </a:pPr>
              <a:t>‹#›</a:t>
            </a:fld>
            <a:endParaRPr lang="en-US" altLang="en-US"/>
          </a:p>
        </p:txBody>
      </p:sp>
    </p:spTree>
    <p:extLst>
      <p:ext uri="{BB962C8B-B14F-4D97-AF65-F5344CB8AC3E}">
        <p14:creationId xmlns:p14="http://schemas.microsoft.com/office/powerpoint/2010/main" val="3993282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58"/>
            </a:gs>
            <a:gs pos="100000">
              <a:schemeClr val="bg1"/>
            </a:gs>
          </a:gsLst>
          <a:lin ang="27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9144000" cy="6856413"/>
            <a:chOff x="0" y="0"/>
            <a:chExt cx="5760" cy="4319"/>
          </a:xfrm>
        </p:grpSpPr>
        <p:sp>
          <p:nvSpPr>
            <p:cNvPr id="16387"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pPr>
                <a:defRPr/>
              </a:pPr>
              <a:endParaRPr lang="en-US">
                <a:latin typeface="Arial" charset="0"/>
              </a:endParaRPr>
            </a:p>
          </p:txBody>
        </p:sp>
        <p:sp>
          <p:nvSpPr>
            <p:cNvPr id="16388"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16389"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pPr>
                <a:defRPr/>
              </a:pPr>
              <a:endParaRPr lang="en-US">
                <a:latin typeface="Arial" charset="0"/>
              </a:endParaRPr>
            </a:p>
          </p:txBody>
        </p:sp>
        <p:sp>
          <p:nvSpPr>
            <p:cNvPr id="1035" name="Freeform 6"/>
            <p:cNvSpPr>
              <a:spLocks/>
            </p:cNvSpPr>
            <p:nvPr/>
          </p:nvSpPr>
          <p:spPr bwMode="hidden">
            <a:xfrm>
              <a:off x="4038" y="3577"/>
              <a:ext cx="1720" cy="65"/>
            </a:xfrm>
            <a:custGeom>
              <a:avLst/>
              <a:gdLst>
                <a:gd name="T0" fmla="*/ 1702 w 1722"/>
                <a:gd name="T1" fmla="*/ 56 h 66"/>
                <a:gd name="T2" fmla="*/ 1702 w 1722"/>
                <a:gd name="T3" fmla="*/ 50 h 66"/>
                <a:gd name="T4" fmla="*/ 0 w 1722"/>
                <a:gd name="T5" fmla="*/ 0 h 66"/>
                <a:gd name="T6" fmla="*/ 0 w 1722"/>
                <a:gd name="T7" fmla="*/ 38 h 66"/>
                <a:gd name="T8" fmla="*/ 1702 w 1722"/>
                <a:gd name="T9" fmla="*/ 56 h 66"/>
                <a:gd name="T10" fmla="*/ 1702 w 1722"/>
                <a:gd name="T11" fmla="*/ 5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1"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1037" name="Freeform 8"/>
            <p:cNvSpPr>
              <a:spLocks/>
            </p:cNvSpPr>
            <p:nvPr/>
          </p:nvSpPr>
          <p:spPr bwMode="hidden">
            <a:xfrm>
              <a:off x="4784" y="3702"/>
              <a:ext cx="974" cy="101"/>
            </a:xfrm>
            <a:custGeom>
              <a:avLst/>
              <a:gdLst>
                <a:gd name="T0" fmla="*/ 965 w 975"/>
                <a:gd name="T1" fmla="*/ 48 h 101"/>
                <a:gd name="T2" fmla="*/ 965 w 975"/>
                <a:gd name="T3" fmla="*/ 0 h 101"/>
                <a:gd name="T4" fmla="*/ 0 w 975"/>
                <a:gd name="T5" fmla="*/ 24 h 101"/>
                <a:gd name="T6" fmla="*/ 0 w 975"/>
                <a:gd name="T7" fmla="*/ 101 h 101"/>
                <a:gd name="T8" fmla="*/ 965 w 975"/>
                <a:gd name="T9" fmla="*/ 48 h 101"/>
                <a:gd name="T10" fmla="*/ 965 w 975"/>
                <a:gd name="T11" fmla="*/ 48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5" h="101">
                  <a:moveTo>
                    <a:pt x="975" y="48"/>
                  </a:moveTo>
                  <a:lnTo>
                    <a:pt x="975" y="0"/>
                  </a:lnTo>
                  <a:lnTo>
                    <a:pt x="0" y="24"/>
                  </a:lnTo>
                  <a:lnTo>
                    <a:pt x="0" y="101"/>
                  </a:lnTo>
                  <a:lnTo>
                    <a:pt x="975"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8" name="Freeform 9"/>
            <p:cNvSpPr>
              <a:spLocks/>
            </p:cNvSpPr>
            <p:nvPr/>
          </p:nvSpPr>
          <p:spPr bwMode="hidden">
            <a:xfrm>
              <a:off x="3619" y="3815"/>
              <a:ext cx="2139" cy="198"/>
            </a:xfrm>
            <a:custGeom>
              <a:avLst/>
              <a:gdLst>
                <a:gd name="T0" fmla="*/ 2121 w 2141"/>
                <a:gd name="T1" fmla="*/ 0 h 198"/>
                <a:gd name="T2" fmla="*/ 0 w 2141"/>
                <a:gd name="T3" fmla="*/ 156 h 198"/>
                <a:gd name="T4" fmla="*/ 0 w 2141"/>
                <a:gd name="T5" fmla="*/ 198 h 198"/>
                <a:gd name="T6" fmla="*/ 2121 w 2141"/>
                <a:gd name="T7" fmla="*/ 0 h 198"/>
                <a:gd name="T8" fmla="*/ 2121 w 2141"/>
                <a:gd name="T9" fmla="*/ 0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41" h="198">
                  <a:moveTo>
                    <a:pt x="2141" y="0"/>
                  </a:moveTo>
                  <a:lnTo>
                    <a:pt x="0" y="156"/>
                  </a:lnTo>
                  <a:lnTo>
                    <a:pt x="0" y="198"/>
                  </a:lnTo>
                  <a:lnTo>
                    <a:pt x="214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4"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a:defRPr/>
              </a:pPr>
              <a:endParaRPr lang="en-US">
                <a:latin typeface="Arial" charset="0"/>
              </a:endParaRPr>
            </a:p>
          </p:txBody>
        </p:sp>
        <p:sp>
          <p:nvSpPr>
            <p:cNvPr id="1040" name="Freeform 11"/>
            <p:cNvSpPr>
              <a:spLocks/>
            </p:cNvSpPr>
            <p:nvPr/>
          </p:nvSpPr>
          <p:spPr bwMode="hidden">
            <a:xfrm>
              <a:off x="2097" y="4043"/>
              <a:ext cx="2514" cy="276"/>
            </a:xfrm>
            <a:custGeom>
              <a:avLst/>
              <a:gdLst>
                <a:gd name="T0" fmla="*/ 2152 w 2517"/>
                <a:gd name="T1" fmla="*/ 276 h 276"/>
                <a:gd name="T2" fmla="*/ 2487 w 2517"/>
                <a:gd name="T3" fmla="*/ 204 h 276"/>
                <a:gd name="T4" fmla="*/ 2230 w 2517"/>
                <a:gd name="T5" fmla="*/ 0 h 276"/>
                <a:gd name="T6" fmla="*/ 0 w 2517"/>
                <a:gd name="T7" fmla="*/ 276 h 276"/>
                <a:gd name="T8" fmla="*/ 2152 w 2517"/>
                <a:gd name="T9" fmla="*/ 276 h 276"/>
                <a:gd name="T10" fmla="*/ 2152 w 2517"/>
                <a:gd name="T11" fmla="*/ 276 h 2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7" h="276">
                  <a:moveTo>
                    <a:pt x="2182" y="276"/>
                  </a:moveTo>
                  <a:lnTo>
                    <a:pt x="2517" y="204"/>
                  </a:lnTo>
                  <a:lnTo>
                    <a:pt x="2260" y="0"/>
                  </a:lnTo>
                  <a:lnTo>
                    <a:pt x="0" y="276"/>
                  </a:lnTo>
                  <a:lnTo>
                    <a:pt x="2182" y="2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6"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pPr>
                <a:defRPr/>
              </a:pPr>
              <a:endParaRPr lang="en-US">
                <a:latin typeface="Arial" charset="0"/>
              </a:endParaRPr>
            </a:p>
          </p:txBody>
        </p:sp>
        <p:sp>
          <p:nvSpPr>
            <p:cNvPr id="1042" name="Freeform 13"/>
            <p:cNvSpPr>
              <a:spLocks/>
            </p:cNvSpPr>
            <p:nvPr/>
          </p:nvSpPr>
          <p:spPr bwMode="hidden">
            <a:xfrm>
              <a:off x="5030" y="3151"/>
              <a:ext cx="728" cy="240"/>
            </a:xfrm>
            <a:custGeom>
              <a:avLst/>
              <a:gdLst>
                <a:gd name="T0" fmla="*/ 719 w 729"/>
                <a:gd name="T1" fmla="*/ 240 h 240"/>
                <a:gd name="T2" fmla="*/ 0 w 729"/>
                <a:gd name="T3" fmla="*/ 0 h 240"/>
                <a:gd name="T4" fmla="*/ 0 w 729"/>
                <a:gd name="T5" fmla="*/ 6 h 240"/>
                <a:gd name="T6" fmla="*/ 719 w 729"/>
                <a:gd name="T7" fmla="*/ 240 h 240"/>
                <a:gd name="T8" fmla="*/ 719 w 729"/>
                <a:gd name="T9" fmla="*/ 240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9" h="240">
                  <a:moveTo>
                    <a:pt x="729" y="240"/>
                  </a:moveTo>
                  <a:lnTo>
                    <a:pt x="0" y="0"/>
                  </a:lnTo>
                  <a:lnTo>
                    <a:pt x="0" y="6"/>
                  </a:lnTo>
                  <a:lnTo>
                    <a:pt x="729" y="2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8"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1044" name="Freeform 15"/>
            <p:cNvSpPr>
              <a:spLocks/>
            </p:cNvSpPr>
            <p:nvPr/>
          </p:nvSpPr>
          <p:spPr bwMode="hidden">
            <a:xfrm>
              <a:off x="5030" y="3049"/>
              <a:ext cx="728" cy="318"/>
            </a:xfrm>
            <a:custGeom>
              <a:avLst/>
              <a:gdLst>
                <a:gd name="T0" fmla="*/ 719 w 729"/>
                <a:gd name="T1" fmla="*/ 318 h 318"/>
                <a:gd name="T2" fmla="*/ 719 w 729"/>
                <a:gd name="T3" fmla="*/ 312 h 318"/>
                <a:gd name="T4" fmla="*/ 0 w 729"/>
                <a:gd name="T5" fmla="*/ 0 h 318"/>
                <a:gd name="T6" fmla="*/ 0 w 729"/>
                <a:gd name="T7" fmla="*/ 54 h 318"/>
                <a:gd name="T8" fmla="*/ 719 w 729"/>
                <a:gd name="T9" fmla="*/ 318 h 318"/>
                <a:gd name="T10" fmla="*/ 719 w 729"/>
                <a:gd name="T11" fmla="*/ 318 h 3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00"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pPr>
                <a:defRPr/>
              </a:pPr>
              <a:endParaRPr lang="en-US">
                <a:latin typeface="Arial" charset="0"/>
              </a:endParaRPr>
            </a:p>
          </p:txBody>
        </p:sp>
        <p:sp>
          <p:nvSpPr>
            <p:cNvPr id="16401"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16402"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pPr>
                <a:defRPr/>
              </a:pPr>
              <a:endParaRPr lang="en-US">
                <a:latin typeface="Arial" charset="0"/>
              </a:endParaRPr>
            </a:p>
          </p:txBody>
        </p:sp>
        <p:sp>
          <p:nvSpPr>
            <p:cNvPr id="1048" name="Freeform 19"/>
            <p:cNvSpPr>
              <a:spLocks/>
            </p:cNvSpPr>
            <p:nvPr/>
          </p:nvSpPr>
          <p:spPr bwMode="hidden">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335">
                  <a:moveTo>
                    <a:pt x="281" y="335"/>
                  </a:moveTo>
                  <a:lnTo>
                    <a:pt x="281" y="173"/>
                  </a:lnTo>
                  <a:lnTo>
                    <a:pt x="96" y="0"/>
                  </a:lnTo>
                  <a:lnTo>
                    <a:pt x="0" y="90"/>
                  </a:lnTo>
                  <a:lnTo>
                    <a:pt x="281" y="3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04"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1050" name="Freeform 21"/>
            <p:cNvSpPr>
              <a:spLocks/>
            </p:cNvSpPr>
            <p:nvPr/>
          </p:nvSpPr>
          <p:spPr bwMode="hidden">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32">
                  <a:moveTo>
                    <a:pt x="132" y="132"/>
                  </a:moveTo>
                  <a:lnTo>
                    <a:pt x="0" y="0"/>
                  </a:lnTo>
                  <a:lnTo>
                    <a:pt x="132" y="132"/>
                  </a:lnTo>
                  <a:close/>
                </a:path>
              </a:pathLst>
            </a:custGeom>
            <a:solidFill>
              <a:srgbClr val="FF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06"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16407"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16408"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pPr>
                <a:defRPr/>
              </a:pPr>
              <a:endParaRPr lang="en-US">
                <a:latin typeface="Arial" charset="0"/>
              </a:endParaRPr>
            </a:p>
          </p:txBody>
        </p:sp>
        <p:sp>
          <p:nvSpPr>
            <p:cNvPr id="1054" name="Freeform 25"/>
            <p:cNvSpPr>
              <a:spLocks/>
            </p:cNvSpPr>
            <p:nvPr/>
          </p:nvSpPr>
          <p:spPr bwMode="hidden">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 h="516">
                  <a:moveTo>
                    <a:pt x="155" y="516"/>
                  </a:moveTo>
                  <a:lnTo>
                    <a:pt x="155" y="204"/>
                  </a:lnTo>
                  <a:lnTo>
                    <a:pt x="77" y="0"/>
                  </a:lnTo>
                  <a:lnTo>
                    <a:pt x="0" y="192"/>
                  </a:lnTo>
                  <a:lnTo>
                    <a:pt x="155" y="51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10"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pPr>
                <a:defRPr/>
              </a:pPr>
              <a:endParaRPr lang="en-US">
                <a:latin typeface="Arial" charset="0"/>
              </a:endParaRPr>
            </a:p>
          </p:txBody>
        </p:sp>
        <p:sp>
          <p:nvSpPr>
            <p:cNvPr id="16411"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en-US">
                <a:latin typeface="Arial" charset="0"/>
              </a:endParaRPr>
            </a:p>
          </p:txBody>
        </p:sp>
        <p:sp>
          <p:nvSpPr>
            <p:cNvPr id="1057" name="Freeform 28"/>
            <p:cNvSpPr>
              <a:spLocks/>
            </p:cNvSpPr>
            <p:nvPr/>
          </p:nvSpPr>
          <p:spPr bwMode="hidden">
            <a:xfrm>
              <a:off x="5698" y="653"/>
              <a:ext cx="60" cy="311"/>
            </a:xfrm>
            <a:custGeom>
              <a:avLst/>
              <a:gdLst>
                <a:gd name="T0" fmla="*/ 0 w 60"/>
                <a:gd name="T1" fmla="*/ 144 h 312"/>
                <a:gd name="T2" fmla="*/ 60 w 60"/>
                <a:gd name="T3" fmla="*/ 302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12">
                  <a:moveTo>
                    <a:pt x="0" y="144"/>
                  </a:moveTo>
                  <a:lnTo>
                    <a:pt x="60" y="312"/>
                  </a:lnTo>
                  <a:lnTo>
                    <a:pt x="60" y="6"/>
                  </a:lnTo>
                  <a:lnTo>
                    <a:pt x="54" y="0"/>
                  </a:lnTo>
                  <a:lnTo>
                    <a:pt x="0" y="14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13"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1059" name="Freeform 30"/>
            <p:cNvSpPr>
              <a:spLocks/>
            </p:cNvSpPr>
            <p:nvPr/>
          </p:nvSpPr>
          <p:spPr bwMode="hidden">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0"/>
                  </a:lnTo>
                  <a:lnTo>
                    <a:pt x="0" y="6"/>
                  </a:lnTo>
                  <a:lnTo>
                    <a:pt x="6" y="6"/>
                  </a:lnTo>
                  <a:close/>
                </a:path>
              </a:pathLst>
            </a:custGeom>
            <a:solidFill>
              <a:srgbClr val="18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15"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16416"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pPr>
                <a:defRPr/>
              </a:pPr>
              <a:endParaRPr lang="en-US">
                <a:latin typeface="Arial" charset="0"/>
              </a:endParaRPr>
            </a:p>
          </p:txBody>
        </p:sp>
        <p:sp>
          <p:nvSpPr>
            <p:cNvPr id="16417"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16418"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16419"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en-US">
                <a:latin typeface="Arial" charset="0"/>
              </a:endParaRPr>
            </a:p>
          </p:txBody>
        </p:sp>
        <p:sp>
          <p:nvSpPr>
            <p:cNvPr id="16420"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16421"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sp>
          <p:nvSpPr>
            <p:cNvPr id="16422"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pPr>
                <a:defRPr/>
              </a:pPr>
              <a:endParaRPr lang="en-US">
                <a:latin typeface="Arial" charset="0"/>
              </a:endParaRPr>
            </a:p>
          </p:txBody>
        </p:sp>
        <p:grpSp>
          <p:nvGrpSpPr>
            <p:cNvPr id="1068" name="Group 39"/>
            <p:cNvGrpSpPr>
              <a:grpSpLocks/>
            </p:cNvGrpSpPr>
            <p:nvPr userDrawn="1"/>
          </p:nvGrpSpPr>
          <p:grpSpPr bwMode="auto">
            <a:xfrm>
              <a:off x="0" y="1632"/>
              <a:ext cx="5758" cy="1858"/>
              <a:chOff x="0" y="1632"/>
              <a:chExt cx="5758" cy="1858"/>
            </a:xfrm>
          </p:grpSpPr>
          <p:sp>
            <p:nvSpPr>
              <p:cNvPr id="16424"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a:defRPr/>
                </a:pPr>
                <a:endParaRPr lang="en-US">
                  <a:latin typeface="Arial" charset="0"/>
                </a:endParaRPr>
              </a:p>
            </p:txBody>
          </p:sp>
          <p:sp>
            <p:nvSpPr>
              <p:cNvPr id="16425"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pPr>
                  <a:defRPr/>
                </a:pPr>
                <a:endParaRPr lang="en-US">
                  <a:latin typeface="Arial" charset="0"/>
                </a:endParaRPr>
              </a:p>
            </p:txBody>
          </p:sp>
        </p:grpSp>
      </p:grpSp>
      <p:sp>
        <p:nvSpPr>
          <p:cNvPr id="16426" name="Rectangle 42"/>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427" name="Rectangle 43"/>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428" name="Rectangle 4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effectLst>
                  <a:outerShdw blurRad="38100" dist="38100" dir="2700000" algn="tl">
                    <a:srgbClr val="000000"/>
                  </a:outerShdw>
                </a:effectLst>
                <a:latin typeface="Arial" charset="0"/>
              </a:defRPr>
            </a:lvl1pPr>
          </a:lstStyle>
          <a:p>
            <a:pPr>
              <a:defRPr/>
            </a:pPr>
            <a:endParaRPr lang="en-US"/>
          </a:p>
        </p:txBody>
      </p:sp>
      <p:sp>
        <p:nvSpPr>
          <p:cNvPr id="16429" name="Rectangle 4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effectLst>
                  <a:outerShdw blurRad="38100" dist="38100" dir="2700000" algn="tl">
                    <a:srgbClr val="000000"/>
                  </a:outerShdw>
                </a:effectLst>
                <a:latin typeface="Arial" charset="0"/>
              </a:defRPr>
            </a:lvl1pPr>
          </a:lstStyle>
          <a:p>
            <a:pPr>
              <a:defRPr/>
            </a:pPr>
            <a:endParaRPr lang="en-US"/>
          </a:p>
        </p:txBody>
      </p:sp>
      <p:sp>
        <p:nvSpPr>
          <p:cNvPr id="16430" name="Rectangle 4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effectLst>
                  <a:outerShdw blurRad="38100" dist="38100" dir="2700000" algn="tl">
                    <a:srgbClr val="000000"/>
                  </a:outerShdw>
                </a:effectLst>
              </a:defRPr>
            </a:lvl1pPr>
          </a:lstStyle>
          <a:p>
            <a:pPr>
              <a:defRPr/>
            </a:pPr>
            <a:fld id="{5F91F635-11E1-4525-9BE6-6DEFBC4D2522}"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834"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42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42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42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42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42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27" grpId="0" build="p">
        <p:tmplLst>
          <p:tmpl lvl="1">
            <p:tnLst>
              <p:par>
                <p:cTn presetID="1" presetClass="entr" presetSubtype="0" fill="hold" nodeType="clickEffect">
                  <p:stCondLst>
                    <p:cond delay="0"/>
                  </p:stCondLst>
                  <p:childTnLst>
                    <p:set>
                      <p:cBhvr>
                        <p:cTn dur="1" fill="hold">
                          <p:stCondLst>
                            <p:cond delay="0"/>
                          </p:stCondLst>
                        </p:cTn>
                        <p:tgtEl>
                          <p:spTgt spid="16427"/>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6427"/>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6427"/>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6427"/>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6427"/>
                        </p:tgtEl>
                        <p:attrNameLst>
                          <p:attrName>style.visibility</p:attrName>
                        </p:attrNameLst>
                      </p:cBhvr>
                      <p:to>
                        <p:strVal val="visible"/>
                      </p:to>
                    </p:set>
                  </p:childTnLst>
                </p:cTn>
              </p:par>
            </p:tnLst>
          </p:tmpl>
        </p:tmplLst>
      </p:bldP>
    </p:bld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90000"/>
        <a:buFont typeface="Wingdings" panose="05000000000000000000" pitchFamily="2" charset="2"/>
        <a:buBlip>
          <a:blip r:embed="rId13"/>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90000"/>
        <a:buFont typeface="Wingdings" panose="05000000000000000000" pitchFamily="2" charset="2"/>
        <a:buBlip>
          <a:blip r:embed="rId14"/>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90000"/>
        <a:buFont typeface="Wingdings" panose="05000000000000000000" pitchFamily="2" charset="2"/>
        <a:buBlip>
          <a:blip r:embed="rId15"/>
        </a:buBlip>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screencast.com/t/VU5jvFiJRTW"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6.png"/><Relationship Id="rId4" Type="http://schemas.openxmlformats.org/officeDocument/2006/relationships/image" Target="../media/image5.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6.png"/><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6.png"/><Relationship Id="rId4"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9.png"/></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screencast.com/t/BBdD9Pc7Ep"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screencast.com/t/peQIzoD9liTG"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9" name="Rectangle 7"/>
          <p:cNvSpPr>
            <a:spLocks noGrp="1" noChangeArrowheads="1"/>
          </p:cNvSpPr>
          <p:nvPr>
            <p:ph type="title"/>
          </p:nvPr>
        </p:nvSpPr>
        <p:spPr>
          <a:xfrm>
            <a:off x="457200" y="1295400"/>
            <a:ext cx="8229600" cy="3581400"/>
          </a:xfrm>
        </p:spPr>
        <p:txBody>
          <a:bodyPr/>
          <a:lstStyle/>
          <a:p>
            <a:pPr eaLnBrk="1" hangingPunct="1">
              <a:defRPr/>
            </a:pPr>
            <a:r>
              <a:rPr lang="en-US" sz="4000" b="1" i="1" dirty="0"/>
              <a:t>Scale Development using </a:t>
            </a:r>
            <a:br>
              <a:rPr lang="en-US" sz="4000" b="1" i="1" dirty="0"/>
            </a:br>
            <a:r>
              <a:rPr lang="en-US" sz="4000" b="1" i="1" dirty="0"/>
              <a:t>Factor Analysis</a:t>
            </a:r>
            <a:br>
              <a:rPr lang="en-US" sz="4000" b="1" i="1" dirty="0"/>
            </a:br>
            <a:br>
              <a:rPr lang="en-US" sz="4000" b="1" i="1" dirty="0"/>
            </a:br>
            <a:r>
              <a:rPr lang="en-US" sz="2600" b="1" i="1" dirty="0"/>
              <a:t>Note: While there is not a chapter in our book dedicated to this topic, it does draw from much of the material that we have covered to this point.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57200" y="277813"/>
            <a:ext cx="8229600" cy="1474787"/>
          </a:xfrm>
        </p:spPr>
        <p:txBody>
          <a:bodyPr/>
          <a:lstStyle/>
          <a:p>
            <a:pPr eaLnBrk="1" hangingPunct="1">
              <a:defRPr/>
            </a:pPr>
            <a:r>
              <a:rPr lang="en-US" sz="4800" b="1" dirty="0"/>
              <a:t>Multidimensional Scales</a:t>
            </a:r>
          </a:p>
        </p:txBody>
      </p:sp>
      <p:sp>
        <p:nvSpPr>
          <p:cNvPr id="112643" name="Rectangle 3"/>
          <p:cNvSpPr>
            <a:spLocks noGrp="1" noChangeArrowheads="1"/>
          </p:cNvSpPr>
          <p:nvPr>
            <p:ph type="body" idx="1"/>
          </p:nvPr>
        </p:nvSpPr>
        <p:spPr>
          <a:xfrm>
            <a:off x="457200" y="1905000"/>
            <a:ext cx="8229600" cy="4225925"/>
          </a:xfrm>
        </p:spPr>
        <p:txBody>
          <a:bodyPr/>
          <a:lstStyle/>
          <a:p>
            <a:pPr eaLnBrk="1" hangingPunct="1">
              <a:defRPr/>
            </a:pPr>
            <a:r>
              <a:rPr lang="en-US" dirty="0"/>
              <a:t>A unidimensional scale assumes a construct has only one dimension or attribute. However, sometimes, in order to capture the full meaning of a construct, it may be conceptualized to have more than one dimension. This means that it consists of more than one attribute and is therefore  multidimensional.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42" name="Rectangle 6"/>
          <p:cNvSpPr>
            <a:spLocks noGrp="1" noChangeArrowheads="1"/>
          </p:cNvSpPr>
          <p:nvPr>
            <p:ph type="title"/>
          </p:nvPr>
        </p:nvSpPr>
        <p:spPr/>
        <p:txBody>
          <a:bodyPr/>
          <a:lstStyle/>
          <a:p>
            <a:pPr eaLnBrk="1" hangingPunct="1">
              <a:defRPr/>
            </a:pPr>
            <a:r>
              <a:rPr lang="en-US" sz="4000" b="1" dirty="0"/>
              <a:t>Two Dimensions of </a:t>
            </a:r>
            <a:br>
              <a:rPr lang="en-US" sz="4000" b="1" dirty="0"/>
            </a:br>
            <a:r>
              <a:rPr lang="en-US" sz="4000" b="1" dirty="0"/>
              <a:t>Teaching Effectiveness </a:t>
            </a:r>
          </a:p>
        </p:txBody>
      </p:sp>
      <p:sp>
        <p:nvSpPr>
          <p:cNvPr id="2" name="Content Placeholder 1"/>
          <p:cNvSpPr>
            <a:spLocks noGrp="1"/>
          </p:cNvSpPr>
          <p:nvPr>
            <p:ph idx="1"/>
          </p:nvPr>
        </p:nvSpPr>
        <p:spPr/>
        <p:txBody>
          <a:bodyPr/>
          <a:lstStyle/>
          <a:p>
            <a:pPr>
              <a:defRPr/>
            </a:pPr>
            <a:r>
              <a:rPr lang="en-US" sz="2500" dirty="0"/>
              <a:t>The construct “teaching effectiveness” could be conceptualized as having a “</a:t>
            </a:r>
            <a:r>
              <a:rPr lang="en-US" sz="2500" b="1" i="1" dirty="0"/>
              <a:t>knowledge transfer</a:t>
            </a:r>
            <a:r>
              <a:rPr lang="en-US" sz="2500" dirty="0"/>
              <a:t>” dimension and a “</a:t>
            </a:r>
            <a:r>
              <a:rPr lang="en-US" sz="2500" b="1" i="1" dirty="0"/>
              <a:t>course administration</a:t>
            </a:r>
            <a:r>
              <a:rPr lang="en-US" sz="2500" dirty="0"/>
              <a:t>” dimension. </a:t>
            </a:r>
          </a:p>
          <a:p>
            <a:pPr>
              <a:defRPr/>
            </a:pPr>
            <a:r>
              <a:rPr lang="en-US" sz="2500" dirty="0"/>
              <a:t>Knowledge transfer – reflects the teacher’s ability to take their own knowledge in a subject matter and transmit it to a student.</a:t>
            </a:r>
          </a:p>
          <a:p>
            <a:pPr>
              <a:defRPr/>
            </a:pPr>
            <a:r>
              <a:rPr lang="en-US" sz="2500" dirty="0"/>
              <a:t>Course administration – reflects the teacher’s ability to organize the course in a manner that facilitates learning. </a:t>
            </a:r>
          </a:p>
          <a:p>
            <a:pPr>
              <a:defRPr/>
            </a:pPr>
            <a:r>
              <a:rPr lang="en-US" sz="2500" b="1" i="1" dirty="0"/>
              <a:t>How might we develop scales to measure the teaching effectiveness construct?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865187"/>
          </a:xfrm>
        </p:spPr>
        <p:txBody>
          <a:bodyPr/>
          <a:lstStyle/>
          <a:p>
            <a:pPr>
              <a:defRPr/>
            </a:pPr>
            <a:r>
              <a:rPr lang="en-US" dirty="0"/>
              <a:t>Knowledge Transfer Items</a:t>
            </a:r>
          </a:p>
        </p:txBody>
      </p:sp>
      <p:sp>
        <p:nvSpPr>
          <p:cNvPr id="3" name="Content Placeholder 2"/>
          <p:cNvSpPr>
            <a:spLocks noGrp="1"/>
          </p:cNvSpPr>
          <p:nvPr>
            <p:ph idx="1"/>
          </p:nvPr>
        </p:nvSpPr>
        <p:spPr>
          <a:xfrm>
            <a:off x="457200" y="1219200"/>
            <a:ext cx="8229600" cy="5181600"/>
          </a:xfrm>
        </p:spPr>
        <p:txBody>
          <a:bodyPr/>
          <a:lstStyle/>
          <a:p>
            <a:pPr marL="0" indent="0">
              <a:buFont typeface="Wingdings" panose="05000000000000000000" pitchFamily="2" charset="2"/>
              <a:buNone/>
              <a:defRPr/>
            </a:pPr>
            <a:r>
              <a:rPr lang="en-US" sz="2000" dirty="0"/>
              <a:t>1. My professor is an expert in his field.</a:t>
            </a:r>
          </a:p>
          <a:p>
            <a:pPr marL="0" indent="0">
              <a:buFont typeface="Wingdings" panose="05000000000000000000" pitchFamily="2" charset="2"/>
              <a:buNone/>
              <a:defRPr/>
            </a:pPr>
            <a:endParaRPr lang="en-US" sz="2000" dirty="0"/>
          </a:p>
          <a:p>
            <a:pPr marL="0" indent="0">
              <a:buFont typeface="Wingdings" panose="05000000000000000000" pitchFamily="2" charset="2"/>
              <a:buNone/>
              <a:defRPr/>
            </a:pPr>
            <a:endParaRPr lang="en-US" sz="2000" dirty="0"/>
          </a:p>
          <a:p>
            <a:pPr marL="0" indent="0">
              <a:buFont typeface="Wingdings" panose="05000000000000000000" pitchFamily="2" charset="2"/>
              <a:buNone/>
              <a:defRPr/>
            </a:pPr>
            <a:r>
              <a:rPr lang="en-US" sz="2000" dirty="0"/>
              <a:t>2. My professor presents difficult information in an interesting way.</a:t>
            </a:r>
          </a:p>
          <a:p>
            <a:pPr marL="0" indent="0">
              <a:buFont typeface="Wingdings" panose="05000000000000000000" pitchFamily="2" charset="2"/>
              <a:buNone/>
              <a:defRPr/>
            </a:pPr>
            <a:endParaRPr lang="en-US" sz="2000" dirty="0"/>
          </a:p>
          <a:p>
            <a:pPr marL="0" indent="0">
              <a:buFont typeface="Wingdings" panose="05000000000000000000" pitchFamily="2" charset="2"/>
              <a:buNone/>
              <a:defRPr/>
            </a:pPr>
            <a:endParaRPr lang="en-US" sz="2000" dirty="0"/>
          </a:p>
          <a:p>
            <a:pPr marL="0" indent="0">
              <a:buFont typeface="Wingdings" panose="05000000000000000000" pitchFamily="2" charset="2"/>
              <a:buNone/>
              <a:defRPr/>
            </a:pPr>
            <a:r>
              <a:rPr lang="en-US" sz="2000" dirty="0"/>
              <a:t>3. My professor seems to know when I don’t understand the material.</a:t>
            </a:r>
          </a:p>
          <a:p>
            <a:pPr marL="0" indent="0">
              <a:buFont typeface="Wingdings" panose="05000000000000000000" pitchFamily="2" charset="2"/>
              <a:buNone/>
              <a:defRPr/>
            </a:pPr>
            <a:endParaRPr lang="en-US" sz="2000" dirty="0"/>
          </a:p>
          <a:p>
            <a:pPr marL="0" indent="0">
              <a:buFont typeface="Wingdings" panose="05000000000000000000" pitchFamily="2" charset="2"/>
              <a:buNone/>
              <a:defRPr/>
            </a:pPr>
            <a:endParaRPr lang="en-US" sz="2000" dirty="0"/>
          </a:p>
          <a:p>
            <a:pPr marL="0" indent="0">
              <a:buFont typeface="Wingdings" panose="05000000000000000000" pitchFamily="2" charset="2"/>
              <a:buNone/>
              <a:defRPr/>
            </a:pPr>
            <a:r>
              <a:rPr lang="en-US" sz="1800" dirty="0"/>
              <a:t>Notice how each of these questions relate to our theoretical definition of this construct and how each question is essentially asking the same thing in a slightly different way. </a:t>
            </a:r>
          </a:p>
          <a:p>
            <a:pPr marL="0" indent="0" eaLnBrk="1" hangingPunct="1">
              <a:buClr>
                <a:srgbClr val="FF3300"/>
              </a:buClr>
              <a:buFont typeface="Wingdings" panose="05000000000000000000" pitchFamily="2" charset="2"/>
              <a:buNone/>
              <a:defRPr/>
            </a:pPr>
            <a:r>
              <a:rPr lang="en-US" sz="1800" dirty="0"/>
              <a:t>Assume the responses are 5, 4 and 6. To calculate the teacher’s score on the knowledge transfer dimension of teaching effectiveness 5+4+6=15 and 15/3=5. </a:t>
            </a:r>
          </a:p>
          <a:p>
            <a:pPr marL="0" indent="0" eaLnBrk="1" hangingPunct="1">
              <a:buClr>
                <a:srgbClr val="FF3300"/>
              </a:buClr>
              <a:buFont typeface="Wingdings" panose="05000000000000000000" pitchFamily="2" charset="2"/>
              <a:buNone/>
              <a:defRPr/>
            </a:pPr>
            <a:r>
              <a:rPr lang="en-US" sz="1800" dirty="0"/>
              <a:t>Using this scale to measure this constructs yields a 5 on a 7 point scale</a:t>
            </a:r>
          </a:p>
        </p:txBody>
      </p:sp>
      <p:graphicFrame>
        <p:nvGraphicFramePr>
          <p:cNvPr id="4" name="Table 3"/>
          <p:cNvGraphicFramePr>
            <a:graphicFrameLocks noGrp="1"/>
          </p:cNvGraphicFramePr>
          <p:nvPr/>
        </p:nvGraphicFramePr>
        <p:xfrm>
          <a:off x="838200" y="1627188"/>
          <a:ext cx="6019800" cy="549275"/>
        </p:xfrm>
        <a:graphic>
          <a:graphicData uri="http://schemas.openxmlformats.org/drawingml/2006/table">
            <a:tbl>
              <a:tblPr firstRow="1" firstCol="1" bandRow="1">
                <a:tableStyleId>{5C22544A-7EE6-4342-B048-85BDC9FD1C3A}</a:tableStyleId>
              </a:tblPr>
              <a:tblGrid>
                <a:gridCol w="847725">
                  <a:extLst>
                    <a:ext uri="{9D8B030D-6E8A-4147-A177-3AD203B41FA5}">
                      <a16:colId xmlns:a16="http://schemas.microsoft.com/office/drawing/2014/main" val="20000"/>
                    </a:ext>
                  </a:extLst>
                </a:gridCol>
                <a:gridCol w="847725">
                  <a:extLst>
                    <a:ext uri="{9D8B030D-6E8A-4147-A177-3AD203B41FA5}">
                      <a16:colId xmlns:a16="http://schemas.microsoft.com/office/drawing/2014/main" val="20001"/>
                    </a:ext>
                  </a:extLst>
                </a:gridCol>
                <a:gridCol w="97155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685800">
                  <a:extLst>
                    <a:ext uri="{9D8B030D-6E8A-4147-A177-3AD203B41FA5}">
                      <a16:colId xmlns:a16="http://schemas.microsoft.com/office/drawing/2014/main" val="20005"/>
                    </a:ext>
                  </a:extLst>
                </a:gridCol>
                <a:gridCol w="838200">
                  <a:extLst>
                    <a:ext uri="{9D8B030D-6E8A-4147-A177-3AD203B41FA5}">
                      <a16:colId xmlns:a16="http://schemas.microsoft.com/office/drawing/2014/main" val="20006"/>
                    </a:ext>
                  </a:extLst>
                </a:gridCol>
              </a:tblGrid>
              <a:tr h="366183">
                <a:tc>
                  <a:txBody>
                    <a:bodyPr/>
                    <a:lstStyle/>
                    <a:p>
                      <a:pPr marL="0" marR="0" algn="ctr">
                        <a:spcBef>
                          <a:spcPts val="0"/>
                        </a:spcBef>
                        <a:spcAft>
                          <a:spcPts val="0"/>
                        </a:spcAft>
                      </a:pPr>
                      <a:r>
                        <a:rPr lang="en-US" sz="1200" dirty="0">
                          <a:effectLst/>
                        </a:rPr>
                        <a:t>Strongly</a:t>
                      </a:r>
                    </a:p>
                    <a:p>
                      <a:pPr marL="0" marR="0" algn="ctr">
                        <a:spcBef>
                          <a:spcPts val="0"/>
                        </a:spcBef>
                        <a:spcAft>
                          <a:spcPts val="0"/>
                        </a:spcAft>
                      </a:pPr>
                      <a:r>
                        <a:rPr lang="en-US" sz="1200" dirty="0">
                          <a:effectLst/>
                        </a:rPr>
                        <a:t>Disagree</a:t>
                      </a:r>
                      <a:endParaRPr lang="en-US" sz="1200" dirty="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Disagree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Somewhat</a:t>
                      </a:r>
                    </a:p>
                    <a:p>
                      <a:pPr marL="0" marR="0" algn="ctr">
                        <a:spcBef>
                          <a:spcPts val="0"/>
                        </a:spcBef>
                        <a:spcAft>
                          <a:spcPts val="0"/>
                        </a:spcAft>
                      </a:pPr>
                      <a:r>
                        <a:rPr lang="en-US" sz="1200">
                          <a:effectLst/>
                        </a:rPr>
                        <a:t>Disagree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Neutral or</a:t>
                      </a:r>
                    </a:p>
                    <a:p>
                      <a:pPr marL="0" marR="0" algn="ctr">
                        <a:spcBef>
                          <a:spcPts val="0"/>
                        </a:spcBef>
                        <a:spcAft>
                          <a:spcPts val="0"/>
                        </a:spcAft>
                      </a:pPr>
                      <a:r>
                        <a:rPr lang="en-US" sz="1200">
                          <a:effectLst/>
                        </a:rPr>
                        <a:t>Neither</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Somewhat</a:t>
                      </a:r>
                    </a:p>
                    <a:p>
                      <a:pPr marL="0" marR="0" algn="ctr">
                        <a:spcBef>
                          <a:spcPts val="0"/>
                        </a:spcBef>
                        <a:spcAft>
                          <a:spcPts val="0"/>
                        </a:spcAft>
                      </a:pPr>
                      <a:r>
                        <a:rPr lang="en-US" sz="1200">
                          <a:effectLst/>
                        </a:rPr>
                        <a:t>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Strongly Agree</a:t>
                      </a:r>
                      <a:endParaRPr lang="en-US" sz="120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0000"/>
                  </a:ext>
                </a:extLst>
              </a:tr>
              <a:tr h="183092">
                <a:tc>
                  <a:txBody>
                    <a:bodyPr/>
                    <a:lstStyle/>
                    <a:p>
                      <a:pPr marL="0" marR="0" algn="ctr">
                        <a:spcBef>
                          <a:spcPts val="0"/>
                        </a:spcBef>
                        <a:spcAft>
                          <a:spcPts val="0"/>
                        </a:spcAft>
                      </a:pPr>
                      <a:r>
                        <a:rPr lang="en-US" sz="1200" dirty="0">
                          <a:solidFill>
                            <a:schemeClr val="bg1"/>
                          </a:solidFill>
                          <a:effectLst/>
                        </a:rPr>
                        <a:t>1</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2</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3</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4</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5</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6</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7</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extLst>
                  <a:ext uri="{0D108BD9-81ED-4DB2-BD59-A6C34878D82A}">
                    <a16:rowId xmlns:a16="http://schemas.microsoft.com/office/drawing/2014/main" val="10001"/>
                  </a:ext>
                </a:extLst>
              </a:tr>
            </a:tbl>
          </a:graphicData>
        </a:graphic>
      </p:graphicFrame>
      <p:graphicFrame>
        <p:nvGraphicFramePr>
          <p:cNvPr id="5" name="Table 4"/>
          <p:cNvGraphicFramePr>
            <a:graphicFrameLocks noGrp="1"/>
          </p:cNvGraphicFramePr>
          <p:nvPr/>
        </p:nvGraphicFramePr>
        <p:xfrm>
          <a:off x="838200" y="2730500"/>
          <a:ext cx="6019800" cy="549275"/>
        </p:xfrm>
        <a:graphic>
          <a:graphicData uri="http://schemas.openxmlformats.org/drawingml/2006/table">
            <a:tbl>
              <a:tblPr firstRow="1" firstCol="1" bandRow="1">
                <a:tableStyleId>{5C22544A-7EE6-4342-B048-85BDC9FD1C3A}</a:tableStyleId>
              </a:tblPr>
              <a:tblGrid>
                <a:gridCol w="847725">
                  <a:extLst>
                    <a:ext uri="{9D8B030D-6E8A-4147-A177-3AD203B41FA5}">
                      <a16:colId xmlns:a16="http://schemas.microsoft.com/office/drawing/2014/main" val="20000"/>
                    </a:ext>
                  </a:extLst>
                </a:gridCol>
                <a:gridCol w="828675">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90600">
                  <a:extLst>
                    <a:ext uri="{9D8B030D-6E8A-4147-A177-3AD203B41FA5}">
                      <a16:colId xmlns:a16="http://schemas.microsoft.com/office/drawing/2014/main" val="20004"/>
                    </a:ext>
                  </a:extLst>
                </a:gridCol>
                <a:gridCol w="685800">
                  <a:extLst>
                    <a:ext uri="{9D8B030D-6E8A-4147-A177-3AD203B41FA5}">
                      <a16:colId xmlns:a16="http://schemas.microsoft.com/office/drawing/2014/main" val="20005"/>
                    </a:ext>
                  </a:extLst>
                </a:gridCol>
                <a:gridCol w="838200">
                  <a:extLst>
                    <a:ext uri="{9D8B030D-6E8A-4147-A177-3AD203B41FA5}">
                      <a16:colId xmlns:a16="http://schemas.microsoft.com/office/drawing/2014/main" val="20006"/>
                    </a:ext>
                  </a:extLst>
                </a:gridCol>
              </a:tblGrid>
              <a:tr h="366183">
                <a:tc>
                  <a:txBody>
                    <a:bodyPr/>
                    <a:lstStyle/>
                    <a:p>
                      <a:pPr marL="0" marR="0" algn="ctr">
                        <a:spcBef>
                          <a:spcPts val="0"/>
                        </a:spcBef>
                        <a:spcAft>
                          <a:spcPts val="0"/>
                        </a:spcAft>
                      </a:pPr>
                      <a:r>
                        <a:rPr lang="en-US" sz="1200" dirty="0">
                          <a:effectLst/>
                        </a:rPr>
                        <a:t>Strongly</a:t>
                      </a:r>
                    </a:p>
                    <a:p>
                      <a:pPr marL="0" marR="0" algn="ctr">
                        <a:spcBef>
                          <a:spcPts val="0"/>
                        </a:spcBef>
                        <a:spcAft>
                          <a:spcPts val="0"/>
                        </a:spcAft>
                      </a:pPr>
                      <a:r>
                        <a:rPr lang="en-US" sz="1200" dirty="0">
                          <a:effectLst/>
                        </a:rPr>
                        <a:t>Disagree</a:t>
                      </a:r>
                      <a:endParaRPr lang="en-US" sz="1200" dirty="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Disagree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Somewhat</a:t>
                      </a:r>
                    </a:p>
                    <a:p>
                      <a:pPr marL="0" marR="0" algn="ctr">
                        <a:spcBef>
                          <a:spcPts val="0"/>
                        </a:spcBef>
                        <a:spcAft>
                          <a:spcPts val="0"/>
                        </a:spcAft>
                      </a:pPr>
                      <a:r>
                        <a:rPr lang="en-US" sz="1200">
                          <a:effectLst/>
                        </a:rPr>
                        <a:t>Disagree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Neutral or</a:t>
                      </a:r>
                    </a:p>
                    <a:p>
                      <a:pPr marL="0" marR="0" algn="ctr">
                        <a:spcBef>
                          <a:spcPts val="0"/>
                        </a:spcBef>
                        <a:spcAft>
                          <a:spcPts val="0"/>
                        </a:spcAft>
                      </a:pPr>
                      <a:r>
                        <a:rPr lang="en-US" sz="1200">
                          <a:effectLst/>
                        </a:rPr>
                        <a:t>Neither</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Somewhat</a:t>
                      </a:r>
                    </a:p>
                    <a:p>
                      <a:pPr marL="0" marR="0" algn="ctr">
                        <a:spcBef>
                          <a:spcPts val="0"/>
                        </a:spcBef>
                        <a:spcAft>
                          <a:spcPts val="0"/>
                        </a:spcAft>
                      </a:pPr>
                      <a:r>
                        <a:rPr lang="en-US" sz="1200">
                          <a:effectLst/>
                        </a:rPr>
                        <a:t>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Strongly Agree</a:t>
                      </a:r>
                      <a:endParaRPr lang="en-US" sz="120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0000"/>
                  </a:ext>
                </a:extLst>
              </a:tr>
              <a:tr h="183092">
                <a:tc>
                  <a:txBody>
                    <a:bodyPr/>
                    <a:lstStyle/>
                    <a:p>
                      <a:pPr marL="0" marR="0" algn="ctr">
                        <a:spcBef>
                          <a:spcPts val="0"/>
                        </a:spcBef>
                        <a:spcAft>
                          <a:spcPts val="0"/>
                        </a:spcAft>
                      </a:pPr>
                      <a:r>
                        <a:rPr lang="en-US" sz="1200" dirty="0">
                          <a:solidFill>
                            <a:schemeClr val="bg1"/>
                          </a:solidFill>
                          <a:effectLst/>
                        </a:rPr>
                        <a:t>1</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2</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3</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4</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5</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6</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7</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extLst>
                  <a:ext uri="{0D108BD9-81ED-4DB2-BD59-A6C34878D82A}">
                    <a16:rowId xmlns:a16="http://schemas.microsoft.com/office/drawing/2014/main" val="10001"/>
                  </a:ext>
                </a:extLst>
              </a:tr>
            </a:tbl>
          </a:graphicData>
        </a:graphic>
      </p:graphicFrame>
      <p:graphicFrame>
        <p:nvGraphicFramePr>
          <p:cNvPr id="6" name="Table 5"/>
          <p:cNvGraphicFramePr>
            <a:graphicFrameLocks noGrp="1"/>
          </p:cNvGraphicFramePr>
          <p:nvPr/>
        </p:nvGraphicFramePr>
        <p:xfrm>
          <a:off x="811213" y="3832225"/>
          <a:ext cx="6046788" cy="549275"/>
        </p:xfrm>
        <a:graphic>
          <a:graphicData uri="http://schemas.openxmlformats.org/drawingml/2006/table">
            <a:tbl>
              <a:tblPr firstRow="1" firstCol="1" bandRow="1">
                <a:tableStyleId>{5C22544A-7EE6-4342-B048-85BDC9FD1C3A}</a:tableStyleId>
              </a:tblPr>
              <a:tblGrid>
                <a:gridCol w="847811">
                  <a:extLst>
                    <a:ext uri="{9D8B030D-6E8A-4147-A177-3AD203B41FA5}">
                      <a16:colId xmlns:a16="http://schemas.microsoft.com/office/drawing/2014/main" val="20000"/>
                    </a:ext>
                  </a:extLst>
                </a:gridCol>
                <a:gridCol w="847811">
                  <a:extLst>
                    <a:ext uri="{9D8B030D-6E8A-4147-A177-3AD203B41FA5}">
                      <a16:colId xmlns:a16="http://schemas.microsoft.com/office/drawing/2014/main" val="20001"/>
                    </a:ext>
                  </a:extLst>
                </a:gridCol>
                <a:gridCol w="921820">
                  <a:extLst>
                    <a:ext uri="{9D8B030D-6E8A-4147-A177-3AD203B41FA5}">
                      <a16:colId xmlns:a16="http://schemas.microsoft.com/office/drawing/2014/main" val="20002"/>
                    </a:ext>
                  </a:extLst>
                </a:gridCol>
                <a:gridCol w="914492">
                  <a:extLst>
                    <a:ext uri="{9D8B030D-6E8A-4147-A177-3AD203B41FA5}">
                      <a16:colId xmlns:a16="http://schemas.microsoft.com/office/drawing/2014/main" val="20003"/>
                    </a:ext>
                  </a:extLst>
                </a:gridCol>
                <a:gridCol w="990700">
                  <a:extLst>
                    <a:ext uri="{9D8B030D-6E8A-4147-A177-3AD203B41FA5}">
                      <a16:colId xmlns:a16="http://schemas.microsoft.com/office/drawing/2014/main" val="20004"/>
                    </a:ext>
                  </a:extLst>
                </a:gridCol>
                <a:gridCol w="685869">
                  <a:extLst>
                    <a:ext uri="{9D8B030D-6E8A-4147-A177-3AD203B41FA5}">
                      <a16:colId xmlns:a16="http://schemas.microsoft.com/office/drawing/2014/main" val="20005"/>
                    </a:ext>
                  </a:extLst>
                </a:gridCol>
                <a:gridCol w="838285">
                  <a:extLst>
                    <a:ext uri="{9D8B030D-6E8A-4147-A177-3AD203B41FA5}">
                      <a16:colId xmlns:a16="http://schemas.microsoft.com/office/drawing/2014/main" val="20006"/>
                    </a:ext>
                  </a:extLst>
                </a:gridCol>
              </a:tblGrid>
              <a:tr h="366183">
                <a:tc>
                  <a:txBody>
                    <a:bodyPr/>
                    <a:lstStyle/>
                    <a:p>
                      <a:pPr marL="0" marR="0" algn="ctr">
                        <a:spcBef>
                          <a:spcPts val="0"/>
                        </a:spcBef>
                        <a:spcAft>
                          <a:spcPts val="0"/>
                        </a:spcAft>
                      </a:pPr>
                      <a:r>
                        <a:rPr lang="en-US" sz="1200" dirty="0">
                          <a:effectLst/>
                        </a:rPr>
                        <a:t>Strongly</a:t>
                      </a:r>
                    </a:p>
                    <a:p>
                      <a:pPr marL="0" marR="0" algn="ctr">
                        <a:spcBef>
                          <a:spcPts val="0"/>
                        </a:spcBef>
                        <a:spcAft>
                          <a:spcPts val="0"/>
                        </a:spcAft>
                      </a:pPr>
                      <a:r>
                        <a:rPr lang="en-US" sz="1200" dirty="0">
                          <a:effectLst/>
                        </a:rPr>
                        <a:t>Disagree</a:t>
                      </a:r>
                      <a:endParaRPr lang="en-US" sz="1200" dirty="0">
                        <a:effectLst/>
                        <a:latin typeface="Times New Roman" panose="02020603050405020304" pitchFamily="18" charset="0"/>
                        <a:ea typeface="Calibri" panose="020F0502020204030204" pitchFamily="34" charset="0"/>
                      </a:endParaRPr>
                    </a:p>
                  </a:txBody>
                  <a:tcPr marL="68587" marR="68587" marT="0" marB="0"/>
                </a:tc>
                <a:tc>
                  <a:txBody>
                    <a:bodyPr/>
                    <a:lstStyle/>
                    <a:p>
                      <a:pPr marL="0" marR="0" algn="ctr">
                        <a:spcBef>
                          <a:spcPts val="0"/>
                        </a:spcBef>
                        <a:spcAft>
                          <a:spcPts val="0"/>
                        </a:spcAft>
                      </a:pPr>
                      <a:r>
                        <a:rPr lang="en-US" sz="1200">
                          <a:effectLst/>
                        </a:rPr>
                        <a:t>Disagree</a:t>
                      </a:r>
                      <a:endParaRPr lang="en-US" sz="1200">
                        <a:effectLst/>
                        <a:latin typeface="Times New Roman" panose="02020603050405020304" pitchFamily="18" charset="0"/>
                        <a:ea typeface="Calibri" panose="020F0502020204030204" pitchFamily="34" charset="0"/>
                      </a:endParaRPr>
                    </a:p>
                  </a:txBody>
                  <a:tcPr marL="68587" marR="68587" marT="0" marB="0"/>
                </a:tc>
                <a:tc>
                  <a:txBody>
                    <a:bodyPr/>
                    <a:lstStyle/>
                    <a:p>
                      <a:pPr marL="0" marR="0" algn="ctr">
                        <a:spcBef>
                          <a:spcPts val="0"/>
                        </a:spcBef>
                        <a:spcAft>
                          <a:spcPts val="0"/>
                        </a:spcAft>
                      </a:pPr>
                      <a:r>
                        <a:rPr lang="en-US" sz="1200">
                          <a:effectLst/>
                        </a:rPr>
                        <a:t>Somewhat</a:t>
                      </a:r>
                    </a:p>
                    <a:p>
                      <a:pPr marL="0" marR="0" algn="ctr">
                        <a:spcBef>
                          <a:spcPts val="0"/>
                        </a:spcBef>
                        <a:spcAft>
                          <a:spcPts val="0"/>
                        </a:spcAft>
                      </a:pPr>
                      <a:r>
                        <a:rPr lang="en-US" sz="1200">
                          <a:effectLst/>
                        </a:rPr>
                        <a:t>Disagree</a:t>
                      </a:r>
                      <a:endParaRPr lang="en-US" sz="1200">
                        <a:effectLst/>
                        <a:latin typeface="Times New Roman" panose="02020603050405020304" pitchFamily="18" charset="0"/>
                        <a:ea typeface="Calibri" panose="020F0502020204030204" pitchFamily="34" charset="0"/>
                      </a:endParaRPr>
                    </a:p>
                  </a:txBody>
                  <a:tcPr marL="68587" marR="68587" marT="0" marB="0"/>
                </a:tc>
                <a:tc>
                  <a:txBody>
                    <a:bodyPr/>
                    <a:lstStyle/>
                    <a:p>
                      <a:pPr marL="0" marR="0" algn="ctr">
                        <a:spcBef>
                          <a:spcPts val="0"/>
                        </a:spcBef>
                        <a:spcAft>
                          <a:spcPts val="0"/>
                        </a:spcAft>
                      </a:pPr>
                      <a:r>
                        <a:rPr lang="en-US" sz="1200">
                          <a:effectLst/>
                        </a:rPr>
                        <a:t>Neutral or</a:t>
                      </a:r>
                    </a:p>
                    <a:p>
                      <a:pPr marL="0" marR="0" algn="ctr">
                        <a:spcBef>
                          <a:spcPts val="0"/>
                        </a:spcBef>
                        <a:spcAft>
                          <a:spcPts val="0"/>
                        </a:spcAft>
                      </a:pPr>
                      <a:r>
                        <a:rPr lang="en-US" sz="1200">
                          <a:effectLst/>
                        </a:rPr>
                        <a:t>Neither</a:t>
                      </a:r>
                      <a:endParaRPr lang="en-US" sz="1200">
                        <a:effectLst/>
                        <a:latin typeface="Times New Roman" panose="02020603050405020304" pitchFamily="18" charset="0"/>
                        <a:ea typeface="Calibri" panose="020F0502020204030204" pitchFamily="34" charset="0"/>
                      </a:endParaRPr>
                    </a:p>
                  </a:txBody>
                  <a:tcPr marL="68587" marR="68587" marT="0" marB="0"/>
                </a:tc>
                <a:tc>
                  <a:txBody>
                    <a:bodyPr/>
                    <a:lstStyle/>
                    <a:p>
                      <a:pPr marL="0" marR="0" algn="ctr">
                        <a:spcBef>
                          <a:spcPts val="0"/>
                        </a:spcBef>
                        <a:spcAft>
                          <a:spcPts val="0"/>
                        </a:spcAft>
                      </a:pPr>
                      <a:r>
                        <a:rPr lang="en-US" sz="1200">
                          <a:effectLst/>
                        </a:rPr>
                        <a:t>Somewhat</a:t>
                      </a:r>
                    </a:p>
                    <a:p>
                      <a:pPr marL="0" marR="0" algn="ctr">
                        <a:spcBef>
                          <a:spcPts val="0"/>
                        </a:spcBef>
                        <a:spcAft>
                          <a:spcPts val="0"/>
                        </a:spcAft>
                      </a:pPr>
                      <a:r>
                        <a:rPr lang="en-US" sz="1200">
                          <a:effectLst/>
                        </a:rPr>
                        <a:t>Agree</a:t>
                      </a:r>
                      <a:endParaRPr lang="en-US" sz="1200">
                        <a:effectLst/>
                        <a:latin typeface="Times New Roman" panose="02020603050405020304" pitchFamily="18" charset="0"/>
                        <a:ea typeface="Calibri" panose="020F0502020204030204" pitchFamily="34" charset="0"/>
                      </a:endParaRPr>
                    </a:p>
                  </a:txBody>
                  <a:tcPr marL="68587" marR="68587" marT="0" marB="0"/>
                </a:tc>
                <a:tc>
                  <a:txBody>
                    <a:bodyPr/>
                    <a:lstStyle/>
                    <a:p>
                      <a:pPr marL="0" marR="0" algn="ctr">
                        <a:spcBef>
                          <a:spcPts val="0"/>
                        </a:spcBef>
                        <a:spcAft>
                          <a:spcPts val="0"/>
                        </a:spcAft>
                      </a:pPr>
                      <a:r>
                        <a:rPr lang="en-US" sz="1200">
                          <a:effectLst/>
                        </a:rPr>
                        <a:t>Agree</a:t>
                      </a:r>
                      <a:endParaRPr lang="en-US" sz="1200">
                        <a:effectLst/>
                        <a:latin typeface="Times New Roman" panose="02020603050405020304" pitchFamily="18" charset="0"/>
                        <a:ea typeface="Calibri" panose="020F0502020204030204" pitchFamily="34" charset="0"/>
                      </a:endParaRPr>
                    </a:p>
                  </a:txBody>
                  <a:tcPr marL="68587" marR="68587" marT="0" marB="0"/>
                </a:tc>
                <a:tc>
                  <a:txBody>
                    <a:bodyPr/>
                    <a:lstStyle/>
                    <a:p>
                      <a:pPr marL="0" marR="0" algn="ctr">
                        <a:spcBef>
                          <a:spcPts val="0"/>
                        </a:spcBef>
                        <a:spcAft>
                          <a:spcPts val="0"/>
                        </a:spcAft>
                      </a:pPr>
                      <a:r>
                        <a:rPr lang="en-US" sz="1200">
                          <a:effectLst/>
                        </a:rPr>
                        <a:t>Strongly Agree</a:t>
                      </a:r>
                      <a:endParaRPr lang="en-US" sz="1200">
                        <a:effectLst/>
                        <a:latin typeface="Times New Roman" panose="02020603050405020304" pitchFamily="18" charset="0"/>
                        <a:ea typeface="Calibri" panose="020F0502020204030204" pitchFamily="34" charset="0"/>
                      </a:endParaRPr>
                    </a:p>
                  </a:txBody>
                  <a:tcPr marL="68587" marR="68587" marT="0" marB="0"/>
                </a:tc>
                <a:extLst>
                  <a:ext uri="{0D108BD9-81ED-4DB2-BD59-A6C34878D82A}">
                    <a16:rowId xmlns:a16="http://schemas.microsoft.com/office/drawing/2014/main" val="10000"/>
                  </a:ext>
                </a:extLst>
              </a:tr>
              <a:tr h="183092">
                <a:tc>
                  <a:txBody>
                    <a:bodyPr/>
                    <a:lstStyle/>
                    <a:p>
                      <a:pPr marL="0" marR="0" algn="ctr">
                        <a:spcBef>
                          <a:spcPts val="0"/>
                        </a:spcBef>
                        <a:spcAft>
                          <a:spcPts val="0"/>
                        </a:spcAft>
                      </a:pPr>
                      <a:r>
                        <a:rPr lang="en-US" sz="1200" dirty="0">
                          <a:solidFill>
                            <a:schemeClr val="bg1"/>
                          </a:solidFill>
                          <a:effectLst/>
                        </a:rPr>
                        <a:t>1</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7" marR="68587"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2</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7" marR="68587"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3</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7" marR="68587"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4</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7" marR="68587"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5</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7" marR="68587"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6</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7" marR="68587"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7</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7" marR="68587" marT="0" marB="0">
                    <a:solidFill>
                      <a:schemeClr val="bg1">
                        <a:lumMod val="20000"/>
                        <a:lumOff val="80000"/>
                      </a:schemeClr>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636587"/>
          </a:xfrm>
        </p:spPr>
        <p:txBody>
          <a:bodyPr/>
          <a:lstStyle/>
          <a:p>
            <a:pPr>
              <a:defRPr/>
            </a:pPr>
            <a:r>
              <a:rPr lang="en-US" dirty="0"/>
              <a:t>Course Administration Items</a:t>
            </a:r>
          </a:p>
        </p:txBody>
      </p:sp>
      <p:sp>
        <p:nvSpPr>
          <p:cNvPr id="3" name="Content Placeholder 2"/>
          <p:cNvSpPr>
            <a:spLocks noGrp="1"/>
          </p:cNvSpPr>
          <p:nvPr>
            <p:ph idx="1"/>
          </p:nvPr>
        </p:nvSpPr>
        <p:spPr>
          <a:xfrm>
            <a:off x="457200" y="1066800"/>
            <a:ext cx="8229600" cy="5334000"/>
          </a:xfrm>
        </p:spPr>
        <p:txBody>
          <a:bodyPr/>
          <a:lstStyle/>
          <a:p>
            <a:pPr marL="0" indent="0">
              <a:buFont typeface="Wingdings" panose="05000000000000000000" pitchFamily="2" charset="2"/>
              <a:buNone/>
              <a:defRPr/>
            </a:pPr>
            <a:r>
              <a:rPr lang="en-US" sz="2000" dirty="0"/>
              <a:t>1. My professor keeps regular office hours.</a:t>
            </a:r>
          </a:p>
          <a:p>
            <a:pPr marL="0" indent="0">
              <a:buFont typeface="Wingdings" panose="05000000000000000000" pitchFamily="2" charset="2"/>
              <a:buNone/>
              <a:defRPr/>
            </a:pPr>
            <a:endParaRPr lang="en-US" sz="2000" dirty="0"/>
          </a:p>
          <a:p>
            <a:pPr marL="0" indent="0">
              <a:buFont typeface="Wingdings" panose="05000000000000000000" pitchFamily="2" charset="2"/>
              <a:buNone/>
              <a:defRPr/>
            </a:pPr>
            <a:endParaRPr lang="en-US" sz="2000" dirty="0"/>
          </a:p>
          <a:p>
            <a:pPr marL="0" indent="0">
              <a:buFont typeface="Wingdings" panose="05000000000000000000" pitchFamily="2" charset="2"/>
              <a:buNone/>
              <a:defRPr/>
            </a:pPr>
            <a:r>
              <a:rPr lang="en-US" sz="2000" dirty="0"/>
              <a:t>2. My professor seems well organized. </a:t>
            </a:r>
          </a:p>
          <a:p>
            <a:pPr marL="0" indent="0">
              <a:buFont typeface="Wingdings" panose="05000000000000000000" pitchFamily="2" charset="2"/>
              <a:buNone/>
              <a:defRPr/>
            </a:pPr>
            <a:endParaRPr lang="en-US" sz="2000" dirty="0"/>
          </a:p>
          <a:p>
            <a:pPr marL="0" indent="0">
              <a:buFont typeface="Wingdings" panose="05000000000000000000" pitchFamily="2" charset="2"/>
              <a:buNone/>
              <a:defRPr/>
            </a:pPr>
            <a:endParaRPr lang="en-US" sz="2000" dirty="0"/>
          </a:p>
          <a:p>
            <a:pPr marL="0" indent="0">
              <a:buFont typeface="Wingdings" panose="05000000000000000000" pitchFamily="2" charset="2"/>
              <a:buNone/>
              <a:defRPr/>
            </a:pPr>
            <a:r>
              <a:rPr lang="en-US" sz="2000" dirty="0"/>
              <a:t>3. My professor returns graded assignments on time.</a:t>
            </a:r>
          </a:p>
          <a:p>
            <a:pPr marL="0" indent="0">
              <a:buFont typeface="Wingdings" panose="05000000000000000000" pitchFamily="2" charset="2"/>
              <a:buNone/>
              <a:defRPr/>
            </a:pPr>
            <a:endParaRPr lang="en-US" sz="2000" dirty="0"/>
          </a:p>
          <a:p>
            <a:pPr marL="0" indent="0">
              <a:buFont typeface="Wingdings" panose="05000000000000000000" pitchFamily="2" charset="2"/>
              <a:buNone/>
              <a:defRPr/>
            </a:pPr>
            <a:endParaRPr lang="en-US" sz="2000" dirty="0"/>
          </a:p>
          <a:p>
            <a:pPr marL="0" indent="0">
              <a:buFont typeface="Wingdings" panose="05000000000000000000" pitchFamily="2" charset="2"/>
              <a:buNone/>
              <a:defRPr/>
            </a:pPr>
            <a:r>
              <a:rPr lang="en-US" sz="1700" dirty="0"/>
              <a:t>Again, note how each of these questions relate to our theoretical definition of this construct and how each question is essentially asking the same thing in a slightly different way. </a:t>
            </a:r>
          </a:p>
          <a:p>
            <a:pPr marL="0" indent="0" eaLnBrk="1" hangingPunct="1">
              <a:buClr>
                <a:srgbClr val="FF3300"/>
              </a:buClr>
              <a:buFont typeface="Wingdings" panose="05000000000000000000" pitchFamily="2" charset="2"/>
              <a:buNone/>
              <a:defRPr/>
            </a:pPr>
            <a:r>
              <a:rPr lang="en-US" sz="1700" dirty="0"/>
              <a:t>Assume the responses are 4, 4 and 2. To calculate the teacher’s score on the course administration dimension of teaching effectiveness 4+4+2=10 and 10/3=3.33 Using this scale to measure this constructs yields a 3.33 on a 7 point scale</a:t>
            </a:r>
          </a:p>
        </p:txBody>
      </p:sp>
      <p:graphicFrame>
        <p:nvGraphicFramePr>
          <p:cNvPr id="4" name="Table 3"/>
          <p:cNvGraphicFramePr>
            <a:graphicFrameLocks noGrp="1"/>
          </p:cNvGraphicFramePr>
          <p:nvPr/>
        </p:nvGraphicFramePr>
        <p:xfrm>
          <a:off x="838200" y="1627188"/>
          <a:ext cx="6019800" cy="549275"/>
        </p:xfrm>
        <a:graphic>
          <a:graphicData uri="http://schemas.openxmlformats.org/drawingml/2006/table">
            <a:tbl>
              <a:tblPr firstRow="1" firstCol="1" bandRow="1">
                <a:tableStyleId>{5C22544A-7EE6-4342-B048-85BDC9FD1C3A}</a:tableStyleId>
              </a:tblPr>
              <a:tblGrid>
                <a:gridCol w="847725">
                  <a:extLst>
                    <a:ext uri="{9D8B030D-6E8A-4147-A177-3AD203B41FA5}">
                      <a16:colId xmlns:a16="http://schemas.microsoft.com/office/drawing/2014/main" val="20000"/>
                    </a:ext>
                  </a:extLst>
                </a:gridCol>
                <a:gridCol w="847725">
                  <a:extLst>
                    <a:ext uri="{9D8B030D-6E8A-4147-A177-3AD203B41FA5}">
                      <a16:colId xmlns:a16="http://schemas.microsoft.com/office/drawing/2014/main" val="20001"/>
                    </a:ext>
                  </a:extLst>
                </a:gridCol>
                <a:gridCol w="97155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685800">
                  <a:extLst>
                    <a:ext uri="{9D8B030D-6E8A-4147-A177-3AD203B41FA5}">
                      <a16:colId xmlns:a16="http://schemas.microsoft.com/office/drawing/2014/main" val="20005"/>
                    </a:ext>
                  </a:extLst>
                </a:gridCol>
                <a:gridCol w="838200">
                  <a:extLst>
                    <a:ext uri="{9D8B030D-6E8A-4147-A177-3AD203B41FA5}">
                      <a16:colId xmlns:a16="http://schemas.microsoft.com/office/drawing/2014/main" val="20006"/>
                    </a:ext>
                  </a:extLst>
                </a:gridCol>
              </a:tblGrid>
              <a:tr h="366183">
                <a:tc>
                  <a:txBody>
                    <a:bodyPr/>
                    <a:lstStyle/>
                    <a:p>
                      <a:pPr marL="0" marR="0" algn="ctr">
                        <a:spcBef>
                          <a:spcPts val="0"/>
                        </a:spcBef>
                        <a:spcAft>
                          <a:spcPts val="0"/>
                        </a:spcAft>
                      </a:pPr>
                      <a:r>
                        <a:rPr lang="en-US" sz="1200" dirty="0">
                          <a:effectLst/>
                        </a:rPr>
                        <a:t>Strongly</a:t>
                      </a:r>
                    </a:p>
                    <a:p>
                      <a:pPr marL="0" marR="0" algn="ctr">
                        <a:spcBef>
                          <a:spcPts val="0"/>
                        </a:spcBef>
                        <a:spcAft>
                          <a:spcPts val="0"/>
                        </a:spcAft>
                      </a:pPr>
                      <a:r>
                        <a:rPr lang="en-US" sz="1200" dirty="0">
                          <a:effectLst/>
                        </a:rPr>
                        <a:t>Disagree</a:t>
                      </a:r>
                      <a:endParaRPr lang="en-US" sz="1200" dirty="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Disagree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Somewhat</a:t>
                      </a:r>
                    </a:p>
                    <a:p>
                      <a:pPr marL="0" marR="0" algn="ctr">
                        <a:spcBef>
                          <a:spcPts val="0"/>
                        </a:spcBef>
                        <a:spcAft>
                          <a:spcPts val="0"/>
                        </a:spcAft>
                      </a:pPr>
                      <a:r>
                        <a:rPr lang="en-US" sz="1200">
                          <a:effectLst/>
                        </a:rPr>
                        <a:t>Disagree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Neutral or</a:t>
                      </a:r>
                    </a:p>
                    <a:p>
                      <a:pPr marL="0" marR="0" algn="ctr">
                        <a:spcBef>
                          <a:spcPts val="0"/>
                        </a:spcBef>
                        <a:spcAft>
                          <a:spcPts val="0"/>
                        </a:spcAft>
                      </a:pPr>
                      <a:r>
                        <a:rPr lang="en-US" sz="1200">
                          <a:effectLst/>
                        </a:rPr>
                        <a:t>Neither</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dirty="0">
                          <a:effectLst/>
                        </a:rPr>
                        <a:t>Somewhat</a:t>
                      </a:r>
                    </a:p>
                    <a:p>
                      <a:pPr marL="0" marR="0" algn="ctr">
                        <a:spcBef>
                          <a:spcPts val="0"/>
                        </a:spcBef>
                        <a:spcAft>
                          <a:spcPts val="0"/>
                        </a:spcAft>
                      </a:pPr>
                      <a:r>
                        <a:rPr lang="en-US" sz="1200" dirty="0">
                          <a:effectLst/>
                        </a:rPr>
                        <a:t>Agree</a:t>
                      </a:r>
                      <a:endParaRPr lang="en-US" sz="1200" dirty="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Strongly Agree</a:t>
                      </a:r>
                      <a:endParaRPr lang="en-US" sz="120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0000"/>
                  </a:ext>
                </a:extLst>
              </a:tr>
              <a:tr h="183092">
                <a:tc>
                  <a:txBody>
                    <a:bodyPr/>
                    <a:lstStyle/>
                    <a:p>
                      <a:pPr marL="0" marR="0" algn="ctr">
                        <a:spcBef>
                          <a:spcPts val="0"/>
                        </a:spcBef>
                        <a:spcAft>
                          <a:spcPts val="0"/>
                        </a:spcAft>
                      </a:pPr>
                      <a:r>
                        <a:rPr lang="en-US" sz="1200" dirty="0">
                          <a:solidFill>
                            <a:schemeClr val="bg1"/>
                          </a:solidFill>
                          <a:effectLst/>
                        </a:rPr>
                        <a:t>1</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2</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3</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4</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5</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6</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7</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extLst>
                  <a:ext uri="{0D108BD9-81ED-4DB2-BD59-A6C34878D82A}">
                    <a16:rowId xmlns:a16="http://schemas.microsoft.com/office/drawing/2014/main" val="10001"/>
                  </a:ext>
                </a:extLst>
              </a:tr>
            </a:tbl>
          </a:graphicData>
        </a:graphic>
      </p:graphicFrame>
      <p:graphicFrame>
        <p:nvGraphicFramePr>
          <p:cNvPr id="5" name="Table 4"/>
          <p:cNvGraphicFramePr>
            <a:graphicFrameLocks noGrp="1"/>
          </p:cNvGraphicFramePr>
          <p:nvPr/>
        </p:nvGraphicFramePr>
        <p:xfrm>
          <a:off x="838200" y="2730500"/>
          <a:ext cx="6019800" cy="549275"/>
        </p:xfrm>
        <a:graphic>
          <a:graphicData uri="http://schemas.openxmlformats.org/drawingml/2006/table">
            <a:tbl>
              <a:tblPr firstRow="1" firstCol="1" bandRow="1">
                <a:tableStyleId>{5C22544A-7EE6-4342-B048-85BDC9FD1C3A}</a:tableStyleId>
              </a:tblPr>
              <a:tblGrid>
                <a:gridCol w="847725">
                  <a:extLst>
                    <a:ext uri="{9D8B030D-6E8A-4147-A177-3AD203B41FA5}">
                      <a16:colId xmlns:a16="http://schemas.microsoft.com/office/drawing/2014/main" val="20000"/>
                    </a:ext>
                  </a:extLst>
                </a:gridCol>
                <a:gridCol w="828675">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90600">
                  <a:extLst>
                    <a:ext uri="{9D8B030D-6E8A-4147-A177-3AD203B41FA5}">
                      <a16:colId xmlns:a16="http://schemas.microsoft.com/office/drawing/2014/main" val="20004"/>
                    </a:ext>
                  </a:extLst>
                </a:gridCol>
                <a:gridCol w="685800">
                  <a:extLst>
                    <a:ext uri="{9D8B030D-6E8A-4147-A177-3AD203B41FA5}">
                      <a16:colId xmlns:a16="http://schemas.microsoft.com/office/drawing/2014/main" val="20005"/>
                    </a:ext>
                  </a:extLst>
                </a:gridCol>
                <a:gridCol w="838200">
                  <a:extLst>
                    <a:ext uri="{9D8B030D-6E8A-4147-A177-3AD203B41FA5}">
                      <a16:colId xmlns:a16="http://schemas.microsoft.com/office/drawing/2014/main" val="20006"/>
                    </a:ext>
                  </a:extLst>
                </a:gridCol>
              </a:tblGrid>
              <a:tr h="366183">
                <a:tc>
                  <a:txBody>
                    <a:bodyPr/>
                    <a:lstStyle/>
                    <a:p>
                      <a:pPr marL="0" marR="0" algn="ctr">
                        <a:spcBef>
                          <a:spcPts val="0"/>
                        </a:spcBef>
                        <a:spcAft>
                          <a:spcPts val="0"/>
                        </a:spcAft>
                      </a:pPr>
                      <a:r>
                        <a:rPr lang="en-US" sz="1200" dirty="0">
                          <a:effectLst/>
                        </a:rPr>
                        <a:t>Strongly</a:t>
                      </a:r>
                    </a:p>
                    <a:p>
                      <a:pPr marL="0" marR="0" algn="ctr">
                        <a:spcBef>
                          <a:spcPts val="0"/>
                        </a:spcBef>
                        <a:spcAft>
                          <a:spcPts val="0"/>
                        </a:spcAft>
                      </a:pPr>
                      <a:r>
                        <a:rPr lang="en-US" sz="1200" dirty="0">
                          <a:effectLst/>
                        </a:rPr>
                        <a:t>Disagree</a:t>
                      </a:r>
                      <a:endParaRPr lang="en-US" sz="1200" dirty="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Disagree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Somewhat</a:t>
                      </a:r>
                    </a:p>
                    <a:p>
                      <a:pPr marL="0" marR="0" algn="ctr">
                        <a:spcBef>
                          <a:spcPts val="0"/>
                        </a:spcBef>
                        <a:spcAft>
                          <a:spcPts val="0"/>
                        </a:spcAft>
                      </a:pPr>
                      <a:r>
                        <a:rPr lang="en-US" sz="1200">
                          <a:effectLst/>
                        </a:rPr>
                        <a:t>Disagree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Neutral or</a:t>
                      </a:r>
                    </a:p>
                    <a:p>
                      <a:pPr marL="0" marR="0" algn="ctr">
                        <a:spcBef>
                          <a:spcPts val="0"/>
                        </a:spcBef>
                        <a:spcAft>
                          <a:spcPts val="0"/>
                        </a:spcAft>
                      </a:pPr>
                      <a:r>
                        <a:rPr lang="en-US" sz="1200">
                          <a:effectLst/>
                        </a:rPr>
                        <a:t>Neither</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Somewhat</a:t>
                      </a:r>
                    </a:p>
                    <a:p>
                      <a:pPr marL="0" marR="0" algn="ctr">
                        <a:spcBef>
                          <a:spcPts val="0"/>
                        </a:spcBef>
                        <a:spcAft>
                          <a:spcPts val="0"/>
                        </a:spcAft>
                      </a:pPr>
                      <a:r>
                        <a:rPr lang="en-US" sz="1200">
                          <a:effectLst/>
                        </a:rPr>
                        <a:t>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Strongly Agree</a:t>
                      </a:r>
                      <a:endParaRPr lang="en-US" sz="120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0000"/>
                  </a:ext>
                </a:extLst>
              </a:tr>
              <a:tr h="183092">
                <a:tc>
                  <a:txBody>
                    <a:bodyPr/>
                    <a:lstStyle/>
                    <a:p>
                      <a:pPr marL="0" marR="0" algn="ctr">
                        <a:spcBef>
                          <a:spcPts val="0"/>
                        </a:spcBef>
                        <a:spcAft>
                          <a:spcPts val="0"/>
                        </a:spcAft>
                      </a:pPr>
                      <a:r>
                        <a:rPr lang="en-US" sz="1200" dirty="0">
                          <a:solidFill>
                            <a:schemeClr val="bg1"/>
                          </a:solidFill>
                          <a:effectLst/>
                        </a:rPr>
                        <a:t>1</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2</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3</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4</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5</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6</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7</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extLst>
                  <a:ext uri="{0D108BD9-81ED-4DB2-BD59-A6C34878D82A}">
                    <a16:rowId xmlns:a16="http://schemas.microsoft.com/office/drawing/2014/main" val="10001"/>
                  </a:ext>
                </a:extLst>
              </a:tr>
            </a:tbl>
          </a:graphicData>
        </a:graphic>
      </p:graphicFrame>
      <p:graphicFrame>
        <p:nvGraphicFramePr>
          <p:cNvPr id="6" name="Table 5"/>
          <p:cNvGraphicFramePr>
            <a:graphicFrameLocks noGrp="1"/>
          </p:cNvGraphicFramePr>
          <p:nvPr/>
        </p:nvGraphicFramePr>
        <p:xfrm>
          <a:off x="811213" y="3832225"/>
          <a:ext cx="6046788" cy="549275"/>
        </p:xfrm>
        <a:graphic>
          <a:graphicData uri="http://schemas.openxmlformats.org/drawingml/2006/table">
            <a:tbl>
              <a:tblPr firstRow="1" firstCol="1" bandRow="1">
                <a:tableStyleId>{5C22544A-7EE6-4342-B048-85BDC9FD1C3A}</a:tableStyleId>
              </a:tblPr>
              <a:tblGrid>
                <a:gridCol w="847811">
                  <a:extLst>
                    <a:ext uri="{9D8B030D-6E8A-4147-A177-3AD203B41FA5}">
                      <a16:colId xmlns:a16="http://schemas.microsoft.com/office/drawing/2014/main" val="20000"/>
                    </a:ext>
                  </a:extLst>
                </a:gridCol>
                <a:gridCol w="847811">
                  <a:extLst>
                    <a:ext uri="{9D8B030D-6E8A-4147-A177-3AD203B41FA5}">
                      <a16:colId xmlns:a16="http://schemas.microsoft.com/office/drawing/2014/main" val="20001"/>
                    </a:ext>
                  </a:extLst>
                </a:gridCol>
                <a:gridCol w="921820">
                  <a:extLst>
                    <a:ext uri="{9D8B030D-6E8A-4147-A177-3AD203B41FA5}">
                      <a16:colId xmlns:a16="http://schemas.microsoft.com/office/drawing/2014/main" val="20002"/>
                    </a:ext>
                  </a:extLst>
                </a:gridCol>
                <a:gridCol w="914492">
                  <a:extLst>
                    <a:ext uri="{9D8B030D-6E8A-4147-A177-3AD203B41FA5}">
                      <a16:colId xmlns:a16="http://schemas.microsoft.com/office/drawing/2014/main" val="20003"/>
                    </a:ext>
                  </a:extLst>
                </a:gridCol>
                <a:gridCol w="990700">
                  <a:extLst>
                    <a:ext uri="{9D8B030D-6E8A-4147-A177-3AD203B41FA5}">
                      <a16:colId xmlns:a16="http://schemas.microsoft.com/office/drawing/2014/main" val="20004"/>
                    </a:ext>
                  </a:extLst>
                </a:gridCol>
                <a:gridCol w="685869">
                  <a:extLst>
                    <a:ext uri="{9D8B030D-6E8A-4147-A177-3AD203B41FA5}">
                      <a16:colId xmlns:a16="http://schemas.microsoft.com/office/drawing/2014/main" val="20005"/>
                    </a:ext>
                  </a:extLst>
                </a:gridCol>
                <a:gridCol w="838285">
                  <a:extLst>
                    <a:ext uri="{9D8B030D-6E8A-4147-A177-3AD203B41FA5}">
                      <a16:colId xmlns:a16="http://schemas.microsoft.com/office/drawing/2014/main" val="20006"/>
                    </a:ext>
                  </a:extLst>
                </a:gridCol>
              </a:tblGrid>
              <a:tr h="366183">
                <a:tc>
                  <a:txBody>
                    <a:bodyPr/>
                    <a:lstStyle/>
                    <a:p>
                      <a:pPr marL="0" marR="0" algn="ctr">
                        <a:spcBef>
                          <a:spcPts val="0"/>
                        </a:spcBef>
                        <a:spcAft>
                          <a:spcPts val="0"/>
                        </a:spcAft>
                      </a:pPr>
                      <a:r>
                        <a:rPr lang="en-US" sz="1200" dirty="0">
                          <a:effectLst/>
                        </a:rPr>
                        <a:t>Strongly</a:t>
                      </a:r>
                    </a:p>
                    <a:p>
                      <a:pPr marL="0" marR="0" algn="ctr">
                        <a:spcBef>
                          <a:spcPts val="0"/>
                        </a:spcBef>
                        <a:spcAft>
                          <a:spcPts val="0"/>
                        </a:spcAft>
                      </a:pPr>
                      <a:r>
                        <a:rPr lang="en-US" sz="1200" dirty="0">
                          <a:effectLst/>
                        </a:rPr>
                        <a:t>Disagree</a:t>
                      </a:r>
                      <a:endParaRPr lang="en-US" sz="1200" dirty="0">
                        <a:effectLst/>
                        <a:latin typeface="Times New Roman" panose="02020603050405020304" pitchFamily="18" charset="0"/>
                        <a:ea typeface="Calibri" panose="020F0502020204030204" pitchFamily="34" charset="0"/>
                      </a:endParaRPr>
                    </a:p>
                  </a:txBody>
                  <a:tcPr marL="68587" marR="68587" marT="0" marB="0"/>
                </a:tc>
                <a:tc>
                  <a:txBody>
                    <a:bodyPr/>
                    <a:lstStyle/>
                    <a:p>
                      <a:pPr marL="0" marR="0" algn="ctr">
                        <a:spcBef>
                          <a:spcPts val="0"/>
                        </a:spcBef>
                        <a:spcAft>
                          <a:spcPts val="0"/>
                        </a:spcAft>
                      </a:pPr>
                      <a:r>
                        <a:rPr lang="en-US" sz="1200">
                          <a:effectLst/>
                        </a:rPr>
                        <a:t>Disagree</a:t>
                      </a:r>
                      <a:endParaRPr lang="en-US" sz="1200">
                        <a:effectLst/>
                        <a:latin typeface="Times New Roman" panose="02020603050405020304" pitchFamily="18" charset="0"/>
                        <a:ea typeface="Calibri" panose="020F0502020204030204" pitchFamily="34" charset="0"/>
                      </a:endParaRPr>
                    </a:p>
                  </a:txBody>
                  <a:tcPr marL="68587" marR="68587" marT="0" marB="0"/>
                </a:tc>
                <a:tc>
                  <a:txBody>
                    <a:bodyPr/>
                    <a:lstStyle/>
                    <a:p>
                      <a:pPr marL="0" marR="0" algn="ctr">
                        <a:spcBef>
                          <a:spcPts val="0"/>
                        </a:spcBef>
                        <a:spcAft>
                          <a:spcPts val="0"/>
                        </a:spcAft>
                      </a:pPr>
                      <a:r>
                        <a:rPr lang="en-US" sz="1200">
                          <a:effectLst/>
                        </a:rPr>
                        <a:t>Somewhat</a:t>
                      </a:r>
                    </a:p>
                    <a:p>
                      <a:pPr marL="0" marR="0" algn="ctr">
                        <a:spcBef>
                          <a:spcPts val="0"/>
                        </a:spcBef>
                        <a:spcAft>
                          <a:spcPts val="0"/>
                        </a:spcAft>
                      </a:pPr>
                      <a:r>
                        <a:rPr lang="en-US" sz="1200">
                          <a:effectLst/>
                        </a:rPr>
                        <a:t>Disagree</a:t>
                      </a:r>
                      <a:endParaRPr lang="en-US" sz="1200">
                        <a:effectLst/>
                        <a:latin typeface="Times New Roman" panose="02020603050405020304" pitchFamily="18" charset="0"/>
                        <a:ea typeface="Calibri" panose="020F0502020204030204" pitchFamily="34" charset="0"/>
                      </a:endParaRPr>
                    </a:p>
                  </a:txBody>
                  <a:tcPr marL="68587" marR="68587" marT="0" marB="0"/>
                </a:tc>
                <a:tc>
                  <a:txBody>
                    <a:bodyPr/>
                    <a:lstStyle/>
                    <a:p>
                      <a:pPr marL="0" marR="0" algn="ctr">
                        <a:spcBef>
                          <a:spcPts val="0"/>
                        </a:spcBef>
                        <a:spcAft>
                          <a:spcPts val="0"/>
                        </a:spcAft>
                      </a:pPr>
                      <a:r>
                        <a:rPr lang="en-US" sz="1200">
                          <a:effectLst/>
                        </a:rPr>
                        <a:t>Neutral or</a:t>
                      </a:r>
                    </a:p>
                    <a:p>
                      <a:pPr marL="0" marR="0" algn="ctr">
                        <a:spcBef>
                          <a:spcPts val="0"/>
                        </a:spcBef>
                        <a:spcAft>
                          <a:spcPts val="0"/>
                        </a:spcAft>
                      </a:pPr>
                      <a:r>
                        <a:rPr lang="en-US" sz="1200">
                          <a:effectLst/>
                        </a:rPr>
                        <a:t>Neither</a:t>
                      </a:r>
                      <a:endParaRPr lang="en-US" sz="1200">
                        <a:effectLst/>
                        <a:latin typeface="Times New Roman" panose="02020603050405020304" pitchFamily="18" charset="0"/>
                        <a:ea typeface="Calibri" panose="020F0502020204030204" pitchFamily="34" charset="0"/>
                      </a:endParaRPr>
                    </a:p>
                  </a:txBody>
                  <a:tcPr marL="68587" marR="68587" marT="0" marB="0"/>
                </a:tc>
                <a:tc>
                  <a:txBody>
                    <a:bodyPr/>
                    <a:lstStyle/>
                    <a:p>
                      <a:pPr marL="0" marR="0" algn="ctr">
                        <a:spcBef>
                          <a:spcPts val="0"/>
                        </a:spcBef>
                        <a:spcAft>
                          <a:spcPts val="0"/>
                        </a:spcAft>
                      </a:pPr>
                      <a:r>
                        <a:rPr lang="en-US" sz="1200">
                          <a:effectLst/>
                        </a:rPr>
                        <a:t>Somewhat</a:t>
                      </a:r>
                    </a:p>
                    <a:p>
                      <a:pPr marL="0" marR="0" algn="ctr">
                        <a:spcBef>
                          <a:spcPts val="0"/>
                        </a:spcBef>
                        <a:spcAft>
                          <a:spcPts val="0"/>
                        </a:spcAft>
                      </a:pPr>
                      <a:r>
                        <a:rPr lang="en-US" sz="1200">
                          <a:effectLst/>
                        </a:rPr>
                        <a:t>Agree</a:t>
                      </a:r>
                      <a:endParaRPr lang="en-US" sz="1200">
                        <a:effectLst/>
                        <a:latin typeface="Times New Roman" panose="02020603050405020304" pitchFamily="18" charset="0"/>
                        <a:ea typeface="Calibri" panose="020F0502020204030204" pitchFamily="34" charset="0"/>
                      </a:endParaRPr>
                    </a:p>
                  </a:txBody>
                  <a:tcPr marL="68587" marR="68587" marT="0" marB="0"/>
                </a:tc>
                <a:tc>
                  <a:txBody>
                    <a:bodyPr/>
                    <a:lstStyle/>
                    <a:p>
                      <a:pPr marL="0" marR="0" algn="ctr">
                        <a:spcBef>
                          <a:spcPts val="0"/>
                        </a:spcBef>
                        <a:spcAft>
                          <a:spcPts val="0"/>
                        </a:spcAft>
                      </a:pPr>
                      <a:r>
                        <a:rPr lang="en-US" sz="1200">
                          <a:effectLst/>
                        </a:rPr>
                        <a:t>Agree</a:t>
                      </a:r>
                      <a:endParaRPr lang="en-US" sz="1200">
                        <a:effectLst/>
                        <a:latin typeface="Times New Roman" panose="02020603050405020304" pitchFamily="18" charset="0"/>
                        <a:ea typeface="Calibri" panose="020F0502020204030204" pitchFamily="34" charset="0"/>
                      </a:endParaRPr>
                    </a:p>
                  </a:txBody>
                  <a:tcPr marL="68587" marR="68587" marT="0" marB="0"/>
                </a:tc>
                <a:tc>
                  <a:txBody>
                    <a:bodyPr/>
                    <a:lstStyle/>
                    <a:p>
                      <a:pPr marL="0" marR="0" algn="ctr">
                        <a:spcBef>
                          <a:spcPts val="0"/>
                        </a:spcBef>
                        <a:spcAft>
                          <a:spcPts val="0"/>
                        </a:spcAft>
                      </a:pPr>
                      <a:r>
                        <a:rPr lang="en-US" sz="1200">
                          <a:effectLst/>
                        </a:rPr>
                        <a:t>Strongly Agree</a:t>
                      </a:r>
                      <a:endParaRPr lang="en-US" sz="1200">
                        <a:effectLst/>
                        <a:latin typeface="Times New Roman" panose="02020603050405020304" pitchFamily="18" charset="0"/>
                        <a:ea typeface="Calibri" panose="020F0502020204030204" pitchFamily="34" charset="0"/>
                      </a:endParaRPr>
                    </a:p>
                  </a:txBody>
                  <a:tcPr marL="68587" marR="68587" marT="0" marB="0"/>
                </a:tc>
                <a:extLst>
                  <a:ext uri="{0D108BD9-81ED-4DB2-BD59-A6C34878D82A}">
                    <a16:rowId xmlns:a16="http://schemas.microsoft.com/office/drawing/2014/main" val="10000"/>
                  </a:ext>
                </a:extLst>
              </a:tr>
              <a:tr h="183092">
                <a:tc>
                  <a:txBody>
                    <a:bodyPr/>
                    <a:lstStyle/>
                    <a:p>
                      <a:pPr marL="0" marR="0" algn="ctr">
                        <a:spcBef>
                          <a:spcPts val="0"/>
                        </a:spcBef>
                        <a:spcAft>
                          <a:spcPts val="0"/>
                        </a:spcAft>
                      </a:pPr>
                      <a:r>
                        <a:rPr lang="en-US" sz="1200" dirty="0">
                          <a:solidFill>
                            <a:schemeClr val="bg1"/>
                          </a:solidFill>
                          <a:effectLst/>
                        </a:rPr>
                        <a:t>1</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7" marR="68587"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2</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7" marR="68587"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3</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7" marR="68587"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4</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7" marR="68587"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5</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7" marR="68587"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6</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7" marR="68587"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7</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7" marR="68587" marT="0" marB="0">
                    <a:solidFill>
                      <a:schemeClr val="bg1">
                        <a:lumMod val="20000"/>
                        <a:lumOff val="80000"/>
                      </a:schemeClr>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474787"/>
          </a:xfrm>
        </p:spPr>
        <p:txBody>
          <a:bodyPr/>
          <a:lstStyle/>
          <a:p>
            <a:pPr algn="l">
              <a:defRPr/>
            </a:pPr>
            <a:r>
              <a:rPr lang="en-US" sz="2000" dirty="0"/>
              <a:t>Below is a summary of our two dimensional conceptualization of the teaching effectiveness construct with each dimension being measured using three items. Again, we believe that in order to capture the full meaning of teaching effectiveness it should be viewed as having two distinct dimensions.</a:t>
            </a:r>
          </a:p>
        </p:txBody>
      </p:sp>
      <p:graphicFrame>
        <p:nvGraphicFramePr>
          <p:cNvPr id="24" name="Content Placeholder 23"/>
          <p:cNvGraphicFramePr>
            <a:graphicFrameLocks noGrp="1"/>
          </p:cNvGraphicFramePr>
          <p:nvPr>
            <p:ph idx="1"/>
          </p:nvPr>
        </p:nvGraphicFramePr>
        <p:xfrm>
          <a:off x="2011363" y="4305300"/>
          <a:ext cx="854075" cy="182880"/>
        </p:xfrm>
        <a:graphic>
          <a:graphicData uri="http://schemas.openxmlformats.org/drawingml/2006/table">
            <a:tbl>
              <a:tblPr firstRow="1" firstCol="1" bandRow="1">
                <a:tableStyleId>{5C22544A-7EE6-4342-B048-85BDC9FD1C3A}</a:tableStyleId>
              </a:tblPr>
              <a:tblGrid>
                <a:gridCol w="854075">
                  <a:extLst>
                    <a:ext uri="{9D8B030D-6E8A-4147-A177-3AD203B41FA5}">
                      <a16:colId xmlns:a16="http://schemas.microsoft.com/office/drawing/2014/main" val="20000"/>
                    </a:ext>
                  </a:extLst>
                </a:gridCol>
              </a:tblGrid>
              <a:tr h="182563">
                <a:tc>
                  <a:txBody>
                    <a:bodyPr/>
                    <a:lstStyle/>
                    <a:p>
                      <a:pPr marL="0" marR="0" algn="just">
                        <a:spcBef>
                          <a:spcPts val="0"/>
                        </a:spcBef>
                        <a:spcAft>
                          <a:spcPts val="0"/>
                        </a:spcAft>
                      </a:pPr>
                      <a:r>
                        <a:rPr lang="en-US" sz="1200" dirty="0">
                          <a:effectLst/>
                        </a:rPr>
                        <a:t> Q 1</a:t>
                      </a:r>
                      <a:endParaRPr lang="en-US" sz="1200" dirty="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0000"/>
                  </a:ext>
                </a:extLst>
              </a:tr>
            </a:tbl>
          </a:graphicData>
        </a:graphic>
      </p:graphicFrame>
      <p:sp>
        <p:nvSpPr>
          <p:cNvPr id="17417" name="Rectangle 3"/>
          <p:cNvSpPr>
            <a:spLocks noChangeArrowheads="1"/>
          </p:cNvSpPr>
          <p:nvPr/>
        </p:nvSpPr>
        <p:spPr bwMode="auto">
          <a:xfrm>
            <a:off x="2514600" y="1905000"/>
            <a:ext cx="4343400" cy="685800"/>
          </a:xfrm>
          <a:prstGeom prst="rect">
            <a:avLst/>
          </a:prstGeom>
          <a:solidFill>
            <a:schemeClr val="accent1"/>
          </a:solidFill>
          <a:ln w="9525" algn="ctr">
            <a:solidFill>
              <a:schemeClr val="tx1"/>
            </a:solidFill>
            <a:round/>
            <a:headEnd/>
            <a:tailEnd/>
          </a:ln>
        </p:spPr>
        <p:txBody>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spcBef>
                <a:spcPct val="0"/>
              </a:spcBef>
              <a:buClrTx/>
              <a:buSzTx/>
              <a:buFontTx/>
              <a:buNone/>
            </a:pPr>
            <a:r>
              <a:rPr lang="en-US" altLang="en-US"/>
              <a:t>Teaching Effectiveness</a:t>
            </a:r>
          </a:p>
        </p:txBody>
      </p:sp>
      <p:sp>
        <p:nvSpPr>
          <p:cNvPr id="17418" name="Oval 4"/>
          <p:cNvSpPr>
            <a:spLocks noChangeArrowheads="1"/>
          </p:cNvSpPr>
          <p:nvPr/>
        </p:nvSpPr>
        <p:spPr bwMode="auto">
          <a:xfrm>
            <a:off x="1371600" y="3290888"/>
            <a:ext cx="2362200" cy="914400"/>
          </a:xfrm>
          <a:prstGeom prst="ellipse">
            <a:avLst/>
          </a:prstGeom>
          <a:solidFill>
            <a:schemeClr val="accent1"/>
          </a:solidFill>
          <a:ln w="9525" algn="ctr">
            <a:solidFill>
              <a:schemeClr val="tx1"/>
            </a:solidFill>
            <a:round/>
            <a:headEnd/>
            <a:tailEnd/>
          </a:ln>
        </p:spPr>
        <p:txBody>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lgn="ctr">
              <a:spcBef>
                <a:spcPct val="0"/>
              </a:spcBef>
              <a:buClrTx/>
              <a:buSzTx/>
              <a:buFontTx/>
              <a:buNone/>
            </a:pPr>
            <a:r>
              <a:rPr lang="en-US" altLang="en-US" sz="2000"/>
              <a:t>Knowledge</a:t>
            </a:r>
          </a:p>
          <a:p>
            <a:pPr algn="ctr">
              <a:spcBef>
                <a:spcPct val="0"/>
              </a:spcBef>
              <a:buClrTx/>
              <a:buSzTx/>
              <a:buFontTx/>
              <a:buNone/>
            </a:pPr>
            <a:r>
              <a:rPr lang="en-US" altLang="en-US" sz="2000"/>
              <a:t>Transfer</a:t>
            </a:r>
          </a:p>
        </p:txBody>
      </p:sp>
      <p:sp>
        <p:nvSpPr>
          <p:cNvPr id="17419" name="Oval 5"/>
          <p:cNvSpPr>
            <a:spLocks noChangeArrowheads="1"/>
          </p:cNvSpPr>
          <p:nvPr/>
        </p:nvSpPr>
        <p:spPr bwMode="auto">
          <a:xfrm>
            <a:off x="5334000" y="3290888"/>
            <a:ext cx="2590800" cy="914400"/>
          </a:xfrm>
          <a:prstGeom prst="ellipse">
            <a:avLst/>
          </a:prstGeom>
          <a:solidFill>
            <a:schemeClr val="accent1"/>
          </a:solidFill>
          <a:ln w="9525" algn="ctr">
            <a:solidFill>
              <a:schemeClr val="tx1"/>
            </a:solidFill>
            <a:round/>
            <a:headEnd/>
            <a:tailEnd/>
          </a:ln>
        </p:spPr>
        <p:txBody>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lgn="ctr">
              <a:spcBef>
                <a:spcPct val="0"/>
              </a:spcBef>
              <a:buClrTx/>
              <a:buSzTx/>
              <a:buFontTx/>
              <a:buNone/>
            </a:pPr>
            <a:r>
              <a:rPr lang="en-US" altLang="en-US" sz="2000"/>
              <a:t>Course</a:t>
            </a:r>
          </a:p>
          <a:p>
            <a:pPr algn="ctr">
              <a:spcBef>
                <a:spcPct val="0"/>
              </a:spcBef>
              <a:buClrTx/>
              <a:buSzTx/>
              <a:buFontTx/>
              <a:buNone/>
            </a:pPr>
            <a:r>
              <a:rPr lang="en-US" altLang="en-US" sz="2000"/>
              <a:t>Administration</a:t>
            </a:r>
          </a:p>
        </p:txBody>
      </p:sp>
      <p:cxnSp>
        <p:nvCxnSpPr>
          <p:cNvPr id="17420" name="Straight Arrow Connector 7"/>
          <p:cNvCxnSpPr>
            <a:cxnSpLocks noChangeShapeType="1"/>
          </p:cNvCxnSpPr>
          <p:nvPr/>
        </p:nvCxnSpPr>
        <p:spPr bwMode="auto">
          <a:xfrm flipH="1">
            <a:off x="3429000" y="2590800"/>
            <a:ext cx="1257300" cy="83820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7421" name="Straight Arrow Connector 9"/>
          <p:cNvCxnSpPr>
            <a:cxnSpLocks noChangeShapeType="1"/>
            <a:endCxn id="17419" idx="1"/>
          </p:cNvCxnSpPr>
          <p:nvPr/>
        </p:nvCxnSpPr>
        <p:spPr bwMode="auto">
          <a:xfrm>
            <a:off x="4686300" y="2590800"/>
            <a:ext cx="1027113" cy="835025"/>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7422" name="Straight Connector 12"/>
          <p:cNvCxnSpPr>
            <a:cxnSpLocks noChangeShapeType="1"/>
          </p:cNvCxnSpPr>
          <p:nvPr/>
        </p:nvCxnSpPr>
        <p:spPr bwMode="auto">
          <a:xfrm>
            <a:off x="1905000" y="4114800"/>
            <a:ext cx="0" cy="12192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7423" name="Straight Connector 14"/>
          <p:cNvCxnSpPr>
            <a:cxnSpLocks noChangeShapeType="1"/>
          </p:cNvCxnSpPr>
          <p:nvPr/>
        </p:nvCxnSpPr>
        <p:spPr bwMode="auto">
          <a:xfrm>
            <a:off x="1905000" y="4572000"/>
            <a:ext cx="9906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7424" name="Straight Connector 16"/>
          <p:cNvCxnSpPr>
            <a:cxnSpLocks noChangeShapeType="1"/>
          </p:cNvCxnSpPr>
          <p:nvPr/>
        </p:nvCxnSpPr>
        <p:spPr bwMode="auto">
          <a:xfrm>
            <a:off x="1905000" y="4953000"/>
            <a:ext cx="9906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7425" name="Straight Connector 21"/>
          <p:cNvCxnSpPr>
            <a:cxnSpLocks noChangeShapeType="1"/>
          </p:cNvCxnSpPr>
          <p:nvPr/>
        </p:nvCxnSpPr>
        <p:spPr bwMode="auto">
          <a:xfrm>
            <a:off x="1905000" y="5334000"/>
            <a:ext cx="9906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graphicFrame>
        <p:nvGraphicFramePr>
          <p:cNvPr id="25" name="Table 24"/>
          <p:cNvGraphicFramePr>
            <a:graphicFrameLocks noGrp="1"/>
          </p:cNvGraphicFramePr>
          <p:nvPr/>
        </p:nvGraphicFramePr>
        <p:xfrm>
          <a:off x="2014538" y="4679950"/>
          <a:ext cx="854075" cy="188913"/>
        </p:xfrm>
        <a:graphic>
          <a:graphicData uri="http://schemas.openxmlformats.org/drawingml/2006/table">
            <a:tbl>
              <a:tblPr firstRow="1" firstCol="1" bandRow="1">
                <a:tableStyleId>{5C22544A-7EE6-4342-B048-85BDC9FD1C3A}</a:tableStyleId>
              </a:tblPr>
              <a:tblGrid>
                <a:gridCol w="854075">
                  <a:extLst>
                    <a:ext uri="{9D8B030D-6E8A-4147-A177-3AD203B41FA5}">
                      <a16:colId xmlns:a16="http://schemas.microsoft.com/office/drawing/2014/main" val="20000"/>
                    </a:ext>
                  </a:extLst>
                </a:gridCol>
              </a:tblGrid>
              <a:tr h="188913">
                <a:tc>
                  <a:txBody>
                    <a:bodyPr/>
                    <a:lstStyle/>
                    <a:p>
                      <a:pPr marL="0" marR="0" algn="just">
                        <a:spcBef>
                          <a:spcPts val="0"/>
                        </a:spcBef>
                        <a:spcAft>
                          <a:spcPts val="0"/>
                        </a:spcAft>
                      </a:pPr>
                      <a:r>
                        <a:rPr lang="en-US" sz="1200" dirty="0">
                          <a:effectLst/>
                        </a:rPr>
                        <a:t> Q 2</a:t>
                      </a:r>
                      <a:endParaRPr lang="en-US" sz="1200" dirty="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0000"/>
                  </a:ext>
                </a:extLst>
              </a:tr>
            </a:tbl>
          </a:graphicData>
        </a:graphic>
      </p:graphicFrame>
      <p:graphicFrame>
        <p:nvGraphicFramePr>
          <p:cNvPr id="26" name="Table 25"/>
          <p:cNvGraphicFramePr>
            <a:graphicFrameLocks noGrp="1"/>
          </p:cNvGraphicFramePr>
          <p:nvPr/>
        </p:nvGraphicFramePr>
        <p:xfrm>
          <a:off x="1997075" y="5051425"/>
          <a:ext cx="854075" cy="182880"/>
        </p:xfrm>
        <a:graphic>
          <a:graphicData uri="http://schemas.openxmlformats.org/drawingml/2006/table">
            <a:tbl>
              <a:tblPr firstRow="1" firstCol="1" bandRow="1">
                <a:tableStyleId>{5C22544A-7EE6-4342-B048-85BDC9FD1C3A}</a:tableStyleId>
              </a:tblPr>
              <a:tblGrid>
                <a:gridCol w="854075">
                  <a:extLst>
                    <a:ext uri="{9D8B030D-6E8A-4147-A177-3AD203B41FA5}">
                      <a16:colId xmlns:a16="http://schemas.microsoft.com/office/drawing/2014/main" val="20000"/>
                    </a:ext>
                  </a:extLst>
                </a:gridCol>
              </a:tblGrid>
              <a:tr h="182563">
                <a:tc>
                  <a:txBody>
                    <a:bodyPr/>
                    <a:lstStyle/>
                    <a:p>
                      <a:pPr marL="0" marR="0" algn="just">
                        <a:spcBef>
                          <a:spcPts val="0"/>
                        </a:spcBef>
                        <a:spcAft>
                          <a:spcPts val="0"/>
                        </a:spcAft>
                      </a:pPr>
                      <a:r>
                        <a:rPr lang="en-US" sz="1200" dirty="0">
                          <a:effectLst/>
                        </a:rPr>
                        <a:t>  Q 3</a:t>
                      </a:r>
                      <a:endParaRPr lang="en-US" sz="1200" dirty="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0000"/>
                  </a:ext>
                </a:extLst>
              </a:tr>
            </a:tbl>
          </a:graphicData>
        </a:graphic>
      </p:graphicFrame>
      <p:cxnSp>
        <p:nvCxnSpPr>
          <p:cNvPr id="17438" name="Straight Connector 27"/>
          <p:cNvCxnSpPr>
            <a:cxnSpLocks noChangeShapeType="1"/>
          </p:cNvCxnSpPr>
          <p:nvPr/>
        </p:nvCxnSpPr>
        <p:spPr bwMode="auto">
          <a:xfrm>
            <a:off x="6099175" y="4160838"/>
            <a:ext cx="0" cy="112712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7439" name="Straight Connector 29"/>
          <p:cNvCxnSpPr>
            <a:cxnSpLocks noChangeShapeType="1"/>
          </p:cNvCxnSpPr>
          <p:nvPr/>
        </p:nvCxnSpPr>
        <p:spPr bwMode="auto">
          <a:xfrm>
            <a:off x="6096000" y="4572000"/>
            <a:ext cx="10668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7440" name="Straight Connector 31"/>
          <p:cNvCxnSpPr>
            <a:cxnSpLocks noChangeShapeType="1"/>
          </p:cNvCxnSpPr>
          <p:nvPr/>
        </p:nvCxnSpPr>
        <p:spPr bwMode="auto">
          <a:xfrm>
            <a:off x="6096000" y="5287963"/>
            <a:ext cx="10668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7441" name="Straight Connector 33"/>
          <p:cNvCxnSpPr>
            <a:cxnSpLocks noChangeShapeType="1"/>
          </p:cNvCxnSpPr>
          <p:nvPr/>
        </p:nvCxnSpPr>
        <p:spPr bwMode="auto">
          <a:xfrm>
            <a:off x="6096000" y="4953000"/>
            <a:ext cx="10668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graphicFrame>
        <p:nvGraphicFramePr>
          <p:cNvPr id="35" name="Table 34"/>
          <p:cNvGraphicFramePr>
            <a:graphicFrameLocks noGrp="1"/>
          </p:cNvGraphicFramePr>
          <p:nvPr/>
        </p:nvGraphicFramePr>
        <p:xfrm>
          <a:off x="6205538" y="4305300"/>
          <a:ext cx="854075" cy="182880"/>
        </p:xfrm>
        <a:graphic>
          <a:graphicData uri="http://schemas.openxmlformats.org/drawingml/2006/table">
            <a:tbl>
              <a:tblPr firstRow="1" firstCol="1" bandRow="1">
                <a:tableStyleId>{5C22544A-7EE6-4342-B048-85BDC9FD1C3A}</a:tableStyleId>
              </a:tblPr>
              <a:tblGrid>
                <a:gridCol w="854075">
                  <a:extLst>
                    <a:ext uri="{9D8B030D-6E8A-4147-A177-3AD203B41FA5}">
                      <a16:colId xmlns:a16="http://schemas.microsoft.com/office/drawing/2014/main" val="20000"/>
                    </a:ext>
                  </a:extLst>
                </a:gridCol>
              </a:tblGrid>
              <a:tr h="182563">
                <a:tc>
                  <a:txBody>
                    <a:bodyPr/>
                    <a:lstStyle/>
                    <a:p>
                      <a:pPr marL="0" marR="0" algn="just">
                        <a:spcBef>
                          <a:spcPts val="0"/>
                        </a:spcBef>
                        <a:spcAft>
                          <a:spcPts val="0"/>
                        </a:spcAft>
                      </a:pPr>
                      <a:r>
                        <a:rPr lang="en-US" sz="1200" dirty="0">
                          <a:effectLst/>
                        </a:rPr>
                        <a:t> Q 1</a:t>
                      </a:r>
                      <a:endParaRPr lang="en-US" sz="1200" dirty="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0000"/>
                  </a:ext>
                </a:extLst>
              </a:tr>
            </a:tbl>
          </a:graphicData>
        </a:graphic>
      </p:graphicFrame>
      <p:graphicFrame>
        <p:nvGraphicFramePr>
          <p:cNvPr id="36" name="Table 35"/>
          <p:cNvGraphicFramePr>
            <a:graphicFrameLocks noGrp="1"/>
          </p:cNvGraphicFramePr>
          <p:nvPr/>
        </p:nvGraphicFramePr>
        <p:xfrm>
          <a:off x="6202363" y="4679950"/>
          <a:ext cx="854075" cy="182880"/>
        </p:xfrm>
        <a:graphic>
          <a:graphicData uri="http://schemas.openxmlformats.org/drawingml/2006/table">
            <a:tbl>
              <a:tblPr firstRow="1" firstCol="1" bandRow="1">
                <a:tableStyleId>{5C22544A-7EE6-4342-B048-85BDC9FD1C3A}</a:tableStyleId>
              </a:tblPr>
              <a:tblGrid>
                <a:gridCol w="854075">
                  <a:extLst>
                    <a:ext uri="{9D8B030D-6E8A-4147-A177-3AD203B41FA5}">
                      <a16:colId xmlns:a16="http://schemas.microsoft.com/office/drawing/2014/main" val="20000"/>
                    </a:ext>
                  </a:extLst>
                </a:gridCol>
              </a:tblGrid>
              <a:tr h="182563">
                <a:tc>
                  <a:txBody>
                    <a:bodyPr/>
                    <a:lstStyle/>
                    <a:p>
                      <a:pPr marL="0" marR="0" algn="just">
                        <a:spcBef>
                          <a:spcPts val="0"/>
                        </a:spcBef>
                        <a:spcAft>
                          <a:spcPts val="0"/>
                        </a:spcAft>
                      </a:pPr>
                      <a:r>
                        <a:rPr lang="en-US" sz="1200" dirty="0">
                          <a:effectLst/>
                        </a:rPr>
                        <a:t> Q 2</a:t>
                      </a:r>
                      <a:endParaRPr lang="en-US" sz="1200" dirty="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0000"/>
                  </a:ext>
                </a:extLst>
              </a:tr>
            </a:tbl>
          </a:graphicData>
        </a:graphic>
      </p:graphicFrame>
      <p:graphicFrame>
        <p:nvGraphicFramePr>
          <p:cNvPr id="37" name="Table 36"/>
          <p:cNvGraphicFramePr>
            <a:graphicFrameLocks noGrp="1"/>
          </p:cNvGraphicFramePr>
          <p:nvPr/>
        </p:nvGraphicFramePr>
        <p:xfrm>
          <a:off x="6191250" y="5016500"/>
          <a:ext cx="854075" cy="182880"/>
        </p:xfrm>
        <a:graphic>
          <a:graphicData uri="http://schemas.openxmlformats.org/drawingml/2006/table">
            <a:tbl>
              <a:tblPr firstRow="1" firstCol="1" bandRow="1">
                <a:tableStyleId>{5C22544A-7EE6-4342-B048-85BDC9FD1C3A}</a:tableStyleId>
              </a:tblPr>
              <a:tblGrid>
                <a:gridCol w="854075">
                  <a:extLst>
                    <a:ext uri="{9D8B030D-6E8A-4147-A177-3AD203B41FA5}">
                      <a16:colId xmlns:a16="http://schemas.microsoft.com/office/drawing/2014/main" val="20000"/>
                    </a:ext>
                  </a:extLst>
                </a:gridCol>
              </a:tblGrid>
              <a:tr h="182563">
                <a:tc>
                  <a:txBody>
                    <a:bodyPr/>
                    <a:lstStyle/>
                    <a:p>
                      <a:pPr marL="0" marR="0" algn="just">
                        <a:spcBef>
                          <a:spcPts val="0"/>
                        </a:spcBef>
                        <a:spcAft>
                          <a:spcPts val="0"/>
                        </a:spcAft>
                      </a:pPr>
                      <a:r>
                        <a:rPr lang="en-US" sz="1200" dirty="0">
                          <a:effectLst/>
                        </a:rPr>
                        <a:t> Q</a:t>
                      </a:r>
                      <a:r>
                        <a:rPr lang="en-US" sz="1200" baseline="0" dirty="0">
                          <a:effectLst/>
                        </a:rPr>
                        <a:t> 3</a:t>
                      </a:r>
                      <a:endParaRPr lang="en-US" sz="1200" dirty="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0000"/>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pPr algn="l" eaLnBrk="1" hangingPunct="1">
              <a:defRPr/>
            </a:pPr>
            <a:r>
              <a:rPr lang="en-US" sz="4000" i="1"/>
              <a:t>What is validity and why is it important in research?</a:t>
            </a:r>
          </a:p>
        </p:txBody>
      </p:sp>
      <p:sp>
        <p:nvSpPr>
          <p:cNvPr id="158723" name="Rectangle 3"/>
          <p:cNvSpPr>
            <a:spLocks noGrp="1" noChangeArrowheads="1"/>
          </p:cNvSpPr>
          <p:nvPr>
            <p:ph type="body" idx="1"/>
          </p:nvPr>
        </p:nvSpPr>
        <p:spPr/>
        <p:txBody>
          <a:bodyPr/>
          <a:lstStyle/>
          <a:p>
            <a:pPr eaLnBrk="1" hangingPunct="1">
              <a:defRPr/>
            </a:pPr>
            <a:endParaRPr lang="en-US"/>
          </a:p>
          <a:p>
            <a:pPr eaLnBrk="1" hangingPunct="1">
              <a:defRPr/>
            </a:pPr>
            <a:r>
              <a:rPr lang="en-US"/>
              <a:t>Validity determines the degree of relatedness between inferences made and actual events.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pPr algn="l" eaLnBrk="1" hangingPunct="1">
              <a:defRPr/>
            </a:pPr>
            <a:r>
              <a:rPr lang="en-US" i="1"/>
              <a:t>What is construct validity?</a:t>
            </a:r>
          </a:p>
        </p:txBody>
      </p:sp>
      <p:sp>
        <p:nvSpPr>
          <p:cNvPr id="159747" name="Rectangle 3"/>
          <p:cNvSpPr>
            <a:spLocks noGrp="1" noChangeArrowheads="1"/>
          </p:cNvSpPr>
          <p:nvPr>
            <p:ph type="body" idx="1"/>
          </p:nvPr>
        </p:nvSpPr>
        <p:spPr/>
        <p:txBody>
          <a:bodyPr/>
          <a:lstStyle/>
          <a:p>
            <a:pPr eaLnBrk="1" hangingPunct="1">
              <a:defRPr/>
            </a:pPr>
            <a:r>
              <a:rPr lang="en-US" dirty="0"/>
              <a:t>Remember, a construct is nothing more than our mental definition of a variable. </a:t>
            </a:r>
          </a:p>
          <a:p>
            <a:pPr eaLnBrk="1" hangingPunct="1">
              <a:defRPr/>
            </a:pPr>
            <a:endParaRPr lang="en-US" dirty="0"/>
          </a:p>
          <a:p>
            <a:pPr eaLnBrk="1" hangingPunct="1">
              <a:defRPr/>
            </a:pPr>
            <a:r>
              <a:rPr lang="en-US" dirty="0"/>
              <a:t>Construct validity represents the correspondence or the “match,” between a construct (our conceptual definition of a variable) and the operational procedure used to measure that construct. </a:t>
            </a:r>
            <a:endParaRPr lang="en-US" sz="2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457200" y="277813"/>
            <a:ext cx="8229600" cy="712787"/>
          </a:xfrm>
        </p:spPr>
        <p:txBody>
          <a:bodyPr/>
          <a:lstStyle/>
          <a:p>
            <a:pPr eaLnBrk="1" hangingPunct="1">
              <a:defRPr/>
            </a:pPr>
            <a:r>
              <a:rPr lang="en-US" sz="4000" b="1" i="1" dirty="0"/>
              <a:t>Scale Development</a:t>
            </a:r>
          </a:p>
        </p:txBody>
      </p:sp>
      <p:sp>
        <p:nvSpPr>
          <p:cNvPr id="138243" name="Rectangle 3"/>
          <p:cNvSpPr>
            <a:spLocks noGrp="1" noChangeArrowheads="1"/>
          </p:cNvSpPr>
          <p:nvPr>
            <p:ph type="body" idx="1"/>
          </p:nvPr>
        </p:nvSpPr>
        <p:spPr>
          <a:xfrm>
            <a:off x="457200" y="1143000"/>
            <a:ext cx="8229600" cy="5257800"/>
          </a:xfrm>
        </p:spPr>
        <p:txBody>
          <a:bodyPr/>
          <a:lstStyle/>
          <a:p>
            <a:pPr eaLnBrk="1" hangingPunct="1">
              <a:defRPr/>
            </a:pPr>
            <a:r>
              <a:rPr lang="en-US" sz="2800" b="1" i="1" dirty="0"/>
              <a:t>How can we develop a scale to measure our constructs?</a:t>
            </a:r>
          </a:p>
          <a:p>
            <a:pPr marL="514350" indent="-514350" eaLnBrk="1" hangingPunct="1">
              <a:buFont typeface="+mj-lt"/>
              <a:buAutoNum type="arabicPeriod"/>
              <a:defRPr/>
            </a:pPr>
            <a:r>
              <a:rPr lang="en-US" sz="2800" dirty="0"/>
              <a:t>Begin with your theoretical definition of the construct. </a:t>
            </a:r>
          </a:p>
          <a:p>
            <a:pPr marL="514350" indent="-514350" eaLnBrk="1" hangingPunct="1">
              <a:buFont typeface="+mj-lt"/>
              <a:buAutoNum type="arabicPeriod"/>
              <a:defRPr/>
            </a:pPr>
            <a:r>
              <a:rPr lang="en-US" sz="2800" dirty="0"/>
              <a:t>Make a list of synonyms that may describe this construct.</a:t>
            </a:r>
          </a:p>
          <a:p>
            <a:pPr marL="514350" indent="-514350" eaLnBrk="1" hangingPunct="1">
              <a:buFont typeface="+mj-lt"/>
              <a:buAutoNum type="arabicPeriod"/>
              <a:defRPr/>
            </a:pPr>
            <a:r>
              <a:rPr lang="en-US" sz="2800" dirty="0"/>
              <a:t>Write possible questions (six to nine) using these synonyms. </a:t>
            </a:r>
          </a:p>
          <a:p>
            <a:pPr marL="514350" indent="-514350" eaLnBrk="1" hangingPunct="1">
              <a:buFont typeface="+mj-lt"/>
              <a:buAutoNum type="arabicPeriod"/>
              <a:defRPr/>
            </a:pPr>
            <a:r>
              <a:rPr lang="en-US" sz="2800" dirty="0"/>
              <a:t>Test these questions in a pilot study. </a:t>
            </a:r>
          </a:p>
          <a:p>
            <a:pPr marL="914400" lvl="1" indent="-514350" eaLnBrk="1" hangingPunct="1">
              <a:buFont typeface="Wingdings" pitchFamily="2" charset="2"/>
              <a:buChar char="Ø"/>
              <a:defRPr/>
            </a:pPr>
            <a:r>
              <a:rPr lang="en-US" sz="2400" dirty="0"/>
              <a:t>We will apply these rules in the following example to develop a scale to measure the construct </a:t>
            </a:r>
            <a:r>
              <a:rPr lang="en-US" sz="2400" b="1" i="1" dirty="0"/>
              <a:t>trust</a:t>
            </a:r>
            <a:r>
              <a:rPr lang="en-US" sz="2400" dirty="0"/>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457200" y="277813"/>
            <a:ext cx="8229600" cy="1855787"/>
          </a:xfrm>
        </p:spPr>
        <p:txBody>
          <a:bodyPr/>
          <a:lstStyle/>
          <a:p>
            <a:pPr algn="l" eaLnBrk="1" hangingPunct="1">
              <a:defRPr/>
            </a:pPr>
            <a:r>
              <a:rPr lang="en-US" sz="4800" i="1"/>
              <a:t>What is trust?</a:t>
            </a:r>
          </a:p>
        </p:txBody>
      </p:sp>
      <p:sp>
        <p:nvSpPr>
          <p:cNvPr id="139267" name="Rectangle 3"/>
          <p:cNvSpPr>
            <a:spLocks noGrp="1" noChangeArrowheads="1"/>
          </p:cNvSpPr>
          <p:nvPr>
            <p:ph type="body" idx="1"/>
          </p:nvPr>
        </p:nvSpPr>
        <p:spPr>
          <a:xfrm>
            <a:off x="457200" y="2057400"/>
            <a:ext cx="8229600" cy="4073525"/>
          </a:xfrm>
        </p:spPr>
        <p:txBody>
          <a:bodyPr/>
          <a:lstStyle/>
          <a:p>
            <a:pPr eaLnBrk="1" hangingPunct="1">
              <a:defRPr/>
            </a:pPr>
            <a:r>
              <a:rPr lang="en-US" dirty="0"/>
              <a:t>Trust can be conceptualized in many ways. For our research, we defined trust as:</a:t>
            </a:r>
          </a:p>
          <a:p>
            <a:pPr eaLnBrk="1" hangingPunct="1">
              <a:defRPr/>
            </a:pPr>
            <a:endParaRPr lang="en-US" dirty="0"/>
          </a:p>
          <a:p>
            <a:pPr lvl="1" eaLnBrk="1" hangingPunct="1">
              <a:buFont typeface="Wingdings" pitchFamily="2" charset="2"/>
              <a:buChar char="Ø"/>
              <a:defRPr/>
            </a:pPr>
            <a:r>
              <a:rPr lang="en-US" dirty="0"/>
              <a:t>A belief that others will not act to exploit one’s vulnerabilities.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457200" y="228600"/>
            <a:ext cx="8229600" cy="914400"/>
          </a:xfrm>
        </p:spPr>
        <p:txBody>
          <a:bodyPr/>
          <a:lstStyle/>
          <a:p>
            <a:pPr algn="l" eaLnBrk="1" hangingPunct="1">
              <a:defRPr/>
            </a:pPr>
            <a:r>
              <a:rPr lang="en-US" i="1" dirty="0"/>
              <a:t>How does trust develop?</a:t>
            </a:r>
          </a:p>
        </p:txBody>
      </p:sp>
      <p:sp>
        <p:nvSpPr>
          <p:cNvPr id="140291" name="Rectangle 3"/>
          <p:cNvSpPr>
            <a:spLocks noGrp="1" noChangeArrowheads="1"/>
          </p:cNvSpPr>
          <p:nvPr>
            <p:ph type="body" idx="1"/>
          </p:nvPr>
        </p:nvSpPr>
        <p:spPr>
          <a:xfrm>
            <a:off x="457200" y="1524000"/>
            <a:ext cx="8229600" cy="4606925"/>
          </a:xfrm>
        </p:spPr>
        <p:txBody>
          <a:bodyPr/>
          <a:lstStyle/>
          <a:p>
            <a:pPr eaLnBrk="1" hangingPunct="1">
              <a:buFont typeface="Wingdings" panose="05000000000000000000" pitchFamily="2" charset="2"/>
              <a:buChar char="q"/>
              <a:defRPr/>
            </a:pPr>
            <a:r>
              <a:rPr lang="en-US" dirty="0"/>
              <a:t>When conducting research to develop our theory about trust, we came across the following quotation: 	</a:t>
            </a:r>
          </a:p>
          <a:p>
            <a:pPr eaLnBrk="1" hangingPunct="1">
              <a:buFont typeface="Wingdings" panose="05000000000000000000" pitchFamily="2" charset="2"/>
              <a:buNone/>
              <a:defRPr/>
            </a:pPr>
            <a:endParaRPr lang="en-US" sz="800" i="1" dirty="0"/>
          </a:p>
          <a:p>
            <a:pPr eaLnBrk="1" hangingPunct="1">
              <a:buFont typeface="Wingdings" panose="05000000000000000000" pitchFamily="2" charset="2"/>
              <a:buNone/>
              <a:defRPr/>
            </a:pPr>
            <a:r>
              <a:rPr lang="en-US" sz="2400" i="1" dirty="0"/>
              <a:t>“Trusting behavior may be motivated primarily by strong positive affect for the object of trust or by ‘good rational reasons’ why the object of trust merits trust, or, more usually, some combination of both. Trust in everyday life is a mix of feeling and rational thinking.”</a:t>
            </a:r>
            <a:endParaRPr lang="en-US" sz="2400" dirty="0"/>
          </a:p>
          <a:p>
            <a:pPr eaLnBrk="1" hangingPunct="1">
              <a:buFont typeface="Wingdings" panose="05000000000000000000" pitchFamily="2" charset="2"/>
              <a:buNone/>
              <a:defRPr/>
            </a:pPr>
            <a:r>
              <a:rPr lang="en-US" sz="2400" dirty="0"/>
              <a:t>		Lewis and </a:t>
            </a:r>
            <a:r>
              <a:rPr lang="en-US" sz="2400" dirty="0" err="1"/>
              <a:t>Weigert</a:t>
            </a:r>
            <a:r>
              <a:rPr lang="en-US" sz="2400" dirty="0"/>
              <a:t>, 1985: 972</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eaLnBrk="1" hangingPunct="1">
              <a:defRPr/>
            </a:pPr>
            <a:r>
              <a:rPr lang="en-US" b="1" i="1"/>
              <a:t>Review of Constructs and Latent Variables</a:t>
            </a:r>
          </a:p>
        </p:txBody>
      </p:sp>
      <p:sp>
        <p:nvSpPr>
          <p:cNvPr id="109571" name="Rectangle 3"/>
          <p:cNvSpPr>
            <a:spLocks noGrp="1" noChangeArrowheads="1"/>
          </p:cNvSpPr>
          <p:nvPr>
            <p:ph type="body" idx="1"/>
          </p:nvPr>
        </p:nvSpPr>
        <p:spPr/>
        <p:txBody>
          <a:bodyPr/>
          <a:lstStyle/>
          <a:p>
            <a:pPr eaLnBrk="1" hangingPunct="1">
              <a:defRPr/>
            </a:pPr>
            <a:endParaRPr lang="en-US"/>
          </a:p>
          <a:p>
            <a:pPr eaLnBrk="1" hangingPunct="1">
              <a:defRPr/>
            </a:pPr>
            <a:r>
              <a:rPr lang="en-US" i="1"/>
              <a:t>What is a construct?</a:t>
            </a:r>
            <a:endParaRPr lang="en-US"/>
          </a:p>
          <a:p>
            <a:pPr eaLnBrk="1" hangingPunct="1">
              <a:defRPr/>
            </a:pPr>
            <a:endParaRPr lang="en-US"/>
          </a:p>
          <a:p>
            <a:pPr eaLnBrk="1" hangingPunct="1">
              <a:buClr>
                <a:srgbClr val="FF3300"/>
              </a:buClr>
              <a:buFont typeface="Wingdings" panose="05000000000000000000" pitchFamily="2" charset="2"/>
              <a:buChar char="Ø"/>
              <a:defRPr/>
            </a:pPr>
            <a:r>
              <a:rPr lang="en-US"/>
              <a:t>Our theoretical or conceptual definition of a variable.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85800" y="277813"/>
            <a:ext cx="7543800" cy="5665787"/>
          </a:xfrm>
        </p:spPr>
        <p:txBody>
          <a:bodyPr/>
          <a:lstStyle/>
          <a:p>
            <a:pPr algn="l">
              <a:defRPr/>
            </a:pPr>
            <a:r>
              <a:rPr lang="en-US" sz="2600" dirty="0"/>
              <a:t>The preceding quote really spoke to us about how trust might develop. It suggests that trust develops in one’s head (how we </a:t>
            </a:r>
            <a:r>
              <a:rPr lang="en-US" sz="2600" b="1" i="1" dirty="0"/>
              <a:t>think</a:t>
            </a:r>
            <a:r>
              <a:rPr lang="en-US" sz="2600" dirty="0"/>
              <a:t> about trust) but it also develops in one’s heart (how we </a:t>
            </a:r>
            <a:r>
              <a:rPr lang="en-US" sz="2600" b="1" i="1" dirty="0"/>
              <a:t>feel</a:t>
            </a:r>
            <a:r>
              <a:rPr lang="en-US" sz="2600" dirty="0"/>
              <a:t> about trust).</a:t>
            </a:r>
            <a:br>
              <a:rPr lang="en-US" sz="2600" dirty="0"/>
            </a:br>
            <a:br>
              <a:rPr lang="en-US" sz="2600" dirty="0"/>
            </a:br>
            <a:r>
              <a:rPr lang="en-US" sz="2600" dirty="0"/>
              <a:t>The heart/head dichotomy in decision-making is fascinating. For example, the expression, “this is against my better judgment, but I’m going to do it anyway” is something many people often say.</a:t>
            </a:r>
            <a:br>
              <a:rPr lang="en-US" sz="2600" dirty="0"/>
            </a:br>
            <a:br>
              <a:rPr lang="en-US" sz="2600" dirty="0"/>
            </a:br>
            <a:r>
              <a:rPr lang="en-US" sz="2600" dirty="0"/>
              <a:t>What this means is that we are letting our hearts overrule our heads. Why is that? It appears like an irrational approach to decision-making.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xfrm>
            <a:off x="457200" y="277813"/>
            <a:ext cx="8229600" cy="1703387"/>
          </a:xfrm>
        </p:spPr>
        <p:txBody>
          <a:bodyPr/>
          <a:lstStyle/>
          <a:p>
            <a:pPr algn="l" eaLnBrk="1" hangingPunct="1">
              <a:defRPr/>
            </a:pPr>
            <a:r>
              <a:rPr lang="en-US" sz="3200" i="1" dirty="0"/>
              <a:t>Rational thinking could be termed “Cognitive Trust.” Here’s our theoretical definition of this construct:</a:t>
            </a:r>
          </a:p>
        </p:txBody>
      </p:sp>
      <p:sp>
        <p:nvSpPr>
          <p:cNvPr id="141315" name="Rectangle 3"/>
          <p:cNvSpPr>
            <a:spLocks noGrp="1" noChangeArrowheads="1"/>
          </p:cNvSpPr>
          <p:nvPr>
            <p:ph type="body" idx="1"/>
          </p:nvPr>
        </p:nvSpPr>
        <p:spPr/>
        <p:txBody>
          <a:bodyPr/>
          <a:lstStyle/>
          <a:p>
            <a:pPr eaLnBrk="1" hangingPunct="1">
              <a:defRPr/>
            </a:pPr>
            <a:endParaRPr lang="en-US" i="1" dirty="0"/>
          </a:p>
          <a:p>
            <a:pPr eaLnBrk="1" hangingPunct="1">
              <a:defRPr/>
            </a:pPr>
            <a:r>
              <a:rPr lang="en-US" i="1" dirty="0"/>
              <a:t>Cognitive-based trust</a:t>
            </a:r>
            <a:r>
              <a:rPr lang="en-US" dirty="0"/>
              <a:t> is grounded in a careful, methodical thought process that culminates in a general belief that an individual, group or organization is trustworthy.</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xfrm>
            <a:off x="457200" y="277813"/>
            <a:ext cx="8229600" cy="1246187"/>
          </a:xfrm>
        </p:spPr>
        <p:txBody>
          <a:bodyPr/>
          <a:lstStyle/>
          <a:p>
            <a:pPr algn="l" eaLnBrk="1" hangingPunct="1">
              <a:defRPr/>
            </a:pPr>
            <a:r>
              <a:rPr lang="en-US" sz="3800" i="1"/>
              <a:t>Trust that comes from one’s feelings could be termed “Affective Trust.”</a:t>
            </a:r>
          </a:p>
        </p:txBody>
      </p:sp>
      <p:sp>
        <p:nvSpPr>
          <p:cNvPr id="145411" name="Rectangle 3"/>
          <p:cNvSpPr>
            <a:spLocks noGrp="1" noChangeArrowheads="1"/>
          </p:cNvSpPr>
          <p:nvPr>
            <p:ph type="body" idx="1"/>
          </p:nvPr>
        </p:nvSpPr>
        <p:spPr>
          <a:xfrm>
            <a:off x="457200" y="1828800"/>
            <a:ext cx="8229600" cy="4302125"/>
          </a:xfrm>
        </p:spPr>
        <p:txBody>
          <a:bodyPr/>
          <a:lstStyle/>
          <a:p>
            <a:pPr eaLnBrk="1" hangingPunct="1">
              <a:lnSpc>
                <a:spcPct val="90000"/>
              </a:lnSpc>
              <a:defRPr/>
            </a:pPr>
            <a:r>
              <a:rPr lang="en-US" sz="3000" b="1" i="1" dirty="0"/>
              <a:t>Affect</a:t>
            </a:r>
            <a:r>
              <a:rPr lang="en-US" sz="3000" dirty="0"/>
              <a:t> can have two meanings. It may mean to have an effect on; influence; produce a change in.</a:t>
            </a:r>
            <a:endParaRPr lang="en-US" sz="3000" i="1" dirty="0"/>
          </a:p>
          <a:p>
            <a:pPr eaLnBrk="1" hangingPunct="1">
              <a:lnSpc>
                <a:spcPct val="90000"/>
              </a:lnSpc>
              <a:defRPr/>
            </a:pPr>
            <a:r>
              <a:rPr lang="en-US" sz="3000" b="1" i="1" dirty="0"/>
              <a:t>Affect</a:t>
            </a:r>
            <a:r>
              <a:rPr lang="en-US" sz="3000" dirty="0"/>
              <a:t> can also refer to an emotion, feeling, or mood as a factor in behavior.</a:t>
            </a:r>
            <a:endParaRPr lang="en-US" sz="3000" i="1" dirty="0"/>
          </a:p>
          <a:p>
            <a:pPr eaLnBrk="1" hangingPunct="1">
              <a:lnSpc>
                <a:spcPct val="90000"/>
              </a:lnSpc>
              <a:defRPr/>
            </a:pPr>
            <a:r>
              <a:rPr lang="en-US" sz="3000" b="1" i="1" dirty="0"/>
              <a:t>Affective-based trust</a:t>
            </a:r>
            <a:r>
              <a:rPr lang="en-US" sz="3000" b="1" dirty="0"/>
              <a:t> </a:t>
            </a:r>
            <a:r>
              <a:rPr lang="en-US" sz="3000" dirty="0"/>
              <a:t>is grounded in one’s instincts, intuitions or feelings that culminate in a general belief that an individual, group or organization is trustworthy.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304800" y="381000"/>
            <a:ext cx="8382000" cy="2514600"/>
          </a:xfrm>
        </p:spPr>
        <p:txBody>
          <a:bodyPr/>
          <a:lstStyle/>
          <a:p>
            <a:pPr algn="l" eaLnBrk="1" hangingPunct="1">
              <a:defRPr/>
            </a:pPr>
            <a:r>
              <a:rPr lang="en-US" sz="2200" i="1" dirty="0"/>
              <a:t>Based on our theoretical definition of cognitive trust (go back and look at it), the following questions were developed and tested in a pilot study. Can you identify the synonyms that were used in each question that are consistent with our theoretical definition? Try doing this before going to the next slide. In the (__) we placed the object of trust, such as “management” or “my roommate.” Responses were measured using a 7-point Likert scale. </a:t>
            </a:r>
          </a:p>
        </p:txBody>
      </p:sp>
      <p:sp>
        <p:nvSpPr>
          <p:cNvPr id="147459" name="Rectangle 3"/>
          <p:cNvSpPr>
            <a:spLocks noGrp="1" noChangeArrowheads="1"/>
          </p:cNvSpPr>
          <p:nvPr>
            <p:ph type="body" idx="1"/>
          </p:nvPr>
        </p:nvSpPr>
        <p:spPr>
          <a:xfrm>
            <a:off x="457200" y="3505200"/>
            <a:ext cx="8229600" cy="2625725"/>
          </a:xfrm>
        </p:spPr>
        <p:txBody>
          <a:bodyPr/>
          <a:lstStyle/>
          <a:p>
            <a:pPr marL="381000" indent="-381000" eaLnBrk="1" hangingPunct="1">
              <a:lnSpc>
                <a:spcPct val="80000"/>
              </a:lnSpc>
              <a:buClr>
                <a:srgbClr val="FF3300"/>
              </a:buClr>
              <a:buFont typeface="Wingdings" panose="05000000000000000000" pitchFamily="2" charset="2"/>
              <a:buAutoNum type="arabicPeriod"/>
              <a:defRPr/>
            </a:pPr>
            <a:r>
              <a:rPr lang="en-US" sz="2200" dirty="0">
                <a:latin typeface="Times New Roman" pitchFamily="18" charset="0"/>
              </a:rPr>
              <a:t>I was impartial when deciding the trust that should be placed (_).</a:t>
            </a:r>
          </a:p>
          <a:p>
            <a:pPr marL="381000" indent="-381000" eaLnBrk="1" hangingPunct="1">
              <a:lnSpc>
                <a:spcPct val="80000"/>
              </a:lnSpc>
              <a:buClr>
                <a:srgbClr val="FF3300"/>
              </a:buClr>
              <a:buFont typeface="Wingdings" panose="05000000000000000000" pitchFamily="2" charset="2"/>
              <a:buAutoNum type="arabicPeriod"/>
              <a:defRPr/>
            </a:pPr>
            <a:r>
              <a:rPr lang="en-US" sz="2200" dirty="0">
                <a:latin typeface="Times New Roman" pitchFamily="18" charset="0"/>
              </a:rPr>
              <a:t>I considered objective criteria when assessing the trustworthiness of (_).</a:t>
            </a:r>
          </a:p>
          <a:p>
            <a:pPr marL="381000" indent="-381000" eaLnBrk="1" hangingPunct="1">
              <a:lnSpc>
                <a:spcPct val="80000"/>
              </a:lnSpc>
              <a:buClr>
                <a:srgbClr val="FF3300"/>
              </a:buClr>
              <a:buFont typeface="Wingdings" panose="05000000000000000000" pitchFamily="2" charset="2"/>
              <a:buAutoNum type="arabicPeriod"/>
              <a:defRPr/>
            </a:pPr>
            <a:r>
              <a:rPr lang="en-US" sz="2200" dirty="0">
                <a:latin typeface="Times New Roman" pitchFamily="18" charset="0"/>
              </a:rPr>
              <a:t>I assessed the trustworthiness of (_) in an orderly fashion.</a:t>
            </a:r>
          </a:p>
          <a:p>
            <a:pPr marL="381000" indent="-381000" eaLnBrk="1" hangingPunct="1">
              <a:lnSpc>
                <a:spcPct val="80000"/>
              </a:lnSpc>
              <a:buClr>
                <a:srgbClr val="FF3300"/>
              </a:buClr>
              <a:buFont typeface="Wingdings" panose="05000000000000000000" pitchFamily="2" charset="2"/>
              <a:buAutoNum type="arabicPeriod"/>
              <a:defRPr/>
            </a:pPr>
            <a:r>
              <a:rPr lang="en-US" sz="2200" dirty="0">
                <a:latin typeface="Times New Roman" pitchFamily="18" charset="0"/>
              </a:rPr>
              <a:t>I used a business-like approach to determine if I could trust (_).</a:t>
            </a:r>
          </a:p>
          <a:p>
            <a:pPr marL="381000" indent="-381000" eaLnBrk="1" hangingPunct="1">
              <a:lnSpc>
                <a:spcPct val="80000"/>
              </a:lnSpc>
              <a:buClr>
                <a:srgbClr val="FF3300"/>
              </a:buClr>
              <a:buFont typeface="Wingdings" panose="05000000000000000000" pitchFamily="2" charset="2"/>
              <a:buAutoNum type="arabicPeriod"/>
              <a:defRPr/>
            </a:pPr>
            <a:r>
              <a:rPr lang="en-US" sz="2200" dirty="0">
                <a:latin typeface="Times New Roman" pitchFamily="18" charset="0"/>
              </a:rPr>
              <a:t>I relied on a rational process to gauge whether (_) could be trusted.</a:t>
            </a:r>
          </a:p>
          <a:p>
            <a:pPr marL="381000" indent="-381000" eaLnBrk="1" hangingPunct="1">
              <a:lnSpc>
                <a:spcPct val="80000"/>
              </a:lnSpc>
              <a:buClr>
                <a:srgbClr val="FF3300"/>
              </a:buClr>
              <a:buFont typeface="Wingdings" panose="05000000000000000000" pitchFamily="2" charset="2"/>
              <a:buAutoNum type="arabicPeriod"/>
              <a:defRPr/>
            </a:pPr>
            <a:r>
              <a:rPr lang="en-US" sz="2200" dirty="0">
                <a:latin typeface="Times New Roman" pitchFamily="18" charset="0"/>
              </a:rPr>
              <a:t>I was unbiased when judging the trustworthiness of (_). </a:t>
            </a:r>
          </a:p>
          <a:p>
            <a:pPr marL="381000" indent="-381000" eaLnBrk="1" hangingPunct="1">
              <a:lnSpc>
                <a:spcPct val="80000"/>
              </a:lnSpc>
              <a:buClr>
                <a:srgbClr val="FF3300"/>
              </a:buClr>
              <a:buFont typeface="Wingdings" panose="05000000000000000000" pitchFamily="2" charset="2"/>
              <a:buAutoNum type="arabicPeriod"/>
              <a:defRPr/>
            </a:pPr>
            <a:endParaRPr lang="en-US" sz="2200" dirty="0">
              <a:latin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457200" y="457200"/>
            <a:ext cx="8229600" cy="2209800"/>
          </a:xfrm>
        </p:spPr>
        <p:txBody>
          <a:bodyPr/>
          <a:lstStyle/>
          <a:p>
            <a:pPr algn="l" eaLnBrk="1" hangingPunct="1">
              <a:defRPr/>
            </a:pPr>
            <a:r>
              <a:rPr lang="en-US" sz="2500" i="1" dirty="0"/>
              <a:t>The synonyms used to indicate our theoretical definition of cognitive trust are highlighted below. How many did you get right? Notice how these words are consistent with our definition of cognitive trust as trust that results from a careful, methodical thought process. </a:t>
            </a:r>
            <a:br>
              <a:rPr lang="en-US" sz="2500" i="1" dirty="0"/>
            </a:br>
            <a:endParaRPr lang="en-US" sz="2500" i="1" dirty="0"/>
          </a:p>
        </p:txBody>
      </p:sp>
      <p:sp>
        <p:nvSpPr>
          <p:cNvPr id="147459" name="Rectangle 3"/>
          <p:cNvSpPr>
            <a:spLocks noGrp="1" noChangeArrowheads="1"/>
          </p:cNvSpPr>
          <p:nvPr>
            <p:ph type="body" idx="1"/>
          </p:nvPr>
        </p:nvSpPr>
        <p:spPr>
          <a:xfrm>
            <a:off x="457200" y="2971800"/>
            <a:ext cx="8229600" cy="3159125"/>
          </a:xfrm>
        </p:spPr>
        <p:txBody>
          <a:bodyPr/>
          <a:lstStyle/>
          <a:p>
            <a:pPr marL="381000" indent="-381000" eaLnBrk="1" hangingPunct="1">
              <a:lnSpc>
                <a:spcPct val="80000"/>
              </a:lnSpc>
              <a:buClr>
                <a:srgbClr val="FF3300"/>
              </a:buClr>
              <a:buFont typeface="Wingdings" panose="05000000000000000000" pitchFamily="2" charset="2"/>
              <a:buAutoNum type="arabicPeriod"/>
              <a:defRPr/>
            </a:pPr>
            <a:r>
              <a:rPr lang="en-US" sz="2200" dirty="0">
                <a:latin typeface="Times New Roman" pitchFamily="18" charset="0"/>
              </a:rPr>
              <a:t>I was </a:t>
            </a:r>
            <a:r>
              <a:rPr lang="en-US" sz="2200" b="1" dirty="0">
                <a:solidFill>
                  <a:srgbClr val="FF3300"/>
                </a:solidFill>
                <a:latin typeface="Times New Roman" pitchFamily="18" charset="0"/>
              </a:rPr>
              <a:t>impartial</a:t>
            </a:r>
            <a:r>
              <a:rPr lang="en-US" sz="2200" dirty="0">
                <a:latin typeface="Times New Roman" pitchFamily="18" charset="0"/>
              </a:rPr>
              <a:t> when deciding the trust that should be placed (_).</a:t>
            </a:r>
          </a:p>
          <a:p>
            <a:pPr marL="381000" indent="-381000" eaLnBrk="1" hangingPunct="1">
              <a:lnSpc>
                <a:spcPct val="80000"/>
              </a:lnSpc>
              <a:buClr>
                <a:srgbClr val="FF3300"/>
              </a:buClr>
              <a:buFont typeface="Wingdings" panose="05000000000000000000" pitchFamily="2" charset="2"/>
              <a:buAutoNum type="arabicPeriod"/>
              <a:defRPr/>
            </a:pPr>
            <a:r>
              <a:rPr lang="en-US" sz="2200" dirty="0">
                <a:latin typeface="Times New Roman" pitchFamily="18" charset="0"/>
              </a:rPr>
              <a:t>I </a:t>
            </a:r>
            <a:r>
              <a:rPr lang="en-US" sz="2200" b="1" dirty="0">
                <a:solidFill>
                  <a:srgbClr val="FF3300"/>
                </a:solidFill>
                <a:latin typeface="Times New Roman" pitchFamily="18" charset="0"/>
              </a:rPr>
              <a:t>considered objective criteria </a:t>
            </a:r>
            <a:r>
              <a:rPr lang="en-US" sz="2200" dirty="0">
                <a:latin typeface="Times New Roman" pitchFamily="18" charset="0"/>
              </a:rPr>
              <a:t>when assessing the trustworthiness of (_).</a:t>
            </a:r>
          </a:p>
          <a:p>
            <a:pPr marL="381000" indent="-381000" eaLnBrk="1" hangingPunct="1">
              <a:lnSpc>
                <a:spcPct val="80000"/>
              </a:lnSpc>
              <a:buClr>
                <a:srgbClr val="FF3300"/>
              </a:buClr>
              <a:buFont typeface="Wingdings" panose="05000000000000000000" pitchFamily="2" charset="2"/>
              <a:buAutoNum type="arabicPeriod"/>
              <a:defRPr/>
            </a:pPr>
            <a:r>
              <a:rPr lang="en-US" sz="2200" dirty="0">
                <a:latin typeface="Times New Roman" pitchFamily="18" charset="0"/>
              </a:rPr>
              <a:t>I assessed the trustworthiness of (_) in an </a:t>
            </a:r>
            <a:r>
              <a:rPr lang="en-US" sz="2200" b="1" dirty="0">
                <a:solidFill>
                  <a:srgbClr val="FF3300"/>
                </a:solidFill>
                <a:latin typeface="Times New Roman" pitchFamily="18" charset="0"/>
              </a:rPr>
              <a:t>orderly fashion</a:t>
            </a:r>
            <a:r>
              <a:rPr lang="en-US" sz="2200" dirty="0">
                <a:latin typeface="Times New Roman" pitchFamily="18" charset="0"/>
              </a:rPr>
              <a:t>.</a:t>
            </a:r>
          </a:p>
          <a:p>
            <a:pPr marL="381000" indent="-381000" eaLnBrk="1" hangingPunct="1">
              <a:lnSpc>
                <a:spcPct val="80000"/>
              </a:lnSpc>
              <a:buClr>
                <a:srgbClr val="FF3300"/>
              </a:buClr>
              <a:buFont typeface="Wingdings" panose="05000000000000000000" pitchFamily="2" charset="2"/>
              <a:buAutoNum type="arabicPeriod"/>
              <a:defRPr/>
            </a:pPr>
            <a:r>
              <a:rPr lang="en-US" sz="2200" dirty="0">
                <a:latin typeface="Times New Roman" pitchFamily="18" charset="0"/>
              </a:rPr>
              <a:t>I used a </a:t>
            </a:r>
            <a:r>
              <a:rPr lang="en-US" sz="2200" b="1" dirty="0">
                <a:solidFill>
                  <a:srgbClr val="FF3300"/>
                </a:solidFill>
                <a:latin typeface="Times New Roman" pitchFamily="18" charset="0"/>
              </a:rPr>
              <a:t>business-like approach </a:t>
            </a:r>
            <a:r>
              <a:rPr lang="en-US" sz="2200" dirty="0">
                <a:latin typeface="Times New Roman" pitchFamily="18" charset="0"/>
              </a:rPr>
              <a:t>to determine if I could trust (_).</a:t>
            </a:r>
          </a:p>
          <a:p>
            <a:pPr marL="381000" indent="-381000" eaLnBrk="1" hangingPunct="1">
              <a:lnSpc>
                <a:spcPct val="80000"/>
              </a:lnSpc>
              <a:buClr>
                <a:srgbClr val="FF3300"/>
              </a:buClr>
              <a:buFont typeface="Wingdings" panose="05000000000000000000" pitchFamily="2" charset="2"/>
              <a:buAutoNum type="arabicPeriod"/>
              <a:defRPr/>
            </a:pPr>
            <a:r>
              <a:rPr lang="en-US" sz="2200" dirty="0">
                <a:latin typeface="Times New Roman" pitchFamily="18" charset="0"/>
              </a:rPr>
              <a:t>I relied on a </a:t>
            </a:r>
            <a:r>
              <a:rPr lang="en-US" sz="2200" b="1" dirty="0">
                <a:solidFill>
                  <a:srgbClr val="FF3300"/>
                </a:solidFill>
                <a:latin typeface="Times New Roman" pitchFamily="18" charset="0"/>
              </a:rPr>
              <a:t>rational process </a:t>
            </a:r>
            <a:r>
              <a:rPr lang="en-US" sz="2200" dirty="0">
                <a:latin typeface="Times New Roman" pitchFamily="18" charset="0"/>
              </a:rPr>
              <a:t>to gauge whether (_) could be trusted.</a:t>
            </a:r>
          </a:p>
          <a:p>
            <a:pPr marL="381000" indent="-381000" eaLnBrk="1" hangingPunct="1">
              <a:lnSpc>
                <a:spcPct val="80000"/>
              </a:lnSpc>
              <a:buClr>
                <a:srgbClr val="FF3300"/>
              </a:buClr>
              <a:buFont typeface="Wingdings" panose="05000000000000000000" pitchFamily="2" charset="2"/>
              <a:buAutoNum type="arabicPeriod"/>
              <a:defRPr/>
            </a:pPr>
            <a:r>
              <a:rPr lang="en-US" sz="2200" dirty="0">
                <a:latin typeface="Times New Roman" pitchFamily="18" charset="0"/>
              </a:rPr>
              <a:t>I was </a:t>
            </a:r>
            <a:r>
              <a:rPr lang="en-US" sz="2200" b="1" dirty="0">
                <a:solidFill>
                  <a:srgbClr val="FF3300"/>
                </a:solidFill>
                <a:latin typeface="Times New Roman" pitchFamily="18" charset="0"/>
              </a:rPr>
              <a:t>unbiased</a:t>
            </a:r>
            <a:r>
              <a:rPr lang="en-US" sz="2200" dirty="0">
                <a:latin typeface="Times New Roman" pitchFamily="18" charset="0"/>
              </a:rPr>
              <a:t> when judging the trustworthiness of (_). </a:t>
            </a:r>
          </a:p>
          <a:p>
            <a:pPr marL="381000" indent="-381000" eaLnBrk="1" hangingPunct="1">
              <a:lnSpc>
                <a:spcPct val="80000"/>
              </a:lnSpc>
              <a:buClr>
                <a:srgbClr val="FF3300"/>
              </a:buClr>
              <a:buFont typeface="Wingdings" panose="05000000000000000000" pitchFamily="2" charset="2"/>
              <a:buAutoNum type="arabicPeriod"/>
              <a:defRPr/>
            </a:pPr>
            <a:endParaRPr lang="en-US" sz="2200" dirty="0">
              <a:latin typeface="Times New Roman"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457200" y="277813"/>
            <a:ext cx="8229600" cy="2084387"/>
          </a:xfrm>
        </p:spPr>
        <p:txBody>
          <a:bodyPr/>
          <a:lstStyle/>
          <a:p>
            <a:pPr algn="l" eaLnBrk="1" hangingPunct="1">
              <a:defRPr/>
            </a:pPr>
            <a:r>
              <a:rPr lang="en-US" sz="2200" i="1" dirty="0"/>
              <a:t>Based on our theoretical definition of affective trust (go back and look at it), the following questions were developed and tested in a pilot study. Can you identify the synonyms that were used in each question that are consistent with our theoretical definition? Try doing this before going to the next slide. Responses were measured using a 7-point Likert scale. </a:t>
            </a:r>
            <a:endParaRPr lang="en-US" sz="2200" dirty="0"/>
          </a:p>
        </p:txBody>
      </p:sp>
      <p:sp>
        <p:nvSpPr>
          <p:cNvPr id="148483" name="Rectangle 3"/>
          <p:cNvSpPr>
            <a:spLocks noGrp="1" noChangeArrowheads="1"/>
          </p:cNvSpPr>
          <p:nvPr>
            <p:ph type="body" idx="1"/>
          </p:nvPr>
        </p:nvSpPr>
        <p:spPr>
          <a:xfrm>
            <a:off x="457200" y="2819400"/>
            <a:ext cx="8229600" cy="3311525"/>
          </a:xfrm>
        </p:spPr>
        <p:txBody>
          <a:bodyPr/>
          <a:lstStyle/>
          <a:p>
            <a:pPr marL="381000" indent="-381000" eaLnBrk="1" hangingPunct="1">
              <a:lnSpc>
                <a:spcPct val="80000"/>
              </a:lnSpc>
              <a:buClr>
                <a:srgbClr val="FF3300"/>
              </a:buClr>
              <a:buFont typeface="Wingdings" panose="05000000000000000000" pitchFamily="2" charset="2"/>
              <a:buAutoNum type="arabicPeriod"/>
              <a:defRPr/>
            </a:pPr>
            <a:r>
              <a:rPr lang="en-US" sz="2600" dirty="0">
                <a:latin typeface="Times New Roman" pitchFamily="18" charset="0"/>
              </a:rPr>
              <a:t>My sense of intuition tells me that  (_) can be trusted. </a:t>
            </a:r>
          </a:p>
          <a:p>
            <a:pPr marL="381000" indent="-381000" eaLnBrk="1" hangingPunct="1">
              <a:lnSpc>
                <a:spcPct val="80000"/>
              </a:lnSpc>
              <a:buClr>
                <a:srgbClr val="FF3300"/>
              </a:buClr>
              <a:buFont typeface="Wingdings" panose="05000000000000000000" pitchFamily="2" charset="2"/>
              <a:buAutoNum type="arabicPeriod"/>
              <a:defRPr/>
            </a:pPr>
            <a:r>
              <a:rPr lang="en-US" sz="2600" dirty="0">
                <a:latin typeface="Times New Roman" pitchFamily="18" charset="0"/>
              </a:rPr>
              <a:t>I have a hunch that I can trust  (_).</a:t>
            </a:r>
          </a:p>
          <a:p>
            <a:pPr marL="381000" indent="-381000" eaLnBrk="1" hangingPunct="1">
              <a:lnSpc>
                <a:spcPct val="80000"/>
              </a:lnSpc>
              <a:buClr>
                <a:srgbClr val="FF3300"/>
              </a:buClr>
              <a:buFont typeface="Wingdings" panose="05000000000000000000" pitchFamily="2" charset="2"/>
              <a:buAutoNum type="arabicPeriod"/>
              <a:defRPr/>
            </a:pPr>
            <a:r>
              <a:rPr lang="en-US" sz="2600" dirty="0">
                <a:latin typeface="Times New Roman" pitchFamily="18" charset="0"/>
              </a:rPr>
              <a:t>The trustworthiness of  (_) can be determined by relying on my common sense.</a:t>
            </a:r>
          </a:p>
          <a:p>
            <a:pPr marL="381000" indent="-381000" eaLnBrk="1" hangingPunct="1">
              <a:lnSpc>
                <a:spcPct val="80000"/>
              </a:lnSpc>
              <a:buClr>
                <a:srgbClr val="FF3300"/>
              </a:buClr>
              <a:buFont typeface="Wingdings" panose="05000000000000000000" pitchFamily="2" charset="2"/>
              <a:buAutoNum type="arabicPeriod"/>
              <a:defRPr/>
            </a:pPr>
            <a:r>
              <a:rPr lang="en-US" sz="2600" dirty="0">
                <a:latin typeface="Times New Roman" pitchFamily="18" charset="0"/>
              </a:rPr>
              <a:t>I feel that  (_) has a reputation for being trustworthy.</a:t>
            </a:r>
          </a:p>
          <a:p>
            <a:pPr marL="381000" indent="-381000" eaLnBrk="1" hangingPunct="1">
              <a:lnSpc>
                <a:spcPct val="80000"/>
              </a:lnSpc>
              <a:buClr>
                <a:srgbClr val="FF3300"/>
              </a:buClr>
              <a:buFont typeface="Wingdings" panose="05000000000000000000" pitchFamily="2" charset="2"/>
              <a:buAutoNum type="arabicPeriod"/>
              <a:defRPr/>
            </a:pPr>
            <a:r>
              <a:rPr lang="en-US" sz="2600" dirty="0">
                <a:latin typeface="Times New Roman" pitchFamily="18" charset="0"/>
              </a:rPr>
              <a:t>My instincts tell me that I can trust  (_).</a:t>
            </a:r>
          </a:p>
          <a:p>
            <a:pPr marL="381000" indent="-381000" eaLnBrk="1" hangingPunct="1">
              <a:lnSpc>
                <a:spcPct val="80000"/>
              </a:lnSpc>
              <a:buClr>
                <a:srgbClr val="FF3300"/>
              </a:buClr>
              <a:buFont typeface="Wingdings" panose="05000000000000000000" pitchFamily="2" charset="2"/>
              <a:buAutoNum type="arabicPeriod"/>
              <a:defRPr/>
            </a:pPr>
            <a:r>
              <a:rPr lang="en-US" sz="2600" dirty="0">
                <a:latin typeface="Times New Roman" pitchFamily="18" charset="0"/>
              </a:rPr>
              <a:t>I intuitively know whether (_) can be trusted.</a:t>
            </a:r>
          </a:p>
          <a:p>
            <a:pPr marL="381000" indent="-381000" eaLnBrk="1" hangingPunct="1">
              <a:lnSpc>
                <a:spcPct val="80000"/>
              </a:lnSpc>
              <a:buClr>
                <a:srgbClr val="FF3300"/>
              </a:buClr>
              <a:buFont typeface="Wingdings" panose="05000000000000000000" pitchFamily="2" charset="2"/>
              <a:buAutoNum type="arabicPeriod"/>
              <a:defRPr/>
            </a:pPr>
            <a:r>
              <a:rPr lang="en-US" sz="2600" dirty="0">
                <a:latin typeface="Times New Roman" pitchFamily="18" charset="0"/>
              </a:rPr>
              <a:t>I have a ‘gut feeling’ that  (_) is trustworthy.</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457200" y="277813"/>
            <a:ext cx="8229600" cy="2160587"/>
          </a:xfrm>
        </p:spPr>
        <p:txBody>
          <a:bodyPr/>
          <a:lstStyle/>
          <a:p>
            <a:pPr algn="l" eaLnBrk="1" hangingPunct="1">
              <a:defRPr/>
            </a:pPr>
            <a:r>
              <a:rPr lang="en-US" sz="2500" i="1" dirty="0"/>
              <a:t>The synonyms used to indicate our theoretical definition of affective trust are highlighted below. How many did you get right? Notice how these words are consistent with our definition of affective trust as resulting from one’s instincts, intuition or feelings.</a:t>
            </a:r>
            <a:endParaRPr lang="en-US" sz="2500" b="1" dirty="0"/>
          </a:p>
        </p:txBody>
      </p:sp>
      <p:sp>
        <p:nvSpPr>
          <p:cNvPr id="148483" name="Rectangle 3"/>
          <p:cNvSpPr>
            <a:spLocks noGrp="1" noChangeArrowheads="1"/>
          </p:cNvSpPr>
          <p:nvPr>
            <p:ph type="body" idx="1"/>
          </p:nvPr>
        </p:nvSpPr>
        <p:spPr>
          <a:xfrm>
            <a:off x="457200" y="2819400"/>
            <a:ext cx="8229600" cy="3311525"/>
          </a:xfrm>
        </p:spPr>
        <p:txBody>
          <a:bodyPr/>
          <a:lstStyle/>
          <a:p>
            <a:pPr marL="381000" indent="-381000" eaLnBrk="1" hangingPunct="1">
              <a:lnSpc>
                <a:spcPct val="80000"/>
              </a:lnSpc>
              <a:buClr>
                <a:srgbClr val="FF3300"/>
              </a:buClr>
              <a:buFont typeface="Wingdings" panose="05000000000000000000" pitchFamily="2" charset="2"/>
              <a:buAutoNum type="arabicPeriod"/>
              <a:defRPr/>
            </a:pPr>
            <a:r>
              <a:rPr lang="en-US" sz="2500" dirty="0">
                <a:latin typeface="Times New Roman" pitchFamily="18" charset="0"/>
              </a:rPr>
              <a:t>My </a:t>
            </a:r>
            <a:r>
              <a:rPr lang="en-US" sz="2500" b="1" dirty="0">
                <a:solidFill>
                  <a:srgbClr val="FF3300"/>
                </a:solidFill>
                <a:latin typeface="Times New Roman" pitchFamily="18" charset="0"/>
              </a:rPr>
              <a:t>sense of intuition </a:t>
            </a:r>
            <a:r>
              <a:rPr lang="en-US" sz="2500" dirty="0">
                <a:latin typeface="Times New Roman" pitchFamily="18" charset="0"/>
              </a:rPr>
              <a:t>tells me that  (_) can be trusted. </a:t>
            </a:r>
          </a:p>
          <a:p>
            <a:pPr marL="381000" indent="-381000" eaLnBrk="1" hangingPunct="1">
              <a:lnSpc>
                <a:spcPct val="80000"/>
              </a:lnSpc>
              <a:buClr>
                <a:srgbClr val="FF3300"/>
              </a:buClr>
              <a:buFont typeface="Wingdings" panose="05000000000000000000" pitchFamily="2" charset="2"/>
              <a:buAutoNum type="arabicPeriod"/>
              <a:defRPr/>
            </a:pPr>
            <a:r>
              <a:rPr lang="en-US" sz="2500" dirty="0">
                <a:latin typeface="Times New Roman" pitchFamily="18" charset="0"/>
              </a:rPr>
              <a:t>I have a </a:t>
            </a:r>
            <a:r>
              <a:rPr lang="en-US" sz="2500" b="1" dirty="0">
                <a:solidFill>
                  <a:srgbClr val="FF3300"/>
                </a:solidFill>
                <a:latin typeface="Times New Roman" pitchFamily="18" charset="0"/>
              </a:rPr>
              <a:t>hunch</a:t>
            </a:r>
            <a:r>
              <a:rPr lang="en-US" sz="2500" dirty="0">
                <a:latin typeface="Times New Roman" pitchFamily="18" charset="0"/>
              </a:rPr>
              <a:t> that I can trust  (_).</a:t>
            </a:r>
          </a:p>
          <a:p>
            <a:pPr marL="381000" indent="-381000" eaLnBrk="1" hangingPunct="1">
              <a:lnSpc>
                <a:spcPct val="80000"/>
              </a:lnSpc>
              <a:buClr>
                <a:srgbClr val="FF3300"/>
              </a:buClr>
              <a:buFont typeface="Wingdings" panose="05000000000000000000" pitchFamily="2" charset="2"/>
              <a:buAutoNum type="arabicPeriod"/>
              <a:defRPr/>
            </a:pPr>
            <a:r>
              <a:rPr lang="en-US" sz="2500" dirty="0">
                <a:latin typeface="Times New Roman" pitchFamily="18" charset="0"/>
              </a:rPr>
              <a:t>The trustworthiness of  (_) can be determined by relying on my </a:t>
            </a:r>
            <a:r>
              <a:rPr lang="en-US" sz="2500" b="1" dirty="0">
                <a:solidFill>
                  <a:srgbClr val="FF3300"/>
                </a:solidFill>
                <a:latin typeface="Times New Roman" pitchFamily="18" charset="0"/>
              </a:rPr>
              <a:t>common sense</a:t>
            </a:r>
            <a:r>
              <a:rPr lang="en-US" sz="2500" dirty="0">
                <a:latin typeface="Times New Roman" pitchFamily="18" charset="0"/>
              </a:rPr>
              <a:t>.</a:t>
            </a:r>
          </a:p>
          <a:p>
            <a:pPr marL="381000" indent="-381000" eaLnBrk="1" hangingPunct="1">
              <a:lnSpc>
                <a:spcPct val="80000"/>
              </a:lnSpc>
              <a:buClr>
                <a:srgbClr val="FF3300"/>
              </a:buClr>
              <a:buFont typeface="Wingdings" panose="05000000000000000000" pitchFamily="2" charset="2"/>
              <a:buAutoNum type="arabicPeriod"/>
              <a:defRPr/>
            </a:pPr>
            <a:r>
              <a:rPr lang="en-US" sz="2500" dirty="0">
                <a:latin typeface="Times New Roman" pitchFamily="18" charset="0"/>
              </a:rPr>
              <a:t>I </a:t>
            </a:r>
            <a:r>
              <a:rPr lang="en-US" sz="2500" b="1" dirty="0">
                <a:solidFill>
                  <a:srgbClr val="FF3300"/>
                </a:solidFill>
                <a:latin typeface="Times New Roman" pitchFamily="18" charset="0"/>
              </a:rPr>
              <a:t>feel</a:t>
            </a:r>
            <a:r>
              <a:rPr lang="en-US" sz="2500" dirty="0">
                <a:latin typeface="Times New Roman" pitchFamily="18" charset="0"/>
              </a:rPr>
              <a:t> that  (_) has a reputation for being trustworthy.</a:t>
            </a:r>
          </a:p>
          <a:p>
            <a:pPr marL="381000" indent="-381000" eaLnBrk="1" hangingPunct="1">
              <a:lnSpc>
                <a:spcPct val="80000"/>
              </a:lnSpc>
              <a:buClr>
                <a:srgbClr val="FF3300"/>
              </a:buClr>
              <a:buFont typeface="Wingdings" panose="05000000000000000000" pitchFamily="2" charset="2"/>
              <a:buAutoNum type="arabicPeriod"/>
              <a:defRPr/>
            </a:pPr>
            <a:r>
              <a:rPr lang="en-US" sz="2500" dirty="0">
                <a:latin typeface="Times New Roman" pitchFamily="18" charset="0"/>
              </a:rPr>
              <a:t>My </a:t>
            </a:r>
            <a:r>
              <a:rPr lang="en-US" sz="2500" b="1" dirty="0">
                <a:solidFill>
                  <a:srgbClr val="FF3300"/>
                </a:solidFill>
                <a:latin typeface="Times New Roman" pitchFamily="18" charset="0"/>
              </a:rPr>
              <a:t>instincts</a:t>
            </a:r>
            <a:r>
              <a:rPr lang="en-US" sz="2500" dirty="0">
                <a:latin typeface="Times New Roman" pitchFamily="18" charset="0"/>
              </a:rPr>
              <a:t> tell me that I can trust  (_).</a:t>
            </a:r>
          </a:p>
          <a:p>
            <a:pPr marL="381000" indent="-381000" eaLnBrk="1" hangingPunct="1">
              <a:lnSpc>
                <a:spcPct val="80000"/>
              </a:lnSpc>
              <a:buClr>
                <a:srgbClr val="FF3300"/>
              </a:buClr>
              <a:buFont typeface="Wingdings" panose="05000000000000000000" pitchFamily="2" charset="2"/>
              <a:buAutoNum type="arabicPeriod"/>
              <a:defRPr/>
            </a:pPr>
            <a:r>
              <a:rPr lang="en-US" sz="2500" dirty="0">
                <a:latin typeface="Times New Roman" pitchFamily="18" charset="0"/>
              </a:rPr>
              <a:t>I </a:t>
            </a:r>
            <a:r>
              <a:rPr lang="en-US" sz="2500" b="1" dirty="0">
                <a:solidFill>
                  <a:srgbClr val="FF3300"/>
                </a:solidFill>
                <a:latin typeface="Times New Roman" pitchFamily="18" charset="0"/>
              </a:rPr>
              <a:t>intuitively know </a:t>
            </a:r>
            <a:r>
              <a:rPr lang="en-US" sz="2500" dirty="0">
                <a:latin typeface="Times New Roman" pitchFamily="18" charset="0"/>
              </a:rPr>
              <a:t>whether (_) can be trusted.</a:t>
            </a:r>
          </a:p>
          <a:p>
            <a:pPr marL="381000" indent="-381000" eaLnBrk="1" hangingPunct="1">
              <a:lnSpc>
                <a:spcPct val="80000"/>
              </a:lnSpc>
              <a:buClr>
                <a:srgbClr val="FF3300"/>
              </a:buClr>
              <a:buFont typeface="Wingdings" panose="05000000000000000000" pitchFamily="2" charset="2"/>
              <a:buAutoNum type="arabicPeriod"/>
              <a:defRPr/>
            </a:pPr>
            <a:r>
              <a:rPr lang="en-US" sz="2500" dirty="0">
                <a:latin typeface="Times New Roman" pitchFamily="18" charset="0"/>
              </a:rPr>
              <a:t>I have a ‘</a:t>
            </a:r>
            <a:r>
              <a:rPr lang="en-US" sz="2500" b="1" dirty="0">
                <a:solidFill>
                  <a:srgbClr val="FF3300"/>
                </a:solidFill>
                <a:latin typeface="Times New Roman" pitchFamily="18" charset="0"/>
              </a:rPr>
              <a:t>gut feeling</a:t>
            </a:r>
            <a:r>
              <a:rPr lang="en-US" sz="2500" dirty="0">
                <a:latin typeface="Times New Roman" pitchFamily="18" charset="0"/>
              </a:rPr>
              <a:t>’ that  (_) is trustworthy.</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7813"/>
            <a:ext cx="8686800" cy="1398587"/>
          </a:xfrm>
        </p:spPr>
        <p:txBody>
          <a:bodyPr/>
          <a:lstStyle/>
          <a:p>
            <a:pPr>
              <a:defRPr/>
            </a:pPr>
            <a:r>
              <a:rPr lang="en-US" sz="3100" dirty="0"/>
              <a:t>Finally, we used a 5-point semantic differential scale to measure what we called general trust.</a:t>
            </a:r>
          </a:p>
        </p:txBody>
      </p:sp>
      <p:sp>
        <p:nvSpPr>
          <p:cNvPr id="3" name="Content Placeholder 2"/>
          <p:cNvSpPr>
            <a:spLocks noGrp="1"/>
          </p:cNvSpPr>
          <p:nvPr>
            <p:ph idx="1"/>
          </p:nvPr>
        </p:nvSpPr>
        <p:spPr>
          <a:xfrm>
            <a:off x="457200" y="1828800"/>
            <a:ext cx="8229600" cy="4302125"/>
          </a:xfrm>
        </p:spPr>
        <p:txBody>
          <a:bodyPr/>
          <a:lstStyle/>
          <a:p>
            <a:pPr marL="0" indent="0">
              <a:buFont typeface="Wingdings" panose="05000000000000000000" pitchFamily="2" charset="2"/>
              <a:buNone/>
              <a:defRPr/>
            </a:pPr>
            <a:r>
              <a:rPr lang="en-US" sz="2800" dirty="0">
                <a:effectLst/>
              </a:rPr>
              <a:t>Use the scales below to rate your answer to the following statement: In general, the trust that I feel toward (__)</a:t>
            </a:r>
            <a:r>
              <a:rPr lang="en-US" dirty="0">
                <a:effectLst/>
              </a:rPr>
              <a:t> may be described as . . .</a:t>
            </a:r>
          </a:p>
          <a:p>
            <a:pPr>
              <a:defRPr/>
            </a:pPr>
            <a:endParaRPr lang="en-US" dirty="0"/>
          </a:p>
        </p:txBody>
      </p:sp>
      <p:graphicFrame>
        <p:nvGraphicFramePr>
          <p:cNvPr id="7" name="Table 6"/>
          <p:cNvGraphicFramePr>
            <a:graphicFrameLocks noGrp="1"/>
          </p:cNvGraphicFramePr>
          <p:nvPr/>
        </p:nvGraphicFramePr>
        <p:xfrm>
          <a:off x="914400" y="3429000"/>
          <a:ext cx="7848600" cy="2514600"/>
        </p:xfrm>
        <a:graphic>
          <a:graphicData uri="http://schemas.openxmlformats.org/drawingml/2006/table">
            <a:tbl>
              <a:tblPr>
                <a:tableStyleId>{5C22544A-7EE6-4342-B048-85BDC9FD1C3A}</a:tableStyleId>
              </a:tblPr>
              <a:tblGrid>
                <a:gridCol w="1815455">
                  <a:extLst>
                    <a:ext uri="{9D8B030D-6E8A-4147-A177-3AD203B41FA5}">
                      <a16:colId xmlns:a16="http://schemas.microsoft.com/office/drawing/2014/main" val="20000"/>
                    </a:ext>
                  </a:extLst>
                </a:gridCol>
                <a:gridCol w="3630911">
                  <a:extLst>
                    <a:ext uri="{9D8B030D-6E8A-4147-A177-3AD203B41FA5}">
                      <a16:colId xmlns:a16="http://schemas.microsoft.com/office/drawing/2014/main" val="20001"/>
                    </a:ext>
                  </a:extLst>
                </a:gridCol>
                <a:gridCol w="2402234">
                  <a:extLst>
                    <a:ext uri="{9D8B030D-6E8A-4147-A177-3AD203B41FA5}">
                      <a16:colId xmlns:a16="http://schemas.microsoft.com/office/drawing/2014/main" val="20002"/>
                    </a:ext>
                  </a:extLst>
                </a:gridCol>
              </a:tblGrid>
              <a:tr h="685800">
                <a:tc>
                  <a:txBody>
                    <a:bodyPr/>
                    <a:lstStyle/>
                    <a:p>
                      <a:pPr marL="0" marR="0" algn="r">
                        <a:lnSpc>
                          <a:spcPct val="115000"/>
                        </a:lnSpc>
                        <a:spcBef>
                          <a:spcPts val="0"/>
                        </a:spcBef>
                        <a:spcAft>
                          <a:spcPts val="0"/>
                        </a:spcAft>
                      </a:pPr>
                      <a:r>
                        <a:rPr lang="en-US" sz="2400" dirty="0">
                          <a:effectLst/>
                        </a:rPr>
                        <a:t>Small</a:t>
                      </a:r>
                      <a:endParaRPr lang="en-US" sz="2400" dirty="0">
                        <a:effectLst/>
                        <a:latin typeface="Times New Roman"/>
                        <a:ea typeface="Times New Roman"/>
                        <a:cs typeface="Times New Roman"/>
                      </a:endParaRPr>
                    </a:p>
                  </a:txBody>
                  <a:tcPr marL="68580" marR="68580" marT="0" marB="0"/>
                </a:tc>
                <a:tc>
                  <a:txBody>
                    <a:bodyPr/>
                    <a:lstStyle/>
                    <a:p>
                      <a:pPr marL="0" marR="0" algn="ctr">
                        <a:lnSpc>
                          <a:spcPct val="115000"/>
                        </a:lnSpc>
                        <a:spcBef>
                          <a:spcPts val="0"/>
                        </a:spcBef>
                        <a:spcAft>
                          <a:spcPts val="0"/>
                        </a:spcAft>
                      </a:pPr>
                      <a:r>
                        <a:rPr lang="en-US" sz="2400" dirty="0">
                          <a:effectLst/>
                        </a:rPr>
                        <a:t>1     2     3     4     5</a:t>
                      </a:r>
                      <a:endParaRPr lang="en-US" sz="2400" dirty="0">
                        <a:effectLst/>
                        <a:latin typeface="Times New Roman"/>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2400">
                          <a:effectLst/>
                        </a:rPr>
                        <a:t>Large</a:t>
                      </a:r>
                      <a:endParaRPr lang="en-US" sz="2400">
                        <a:effectLst/>
                        <a:latin typeface="Times New Roman"/>
                        <a:ea typeface="Times New Roman"/>
                        <a:cs typeface="Times New Roman"/>
                      </a:endParaRPr>
                    </a:p>
                  </a:txBody>
                  <a:tcPr marL="68580" marR="68580" marT="0" marB="0"/>
                </a:tc>
                <a:extLst>
                  <a:ext uri="{0D108BD9-81ED-4DB2-BD59-A6C34878D82A}">
                    <a16:rowId xmlns:a16="http://schemas.microsoft.com/office/drawing/2014/main" val="10000"/>
                  </a:ext>
                </a:extLst>
              </a:tr>
              <a:tr h="609600">
                <a:tc>
                  <a:txBody>
                    <a:bodyPr/>
                    <a:lstStyle/>
                    <a:p>
                      <a:pPr marL="0" marR="0" algn="r">
                        <a:lnSpc>
                          <a:spcPct val="115000"/>
                        </a:lnSpc>
                        <a:spcBef>
                          <a:spcPts val="0"/>
                        </a:spcBef>
                        <a:spcAft>
                          <a:spcPts val="0"/>
                        </a:spcAft>
                      </a:pPr>
                      <a:r>
                        <a:rPr lang="en-US" sz="2400" dirty="0">
                          <a:effectLst/>
                        </a:rPr>
                        <a:t>Weak</a:t>
                      </a:r>
                      <a:endParaRPr lang="en-US" sz="2400" dirty="0">
                        <a:effectLst/>
                        <a:latin typeface="Times New Roman"/>
                        <a:ea typeface="Times New Roman"/>
                        <a:cs typeface="Times New Roman"/>
                      </a:endParaRPr>
                    </a:p>
                  </a:txBody>
                  <a:tcPr marL="68580" marR="68580" marT="0" marB="0"/>
                </a:tc>
                <a:tc>
                  <a:txBody>
                    <a:bodyPr/>
                    <a:lstStyle/>
                    <a:p>
                      <a:pPr marL="0" marR="0" algn="ctr">
                        <a:lnSpc>
                          <a:spcPct val="115000"/>
                        </a:lnSpc>
                        <a:spcBef>
                          <a:spcPts val="0"/>
                        </a:spcBef>
                        <a:spcAft>
                          <a:spcPts val="0"/>
                        </a:spcAft>
                      </a:pPr>
                      <a:r>
                        <a:rPr lang="en-US" sz="2400" dirty="0">
                          <a:effectLst/>
                        </a:rPr>
                        <a:t>1     2     3     4     5</a:t>
                      </a:r>
                      <a:endParaRPr lang="en-US" sz="2400" dirty="0">
                        <a:effectLst/>
                        <a:latin typeface="Times New Roman"/>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2400">
                          <a:effectLst/>
                        </a:rPr>
                        <a:t>Strong</a:t>
                      </a:r>
                      <a:endParaRPr lang="en-US" sz="2400">
                        <a:effectLst/>
                        <a:latin typeface="Times New Roman"/>
                        <a:ea typeface="Times New Roman"/>
                        <a:cs typeface="Times New Roman"/>
                      </a:endParaRPr>
                    </a:p>
                  </a:txBody>
                  <a:tcPr marL="68580" marR="68580" marT="0" marB="0"/>
                </a:tc>
                <a:extLst>
                  <a:ext uri="{0D108BD9-81ED-4DB2-BD59-A6C34878D82A}">
                    <a16:rowId xmlns:a16="http://schemas.microsoft.com/office/drawing/2014/main" val="10001"/>
                  </a:ext>
                </a:extLst>
              </a:tr>
              <a:tr h="609600">
                <a:tc>
                  <a:txBody>
                    <a:bodyPr/>
                    <a:lstStyle/>
                    <a:p>
                      <a:pPr marL="0" marR="0" algn="r">
                        <a:lnSpc>
                          <a:spcPct val="115000"/>
                        </a:lnSpc>
                        <a:spcBef>
                          <a:spcPts val="0"/>
                        </a:spcBef>
                        <a:spcAft>
                          <a:spcPts val="0"/>
                        </a:spcAft>
                      </a:pPr>
                      <a:r>
                        <a:rPr lang="en-US" sz="2400" dirty="0">
                          <a:effectLst/>
                        </a:rPr>
                        <a:t>Insignificant</a:t>
                      </a:r>
                      <a:endParaRPr lang="en-US" sz="2400" dirty="0">
                        <a:effectLst/>
                        <a:latin typeface="Times New Roman"/>
                        <a:ea typeface="Times New Roman"/>
                        <a:cs typeface="Times New Roman"/>
                      </a:endParaRPr>
                    </a:p>
                  </a:txBody>
                  <a:tcPr marL="68580" marR="68580" marT="0" marB="0"/>
                </a:tc>
                <a:tc>
                  <a:txBody>
                    <a:bodyPr/>
                    <a:lstStyle/>
                    <a:p>
                      <a:pPr marL="0" marR="0" algn="ctr">
                        <a:lnSpc>
                          <a:spcPct val="115000"/>
                        </a:lnSpc>
                        <a:spcBef>
                          <a:spcPts val="0"/>
                        </a:spcBef>
                        <a:spcAft>
                          <a:spcPts val="0"/>
                        </a:spcAft>
                      </a:pPr>
                      <a:r>
                        <a:rPr lang="en-US" sz="2400" dirty="0">
                          <a:effectLst/>
                        </a:rPr>
                        <a:t>1     2     3     4     5</a:t>
                      </a:r>
                      <a:endParaRPr lang="en-US" sz="2400" dirty="0">
                        <a:effectLst/>
                        <a:latin typeface="Times New Roman"/>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2400" dirty="0">
                          <a:effectLst/>
                        </a:rPr>
                        <a:t>Significant</a:t>
                      </a:r>
                      <a:endParaRPr lang="en-US" sz="2400" dirty="0">
                        <a:effectLst/>
                        <a:latin typeface="Times New Roman"/>
                        <a:ea typeface="Times New Roman"/>
                        <a:cs typeface="Times New Roman"/>
                      </a:endParaRPr>
                    </a:p>
                  </a:txBody>
                  <a:tcPr marL="68580" marR="68580" marT="0" marB="0"/>
                </a:tc>
                <a:extLst>
                  <a:ext uri="{0D108BD9-81ED-4DB2-BD59-A6C34878D82A}">
                    <a16:rowId xmlns:a16="http://schemas.microsoft.com/office/drawing/2014/main" val="10002"/>
                  </a:ext>
                </a:extLst>
              </a:tr>
              <a:tr h="609600">
                <a:tc>
                  <a:txBody>
                    <a:bodyPr/>
                    <a:lstStyle/>
                    <a:p>
                      <a:pPr marL="0" marR="0" algn="r">
                        <a:lnSpc>
                          <a:spcPct val="115000"/>
                        </a:lnSpc>
                        <a:spcBef>
                          <a:spcPts val="0"/>
                        </a:spcBef>
                        <a:spcAft>
                          <a:spcPts val="0"/>
                        </a:spcAft>
                      </a:pPr>
                      <a:r>
                        <a:rPr lang="en-US" sz="2400" dirty="0">
                          <a:effectLst/>
                        </a:rPr>
                        <a:t>Low</a:t>
                      </a:r>
                      <a:endParaRPr lang="en-US" sz="2400" dirty="0">
                        <a:effectLst/>
                        <a:latin typeface="Times New Roman"/>
                        <a:ea typeface="Times New Roman"/>
                        <a:cs typeface="Times New Roman"/>
                      </a:endParaRPr>
                    </a:p>
                  </a:txBody>
                  <a:tcPr marL="68580" marR="68580" marT="0" marB="0"/>
                </a:tc>
                <a:tc>
                  <a:txBody>
                    <a:bodyPr/>
                    <a:lstStyle/>
                    <a:p>
                      <a:pPr marL="0" marR="0" algn="ctr">
                        <a:lnSpc>
                          <a:spcPct val="115000"/>
                        </a:lnSpc>
                        <a:spcBef>
                          <a:spcPts val="0"/>
                        </a:spcBef>
                        <a:spcAft>
                          <a:spcPts val="0"/>
                        </a:spcAft>
                      </a:pPr>
                      <a:r>
                        <a:rPr lang="en-US" sz="2400" dirty="0">
                          <a:effectLst/>
                        </a:rPr>
                        <a:t>1     2     3     4     5</a:t>
                      </a:r>
                      <a:endParaRPr lang="en-US" sz="2400" dirty="0">
                        <a:effectLst/>
                        <a:latin typeface="Times New Roman"/>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2400" dirty="0">
                          <a:effectLst/>
                        </a:rPr>
                        <a:t>High</a:t>
                      </a:r>
                      <a:endParaRPr lang="en-US" sz="2400" dirty="0">
                        <a:effectLst/>
                        <a:latin typeface="Times New Roman"/>
                        <a:ea typeface="Times New Roman"/>
                        <a:cs typeface="Times New Roman"/>
                      </a:endParaRPr>
                    </a:p>
                  </a:txBody>
                  <a:tcPr marL="68580" marR="68580" marT="0" marB="0"/>
                </a:tc>
                <a:extLst>
                  <a:ext uri="{0D108BD9-81ED-4DB2-BD59-A6C34878D82A}">
                    <a16:rowId xmlns:a16="http://schemas.microsoft.com/office/drawing/2014/main" val="10003"/>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474787"/>
          </a:xfrm>
        </p:spPr>
        <p:txBody>
          <a:bodyPr/>
          <a:lstStyle/>
          <a:p>
            <a:pPr>
              <a:defRPr/>
            </a:pPr>
            <a:r>
              <a:rPr lang="en-US" sz="2800" b="1" dirty="0"/>
              <a:t>Multidimensional Model of the Trust Construct</a:t>
            </a:r>
          </a:p>
        </p:txBody>
      </p:sp>
      <p:sp>
        <p:nvSpPr>
          <p:cNvPr id="31747" name="Rectangle 3"/>
          <p:cNvSpPr>
            <a:spLocks noChangeArrowheads="1"/>
          </p:cNvSpPr>
          <p:nvPr/>
        </p:nvSpPr>
        <p:spPr bwMode="auto">
          <a:xfrm>
            <a:off x="2514600" y="1905000"/>
            <a:ext cx="4343400" cy="685800"/>
          </a:xfrm>
          <a:prstGeom prst="rect">
            <a:avLst/>
          </a:prstGeom>
          <a:solidFill>
            <a:schemeClr val="accent1"/>
          </a:solidFill>
          <a:ln w="9525" algn="ctr">
            <a:solidFill>
              <a:schemeClr val="tx1"/>
            </a:solidFill>
            <a:round/>
            <a:headEnd/>
            <a:tailEnd/>
          </a:ln>
        </p:spPr>
        <p:txBody>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lgn="ctr">
              <a:spcBef>
                <a:spcPct val="0"/>
              </a:spcBef>
              <a:buClrTx/>
              <a:buSzTx/>
              <a:buFontTx/>
              <a:buNone/>
            </a:pPr>
            <a:r>
              <a:rPr lang="en-US" altLang="en-US"/>
              <a:t>General Trust</a:t>
            </a:r>
          </a:p>
        </p:txBody>
      </p:sp>
      <p:sp>
        <p:nvSpPr>
          <p:cNvPr id="31748" name="Oval 4"/>
          <p:cNvSpPr>
            <a:spLocks noChangeArrowheads="1"/>
          </p:cNvSpPr>
          <p:nvPr/>
        </p:nvSpPr>
        <p:spPr bwMode="auto">
          <a:xfrm>
            <a:off x="1371600" y="3290888"/>
            <a:ext cx="2362200" cy="914400"/>
          </a:xfrm>
          <a:prstGeom prst="ellipse">
            <a:avLst/>
          </a:prstGeom>
          <a:solidFill>
            <a:schemeClr val="accent1"/>
          </a:solidFill>
          <a:ln w="9525" algn="ctr">
            <a:solidFill>
              <a:schemeClr val="tx1"/>
            </a:solidFill>
            <a:round/>
            <a:headEnd/>
            <a:tailEnd/>
          </a:ln>
        </p:spPr>
        <p:txBody>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lgn="ctr">
              <a:spcBef>
                <a:spcPct val="0"/>
              </a:spcBef>
              <a:buClrTx/>
              <a:buSzTx/>
              <a:buFontTx/>
              <a:buNone/>
            </a:pPr>
            <a:r>
              <a:rPr lang="en-US" altLang="en-US" sz="2000"/>
              <a:t>Cognitive</a:t>
            </a:r>
          </a:p>
          <a:p>
            <a:pPr algn="ctr">
              <a:spcBef>
                <a:spcPct val="0"/>
              </a:spcBef>
              <a:buClrTx/>
              <a:buSzTx/>
              <a:buFontTx/>
              <a:buNone/>
            </a:pPr>
            <a:r>
              <a:rPr lang="en-US" altLang="en-US" sz="2000"/>
              <a:t>Trust</a:t>
            </a:r>
          </a:p>
        </p:txBody>
      </p:sp>
      <p:sp>
        <p:nvSpPr>
          <p:cNvPr id="31749" name="Oval 5"/>
          <p:cNvSpPr>
            <a:spLocks noChangeArrowheads="1"/>
          </p:cNvSpPr>
          <p:nvPr/>
        </p:nvSpPr>
        <p:spPr bwMode="auto">
          <a:xfrm>
            <a:off x="5334000" y="3290888"/>
            <a:ext cx="2590800" cy="914400"/>
          </a:xfrm>
          <a:prstGeom prst="ellipse">
            <a:avLst/>
          </a:prstGeom>
          <a:solidFill>
            <a:schemeClr val="accent1"/>
          </a:solidFill>
          <a:ln w="9525" algn="ctr">
            <a:solidFill>
              <a:schemeClr val="tx1"/>
            </a:solidFill>
            <a:round/>
            <a:headEnd/>
            <a:tailEnd/>
          </a:ln>
        </p:spPr>
        <p:txBody>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lgn="ctr">
              <a:spcBef>
                <a:spcPct val="0"/>
              </a:spcBef>
              <a:buClrTx/>
              <a:buSzTx/>
              <a:buFontTx/>
              <a:buNone/>
            </a:pPr>
            <a:r>
              <a:rPr lang="en-US" altLang="en-US" sz="2000"/>
              <a:t>Affective</a:t>
            </a:r>
          </a:p>
          <a:p>
            <a:pPr algn="ctr">
              <a:spcBef>
                <a:spcPct val="0"/>
              </a:spcBef>
              <a:buClrTx/>
              <a:buSzTx/>
              <a:buFontTx/>
              <a:buNone/>
            </a:pPr>
            <a:r>
              <a:rPr lang="en-US" altLang="en-US" sz="2000"/>
              <a:t>Trust</a:t>
            </a:r>
          </a:p>
        </p:txBody>
      </p:sp>
      <p:cxnSp>
        <p:nvCxnSpPr>
          <p:cNvPr id="31750" name="Straight Arrow Connector 7"/>
          <p:cNvCxnSpPr>
            <a:cxnSpLocks noChangeShapeType="1"/>
          </p:cNvCxnSpPr>
          <p:nvPr/>
        </p:nvCxnSpPr>
        <p:spPr bwMode="auto">
          <a:xfrm flipH="1">
            <a:off x="3429000" y="2590800"/>
            <a:ext cx="1257300" cy="83820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1751" name="Straight Arrow Connector 9"/>
          <p:cNvCxnSpPr>
            <a:cxnSpLocks noChangeShapeType="1"/>
            <a:endCxn id="31749" idx="1"/>
          </p:cNvCxnSpPr>
          <p:nvPr/>
        </p:nvCxnSpPr>
        <p:spPr bwMode="auto">
          <a:xfrm>
            <a:off x="4686300" y="2590800"/>
            <a:ext cx="1027113" cy="835025"/>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3" name="Content Placeholder 22"/>
          <p:cNvSpPr>
            <a:spLocks noGrp="1"/>
          </p:cNvSpPr>
          <p:nvPr>
            <p:ph idx="1"/>
          </p:nvPr>
        </p:nvSpPr>
        <p:spPr/>
        <p:txBody>
          <a:bodyPr/>
          <a:lstStyle/>
          <a:p>
            <a:pPr>
              <a:buFont typeface="Wingdings" panose="05000000000000000000" pitchFamily="2" charset="2"/>
              <a:buNone/>
              <a:defRPr/>
            </a:pP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457200" y="277813"/>
            <a:ext cx="8229600" cy="788987"/>
          </a:xfrm>
        </p:spPr>
        <p:txBody>
          <a:bodyPr/>
          <a:lstStyle/>
          <a:p>
            <a:pPr eaLnBrk="1" hangingPunct="1">
              <a:defRPr/>
            </a:pPr>
            <a:r>
              <a:rPr lang="en-US" b="1" dirty="0"/>
              <a:t>Factor Analysis</a:t>
            </a:r>
          </a:p>
        </p:txBody>
      </p:sp>
      <p:sp>
        <p:nvSpPr>
          <p:cNvPr id="146435" name="Rectangle 3"/>
          <p:cNvSpPr>
            <a:spLocks noGrp="1" noChangeArrowheads="1"/>
          </p:cNvSpPr>
          <p:nvPr>
            <p:ph type="body" idx="1"/>
          </p:nvPr>
        </p:nvSpPr>
        <p:spPr>
          <a:xfrm>
            <a:off x="457200" y="1143000"/>
            <a:ext cx="8229600" cy="4987925"/>
          </a:xfrm>
        </p:spPr>
        <p:txBody>
          <a:bodyPr/>
          <a:lstStyle/>
          <a:p>
            <a:pPr eaLnBrk="1" hangingPunct="1">
              <a:lnSpc>
                <a:spcPct val="80000"/>
              </a:lnSpc>
              <a:defRPr/>
            </a:pPr>
            <a:r>
              <a:rPr lang="en-US" sz="2400" dirty="0"/>
              <a:t>The results of the pilot study must be factor analyzed to determine which, if any, of the questions you have developed appear to be measuring your theoretical construct.</a:t>
            </a:r>
          </a:p>
          <a:p>
            <a:pPr eaLnBrk="1" hangingPunct="1">
              <a:lnSpc>
                <a:spcPct val="80000"/>
              </a:lnSpc>
              <a:defRPr/>
            </a:pPr>
            <a:r>
              <a:rPr lang="en-US" sz="2400" dirty="0"/>
              <a:t>Factor analysis is a statistical technique used for data reduction. It examines the mathematical relationships among a set of questions to determine which questions appear consistent with a single construct (referred to as a factor, component or dimension). </a:t>
            </a:r>
          </a:p>
          <a:p>
            <a:pPr eaLnBrk="1" hangingPunct="1">
              <a:lnSpc>
                <a:spcPct val="80000"/>
              </a:lnSpc>
              <a:defRPr/>
            </a:pPr>
            <a:r>
              <a:rPr lang="en-US" sz="2400" dirty="0"/>
              <a:t>Generally, a component value greater than .600 indicates that a question loads on a particular factor. </a:t>
            </a:r>
          </a:p>
          <a:p>
            <a:pPr eaLnBrk="1" hangingPunct="1">
              <a:lnSpc>
                <a:spcPct val="80000"/>
              </a:lnSpc>
              <a:defRPr/>
            </a:pPr>
            <a:r>
              <a:rPr lang="en-US" sz="2400" dirty="0"/>
              <a:t>Higher component values indicate a stronger association with a factor. </a:t>
            </a:r>
          </a:p>
          <a:p>
            <a:pPr eaLnBrk="1" hangingPunct="1">
              <a:lnSpc>
                <a:spcPct val="80000"/>
              </a:lnSpc>
              <a:defRPr/>
            </a:pPr>
            <a:r>
              <a:rPr lang="en-US" sz="2400" b="1" i="1" dirty="0">
                <a:solidFill>
                  <a:srgbClr val="FF3300"/>
                </a:solidFill>
              </a:rPr>
              <a:t>Before continuing, read a short PDF file “What is Factor Analysis” that summarizes this topic. It is located on Moodle in the file with the PPT slides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57200" y="277813"/>
            <a:ext cx="8229600" cy="1398587"/>
          </a:xfrm>
        </p:spPr>
        <p:txBody>
          <a:bodyPr/>
          <a:lstStyle/>
          <a:p>
            <a:pPr algn="l" eaLnBrk="1" hangingPunct="1">
              <a:defRPr/>
            </a:pPr>
            <a:r>
              <a:rPr lang="en-US" i="1"/>
              <a:t>What is a latent variable?</a:t>
            </a:r>
          </a:p>
        </p:txBody>
      </p:sp>
      <p:sp>
        <p:nvSpPr>
          <p:cNvPr id="110595" name="Rectangle 3"/>
          <p:cNvSpPr>
            <a:spLocks noGrp="1" noChangeArrowheads="1"/>
          </p:cNvSpPr>
          <p:nvPr>
            <p:ph type="body" idx="1"/>
          </p:nvPr>
        </p:nvSpPr>
        <p:spPr>
          <a:xfrm>
            <a:off x="457200" y="1981200"/>
            <a:ext cx="8229600" cy="4149725"/>
          </a:xfrm>
        </p:spPr>
        <p:txBody>
          <a:bodyPr/>
          <a:lstStyle/>
          <a:p>
            <a:pPr eaLnBrk="1" hangingPunct="1">
              <a:defRPr/>
            </a:pPr>
            <a:endParaRPr lang="en-US"/>
          </a:p>
          <a:p>
            <a:pPr eaLnBrk="1" hangingPunct="1">
              <a:defRPr/>
            </a:pPr>
            <a:r>
              <a:rPr lang="en-US"/>
              <a:t>An unobserved “entity” that is presumed to underlie observed variables.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2200" dirty="0"/>
              <a:t>Watch the video below that demonstrates how to conduct a factor analysis in SPSS. The data are found in an Excel file “Trust Scale Development Data.”</a:t>
            </a:r>
          </a:p>
        </p:txBody>
      </p:sp>
      <p:pic>
        <p:nvPicPr>
          <p:cNvPr id="33795" name="Content Placeholder 5">
            <a:hlinkClick r:id="rId2"/>
          </p:cNvPr>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457200" y="1652588"/>
            <a:ext cx="8229600" cy="4425950"/>
          </a:xfr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458200" cy="1398587"/>
          </a:xfrm>
        </p:spPr>
        <p:txBody>
          <a:bodyPr/>
          <a:lstStyle/>
          <a:p>
            <a:pPr algn="l">
              <a:defRPr/>
            </a:pPr>
            <a:r>
              <a:rPr lang="en-US" sz="2900" dirty="0"/>
              <a:t>The rotated component matrix for the six cognitive trust questions is presented below. Click the speaker icon to hear the audio discussion. </a:t>
            </a:r>
          </a:p>
        </p:txBody>
      </p:sp>
      <p:pic>
        <p:nvPicPr>
          <p:cNvPr id="34819" name="Content Placeholder 5" descr="FA Table 1.jpg"/>
          <p:cNvPicPr>
            <a:picLocks noGrp="1" noChangeAspect="1"/>
          </p:cNvPicPr>
          <p:nvPr>
            <p:ph idx="1"/>
          </p:nvPr>
        </p:nvPicPr>
        <p:blipFill>
          <a:blip r:embed="rId4">
            <a:extLst>
              <a:ext uri="{28A0092B-C50C-407E-A947-70E740481C1C}">
                <a14:useLocalDpi xmlns:a14="http://schemas.microsoft.com/office/drawing/2010/main" val="0"/>
              </a:ext>
            </a:extLst>
          </a:blip>
          <a:srcRect/>
          <a:stretch>
            <a:fillRect/>
          </a:stretch>
        </p:blipFill>
        <p:spPr>
          <a:xfrm>
            <a:off x="2792413" y="1905000"/>
            <a:ext cx="3559175" cy="4530725"/>
          </a:xfrm>
        </p:spPr>
      </p:pic>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239000" y="21336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626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2770187"/>
          </a:xfrm>
        </p:spPr>
        <p:txBody>
          <a:bodyPr/>
          <a:lstStyle/>
          <a:p>
            <a:pPr algn="l">
              <a:defRPr/>
            </a:pPr>
            <a:r>
              <a:rPr lang="en-US" sz="2600" dirty="0"/>
              <a:t>Here are the six cognitive trust questions again. It’s questions C1 and C6 that are loading on a dimension together but separate from the dimension with the other four. Why is that? Look at the wording of C1 and C6 compared to the other four. Do you see any differences? Try to figure this out and the answer will be given on the next slide.</a:t>
            </a:r>
          </a:p>
        </p:txBody>
      </p:sp>
      <p:sp>
        <p:nvSpPr>
          <p:cNvPr id="3" name="Content Placeholder 2"/>
          <p:cNvSpPr>
            <a:spLocks noGrp="1"/>
          </p:cNvSpPr>
          <p:nvPr>
            <p:ph idx="1"/>
          </p:nvPr>
        </p:nvSpPr>
        <p:spPr>
          <a:xfrm>
            <a:off x="457200" y="3200400"/>
            <a:ext cx="8229600" cy="2930525"/>
          </a:xfrm>
        </p:spPr>
        <p:txBody>
          <a:bodyPr/>
          <a:lstStyle/>
          <a:p>
            <a:pPr marL="381000" indent="-381000" eaLnBrk="1" hangingPunct="1">
              <a:lnSpc>
                <a:spcPct val="80000"/>
              </a:lnSpc>
              <a:buClr>
                <a:srgbClr val="FF3300"/>
              </a:buClr>
              <a:buFont typeface="Wingdings" panose="05000000000000000000" pitchFamily="2" charset="2"/>
              <a:buAutoNum type="arabicPeriod"/>
              <a:defRPr/>
            </a:pPr>
            <a:r>
              <a:rPr lang="en-US" sz="2200" dirty="0">
                <a:latin typeface="Times New Roman" pitchFamily="18" charset="0"/>
              </a:rPr>
              <a:t>I was impartial when deciding the trust that should be placed (_).</a:t>
            </a:r>
          </a:p>
          <a:p>
            <a:pPr marL="381000" indent="-381000" eaLnBrk="1" hangingPunct="1">
              <a:lnSpc>
                <a:spcPct val="80000"/>
              </a:lnSpc>
              <a:buClr>
                <a:srgbClr val="FF3300"/>
              </a:buClr>
              <a:buFont typeface="Wingdings" panose="05000000000000000000" pitchFamily="2" charset="2"/>
              <a:buAutoNum type="arabicPeriod"/>
              <a:defRPr/>
            </a:pPr>
            <a:r>
              <a:rPr lang="en-US" sz="2200" dirty="0">
                <a:latin typeface="Times New Roman" pitchFamily="18" charset="0"/>
              </a:rPr>
              <a:t>I considered objective criteria when assessing the trustworthiness of (_).</a:t>
            </a:r>
          </a:p>
          <a:p>
            <a:pPr marL="381000" indent="-381000" eaLnBrk="1" hangingPunct="1">
              <a:lnSpc>
                <a:spcPct val="80000"/>
              </a:lnSpc>
              <a:buClr>
                <a:srgbClr val="FF3300"/>
              </a:buClr>
              <a:buFont typeface="Wingdings" panose="05000000000000000000" pitchFamily="2" charset="2"/>
              <a:buAutoNum type="arabicPeriod"/>
              <a:defRPr/>
            </a:pPr>
            <a:r>
              <a:rPr lang="en-US" sz="2200" dirty="0">
                <a:latin typeface="Times New Roman" pitchFamily="18" charset="0"/>
              </a:rPr>
              <a:t>I assessed the trustworthiness of (_) in an orderly fashion.</a:t>
            </a:r>
          </a:p>
          <a:p>
            <a:pPr marL="381000" indent="-381000" eaLnBrk="1" hangingPunct="1">
              <a:lnSpc>
                <a:spcPct val="80000"/>
              </a:lnSpc>
              <a:buClr>
                <a:srgbClr val="FF3300"/>
              </a:buClr>
              <a:buFont typeface="Wingdings" panose="05000000000000000000" pitchFamily="2" charset="2"/>
              <a:buAutoNum type="arabicPeriod"/>
              <a:defRPr/>
            </a:pPr>
            <a:r>
              <a:rPr lang="en-US" sz="2200" dirty="0">
                <a:latin typeface="Times New Roman" pitchFamily="18" charset="0"/>
              </a:rPr>
              <a:t>I used a business-like approach to determine if I could trust (_).</a:t>
            </a:r>
          </a:p>
          <a:p>
            <a:pPr marL="381000" indent="-381000" eaLnBrk="1" hangingPunct="1">
              <a:lnSpc>
                <a:spcPct val="80000"/>
              </a:lnSpc>
              <a:buClr>
                <a:srgbClr val="FF3300"/>
              </a:buClr>
              <a:buFont typeface="Wingdings" panose="05000000000000000000" pitchFamily="2" charset="2"/>
              <a:buAutoNum type="arabicPeriod"/>
              <a:defRPr/>
            </a:pPr>
            <a:r>
              <a:rPr lang="en-US" sz="2200" dirty="0">
                <a:latin typeface="Times New Roman" pitchFamily="18" charset="0"/>
              </a:rPr>
              <a:t>I relied on a rational process to gauge whether (_) could be trusted.</a:t>
            </a:r>
          </a:p>
          <a:p>
            <a:pPr marL="381000" indent="-381000" eaLnBrk="1" hangingPunct="1">
              <a:lnSpc>
                <a:spcPct val="80000"/>
              </a:lnSpc>
              <a:buClr>
                <a:srgbClr val="FF3300"/>
              </a:buClr>
              <a:buFont typeface="Wingdings" panose="05000000000000000000" pitchFamily="2" charset="2"/>
              <a:buAutoNum type="arabicPeriod"/>
              <a:defRPr/>
            </a:pPr>
            <a:r>
              <a:rPr lang="en-US" sz="2200" dirty="0">
                <a:latin typeface="Times New Roman" pitchFamily="18" charset="0"/>
              </a:rPr>
              <a:t>I was unbiased when judging the trustworthiness of (_). </a:t>
            </a:r>
          </a:p>
          <a:p>
            <a:pPr marL="381000" indent="-381000" eaLnBrk="1" hangingPunct="1">
              <a:lnSpc>
                <a:spcPct val="80000"/>
              </a:lnSpc>
              <a:buClr>
                <a:srgbClr val="FF3300"/>
              </a:buClr>
              <a:buFont typeface="Wingdings" panose="05000000000000000000" pitchFamily="2" charset="2"/>
              <a:buAutoNum type="arabicPeriod"/>
              <a:defRPr/>
            </a:pPr>
            <a:endParaRPr lang="en-US" sz="2200" dirty="0">
              <a:latin typeface="Times New Roman"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3532187"/>
          </a:xfrm>
        </p:spPr>
        <p:txBody>
          <a:bodyPr/>
          <a:lstStyle/>
          <a:p>
            <a:pPr algn="l">
              <a:defRPr/>
            </a:pPr>
            <a:r>
              <a:rPr lang="en-US" sz="2000" dirty="0"/>
              <a:t>Notice that questions C2, C3, C4 and C5 are all asking about the process that one used to determine trust. This is exactly what the scale was intended to measure. </a:t>
            </a:r>
            <a:br>
              <a:rPr lang="en-US" sz="2000" dirty="0"/>
            </a:br>
            <a:br>
              <a:rPr lang="en-US" sz="800" dirty="0"/>
            </a:br>
            <a:r>
              <a:rPr lang="en-US" sz="2000" dirty="0"/>
              <a:t>However, notice that C1 and C6 appear to be asking the respondent to assess themselves. </a:t>
            </a:r>
            <a:r>
              <a:rPr lang="en-US" sz="2000" b="1" i="1" dirty="0"/>
              <a:t>I was impartial </a:t>
            </a:r>
            <a:r>
              <a:rPr lang="en-US" sz="2000" i="1" dirty="0"/>
              <a:t>and</a:t>
            </a:r>
            <a:r>
              <a:rPr lang="en-US" sz="2000" b="1" i="1" dirty="0"/>
              <a:t> I was unbiased </a:t>
            </a:r>
            <a:r>
              <a:rPr lang="en-US" sz="2000" dirty="0"/>
              <a:t>when I assessed trust. This appears to be asking for a very different judgment.</a:t>
            </a:r>
            <a:br>
              <a:rPr lang="en-US" sz="2000" dirty="0"/>
            </a:br>
            <a:br>
              <a:rPr lang="en-US" sz="800" dirty="0"/>
            </a:br>
            <a:r>
              <a:rPr lang="en-US" sz="2000" dirty="0"/>
              <a:t>Notice how factor analysis was able to point this out for us. The process that it uses to analyze the responses indicated that these two questions were being answered in a different pattern than the other four questions. </a:t>
            </a:r>
          </a:p>
        </p:txBody>
      </p:sp>
      <p:sp>
        <p:nvSpPr>
          <p:cNvPr id="3" name="Content Placeholder 2"/>
          <p:cNvSpPr>
            <a:spLocks noGrp="1"/>
          </p:cNvSpPr>
          <p:nvPr>
            <p:ph idx="1"/>
          </p:nvPr>
        </p:nvSpPr>
        <p:spPr>
          <a:xfrm>
            <a:off x="457200" y="3962400"/>
            <a:ext cx="8229600" cy="2362200"/>
          </a:xfrm>
        </p:spPr>
        <p:txBody>
          <a:bodyPr/>
          <a:lstStyle/>
          <a:p>
            <a:pPr marL="381000" indent="-381000" eaLnBrk="1" hangingPunct="1">
              <a:lnSpc>
                <a:spcPct val="80000"/>
              </a:lnSpc>
              <a:buClr>
                <a:srgbClr val="FF3300"/>
              </a:buClr>
              <a:buFont typeface="Wingdings" panose="05000000000000000000" pitchFamily="2" charset="2"/>
              <a:buAutoNum type="arabicPeriod"/>
              <a:defRPr/>
            </a:pPr>
            <a:r>
              <a:rPr lang="en-US" sz="2000" b="1" i="1" dirty="0">
                <a:solidFill>
                  <a:srgbClr val="FF0000"/>
                </a:solidFill>
                <a:latin typeface="Times New Roman" pitchFamily="18" charset="0"/>
              </a:rPr>
              <a:t>I was impartial </a:t>
            </a:r>
            <a:r>
              <a:rPr lang="en-US" sz="2000" dirty="0">
                <a:latin typeface="Times New Roman" pitchFamily="18" charset="0"/>
              </a:rPr>
              <a:t>when deciding the trust that should be placed (_).</a:t>
            </a:r>
          </a:p>
          <a:p>
            <a:pPr marL="381000" indent="-381000" eaLnBrk="1" hangingPunct="1">
              <a:lnSpc>
                <a:spcPct val="80000"/>
              </a:lnSpc>
              <a:buClr>
                <a:srgbClr val="FF3300"/>
              </a:buClr>
              <a:buFont typeface="Wingdings" panose="05000000000000000000" pitchFamily="2" charset="2"/>
              <a:buAutoNum type="arabicPeriod"/>
              <a:defRPr/>
            </a:pPr>
            <a:r>
              <a:rPr lang="en-US" sz="2000" dirty="0">
                <a:latin typeface="Times New Roman" pitchFamily="18" charset="0"/>
              </a:rPr>
              <a:t>I considered objective criteria when assessing the trustworthiness of (_).</a:t>
            </a:r>
          </a:p>
          <a:p>
            <a:pPr marL="381000" indent="-381000" eaLnBrk="1" hangingPunct="1">
              <a:lnSpc>
                <a:spcPct val="80000"/>
              </a:lnSpc>
              <a:buClr>
                <a:srgbClr val="FF3300"/>
              </a:buClr>
              <a:buFont typeface="Wingdings" panose="05000000000000000000" pitchFamily="2" charset="2"/>
              <a:buAutoNum type="arabicPeriod"/>
              <a:defRPr/>
            </a:pPr>
            <a:r>
              <a:rPr lang="en-US" sz="2000" dirty="0">
                <a:latin typeface="Times New Roman" pitchFamily="18" charset="0"/>
              </a:rPr>
              <a:t>I assessed the trustworthiness of (_) in an orderly fashion.</a:t>
            </a:r>
          </a:p>
          <a:p>
            <a:pPr marL="381000" indent="-381000" eaLnBrk="1" hangingPunct="1">
              <a:lnSpc>
                <a:spcPct val="80000"/>
              </a:lnSpc>
              <a:buClr>
                <a:srgbClr val="FF3300"/>
              </a:buClr>
              <a:buFont typeface="Wingdings" panose="05000000000000000000" pitchFamily="2" charset="2"/>
              <a:buAutoNum type="arabicPeriod"/>
              <a:defRPr/>
            </a:pPr>
            <a:r>
              <a:rPr lang="en-US" sz="2000" dirty="0">
                <a:latin typeface="Times New Roman" pitchFamily="18" charset="0"/>
              </a:rPr>
              <a:t>I used a business-like approach to determine if I could trust (_).</a:t>
            </a:r>
          </a:p>
          <a:p>
            <a:pPr marL="381000" indent="-381000" eaLnBrk="1" hangingPunct="1">
              <a:lnSpc>
                <a:spcPct val="80000"/>
              </a:lnSpc>
              <a:buClr>
                <a:srgbClr val="FF3300"/>
              </a:buClr>
              <a:buFont typeface="Wingdings" panose="05000000000000000000" pitchFamily="2" charset="2"/>
              <a:buAutoNum type="arabicPeriod"/>
              <a:defRPr/>
            </a:pPr>
            <a:r>
              <a:rPr lang="en-US" sz="2000" dirty="0">
                <a:latin typeface="Times New Roman" pitchFamily="18" charset="0"/>
              </a:rPr>
              <a:t>I relied on a rational process to gauge whether (_) could be trusted.</a:t>
            </a:r>
          </a:p>
          <a:p>
            <a:pPr marL="381000" indent="-381000" eaLnBrk="1" hangingPunct="1">
              <a:lnSpc>
                <a:spcPct val="80000"/>
              </a:lnSpc>
              <a:buClr>
                <a:srgbClr val="FF3300"/>
              </a:buClr>
              <a:buFont typeface="Wingdings" panose="05000000000000000000" pitchFamily="2" charset="2"/>
              <a:buAutoNum type="arabicPeriod"/>
              <a:defRPr/>
            </a:pPr>
            <a:r>
              <a:rPr lang="en-US" sz="2000" b="1" i="1" dirty="0">
                <a:solidFill>
                  <a:srgbClr val="FF0000"/>
                </a:solidFill>
                <a:latin typeface="Times New Roman" pitchFamily="18" charset="0"/>
              </a:rPr>
              <a:t>I was unbiased </a:t>
            </a:r>
            <a:r>
              <a:rPr lang="en-US" sz="2000" dirty="0">
                <a:latin typeface="Times New Roman" pitchFamily="18" charset="0"/>
              </a:rPr>
              <a:t>when judging the trustworthiness of (_).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779587"/>
          </a:xfrm>
        </p:spPr>
        <p:txBody>
          <a:bodyPr/>
          <a:lstStyle/>
          <a:p>
            <a:pPr algn="l">
              <a:defRPr/>
            </a:pPr>
            <a:r>
              <a:rPr lang="en-US" sz="2600" dirty="0"/>
              <a:t>We deleted C1 and C6 from the factor analysis and ran it again and the component matrix for the </a:t>
            </a:r>
            <a:r>
              <a:rPr lang="en-US" sz="2600"/>
              <a:t>remaining cognitive </a:t>
            </a:r>
            <a:r>
              <a:rPr lang="en-US" sz="2600" dirty="0"/>
              <a:t>questions is presented below. Click the speaker icon to hear the audio discussion.  </a:t>
            </a:r>
          </a:p>
        </p:txBody>
      </p:sp>
      <p:pic>
        <p:nvPicPr>
          <p:cNvPr id="37891" name="Content Placeholder 3" descr="FA table 2.png"/>
          <p:cNvPicPr>
            <a:picLocks noGrp="1" noChangeAspect="1"/>
          </p:cNvPicPr>
          <p:nvPr>
            <p:ph idx="1"/>
          </p:nvPr>
        </p:nvPicPr>
        <p:blipFill>
          <a:blip r:embed="rId4">
            <a:extLst>
              <a:ext uri="{28A0092B-C50C-407E-A947-70E740481C1C}">
                <a14:useLocalDpi xmlns:a14="http://schemas.microsoft.com/office/drawing/2010/main" val="0"/>
              </a:ext>
            </a:extLst>
          </a:blip>
          <a:srcRect/>
          <a:stretch>
            <a:fillRect/>
          </a:stretch>
        </p:blipFill>
        <p:spPr>
          <a:xfrm>
            <a:off x="3009900" y="2438400"/>
            <a:ext cx="3124200" cy="3829050"/>
          </a:xfrm>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162800" y="24384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5388"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398587"/>
          </a:xfrm>
        </p:spPr>
        <p:txBody>
          <a:bodyPr/>
          <a:lstStyle/>
          <a:p>
            <a:pPr algn="l">
              <a:defRPr/>
            </a:pPr>
            <a:r>
              <a:rPr lang="en-US" sz="2800" dirty="0"/>
              <a:t>The component matrix for the seven affective trust questions is presented below. Click the speaker icon to hear the audio discussion. </a:t>
            </a:r>
          </a:p>
        </p:txBody>
      </p:sp>
      <p:pic>
        <p:nvPicPr>
          <p:cNvPr id="38915" name="Content Placeholder 3" descr="FA table 3.png"/>
          <p:cNvPicPr>
            <a:picLocks noGrp="1" noChangeAspect="1"/>
          </p:cNvPicPr>
          <p:nvPr>
            <p:ph idx="1"/>
          </p:nvPr>
        </p:nvPicPr>
        <p:blipFill>
          <a:blip r:embed="rId4">
            <a:extLst>
              <a:ext uri="{28A0092B-C50C-407E-A947-70E740481C1C}">
                <a14:useLocalDpi xmlns:a14="http://schemas.microsoft.com/office/drawing/2010/main" val="0"/>
              </a:ext>
            </a:extLst>
          </a:blip>
          <a:srcRect/>
          <a:stretch>
            <a:fillRect/>
          </a:stretch>
        </p:blipFill>
        <p:spPr>
          <a:xfrm>
            <a:off x="3143250" y="1981200"/>
            <a:ext cx="2857500" cy="4438650"/>
          </a:xfrm>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934200" y="21336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4119"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277813"/>
            <a:ext cx="8382000" cy="1143000"/>
          </a:xfrm>
        </p:spPr>
        <p:txBody>
          <a:bodyPr/>
          <a:lstStyle/>
          <a:p>
            <a:pPr algn="l">
              <a:defRPr/>
            </a:pPr>
            <a:r>
              <a:rPr lang="en-US" sz="2800" dirty="0"/>
              <a:t>The component matrix for the six remaining affective trust questions is presented on the left. Click the speaker icon to hear the audio discussion. </a:t>
            </a:r>
          </a:p>
        </p:txBody>
      </p:sp>
      <p:pic>
        <p:nvPicPr>
          <p:cNvPr id="39939" name="Content Placeholder 6" descr="FA table 4.png"/>
          <p:cNvPicPr>
            <a:picLocks noGrp="1" noChangeAspect="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914400" y="1905000"/>
            <a:ext cx="3086100" cy="4419600"/>
          </a:xfrm>
        </p:spPr>
      </p:pic>
      <p:pic>
        <p:nvPicPr>
          <p:cNvPr id="39940" name="Content Placeholder 7" descr="FA table 5.png"/>
          <p:cNvPicPr>
            <a:picLocks noGrp="1" noChangeAspect="1"/>
          </p:cNvPicPr>
          <p:nvPr>
            <p:ph sz="half" idx="2"/>
          </p:nvPr>
        </p:nvPicPr>
        <p:blipFill>
          <a:blip r:embed="rId5">
            <a:extLst>
              <a:ext uri="{28A0092B-C50C-407E-A947-70E740481C1C}">
                <a14:useLocalDpi xmlns:a14="http://schemas.microsoft.com/office/drawing/2010/main" val="0"/>
              </a:ext>
            </a:extLst>
          </a:blip>
          <a:srcRect/>
          <a:stretch>
            <a:fillRect/>
          </a:stretch>
        </p:blipFill>
        <p:spPr>
          <a:xfrm>
            <a:off x="5362575" y="1960563"/>
            <a:ext cx="2609850" cy="3810000"/>
          </a:xfrm>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42680"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7813"/>
            <a:ext cx="8458200" cy="1703387"/>
          </a:xfrm>
        </p:spPr>
        <p:txBody>
          <a:bodyPr/>
          <a:lstStyle/>
          <a:p>
            <a:pPr algn="l">
              <a:defRPr/>
            </a:pPr>
            <a:r>
              <a:rPr lang="en-US" sz="2700" dirty="0"/>
              <a:t>The component matrix for the four general trust questions is presented below. As you can see, all four questions load very nicely on a single dimension. </a:t>
            </a:r>
          </a:p>
        </p:txBody>
      </p:sp>
      <p:pic>
        <p:nvPicPr>
          <p:cNvPr id="40963" name="Content Placeholder 3" descr="FA table 6.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190875" y="2514600"/>
            <a:ext cx="2762250" cy="4000500"/>
          </a:xfr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474787"/>
          </a:xfrm>
        </p:spPr>
        <p:txBody>
          <a:bodyPr/>
          <a:lstStyle/>
          <a:p>
            <a:pPr algn="l">
              <a:defRPr/>
            </a:pPr>
            <a:r>
              <a:rPr lang="en-US" sz="2000" dirty="0"/>
              <a:t>Below is a summary of our conceptualization of general, cognitive and affect trust with each dimension being measured by a four-item scale. </a:t>
            </a:r>
            <a:br>
              <a:rPr lang="en-US" sz="2000" dirty="0"/>
            </a:br>
            <a:r>
              <a:rPr lang="en-US" sz="2000" dirty="0"/>
              <a:t>We have now developed scales with which to measure these three constructs. However, what about reliability and validity?</a:t>
            </a:r>
          </a:p>
        </p:txBody>
      </p:sp>
      <p:graphicFrame>
        <p:nvGraphicFramePr>
          <p:cNvPr id="24" name="Content Placeholder 23"/>
          <p:cNvGraphicFramePr>
            <a:graphicFrameLocks noGrp="1"/>
          </p:cNvGraphicFramePr>
          <p:nvPr>
            <p:ph idx="1"/>
          </p:nvPr>
        </p:nvGraphicFramePr>
        <p:xfrm>
          <a:off x="2011363" y="4305300"/>
          <a:ext cx="854075" cy="182880"/>
        </p:xfrm>
        <a:graphic>
          <a:graphicData uri="http://schemas.openxmlformats.org/drawingml/2006/table">
            <a:tbl>
              <a:tblPr firstRow="1" firstCol="1" bandRow="1">
                <a:tableStyleId>{5C22544A-7EE6-4342-B048-85BDC9FD1C3A}</a:tableStyleId>
              </a:tblPr>
              <a:tblGrid>
                <a:gridCol w="854075">
                  <a:extLst>
                    <a:ext uri="{9D8B030D-6E8A-4147-A177-3AD203B41FA5}">
                      <a16:colId xmlns:a16="http://schemas.microsoft.com/office/drawing/2014/main" val="20000"/>
                    </a:ext>
                  </a:extLst>
                </a:gridCol>
              </a:tblGrid>
              <a:tr h="182563">
                <a:tc>
                  <a:txBody>
                    <a:bodyPr/>
                    <a:lstStyle/>
                    <a:p>
                      <a:pPr marL="0" marR="0" algn="just">
                        <a:spcBef>
                          <a:spcPts val="0"/>
                        </a:spcBef>
                        <a:spcAft>
                          <a:spcPts val="0"/>
                        </a:spcAft>
                      </a:pPr>
                      <a:r>
                        <a:rPr lang="en-US" sz="1200" dirty="0">
                          <a:effectLst/>
                        </a:rPr>
                        <a:t> C 2</a:t>
                      </a:r>
                      <a:endParaRPr lang="en-US" sz="1200" dirty="0">
                        <a:effectLst/>
                        <a:latin typeface="Times New Roman" panose="02020603050405020304" pitchFamily="18" charset="0"/>
                        <a:ea typeface="Calibri" panose="020F0502020204030204" pitchFamily="34"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bl>
          </a:graphicData>
        </a:graphic>
      </p:graphicFrame>
      <p:sp>
        <p:nvSpPr>
          <p:cNvPr id="41989" name="Rectangle 3"/>
          <p:cNvSpPr>
            <a:spLocks noChangeArrowheads="1"/>
          </p:cNvSpPr>
          <p:nvPr/>
        </p:nvSpPr>
        <p:spPr bwMode="auto">
          <a:xfrm>
            <a:off x="2514600" y="1905000"/>
            <a:ext cx="4343400" cy="685800"/>
          </a:xfrm>
          <a:prstGeom prst="rect">
            <a:avLst/>
          </a:prstGeom>
          <a:solidFill>
            <a:schemeClr val="accent1"/>
          </a:solidFill>
          <a:ln w="9525" algn="ctr">
            <a:solidFill>
              <a:schemeClr val="tx1"/>
            </a:solidFill>
            <a:round/>
            <a:headEnd/>
            <a:tailEnd/>
          </a:ln>
        </p:spPr>
        <p:txBody>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lgn="ctr">
              <a:spcBef>
                <a:spcPct val="0"/>
              </a:spcBef>
              <a:buClrTx/>
              <a:buSzTx/>
              <a:buFontTx/>
              <a:buNone/>
            </a:pPr>
            <a:r>
              <a:rPr lang="en-US" altLang="en-US"/>
              <a:t>General Trust</a:t>
            </a:r>
          </a:p>
        </p:txBody>
      </p:sp>
      <p:sp>
        <p:nvSpPr>
          <p:cNvPr id="41990" name="Oval 4"/>
          <p:cNvSpPr>
            <a:spLocks noChangeArrowheads="1"/>
          </p:cNvSpPr>
          <p:nvPr/>
        </p:nvSpPr>
        <p:spPr bwMode="auto">
          <a:xfrm>
            <a:off x="1371600" y="3290888"/>
            <a:ext cx="2362200" cy="914400"/>
          </a:xfrm>
          <a:prstGeom prst="ellipse">
            <a:avLst/>
          </a:prstGeom>
          <a:solidFill>
            <a:schemeClr val="accent1"/>
          </a:solidFill>
          <a:ln w="9525" algn="ctr">
            <a:solidFill>
              <a:schemeClr val="tx1"/>
            </a:solidFill>
            <a:round/>
            <a:headEnd/>
            <a:tailEnd/>
          </a:ln>
        </p:spPr>
        <p:txBody>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lgn="ctr">
              <a:spcBef>
                <a:spcPct val="0"/>
              </a:spcBef>
              <a:buClrTx/>
              <a:buSzTx/>
              <a:buFontTx/>
              <a:buNone/>
            </a:pPr>
            <a:r>
              <a:rPr lang="en-US" altLang="en-US" sz="2000"/>
              <a:t>Cognitive</a:t>
            </a:r>
          </a:p>
          <a:p>
            <a:pPr algn="ctr">
              <a:spcBef>
                <a:spcPct val="0"/>
              </a:spcBef>
              <a:buClrTx/>
              <a:buSzTx/>
              <a:buFontTx/>
              <a:buNone/>
            </a:pPr>
            <a:r>
              <a:rPr lang="en-US" altLang="en-US" sz="2000"/>
              <a:t>Trust</a:t>
            </a:r>
          </a:p>
        </p:txBody>
      </p:sp>
      <p:sp>
        <p:nvSpPr>
          <p:cNvPr id="41991" name="Oval 5"/>
          <p:cNvSpPr>
            <a:spLocks noChangeArrowheads="1"/>
          </p:cNvSpPr>
          <p:nvPr/>
        </p:nvSpPr>
        <p:spPr bwMode="auto">
          <a:xfrm>
            <a:off x="5334000" y="3290888"/>
            <a:ext cx="2590800" cy="914400"/>
          </a:xfrm>
          <a:prstGeom prst="ellipse">
            <a:avLst/>
          </a:prstGeom>
          <a:solidFill>
            <a:schemeClr val="accent1"/>
          </a:solidFill>
          <a:ln w="9525" algn="ctr">
            <a:solidFill>
              <a:schemeClr val="tx1"/>
            </a:solidFill>
            <a:round/>
            <a:headEnd/>
            <a:tailEnd/>
          </a:ln>
        </p:spPr>
        <p:txBody>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lgn="ctr">
              <a:spcBef>
                <a:spcPct val="0"/>
              </a:spcBef>
              <a:buClrTx/>
              <a:buSzTx/>
              <a:buFontTx/>
              <a:buNone/>
            </a:pPr>
            <a:r>
              <a:rPr lang="en-US" altLang="en-US" sz="2000"/>
              <a:t>Affective</a:t>
            </a:r>
          </a:p>
          <a:p>
            <a:pPr algn="ctr">
              <a:spcBef>
                <a:spcPct val="0"/>
              </a:spcBef>
              <a:buClrTx/>
              <a:buSzTx/>
              <a:buFontTx/>
              <a:buNone/>
            </a:pPr>
            <a:r>
              <a:rPr lang="en-US" altLang="en-US" sz="2000"/>
              <a:t>Trust</a:t>
            </a:r>
          </a:p>
        </p:txBody>
      </p:sp>
      <p:cxnSp>
        <p:nvCxnSpPr>
          <p:cNvPr id="41992" name="Straight Arrow Connector 7"/>
          <p:cNvCxnSpPr>
            <a:cxnSpLocks noChangeShapeType="1"/>
          </p:cNvCxnSpPr>
          <p:nvPr/>
        </p:nvCxnSpPr>
        <p:spPr bwMode="auto">
          <a:xfrm flipH="1">
            <a:off x="3429000" y="2590800"/>
            <a:ext cx="1257300" cy="83820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41993" name="Straight Arrow Connector 9"/>
          <p:cNvCxnSpPr>
            <a:cxnSpLocks noChangeShapeType="1"/>
            <a:endCxn id="41991" idx="1"/>
          </p:cNvCxnSpPr>
          <p:nvPr/>
        </p:nvCxnSpPr>
        <p:spPr bwMode="auto">
          <a:xfrm>
            <a:off x="4686300" y="2590800"/>
            <a:ext cx="1027113" cy="835025"/>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41994" name="Straight Connector 12"/>
          <p:cNvCxnSpPr>
            <a:cxnSpLocks noChangeShapeType="1"/>
          </p:cNvCxnSpPr>
          <p:nvPr/>
        </p:nvCxnSpPr>
        <p:spPr bwMode="auto">
          <a:xfrm>
            <a:off x="1905000" y="4114800"/>
            <a:ext cx="0" cy="12192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41995" name="Straight Connector 14"/>
          <p:cNvCxnSpPr>
            <a:cxnSpLocks noChangeShapeType="1"/>
          </p:cNvCxnSpPr>
          <p:nvPr/>
        </p:nvCxnSpPr>
        <p:spPr bwMode="auto">
          <a:xfrm>
            <a:off x="1905000" y="4572000"/>
            <a:ext cx="9906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41996" name="Straight Connector 16"/>
          <p:cNvCxnSpPr>
            <a:cxnSpLocks noChangeShapeType="1"/>
          </p:cNvCxnSpPr>
          <p:nvPr/>
        </p:nvCxnSpPr>
        <p:spPr bwMode="auto">
          <a:xfrm>
            <a:off x="1905000" y="4953000"/>
            <a:ext cx="9906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41997" name="Straight Connector 21"/>
          <p:cNvCxnSpPr>
            <a:cxnSpLocks noChangeShapeType="1"/>
          </p:cNvCxnSpPr>
          <p:nvPr/>
        </p:nvCxnSpPr>
        <p:spPr bwMode="auto">
          <a:xfrm>
            <a:off x="1905000" y="5334000"/>
            <a:ext cx="9906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graphicFrame>
        <p:nvGraphicFramePr>
          <p:cNvPr id="25" name="Table 24"/>
          <p:cNvGraphicFramePr>
            <a:graphicFrameLocks noGrp="1"/>
          </p:cNvGraphicFramePr>
          <p:nvPr/>
        </p:nvGraphicFramePr>
        <p:xfrm>
          <a:off x="2014538" y="4679950"/>
          <a:ext cx="854075" cy="188913"/>
        </p:xfrm>
        <a:graphic>
          <a:graphicData uri="http://schemas.openxmlformats.org/drawingml/2006/table">
            <a:tbl>
              <a:tblPr firstRow="1" firstCol="1" bandRow="1">
                <a:tableStyleId>{5C22544A-7EE6-4342-B048-85BDC9FD1C3A}</a:tableStyleId>
              </a:tblPr>
              <a:tblGrid>
                <a:gridCol w="854075">
                  <a:extLst>
                    <a:ext uri="{9D8B030D-6E8A-4147-A177-3AD203B41FA5}">
                      <a16:colId xmlns:a16="http://schemas.microsoft.com/office/drawing/2014/main" val="20000"/>
                    </a:ext>
                  </a:extLst>
                </a:gridCol>
              </a:tblGrid>
              <a:tr h="188913">
                <a:tc>
                  <a:txBody>
                    <a:bodyPr/>
                    <a:lstStyle/>
                    <a:p>
                      <a:pPr marL="0" marR="0" algn="just">
                        <a:spcBef>
                          <a:spcPts val="0"/>
                        </a:spcBef>
                        <a:spcAft>
                          <a:spcPts val="0"/>
                        </a:spcAft>
                      </a:pPr>
                      <a:r>
                        <a:rPr lang="en-US" sz="1200" dirty="0">
                          <a:effectLst/>
                        </a:rPr>
                        <a:t> C 3</a:t>
                      </a:r>
                      <a:endParaRPr lang="en-US" sz="1200" dirty="0">
                        <a:effectLst/>
                        <a:latin typeface="Times New Roman" panose="02020603050405020304" pitchFamily="18" charset="0"/>
                        <a:ea typeface="Calibri" panose="020F0502020204030204" pitchFamily="34"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bl>
          </a:graphicData>
        </a:graphic>
      </p:graphicFrame>
      <p:graphicFrame>
        <p:nvGraphicFramePr>
          <p:cNvPr id="26" name="Table 25"/>
          <p:cNvGraphicFramePr>
            <a:graphicFrameLocks noGrp="1"/>
          </p:cNvGraphicFramePr>
          <p:nvPr/>
        </p:nvGraphicFramePr>
        <p:xfrm>
          <a:off x="1997075" y="5051425"/>
          <a:ext cx="854075" cy="182880"/>
        </p:xfrm>
        <a:graphic>
          <a:graphicData uri="http://schemas.openxmlformats.org/drawingml/2006/table">
            <a:tbl>
              <a:tblPr firstRow="1" firstCol="1" bandRow="1">
                <a:tableStyleId>{5C22544A-7EE6-4342-B048-85BDC9FD1C3A}</a:tableStyleId>
              </a:tblPr>
              <a:tblGrid>
                <a:gridCol w="854075">
                  <a:extLst>
                    <a:ext uri="{9D8B030D-6E8A-4147-A177-3AD203B41FA5}">
                      <a16:colId xmlns:a16="http://schemas.microsoft.com/office/drawing/2014/main" val="20000"/>
                    </a:ext>
                  </a:extLst>
                </a:gridCol>
              </a:tblGrid>
              <a:tr h="182563">
                <a:tc>
                  <a:txBody>
                    <a:bodyPr/>
                    <a:lstStyle/>
                    <a:p>
                      <a:pPr marL="0" marR="0" algn="just">
                        <a:spcBef>
                          <a:spcPts val="0"/>
                        </a:spcBef>
                        <a:spcAft>
                          <a:spcPts val="0"/>
                        </a:spcAft>
                      </a:pPr>
                      <a:r>
                        <a:rPr lang="en-US" sz="1200" dirty="0">
                          <a:effectLst/>
                        </a:rPr>
                        <a:t>  C</a:t>
                      </a:r>
                      <a:r>
                        <a:rPr lang="en-US" sz="1200" baseline="0" dirty="0">
                          <a:effectLst/>
                        </a:rPr>
                        <a:t> 4</a:t>
                      </a:r>
                      <a:endParaRPr lang="en-US" sz="1200" dirty="0">
                        <a:effectLst/>
                        <a:latin typeface="Times New Roman" panose="02020603050405020304" pitchFamily="18" charset="0"/>
                        <a:ea typeface="Calibri" panose="020F0502020204030204" pitchFamily="34"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bl>
          </a:graphicData>
        </a:graphic>
      </p:graphicFrame>
      <p:cxnSp>
        <p:nvCxnSpPr>
          <p:cNvPr id="42002" name="Straight Connector 27"/>
          <p:cNvCxnSpPr>
            <a:cxnSpLocks noChangeShapeType="1"/>
          </p:cNvCxnSpPr>
          <p:nvPr/>
        </p:nvCxnSpPr>
        <p:spPr bwMode="auto">
          <a:xfrm>
            <a:off x="6099175" y="4160838"/>
            <a:ext cx="0" cy="112712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42003" name="Straight Connector 29"/>
          <p:cNvCxnSpPr>
            <a:cxnSpLocks noChangeShapeType="1"/>
          </p:cNvCxnSpPr>
          <p:nvPr/>
        </p:nvCxnSpPr>
        <p:spPr bwMode="auto">
          <a:xfrm>
            <a:off x="6096000" y="4572000"/>
            <a:ext cx="10668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42004" name="Straight Connector 31"/>
          <p:cNvCxnSpPr>
            <a:cxnSpLocks noChangeShapeType="1"/>
          </p:cNvCxnSpPr>
          <p:nvPr/>
        </p:nvCxnSpPr>
        <p:spPr bwMode="auto">
          <a:xfrm>
            <a:off x="6096000" y="5287963"/>
            <a:ext cx="10668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42005" name="Straight Connector 33"/>
          <p:cNvCxnSpPr>
            <a:cxnSpLocks noChangeShapeType="1"/>
          </p:cNvCxnSpPr>
          <p:nvPr/>
        </p:nvCxnSpPr>
        <p:spPr bwMode="auto">
          <a:xfrm>
            <a:off x="6096000" y="4953000"/>
            <a:ext cx="10668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graphicFrame>
        <p:nvGraphicFramePr>
          <p:cNvPr id="35" name="Table 34"/>
          <p:cNvGraphicFramePr>
            <a:graphicFrameLocks noGrp="1"/>
          </p:cNvGraphicFramePr>
          <p:nvPr/>
        </p:nvGraphicFramePr>
        <p:xfrm>
          <a:off x="6205538" y="4305300"/>
          <a:ext cx="854075" cy="182880"/>
        </p:xfrm>
        <a:graphic>
          <a:graphicData uri="http://schemas.openxmlformats.org/drawingml/2006/table">
            <a:tbl>
              <a:tblPr firstRow="1" firstCol="1" bandRow="1">
                <a:tableStyleId>{5C22544A-7EE6-4342-B048-85BDC9FD1C3A}</a:tableStyleId>
              </a:tblPr>
              <a:tblGrid>
                <a:gridCol w="854075">
                  <a:extLst>
                    <a:ext uri="{9D8B030D-6E8A-4147-A177-3AD203B41FA5}">
                      <a16:colId xmlns:a16="http://schemas.microsoft.com/office/drawing/2014/main" val="20000"/>
                    </a:ext>
                  </a:extLst>
                </a:gridCol>
              </a:tblGrid>
              <a:tr h="182563">
                <a:tc>
                  <a:txBody>
                    <a:bodyPr/>
                    <a:lstStyle/>
                    <a:p>
                      <a:pPr marL="0" marR="0" algn="just">
                        <a:spcBef>
                          <a:spcPts val="0"/>
                        </a:spcBef>
                        <a:spcAft>
                          <a:spcPts val="0"/>
                        </a:spcAft>
                      </a:pPr>
                      <a:r>
                        <a:rPr lang="en-US" sz="1200" dirty="0">
                          <a:effectLst/>
                        </a:rPr>
                        <a:t> A 1</a:t>
                      </a:r>
                      <a:endParaRPr lang="en-US" sz="1200" dirty="0">
                        <a:effectLst/>
                        <a:latin typeface="Times New Roman" panose="02020603050405020304" pitchFamily="18" charset="0"/>
                        <a:ea typeface="Calibri" panose="020F0502020204030204" pitchFamily="34"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bl>
          </a:graphicData>
        </a:graphic>
      </p:graphicFrame>
      <p:graphicFrame>
        <p:nvGraphicFramePr>
          <p:cNvPr id="36" name="Table 35"/>
          <p:cNvGraphicFramePr>
            <a:graphicFrameLocks noGrp="1"/>
          </p:cNvGraphicFramePr>
          <p:nvPr/>
        </p:nvGraphicFramePr>
        <p:xfrm>
          <a:off x="6202363" y="4679950"/>
          <a:ext cx="854075" cy="182880"/>
        </p:xfrm>
        <a:graphic>
          <a:graphicData uri="http://schemas.openxmlformats.org/drawingml/2006/table">
            <a:tbl>
              <a:tblPr firstRow="1" firstCol="1" bandRow="1">
                <a:tableStyleId>{5C22544A-7EE6-4342-B048-85BDC9FD1C3A}</a:tableStyleId>
              </a:tblPr>
              <a:tblGrid>
                <a:gridCol w="854075">
                  <a:extLst>
                    <a:ext uri="{9D8B030D-6E8A-4147-A177-3AD203B41FA5}">
                      <a16:colId xmlns:a16="http://schemas.microsoft.com/office/drawing/2014/main" val="20000"/>
                    </a:ext>
                  </a:extLst>
                </a:gridCol>
              </a:tblGrid>
              <a:tr h="182563">
                <a:tc>
                  <a:txBody>
                    <a:bodyPr/>
                    <a:lstStyle/>
                    <a:p>
                      <a:pPr marL="0" marR="0" algn="just">
                        <a:spcBef>
                          <a:spcPts val="0"/>
                        </a:spcBef>
                        <a:spcAft>
                          <a:spcPts val="0"/>
                        </a:spcAft>
                      </a:pPr>
                      <a:r>
                        <a:rPr lang="en-US" sz="1200" dirty="0">
                          <a:effectLst/>
                        </a:rPr>
                        <a:t> A 2</a:t>
                      </a:r>
                      <a:endParaRPr lang="en-US" sz="1200" dirty="0">
                        <a:effectLst/>
                        <a:latin typeface="Times New Roman" panose="02020603050405020304" pitchFamily="18" charset="0"/>
                        <a:ea typeface="Calibri" panose="020F0502020204030204" pitchFamily="34"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bl>
          </a:graphicData>
        </a:graphic>
      </p:graphicFrame>
      <p:graphicFrame>
        <p:nvGraphicFramePr>
          <p:cNvPr id="37" name="Table 36"/>
          <p:cNvGraphicFramePr>
            <a:graphicFrameLocks noGrp="1"/>
          </p:cNvGraphicFramePr>
          <p:nvPr/>
        </p:nvGraphicFramePr>
        <p:xfrm>
          <a:off x="6191250" y="5016500"/>
          <a:ext cx="854075" cy="182880"/>
        </p:xfrm>
        <a:graphic>
          <a:graphicData uri="http://schemas.openxmlformats.org/drawingml/2006/table">
            <a:tbl>
              <a:tblPr firstRow="1" firstCol="1" bandRow="1">
                <a:tableStyleId>{5C22544A-7EE6-4342-B048-85BDC9FD1C3A}</a:tableStyleId>
              </a:tblPr>
              <a:tblGrid>
                <a:gridCol w="854075">
                  <a:extLst>
                    <a:ext uri="{9D8B030D-6E8A-4147-A177-3AD203B41FA5}">
                      <a16:colId xmlns:a16="http://schemas.microsoft.com/office/drawing/2014/main" val="20000"/>
                    </a:ext>
                  </a:extLst>
                </a:gridCol>
              </a:tblGrid>
              <a:tr h="182563">
                <a:tc>
                  <a:txBody>
                    <a:bodyPr/>
                    <a:lstStyle/>
                    <a:p>
                      <a:pPr marL="0" marR="0" algn="just">
                        <a:spcBef>
                          <a:spcPts val="0"/>
                        </a:spcBef>
                        <a:spcAft>
                          <a:spcPts val="0"/>
                        </a:spcAft>
                      </a:pPr>
                      <a:r>
                        <a:rPr lang="en-US" sz="1200" dirty="0">
                          <a:effectLst/>
                        </a:rPr>
                        <a:t> A</a:t>
                      </a:r>
                      <a:r>
                        <a:rPr lang="en-US" sz="1200" baseline="0" dirty="0">
                          <a:effectLst/>
                        </a:rPr>
                        <a:t> 5</a:t>
                      </a:r>
                      <a:endParaRPr lang="en-US" sz="1200" dirty="0">
                        <a:effectLst/>
                        <a:latin typeface="Times New Roman" panose="02020603050405020304" pitchFamily="18" charset="0"/>
                        <a:ea typeface="Calibri" panose="020F0502020204030204" pitchFamily="34"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bl>
          </a:graphicData>
        </a:graphic>
      </p:graphicFrame>
      <p:cxnSp>
        <p:nvCxnSpPr>
          <p:cNvPr id="42012" name="Straight Connector 3"/>
          <p:cNvCxnSpPr>
            <a:cxnSpLocks noChangeShapeType="1"/>
          </p:cNvCxnSpPr>
          <p:nvPr/>
        </p:nvCxnSpPr>
        <p:spPr bwMode="auto">
          <a:xfrm>
            <a:off x="1905000" y="5334000"/>
            <a:ext cx="0" cy="3048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42013" name="Straight Connector 5"/>
          <p:cNvCxnSpPr>
            <a:cxnSpLocks noChangeShapeType="1"/>
          </p:cNvCxnSpPr>
          <p:nvPr/>
        </p:nvCxnSpPr>
        <p:spPr bwMode="auto">
          <a:xfrm>
            <a:off x="1905000" y="5638800"/>
            <a:ext cx="9906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42014" name="Straight Connector 7"/>
          <p:cNvCxnSpPr>
            <a:cxnSpLocks noChangeShapeType="1"/>
          </p:cNvCxnSpPr>
          <p:nvPr/>
        </p:nvCxnSpPr>
        <p:spPr bwMode="auto">
          <a:xfrm>
            <a:off x="6096000" y="5287963"/>
            <a:ext cx="0" cy="274637"/>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42015" name="Straight Connector 9"/>
          <p:cNvCxnSpPr>
            <a:cxnSpLocks noChangeShapeType="1"/>
          </p:cNvCxnSpPr>
          <p:nvPr/>
        </p:nvCxnSpPr>
        <p:spPr bwMode="auto">
          <a:xfrm>
            <a:off x="6096000" y="5562600"/>
            <a:ext cx="10668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42016" name="Rectangle 13"/>
          <p:cNvSpPr>
            <a:spLocks noChangeArrowheads="1"/>
          </p:cNvSpPr>
          <p:nvPr/>
        </p:nvSpPr>
        <p:spPr bwMode="auto">
          <a:xfrm>
            <a:off x="2011363" y="5362575"/>
            <a:ext cx="839787" cy="276225"/>
          </a:xfrm>
          <a:prstGeom prst="rect">
            <a:avLst/>
          </a:prstGeom>
          <a:solidFill>
            <a:schemeClr val="accent1"/>
          </a:solidFill>
          <a:ln>
            <a:noFill/>
          </a:ln>
          <a:extLs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lgn="just">
              <a:spcBef>
                <a:spcPct val="0"/>
              </a:spcBef>
              <a:buClrTx/>
              <a:buSzTx/>
              <a:buFontTx/>
              <a:buNone/>
            </a:pPr>
            <a:r>
              <a:rPr lang="en-US" altLang="en-US" sz="1200" b="1"/>
              <a:t> C 5</a:t>
            </a:r>
            <a:endParaRPr lang="en-US" altLang="en-US" sz="1200" b="1">
              <a:latin typeface="Times New Roman" panose="02020603050405020304" pitchFamily="18" charset="0"/>
              <a:ea typeface="Calibri" panose="020F0502020204030204" pitchFamily="34" charset="0"/>
              <a:cs typeface="Calibri" panose="020F0502020204030204" pitchFamily="34" charset="0"/>
            </a:endParaRPr>
          </a:p>
        </p:txBody>
      </p:sp>
      <p:sp>
        <p:nvSpPr>
          <p:cNvPr id="42017" name="TextBox 14"/>
          <p:cNvSpPr txBox="1">
            <a:spLocks noChangeArrowheads="1"/>
          </p:cNvSpPr>
          <p:nvPr/>
        </p:nvSpPr>
        <p:spPr bwMode="auto">
          <a:xfrm>
            <a:off x="6211888" y="5292725"/>
            <a:ext cx="812800" cy="2762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spcBef>
                <a:spcPct val="0"/>
              </a:spcBef>
              <a:buClrTx/>
              <a:buSzTx/>
              <a:buFontTx/>
              <a:buNone/>
            </a:pPr>
            <a:r>
              <a:rPr lang="en-US" altLang="en-US" sz="1200" b="1"/>
              <a:t>A 7</a:t>
            </a:r>
          </a:p>
        </p:txBody>
      </p:sp>
      <p:sp>
        <p:nvSpPr>
          <p:cNvPr id="42018" name="TextBox 15"/>
          <p:cNvSpPr txBox="1">
            <a:spLocks noChangeArrowheads="1"/>
          </p:cNvSpPr>
          <p:nvPr/>
        </p:nvSpPr>
        <p:spPr bwMode="auto">
          <a:xfrm>
            <a:off x="7505700" y="1831975"/>
            <a:ext cx="533400" cy="831850"/>
          </a:xfrm>
          <a:prstGeom prst="rect">
            <a:avLst/>
          </a:prstGeom>
          <a:solidFill>
            <a:schemeClr val="accent1"/>
          </a:solidFill>
          <a:ln w="9525">
            <a:solidFill>
              <a:schemeClr val="tx1"/>
            </a:solidFill>
            <a:miter lim="800000"/>
            <a:headEnd/>
            <a:tailEnd/>
          </a:ln>
        </p:spPr>
        <p:txBody>
          <a:bodyPr>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spcBef>
                <a:spcPct val="0"/>
              </a:spcBef>
              <a:buClrTx/>
              <a:buSzTx/>
              <a:buFontTx/>
              <a:buNone/>
            </a:pPr>
            <a:r>
              <a:rPr lang="en-US" altLang="en-US" sz="1200" b="1"/>
              <a:t>G 1</a:t>
            </a:r>
          </a:p>
          <a:p>
            <a:pPr>
              <a:spcBef>
                <a:spcPct val="0"/>
              </a:spcBef>
              <a:buClrTx/>
              <a:buSzTx/>
              <a:buFontTx/>
              <a:buNone/>
            </a:pPr>
            <a:r>
              <a:rPr lang="en-US" altLang="en-US" sz="1200" b="1"/>
              <a:t>G 2</a:t>
            </a:r>
          </a:p>
          <a:p>
            <a:pPr>
              <a:spcBef>
                <a:spcPct val="0"/>
              </a:spcBef>
              <a:buClrTx/>
              <a:buSzTx/>
              <a:buFontTx/>
              <a:buNone/>
            </a:pPr>
            <a:r>
              <a:rPr lang="en-US" altLang="en-US" sz="1200" b="1"/>
              <a:t>G 3</a:t>
            </a:r>
          </a:p>
          <a:p>
            <a:pPr>
              <a:spcBef>
                <a:spcPct val="0"/>
              </a:spcBef>
              <a:buClrTx/>
              <a:buSzTx/>
              <a:buFontTx/>
              <a:buNone/>
            </a:pPr>
            <a:r>
              <a:rPr lang="en-US" altLang="en-US" sz="1200" b="1"/>
              <a:t>G 4 </a:t>
            </a:r>
          </a:p>
        </p:txBody>
      </p:sp>
      <p:cxnSp>
        <p:nvCxnSpPr>
          <p:cNvPr id="42019" name="Straight Arrow Connector 17"/>
          <p:cNvCxnSpPr>
            <a:cxnSpLocks noChangeShapeType="1"/>
            <a:stCxn id="41989" idx="3"/>
            <a:endCxn id="42018" idx="1"/>
          </p:cNvCxnSpPr>
          <p:nvPr/>
        </p:nvCxnSpPr>
        <p:spPr bwMode="auto">
          <a:xfrm>
            <a:off x="6858000" y="2247900"/>
            <a:ext cx="64770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941387"/>
          </a:xfrm>
        </p:spPr>
        <p:txBody>
          <a:bodyPr/>
          <a:lstStyle/>
          <a:p>
            <a:pPr>
              <a:defRPr/>
            </a:pPr>
            <a:r>
              <a:rPr lang="en-US" sz="3200" dirty="0"/>
              <a:t>Validity in Measurement:</a:t>
            </a:r>
            <a:br>
              <a:rPr lang="en-US" sz="3200" dirty="0"/>
            </a:br>
            <a:r>
              <a:rPr lang="en-US" sz="2600" dirty="0"/>
              <a:t>Are We Measuring What We Think We’re Measuring?</a:t>
            </a:r>
          </a:p>
        </p:txBody>
      </p:sp>
      <p:sp>
        <p:nvSpPr>
          <p:cNvPr id="3" name="Content Placeholder 2"/>
          <p:cNvSpPr>
            <a:spLocks noGrp="1"/>
          </p:cNvSpPr>
          <p:nvPr>
            <p:ph idx="1"/>
          </p:nvPr>
        </p:nvSpPr>
        <p:spPr>
          <a:xfrm>
            <a:off x="457200" y="1371600"/>
            <a:ext cx="8229600" cy="5105400"/>
          </a:xfrm>
        </p:spPr>
        <p:txBody>
          <a:bodyPr/>
          <a:lstStyle/>
          <a:p>
            <a:pPr>
              <a:defRPr/>
            </a:pPr>
            <a:r>
              <a:rPr lang="en-US" sz="2400" dirty="0"/>
              <a:t>Construct validity is the correspondence, or the match, between a construct (our conceptual definition of a variable) and the way that we’ve measured it.</a:t>
            </a:r>
          </a:p>
          <a:p>
            <a:pPr>
              <a:defRPr/>
            </a:pPr>
            <a:r>
              <a:rPr lang="en-US" sz="2400" dirty="0"/>
              <a:t>We can assess construct validity </a:t>
            </a:r>
            <a:r>
              <a:rPr lang="en-US" sz="2400" b="1" i="1" dirty="0"/>
              <a:t>theoretically</a:t>
            </a:r>
            <a:r>
              <a:rPr lang="en-US" sz="2400" dirty="0"/>
              <a:t>: </a:t>
            </a:r>
            <a:r>
              <a:rPr lang="en-US" sz="2400" i="1" dirty="0"/>
              <a:t>Does it </a:t>
            </a:r>
            <a:r>
              <a:rPr lang="en-US" sz="2400" b="1" i="1" dirty="0"/>
              <a:t>appear</a:t>
            </a:r>
            <a:r>
              <a:rPr lang="en-US" sz="2400" i="1" dirty="0"/>
              <a:t> that our questions are consistent with our theoretical definition?</a:t>
            </a:r>
            <a:r>
              <a:rPr lang="en-US" sz="2400" dirty="0"/>
              <a:t> Given the consistency between our definition, and the words that we used in our questions that were chosen to match this definition, it </a:t>
            </a:r>
            <a:r>
              <a:rPr lang="en-US" sz="2400" b="1" i="1" dirty="0"/>
              <a:t>appears</a:t>
            </a:r>
            <a:r>
              <a:rPr lang="en-US" sz="2400" dirty="0"/>
              <a:t> we have evidence of construct validity. </a:t>
            </a:r>
          </a:p>
          <a:p>
            <a:pPr>
              <a:defRPr/>
            </a:pPr>
            <a:r>
              <a:rPr lang="en-US" sz="2400" dirty="0"/>
              <a:t>However, we must also provide </a:t>
            </a:r>
            <a:r>
              <a:rPr lang="en-US" sz="2400" b="1" i="1" dirty="0"/>
              <a:t>empirical support </a:t>
            </a:r>
            <a:r>
              <a:rPr lang="en-US" sz="2400" dirty="0"/>
              <a:t>for construct validity from our factor analysis. We do this by using factor analysis to demonstrate that each question loads nicely on a single factor (see previous tables).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pPr algn="l" eaLnBrk="1" hangingPunct="1">
              <a:defRPr/>
            </a:pPr>
            <a:r>
              <a:rPr lang="en-US" i="1"/>
              <a:t>What are some examples of latent variables?</a:t>
            </a:r>
          </a:p>
        </p:txBody>
      </p:sp>
      <p:sp>
        <p:nvSpPr>
          <p:cNvPr id="126979" name="Rectangle 3"/>
          <p:cNvSpPr>
            <a:spLocks noGrp="1" noChangeArrowheads="1"/>
          </p:cNvSpPr>
          <p:nvPr>
            <p:ph type="body" idx="1"/>
          </p:nvPr>
        </p:nvSpPr>
        <p:spPr/>
        <p:txBody>
          <a:bodyPr/>
          <a:lstStyle/>
          <a:p>
            <a:pPr eaLnBrk="1" hangingPunct="1">
              <a:defRPr/>
            </a:pPr>
            <a:r>
              <a:rPr lang="en-US" i="1" dirty="0"/>
              <a:t>Willingness to cooperate </a:t>
            </a:r>
          </a:p>
          <a:p>
            <a:pPr eaLnBrk="1" hangingPunct="1">
              <a:defRPr/>
            </a:pPr>
            <a:r>
              <a:rPr lang="en-US" i="1" dirty="0"/>
              <a:t>Intelligence</a:t>
            </a:r>
          </a:p>
          <a:p>
            <a:pPr eaLnBrk="1" hangingPunct="1">
              <a:defRPr/>
            </a:pPr>
            <a:r>
              <a:rPr lang="en-US" i="1" dirty="0"/>
              <a:t>Job satisfaction</a:t>
            </a:r>
          </a:p>
          <a:p>
            <a:pPr eaLnBrk="1" hangingPunct="1">
              <a:defRPr/>
            </a:pPr>
            <a:r>
              <a:rPr lang="en-US" i="1" dirty="0"/>
              <a:t>Performance</a:t>
            </a:r>
          </a:p>
          <a:p>
            <a:pPr eaLnBrk="1" hangingPunct="1">
              <a:defRPr/>
            </a:pPr>
            <a:r>
              <a:rPr lang="en-US" i="1" dirty="0"/>
              <a:t>Trust</a:t>
            </a:r>
          </a:p>
          <a:p>
            <a:pPr eaLnBrk="1" hangingPunct="1">
              <a:defRPr/>
            </a:pPr>
            <a:r>
              <a:rPr lang="en-US" i="1" dirty="0"/>
              <a:t>Effectiveness </a:t>
            </a:r>
          </a:p>
          <a:p>
            <a:pPr eaLnBrk="1" hangingPunct="1">
              <a:defRPr/>
            </a:pPr>
            <a:r>
              <a:rPr lang="en-US" i="1" dirty="0"/>
              <a:t>Organizational commitment</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752600"/>
          </a:xfrm>
        </p:spPr>
        <p:txBody>
          <a:bodyPr/>
          <a:lstStyle/>
          <a:p>
            <a:pPr algn="l">
              <a:defRPr/>
            </a:pPr>
            <a:r>
              <a:rPr lang="en-US" sz="2400" dirty="0"/>
              <a:t>Discriminant validity is the ability to differentiate between similar or related constructs. Reliability is consistency in repeated trials (e.g. among the people who use the scales). What the video below to see how we provide evidence of these two attributes of good measurement scales. </a:t>
            </a:r>
          </a:p>
        </p:txBody>
      </p:sp>
      <p:pic>
        <p:nvPicPr>
          <p:cNvPr id="44035" name="Content Placeholder 3">
            <a:hlinkClick r:id="rId2"/>
          </p:cNvPr>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122363" y="2286000"/>
            <a:ext cx="6899275" cy="3844925"/>
          </a:xfr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550987"/>
          </a:xfrm>
        </p:spPr>
        <p:txBody>
          <a:bodyPr/>
          <a:lstStyle/>
          <a:p>
            <a:pPr algn="l">
              <a:defRPr/>
            </a:pPr>
            <a:r>
              <a:rPr lang="en-US" sz="2300" dirty="0"/>
              <a:t>Here’s our rotated component matrix that provides evidence of discriminant validity for the general, cognitive and affective trust scales. Again, notice how each item loads very strongly on its own factor without cross-loading on the other factors. </a:t>
            </a:r>
          </a:p>
        </p:txBody>
      </p:sp>
      <p:pic>
        <p:nvPicPr>
          <p:cNvPr id="45059" name="Content Placeholder 4" descr="FA table 7.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819400" y="1905000"/>
            <a:ext cx="3340100" cy="4530725"/>
          </a:xfr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2084387"/>
          </a:xfrm>
        </p:spPr>
        <p:txBody>
          <a:bodyPr/>
          <a:lstStyle/>
          <a:p>
            <a:pPr algn="l">
              <a:defRPr/>
            </a:pPr>
            <a:r>
              <a:rPr lang="en-US" sz="2900" dirty="0"/>
              <a:t>The tables below provide evidence of </a:t>
            </a:r>
            <a:r>
              <a:rPr lang="en-US" sz="2900" b="1" i="1" dirty="0"/>
              <a:t>reliability</a:t>
            </a:r>
            <a:r>
              <a:rPr lang="en-US" sz="2900" dirty="0"/>
              <a:t> for our cognitive, affective and general trust scales. Cronbach’s Alpha should be greater than .700 in order for the scale to be reliable. </a:t>
            </a:r>
          </a:p>
        </p:txBody>
      </p:sp>
      <p:pic>
        <p:nvPicPr>
          <p:cNvPr id="46083"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2944813"/>
            <a:ext cx="8229600" cy="1841500"/>
          </a:xfr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931987"/>
          </a:xfrm>
        </p:spPr>
        <p:txBody>
          <a:bodyPr/>
          <a:lstStyle/>
          <a:p>
            <a:pPr algn="l">
              <a:defRPr/>
            </a:pPr>
            <a:r>
              <a:rPr lang="en-US" sz="2600" dirty="0"/>
              <a:t>Finally, we just demonstrated how to develop valid and reliable scales to measure our cognitive, affective and general trust constructs. Now we must use these scales to actually measure these constructs. Watch the video below to see how to do this in SPSS.</a:t>
            </a:r>
          </a:p>
        </p:txBody>
      </p:sp>
      <p:pic>
        <p:nvPicPr>
          <p:cNvPr id="47107" name="Content Placeholder 5">
            <a:hlinkClick r:id="rId2"/>
          </p:cNvPr>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258888" y="2438400"/>
            <a:ext cx="6626225" cy="3692525"/>
          </a:xfr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7813"/>
            <a:ext cx="8458200" cy="2008187"/>
          </a:xfrm>
        </p:spPr>
        <p:txBody>
          <a:bodyPr/>
          <a:lstStyle/>
          <a:p>
            <a:pPr algn="l">
              <a:defRPr/>
            </a:pPr>
            <a:r>
              <a:rPr lang="en-US" sz="2100" dirty="0"/>
              <a:t>Below are the descriptive statistics from the scales that we just developed to measure trust. These scales were used to measure the trust that members of a Mississippi Cotton Marketing Cooperative had for the managers of the cooperative. What are your conclusions about the trust that members have for management?</a:t>
            </a:r>
          </a:p>
        </p:txBody>
      </p:sp>
      <p:pic>
        <p:nvPicPr>
          <p:cNvPr id="48131"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2614613"/>
            <a:ext cx="8229600" cy="2501900"/>
          </a:xfr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Concluding Comments Regarding Scale Development</a:t>
            </a:r>
          </a:p>
        </p:txBody>
      </p:sp>
      <p:sp>
        <p:nvSpPr>
          <p:cNvPr id="3" name="Content Placeholder 2"/>
          <p:cNvSpPr>
            <a:spLocks noGrp="1"/>
          </p:cNvSpPr>
          <p:nvPr>
            <p:ph idx="1"/>
          </p:nvPr>
        </p:nvSpPr>
        <p:spPr>
          <a:xfrm>
            <a:off x="457200" y="1828800"/>
            <a:ext cx="8229600" cy="4302125"/>
          </a:xfrm>
        </p:spPr>
        <p:txBody>
          <a:bodyPr/>
          <a:lstStyle/>
          <a:p>
            <a:r>
              <a:rPr lang="en-US" sz="2000" dirty="0"/>
              <a:t>Remember, the purpose of factor analysis is to develop measurement scales that are both valid and reliable. This involves a mixture of both art and science.</a:t>
            </a:r>
          </a:p>
          <a:p>
            <a:r>
              <a:rPr lang="en-US" sz="2000" dirty="0"/>
              <a:t>The science includes the rules that a scale must have a </a:t>
            </a:r>
            <a:r>
              <a:rPr lang="en-US" sz="2000" b="1" i="1" dirty="0"/>
              <a:t>minimum</a:t>
            </a:r>
            <a:r>
              <a:rPr lang="en-US" sz="2000" dirty="0"/>
              <a:t> of three questions (or items) and that we look for a factor loading coefficient of at least .60 (but the bigger loading the better). Also for reliability, alpha should be greater than .70 but again, the bigger the better. </a:t>
            </a:r>
          </a:p>
          <a:p>
            <a:r>
              <a:rPr lang="en-US" sz="2000" dirty="0"/>
              <a:t>However, the art of scale development may also involve the professional judgment and interpretation of the researcher. </a:t>
            </a:r>
          </a:p>
          <a:p>
            <a:r>
              <a:rPr lang="en-US" sz="2000" dirty="0"/>
              <a:t>Consider the example on the following slide.</a:t>
            </a:r>
          </a:p>
        </p:txBody>
      </p:sp>
    </p:spTree>
    <p:extLst>
      <p:ext uri="{BB962C8B-B14F-4D97-AF65-F5344CB8AC3E}">
        <p14:creationId xmlns:p14="http://schemas.microsoft.com/office/powerpoint/2010/main" val="2060452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4267199"/>
          </a:xfrm>
        </p:spPr>
        <p:txBody>
          <a:bodyPr/>
          <a:lstStyle/>
          <a:p>
            <a:pPr algn="l"/>
            <a:r>
              <a:rPr lang="en-US" sz="1800" dirty="0"/>
              <a:t>The factor analysis below indicates that these six questions are measuring two different constructs. Questions 7, 6, 11 and 10 comprise dimension 1 while questions 8 and 9 comprise dimension 2.</a:t>
            </a:r>
            <a:br>
              <a:rPr lang="en-US" sz="1800" dirty="0"/>
            </a:br>
            <a:br>
              <a:rPr lang="en-US" sz="1800" dirty="0"/>
            </a:br>
            <a:r>
              <a:rPr lang="en-US" sz="1800" dirty="0"/>
              <a:t>So, what’s our next step? The rules tell us that a scale must have a minimum of three items. Because dimension 2 only has two items, we have no choice but to drop those two questions and re-run the analysis. </a:t>
            </a:r>
            <a:br>
              <a:rPr lang="en-US" sz="1800" dirty="0"/>
            </a:br>
            <a:br>
              <a:rPr lang="en-US" sz="1800" dirty="0"/>
            </a:br>
            <a:r>
              <a:rPr lang="en-US" sz="1800" dirty="0"/>
              <a:t>However, notice that question 10 barely meets the minimum requirement for a factor loading of .60. Also notice that it loads .421 on the other dimension. This is an indication of cross-loading. This means that question 10 appears to be trying to measure both dimensions at the same time, which we don’t want.</a:t>
            </a:r>
            <a:br>
              <a:rPr lang="en-US" sz="1800" dirty="0"/>
            </a:br>
            <a:br>
              <a:rPr lang="en-US" sz="1800" dirty="0"/>
            </a:br>
            <a:r>
              <a:rPr lang="en-US" sz="1800" dirty="0"/>
              <a:t>After these considerations, I’ve decided to delete questions 8 and 9 and re-run the analysis (results are on the next slide). </a:t>
            </a:r>
          </a:p>
        </p:txBody>
      </p:sp>
      <p:sp>
        <p:nvSpPr>
          <p:cNvPr id="3" name="Content Placeholder 2"/>
          <p:cNvSpPr>
            <a:spLocks noGrp="1"/>
          </p:cNvSpPr>
          <p:nvPr>
            <p:ph idx="1"/>
          </p:nvPr>
        </p:nvSpPr>
        <p:spPr/>
        <p:txBody>
          <a:bodyPr/>
          <a:lstStyle/>
          <a:p>
            <a:endParaRPr lang="en-US" dirty="0"/>
          </a:p>
          <a:p>
            <a:endParaRPr lang="en-US" dirty="0"/>
          </a:p>
          <a:p>
            <a:pPr marL="0" indent="0">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779584001"/>
              </p:ext>
            </p:extLst>
          </p:nvPr>
        </p:nvGraphicFramePr>
        <p:xfrm>
          <a:off x="3733800" y="4572000"/>
          <a:ext cx="1962150" cy="1616968"/>
        </p:xfrm>
        <a:graphic>
          <a:graphicData uri="http://schemas.openxmlformats.org/drawingml/2006/table">
            <a:tbl>
              <a:tblPr>
                <a:tableStyleId>{5C22544A-7EE6-4342-B048-85BDC9FD1C3A}</a:tableStyleId>
              </a:tblPr>
              <a:tblGrid>
                <a:gridCol w="660400">
                  <a:extLst>
                    <a:ext uri="{9D8B030D-6E8A-4147-A177-3AD203B41FA5}">
                      <a16:colId xmlns:a16="http://schemas.microsoft.com/office/drawing/2014/main" val="229684347"/>
                    </a:ext>
                  </a:extLst>
                </a:gridCol>
                <a:gridCol w="650875">
                  <a:extLst>
                    <a:ext uri="{9D8B030D-6E8A-4147-A177-3AD203B41FA5}">
                      <a16:colId xmlns:a16="http://schemas.microsoft.com/office/drawing/2014/main" val="848195263"/>
                    </a:ext>
                  </a:extLst>
                </a:gridCol>
                <a:gridCol w="650875">
                  <a:extLst>
                    <a:ext uri="{9D8B030D-6E8A-4147-A177-3AD203B41FA5}">
                      <a16:colId xmlns:a16="http://schemas.microsoft.com/office/drawing/2014/main" val="4229315536"/>
                    </a:ext>
                  </a:extLst>
                </a:gridCol>
              </a:tblGrid>
              <a:tr h="0">
                <a:tc gridSpan="3">
                  <a:txBody>
                    <a:bodyPr/>
                    <a:lstStyle/>
                    <a:p>
                      <a:pPr marL="38100" marR="38100" algn="ctr">
                        <a:lnSpc>
                          <a:spcPts val="1600"/>
                        </a:lnSpc>
                        <a:spcBef>
                          <a:spcPts val="0"/>
                        </a:spcBef>
                        <a:spcAft>
                          <a:spcPts val="0"/>
                        </a:spcAft>
                      </a:pPr>
                      <a:r>
                        <a:rPr lang="en-US" sz="1100">
                          <a:effectLst/>
                        </a:rPr>
                        <a:t>Rotated Component Matrix</a:t>
                      </a:r>
                      <a:r>
                        <a:rPr lang="en-US" sz="1100" baseline="30000">
                          <a:effectLst/>
                        </a:rPr>
                        <a:t>a</a:t>
                      </a:r>
                      <a:endParaRPr lang="en-US" sz="1200">
                        <a:effectLst/>
                        <a:latin typeface="Times New Roman" panose="02020603050405020304" pitchFamily="18" charset="0"/>
                        <a:ea typeface="Calibri" panose="020F0502020204030204" pitchFamily="34" charset="0"/>
                      </a:endParaRPr>
                    </a:p>
                  </a:txBody>
                  <a:tcPr marL="0" marR="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61929876"/>
                  </a:ext>
                </a:extLst>
              </a:tr>
              <a:tr h="0">
                <a:tc rowSpan="2">
                  <a:txBody>
                    <a:bodyPr/>
                    <a:lstStyle/>
                    <a:p>
                      <a:pPr marL="0" marR="0" algn="l">
                        <a:spcBef>
                          <a:spcPts val="0"/>
                        </a:spcBef>
                        <a:spcAft>
                          <a:spcPts val="0"/>
                        </a:spcAft>
                      </a:pPr>
                      <a:r>
                        <a:rPr lang="en-US" sz="1200">
                          <a:effectLst/>
                        </a:rPr>
                        <a:t> </a:t>
                      </a:r>
                      <a:endParaRPr lang="en-US" sz="1200">
                        <a:effectLst/>
                        <a:latin typeface="Times New Roman" panose="02020603050405020304" pitchFamily="18" charset="0"/>
                        <a:ea typeface="Calibri" panose="020F0502020204030204" pitchFamily="34" charset="0"/>
                      </a:endParaRPr>
                    </a:p>
                  </a:txBody>
                  <a:tcPr marL="0" marR="0" marT="0" marB="0" anchor="b"/>
                </a:tc>
                <a:tc gridSpan="2">
                  <a:txBody>
                    <a:bodyPr/>
                    <a:lstStyle/>
                    <a:p>
                      <a:pPr marL="38100" marR="38100" algn="ctr">
                        <a:lnSpc>
                          <a:spcPts val="1600"/>
                        </a:lnSpc>
                        <a:spcBef>
                          <a:spcPts val="0"/>
                        </a:spcBef>
                        <a:spcAft>
                          <a:spcPts val="0"/>
                        </a:spcAft>
                      </a:pPr>
                      <a:r>
                        <a:rPr lang="en-US" sz="900">
                          <a:effectLst/>
                        </a:rPr>
                        <a:t>Component</a:t>
                      </a:r>
                      <a:endParaRPr lang="en-US" sz="1200">
                        <a:effectLst/>
                        <a:latin typeface="Times New Roman" panose="02020603050405020304" pitchFamily="18" charset="0"/>
                        <a:ea typeface="Calibri" panose="020F0502020204030204" pitchFamily="34" charset="0"/>
                      </a:endParaRPr>
                    </a:p>
                  </a:txBody>
                  <a:tcPr marL="0" marR="0" marT="0" marB="0" anchor="b"/>
                </a:tc>
                <a:tc hMerge="1">
                  <a:txBody>
                    <a:bodyPr/>
                    <a:lstStyle/>
                    <a:p>
                      <a:endParaRPr lang="en-US"/>
                    </a:p>
                  </a:txBody>
                  <a:tcPr/>
                </a:tc>
                <a:extLst>
                  <a:ext uri="{0D108BD9-81ED-4DB2-BD59-A6C34878D82A}">
                    <a16:rowId xmlns:a16="http://schemas.microsoft.com/office/drawing/2014/main" val="749111268"/>
                  </a:ext>
                </a:extLst>
              </a:tr>
              <a:tr h="0">
                <a:tc vMerge="1">
                  <a:txBody>
                    <a:bodyPr/>
                    <a:lstStyle/>
                    <a:p>
                      <a:endParaRPr lang="en-US"/>
                    </a:p>
                  </a:txBody>
                  <a:tcPr/>
                </a:tc>
                <a:tc>
                  <a:txBody>
                    <a:bodyPr/>
                    <a:lstStyle/>
                    <a:p>
                      <a:pPr marL="38100" marR="38100" algn="ctr">
                        <a:lnSpc>
                          <a:spcPts val="1600"/>
                        </a:lnSpc>
                        <a:spcBef>
                          <a:spcPts val="0"/>
                        </a:spcBef>
                        <a:spcAft>
                          <a:spcPts val="0"/>
                        </a:spcAft>
                      </a:pPr>
                      <a:r>
                        <a:rPr lang="en-US" sz="900">
                          <a:effectLst/>
                        </a:rPr>
                        <a:t>1</a:t>
                      </a:r>
                      <a:endParaRPr lang="en-US" sz="1200">
                        <a:effectLst/>
                        <a:latin typeface="Times New Roman" panose="02020603050405020304" pitchFamily="18" charset="0"/>
                        <a:ea typeface="Calibri" panose="020F0502020204030204" pitchFamily="34" charset="0"/>
                      </a:endParaRPr>
                    </a:p>
                  </a:txBody>
                  <a:tcPr marL="0" marR="0" marT="0" marB="0" anchor="b"/>
                </a:tc>
                <a:tc>
                  <a:txBody>
                    <a:bodyPr/>
                    <a:lstStyle/>
                    <a:p>
                      <a:pPr marL="38100" marR="38100" algn="ctr">
                        <a:lnSpc>
                          <a:spcPts val="1600"/>
                        </a:lnSpc>
                        <a:spcBef>
                          <a:spcPts val="0"/>
                        </a:spcBef>
                        <a:spcAft>
                          <a:spcPts val="0"/>
                        </a:spcAft>
                      </a:pPr>
                      <a:r>
                        <a:rPr lang="en-US" sz="900">
                          <a:effectLst/>
                        </a:rPr>
                        <a:t>2</a:t>
                      </a:r>
                      <a:endParaRPr lang="en-US" sz="1200">
                        <a:effectLst/>
                        <a:latin typeface="Times New Roman" panose="02020603050405020304" pitchFamily="18" charset="0"/>
                        <a:ea typeface="Calibri" panose="020F0502020204030204" pitchFamily="34" charset="0"/>
                      </a:endParaRPr>
                    </a:p>
                  </a:txBody>
                  <a:tcPr marL="0" marR="0" marT="0" marB="0" anchor="b"/>
                </a:tc>
                <a:extLst>
                  <a:ext uri="{0D108BD9-81ED-4DB2-BD59-A6C34878D82A}">
                    <a16:rowId xmlns:a16="http://schemas.microsoft.com/office/drawing/2014/main" val="419475783"/>
                  </a:ext>
                </a:extLst>
              </a:tr>
              <a:tr h="0">
                <a:tc>
                  <a:txBody>
                    <a:bodyPr/>
                    <a:lstStyle/>
                    <a:p>
                      <a:pPr marL="38100" marR="38100" algn="l">
                        <a:lnSpc>
                          <a:spcPts val="1600"/>
                        </a:lnSpc>
                        <a:spcBef>
                          <a:spcPts val="0"/>
                        </a:spcBef>
                        <a:spcAft>
                          <a:spcPts val="0"/>
                        </a:spcAft>
                      </a:pPr>
                      <a:r>
                        <a:rPr lang="en-US" sz="900">
                          <a:effectLst/>
                        </a:rPr>
                        <a:t>ECON7</a:t>
                      </a:r>
                      <a:endParaRPr lang="en-US" sz="1200">
                        <a:effectLst/>
                        <a:latin typeface="Times New Roman" panose="02020603050405020304" pitchFamily="18" charset="0"/>
                        <a:ea typeface="Calibri" panose="020F0502020204030204" pitchFamily="34" charset="0"/>
                      </a:endParaRPr>
                    </a:p>
                  </a:txBody>
                  <a:tcPr marL="0" marR="0" marT="0" marB="0"/>
                </a:tc>
                <a:tc>
                  <a:txBody>
                    <a:bodyPr/>
                    <a:lstStyle/>
                    <a:p>
                      <a:pPr marL="38100" marR="38100" algn="r">
                        <a:lnSpc>
                          <a:spcPts val="1600"/>
                        </a:lnSpc>
                        <a:spcBef>
                          <a:spcPts val="0"/>
                        </a:spcBef>
                        <a:spcAft>
                          <a:spcPts val="0"/>
                        </a:spcAft>
                      </a:pPr>
                      <a:r>
                        <a:rPr lang="en-US" sz="900">
                          <a:effectLst/>
                        </a:rPr>
                        <a:t>.799</a:t>
                      </a:r>
                      <a:endParaRPr lang="en-US" sz="1200">
                        <a:effectLst/>
                        <a:latin typeface="Times New Roman" panose="02020603050405020304" pitchFamily="18" charset="0"/>
                        <a:ea typeface="Calibri" panose="020F0502020204030204" pitchFamily="34" charset="0"/>
                      </a:endParaRPr>
                    </a:p>
                  </a:txBody>
                  <a:tcPr marL="0" marR="0" marT="0" marB="0"/>
                </a:tc>
                <a:tc>
                  <a:txBody>
                    <a:bodyPr/>
                    <a:lstStyle/>
                    <a:p>
                      <a:pPr marL="38100" marR="38100" algn="r">
                        <a:lnSpc>
                          <a:spcPts val="1600"/>
                        </a:lnSpc>
                        <a:spcBef>
                          <a:spcPts val="0"/>
                        </a:spcBef>
                        <a:spcAft>
                          <a:spcPts val="0"/>
                        </a:spcAft>
                      </a:pPr>
                      <a:r>
                        <a:rPr lang="en-US" sz="900">
                          <a:effectLst/>
                        </a:rPr>
                        <a:t>.130</a:t>
                      </a:r>
                      <a:endParaRPr lang="en-US" sz="1200">
                        <a:effectLst/>
                        <a:latin typeface="Times New Roman" panose="02020603050405020304" pitchFamily="18" charset="0"/>
                        <a:ea typeface="Calibri" panose="020F0502020204030204" pitchFamily="34" charset="0"/>
                      </a:endParaRPr>
                    </a:p>
                  </a:txBody>
                  <a:tcPr marL="0" marR="0" marT="0" marB="0"/>
                </a:tc>
                <a:extLst>
                  <a:ext uri="{0D108BD9-81ED-4DB2-BD59-A6C34878D82A}">
                    <a16:rowId xmlns:a16="http://schemas.microsoft.com/office/drawing/2014/main" val="1374802624"/>
                  </a:ext>
                </a:extLst>
              </a:tr>
              <a:tr h="0">
                <a:tc>
                  <a:txBody>
                    <a:bodyPr/>
                    <a:lstStyle/>
                    <a:p>
                      <a:pPr marL="38100" marR="38100" algn="l">
                        <a:lnSpc>
                          <a:spcPts val="1600"/>
                        </a:lnSpc>
                        <a:spcBef>
                          <a:spcPts val="0"/>
                        </a:spcBef>
                        <a:spcAft>
                          <a:spcPts val="0"/>
                        </a:spcAft>
                      </a:pPr>
                      <a:r>
                        <a:rPr lang="en-US" sz="900">
                          <a:effectLst/>
                        </a:rPr>
                        <a:t>ECON6</a:t>
                      </a:r>
                      <a:endParaRPr lang="en-US" sz="1200">
                        <a:effectLst/>
                        <a:latin typeface="Times New Roman" panose="02020603050405020304" pitchFamily="18" charset="0"/>
                        <a:ea typeface="Calibri" panose="020F0502020204030204" pitchFamily="34" charset="0"/>
                      </a:endParaRPr>
                    </a:p>
                  </a:txBody>
                  <a:tcPr marL="0" marR="0" marT="0" marB="0"/>
                </a:tc>
                <a:tc>
                  <a:txBody>
                    <a:bodyPr/>
                    <a:lstStyle/>
                    <a:p>
                      <a:pPr marL="38100" marR="38100" algn="r">
                        <a:lnSpc>
                          <a:spcPts val="1600"/>
                        </a:lnSpc>
                        <a:spcBef>
                          <a:spcPts val="0"/>
                        </a:spcBef>
                        <a:spcAft>
                          <a:spcPts val="0"/>
                        </a:spcAft>
                      </a:pPr>
                      <a:r>
                        <a:rPr lang="en-US" sz="900">
                          <a:effectLst/>
                        </a:rPr>
                        <a:t>.736</a:t>
                      </a:r>
                      <a:endParaRPr lang="en-US" sz="1200">
                        <a:effectLst/>
                        <a:latin typeface="Times New Roman" panose="02020603050405020304" pitchFamily="18" charset="0"/>
                        <a:ea typeface="Calibri" panose="020F0502020204030204" pitchFamily="34" charset="0"/>
                      </a:endParaRPr>
                    </a:p>
                  </a:txBody>
                  <a:tcPr marL="0" marR="0" marT="0" marB="0"/>
                </a:tc>
                <a:tc>
                  <a:txBody>
                    <a:bodyPr/>
                    <a:lstStyle/>
                    <a:p>
                      <a:pPr marL="38100" marR="38100" algn="r">
                        <a:lnSpc>
                          <a:spcPts val="1600"/>
                        </a:lnSpc>
                        <a:spcBef>
                          <a:spcPts val="0"/>
                        </a:spcBef>
                        <a:spcAft>
                          <a:spcPts val="0"/>
                        </a:spcAft>
                      </a:pPr>
                      <a:r>
                        <a:rPr lang="en-US" sz="900">
                          <a:effectLst/>
                        </a:rPr>
                        <a:t>.024</a:t>
                      </a:r>
                      <a:endParaRPr lang="en-US" sz="1200">
                        <a:effectLst/>
                        <a:latin typeface="Times New Roman" panose="02020603050405020304" pitchFamily="18" charset="0"/>
                        <a:ea typeface="Calibri" panose="020F0502020204030204" pitchFamily="34" charset="0"/>
                      </a:endParaRPr>
                    </a:p>
                  </a:txBody>
                  <a:tcPr marL="0" marR="0" marT="0" marB="0"/>
                </a:tc>
                <a:extLst>
                  <a:ext uri="{0D108BD9-81ED-4DB2-BD59-A6C34878D82A}">
                    <a16:rowId xmlns:a16="http://schemas.microsoft.com/office/drawing/2014/main" val="1877155367"/>
                  </a:ext>
                </a:extLst>
              </a:tr>
              <a:tr h="0">
                <a:tc>
                  <a:txBody>
                    <a:bodyPr/>
                    <a:lstStyle/>
                    <a:p>
                      <a:pPr marL="38100" marR="38100" algn="l">
                        <a:lnSpc>
                          <a:spcPts val="1600"/>
                        </a:lnSpc>
                        <a:spcBef>
                          <a:spcPts val="0"/>
                        </a:spcBef>
                        <a:spcAft>
                          <a:spcPts val="0"/>
                        </a:spcAft>
                      </a:pPr>
                      <a:r>
                        <a:rPr lang="en-US" sz="900">
                          <a:effectLst/>
                        </a:rPr>
                        <a:t>ECON11</a:t>
                      </a:r>
                      <a:endParaRPr lang="en-US" sz="1200">
                        <a:effectLst/>
                        <a:latin typeface="Times New Roman" panose="02020603050405020304" pitchFamily="18" charset="0"/>
                        <a:ea typeface="Calibri" panose="020F0502020204030204" pitchFamily="34" charset="0"/>
                      </a:endParaRPr>
                    </a:p>
                  </a:txBody>
                  <a:tcPr marL="0" marR="0" marT="0" marB="0"/>
                </a:tc>
                <a:tc>
                  <a:txBody>
                    <a:bodyPr/>
                    <a:lstStyle/>
                    <a:p>
                      <a:pPr marL="38100" marR="38100" algn="r">
                        <a:lnSpc>
                          <a:spcPts val="1600"/>
                        </a:lnSpc>
                        <a:spcBef>
                          <a:spcPts val="0"/>
                        </a:spcBef>
                        <a:spcAft>
                          <a:spcPts val="0"/>
                        </a:spcAft>
                      </a:pPr>
                      <a:r>
                        <a:rPr lang="en-US" sz="900">
                          <a:effectLst/>
                        </a:rPr>
                        <a:t>.717</a:t>
                      </a:r>
                      <a:endParaRPr lang="en-US" sz="1200">
                        <a:effectLst/>
                        <a:latin typeface="Times New Roman" panose="02020603050405020304" pitchFamily="18" charset="0"/>
                        <a:ea typeface="Calibri" panose="020F0502020204030204" pitchFamily="34" charset="0"/>
                      </a:endParaRPr>
                    </a:p>
                  </a:txBody>
                  <a:tcPr marL="0" marR="0" marT="0" marB="0"/>
                </a:tc>
                <a:tc>
                  <a:txBody>
                    <a:bodyPr/>
                    <a:lstStyle/>
                    <a:p>
                      <a:pPr marL="38100" marR="38100" algn="r">
                        <a:lnSpc>
                          <a:spcPts val="1600"/>
                        </a:lnSpc>
                        <a:spcBef>
                          <a:spcPts val="0"/>
                        </a:spcBef>
                        <a:spcAft>
                          <a:spcPts val="0"/>
                        </a:spcAft>
                      </a:pPr>
                      <a:r>
                        <a:rPr lang="en-US" sz="900">
                          <a:effectLst/>
                        </a:rPr>
                        <a:t>.268</a:t>
                      </a:r>
                      <a:endParaRPr lang="en-US" sz="1200">
                        <a:effectLst/>
                        <a:latin typeface="Times New Roman" panose="02020603050405020304" pitchFamily="18" charset="0"/>
                        <a:ea typeface="Calibri" panose="020F0502020204030204" pitchFamily="34" charset="0"/>
                      </a:endParaRPr>
                    </a:p>
                  </a:txBody>
                  <a:tcPr marL="0" marR="0" marT="0" marB="0"/>
                </a:tc>
                <a:extLst>
                  <a:ext uri="{0D108BD9-81ED-4DB2-BD59-A6C34878D82A}">
                    <a16:rowId xmlns:a16="http://schemas.microsoft.com/office/drawing/2014/main" val="1807937870"/>
                  </a:ext>
                </a:extLst>
              </a:tr>
              <a:tr h="0">
                <a:tc>
                  <a:txBody>
                    <a:bodyPr/>
                    <a:lstStyle/>
                    <a:p>
                      <a:pPr marL="38100" marR="38100" algn="l">
                        <a:lnSpc>
                          <a:spcPts val="1600"/>
                        </a:lnSpc>
                        <a:spcBef>
                          <a:spcPts val="0"/>
                        </a:spcBef>
                        <a:spcAft>
                          <a:spcPts val="0"/>
                        </a:spcAft>
                      </a:pPr>
                      <a:r>
                        <a:rPr lang="en-US" sz="900">
                          <a:effectLst/>
                        </a:rPr>
                        <a:t>ECON10</a:t>
                      </a:r>
                      <a:endParaRPr lang="en-US" sz="1200">
                        <a:effectLst/>
                        <a:latin typeface="Times New Roman" panose="02020603050405020304" pitchFamily="18" charset="0"/>
                        <a:ea typeface="Calibri" panose="020F0502020204030204" pitchFamily="34" charset="0"/>
                      </a:endParaRPr>
                    </a:p>
                  </a:txBody>
                  <a:tcPr marL="0" marR="0" marT="0" marB="0"/>
                </a:tc>
                <a:tc>
                  <a:txBody>
                    <a:bodyPr/>
                    <a:lstStyle/>
                    <a:p>
                      <a:pPr marL="38100" marR="38100" algn="r">
                        <a:lnSpc>
                          <a:spcPts val="1600"/>
                        </a:lnSpc>
                        <a:spcBef>
                          <a:spcPts val="0"/>
                        </a:spcBef>
                        <a:spcAft>
                          <a:spcPts val="0"/>
                        </a:spcAft>
                      </a:pPr>
                      <a:r>
                        <a:rPr lang="en-US" sz="900">
                          <a:effectLst/>
                        </a:rPr>
                        <a:t>.607</a:t>
                      </a:r>
                      <a:endParaRPr lang="en-US" sz="1200">
                        <a:effectLst/>
                        <a:latin typeface="Times New Roman" panose="02020603050405020304" pitchFamily="18" charset="0"/>
                        <a:ea typeface="Calibri" panose="020F0502020204030204" pitchFamily="34" charset="0"/>
                      </a:endParaRPr>
                    </a:p>
                  </a:txBody>
                  <a:tcPr marL="0" marR="0" marT="0" marB="0"/>
                </a:tc>
                <a:tc>
                  <a:txBody>
                    <a:bodyPr/>
                    <a:lstStyle/>
                    <a:p>
                      <a:pPr marL="38100" marR="38100" algn="r">
                        <a:lnSpc>
                          <a:spcPts val="1600"/>
                        </a:lnSpc>
                        <a:spcBef>
                          <a:spcPts val="0"/>
                        </a:spcBef>
                        <a:spcAft>
                          <a:spcPts val="0"/>
                        </a:spcAft>
                      </a:pPr>
                      <a:r>
                        <a:rPr lang="en-US" sz="900">
                          <a:effectLst/>
                        </a:rPr>
                        <a:t>.421</a:t>
                      </a:r>
                      <a:endParaRPr lang="en-US" sz="1200">
                        <a:effectLst/>
                        <a:latin typeface="Times New Roman" panose="02020603050405020304" pitchFamily="18" charset="0"/>
                        <a:ea typeface="Calibri" panose="020F0502020204030204" pitchFamily="34" charset="0"/>
                      </a:endParaRPr>
                    </a:p>
                  </a:txBody>
                  <a:tcPr marL="0" marR="0" marT="0" marB="0"/>
                </a:tc>
                <a:extLst>
                  <a:ext uri="{0D108BD9-81ED-4DB2-BD59-A6C34878D82A}">
                    <a16:rowId xmlns:a16="http://schemas.microsoft.com/office/drawing/2014/main" val="3477020572"/>
                  </a:ext>
                </a:extLst>
              </a:tr>
              <a:tr h="0">
                <a:tc>
                  <a:txBody>
                    <a:bodyPr/>
                    <a:lstStyle/>
                    <a:p>
                      <a:pPr marL="38100" marR="38100" algn="l">
                        <a:lnSpc>
                          <a:spcPts val="1600"/>
                        </a:lnSpc>
                        <a:spcBef>
                          <a:spcPts val="0"/>
                        </a:spcBef>
                        <a:spcAft>
                          <a:spcPts val="0"/>
                        </a:spcAft>
                      </a:pPr>
                      <a:r>
                        <a:rPr lang="en-US" sz="900">
                          <a:effectLst/>
                        </a:rPr>
                        <a:t>ECON9</a:t>
                      </a:r>
                      <a:endParaRPr lang="en-US" sz="1200">
                        <a:effectLst/>
                        <a:latin typeface="Times New Roman" panose="02020603050405020304" pitchFamily="18" charset="0"/>
                        <a:ea typeface="Calibri" panose="020F0502020204030204" pitchFamily="34" charset="0"/>
                      </a:endParaRPr>
                    </a:p>
                  </a:txBody>
                  <a:tcPr marL="0" marR="0" marT="0" marB="0"/>
                </a:tc>
                <a:tc>
                  <a:txBody>
                    <a:bodyPr/>
                    <a:lstStyle/>
                    <a:p>
                      <a:pPr marL="38100" marR="38100" algn="r">
                        <a:lnSpc>
                          <a:spcPts val="1600"/>
                        </a:lnSpc>
                        <a:spcBef>
                          <a:spcPts val="0"/>
                        </a:spcBef>
                        <a:spcAft>
                          <a:spcPts val="0"/>
                        </a:spcAft>
                      </a:pPr>
                      <a:r>
                        <a:rPr lang="en-US" sz="900">
                          <a:effectLst/>
                        </a:rPr>
                        <a:t>.059</a:t>
                      </a:r>
                      <a:endParaRPr lang="en-US" sz="1200">
                        <a:effectLst/>
                        <a:latin typeface="Times New Roman" panose="02020603050405020304" pitchFamily="18" charset="0"/>
                        <a:ea typeface="Calibri" panose="020F0502020204030204" pitchFamily="34" charset="0"/>
                      </a:endParaRPr>
                    </a:p>
                  </a:txBody>
                  <a:tcPr marL="0" marR="0" marT="0" marB="0"/>
                </a:tc>
                <a:tc>
                  <a:txBody>
                    <a:bodyPr/>
                    <a:lstStyle/>
                    <a:p>
                      <a:pPr marL="38100" marR="38100" algn="r">
                        <a:lnSpc>
                          <a:spcPts val="1600"/>
                        </a:lnSpc>
                        <a:spcBef>
                          <a:spcPts val="0"/>
                        </a:spcBef>
                        <a:spcAft>
                          <a:spcPts val="0"/>
                        </a:spcAft>
                      </a:pPr>
                      <a:r>
                        <a:rPr lang="en-US" sz="900">
                          <a:effectLst/>
                        </a:rPr>
                        <a:t>.868</a:t>
                      </a:r>
                      <a:endParaRPr lang="en-US" sz="1200">
                        <a:effectLst/>
                        <a:latin typeface="Times New Roman" panose="02020603050405020304" pitchFamily="18" charset="0"/>
                        <a:ea typeface="Calibri" panose="020F0502020204030204" pitchFamily="34" charset="0"/>
                      </a:endParaRPr>
                    </a:p>
                  </a:txBody>
                  <a:tcPr marL="0" marR="0" marT="0" marB="0"/>
                </a:tc>
                <a:extLst>
                  <a:ext uri="{0D108BD9-81ED-4DB2-BD59-A6C34878D82A}">
                    <a16:rowId xmlns:a16="http://schemas.microsoft.com/office/drawing/2014/main" val="4237964646"/>
                  </a:ext>
                </a:extLst>
              </a:tr>
              <a:tr h="0">
                <a:tc>
                  <a:txBody>
                    <a:bodyPr/>
                    <a:lstStyle/>
                    <a:p>
                      <a:pPr marL="38100" marR="38100" algn="l">
                        <a:lnSpc>
                          <a:spcPts val="1600"/>
                        </a:lnSpc>
                        <a:spcBef>
                          <a:spcPts val="0"/>
                        </a:spcBef>
                        <a:spcAft>
                          <a:spcPts val="0"/>
                        </a:spcAft>
                      </a:pPr>
                      <a:r>
                        <a:rPr lang="en-US" sz="900">
                          <a:effectLst/>
                        </a:rPr>
                        <a:t>ECON8</a:t>
                      </a:r>
                      <a:endParaRPr lang="en-US" sz="1200">
                        <a:effectLst/>
                        <a:latin typeface="Times New Roman" panose="02020603050405020304" pitchFamily="18" charset="0"/>
                        <a:ea typeface="Calibri" panose="020F0502020204030204" pitchFamily="34" charset="0"/>
                      </a:endParaRPr>
                    </a:p>
                  </a:txBody>
                  <a:tcPr marL="0" marR="0" marT="0" marB="0"/>
                </a:tc>
                <a:tc>
                  <a:txBody>
                    <a:bodyPr/>
                    <a:lstStyle/>
                    <a:p>
                      <a:pPr marL="38100" marR="38100" algn="r">
                        <a:lnSpc>
                          <a:spcPts val="1600"/>
                        </a:lnSpc>
                        <a:spcBef>
                          <a:spcPts val="0"/>
                        </a:spcBef>
                        <a:spcAft>
                          <a:spcPts val="0"/>
                        </a:spcAft>
                      </a:pPr>
                      <a:r>
                        <a:rPr lang="en-US" sz="900">
                          <a:effectLst/>
                        </a:rPr>
                        <a:t>.270</a:t>
                      </a:r>
                      <a:endParaRPr lang="en-US" sz="1200">
                        <a:effectLst/>
                        <a:latin typeface="Times New Roman" panose="02020603050405020304" pitchFamily="18" charset="0"/>
                        <a:ea typeface="Calibri" panose="020F0502020204030204" pitchFamily="34" charset="0"/>
                      </a:endParaRPr>
                    </a:p>
                  </a:txBody>
                  <a:tcPr marL="0" marR="0" marT="0" marB="0"/>
                </a:tc>
                <a:tc>
                  <a:txBody>
                    <a:bodyPr/>
                    <a:lstStyle/>
                    <a:p>
                      <a:pPr marL="38100" marR="38100" algn="r">
                        <a:lnSpc>
                          <a:spcPts val="1600"/>
                        </a:lnSpc>
                        <a:spcBef>
                          <a:spcPts val="0"/>
                        </a:spcBef>
                        <a:spcAft>
                          <a:spcPts val="0"/>
                        </a:spcAft>
                      </a:pPr>
                      <a:r>
                        <a:rPr lang="en-US" sz="900" dirty="0">
                          <a:effectLst/>
                        </a:rPr>
                        <a:t>.802</a:t>
                      </a:r>
                      <a:endParaRPr lang="en-US" sz="1200" dirty="0">
                        <a:effectLst/>
                        <a:latin typeface="Times New Roman" panose="02020603050405020304" pitchFamily="18" charset="0"/>
                        <a:ea typeface="Calibri" panose="020F0502020204030204" pitchFamily="34" charset="0"/>
                      </a:endParaRPr>
                    </a:p>
                  </a:txBody>
                  <a:tcPr marL="0" marR="0" marT="0" marB="0"/>
                </a:tc>
                <a:extLst>
                  <a:ext uri="{0D108BD9-81ED-4DB2-BD59-A6C34878D82A}">
                    <a16:rowId xmlns:a16="http://schemas.microsoft.com/office/drawing/2014/main" val="101077350"/>
                  </a:ext>
                </a:extLst>
              </a:tr>
            </a:tbl>
          </a:graphicData>
        </a:graphic>
      </p:graphicFrame>
    </p:spTree>
    <p:extLst>
      <p:ext uri="{BB962C8B-B14F-4D97-AF65-F5344CB8AC3E}">
        <p14:creationId xmlns:p14="http://schemas.microsoft.com/office/powerpoint/2010/main" val="36060377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2"/>
            <a:ext cx="8229600" cy="4827588"/>
          </a:xfrm>
        </p:spPr>
        <p:txBody>
          <a:bodyPr/>
          <a:lstStyle/>
          <a:p>
            <a:pPr algn="l"/>
            <a:r>
              <a:rPr lang="en-US" sz="1600" dirty="0"/>
              <a:t>Obviously, dropping questions 8 and 9 now results in having a single construct. But also notice question 6 (which earlier exhibited cross-loading).</a:t>
            </a:r>
            <a:br>
              <a:rPr lang="en-US" sz="1600" dirty="0"/>
            </a:br>
            <a:br>
              <a:rPr lang="en-US" sz="800" dirty="0"/>
            </a:br>
            <a:r>
              <a:rPr lang="en-US" sz="1600" dirty="0"/>
              <a:t>Questions 6 has a factor loading of .664, which is much lower than the next lowest question (10=.745). This is where we must apply the art of interpretation.</a:t>
            </a:r>
            <a:br>
              <a:rPr lang="en-US" sz="1600" dirty="0"/>
            </a:br>
            <a:br>
              <a:rPr lang="en-US" sz="800" dirty="0"/>
            </a:br>
            <a:r>
              <a:rPr lang="en-US" sz="1600" dirty="0"/>
              <a:t>One argument to be made is that we only need a minimum of three items in the scale but we also want the very best items. Because the factor loading for question 6 is so much lower than the loading for question 10, I could also drop it and re-run the analysis.</a:t>
            </a:r>
            <a:br>
              <a:rPr lang="en-US" sz="1600" dirty="0"/>
            </a:br>
            <a:br>
              <a:rPr lang="en-US" sz="800" dirty="0"/>
            </a:br>
            <a:r>
              <a:rPr lang="en-US" sz="1600" dirty="0"/>
              <a:t>However, a second argument might be that while the above is true, question 6 is well above the minimum loading requirement and not that far from question 10, so I’m going to leave it in.</a:t>
            </a:r>
            <a:br>
              <a:rPr lang="en-US" sz="1600" dirty="0"/>
            </a:br>
            <a:br>
              <a:rPr lang="en-US" sz="800" dirty="0"/>
            </a:br>
            <a:r>
              <a:rPr lang="en-US" sz="1600" dirty="0"/>
              <a:t>I would personally choose the first argument, but I would accept an argument for the second alternative. </a:t>
            </a:r>
            <a:br>
              <a:rPr lang="en-US" sz="1600" dirty="0"/>
            </a:br>
            <a:br>
              <a:rPr lang="en-US" sz="800" dirty="0"/>
            </a:br>
            <a:r>
              <a:rPr lang="en-US" sz="1600" b="1" i="1" dirty="0"/>
              <a:t>Here’s the important point: It will be important on the homework and exams for you to at least make an argument! You should also recognize that some arguments may not be acceptable. For example, if the loading for question 6 below had been .602, that would be so far below question 10 that it would be a poor choice to continue with question 6.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35938865"/>
              </p:ext>
            </p:extLst>
          </p:nvPr>
        </p:nvGraphicFramePr>
        <p:xfrm>
          <a:off x="3657600" y="5105400"/>
          <a:ext cx="1631950" cy="1258954"/>
        </p:xfrm>
        <a:graphic>
          <a:graphicData uri="http://schemas.openxmlformats.org/drawingml/2006/table">
            <a:tbl>
              <a:tblPr>
                <a:tableStyleId>{5C22544A-7EE6-4342-B048-85BDC9FD1C3A}</a:tableStyleId>
              </a:tblPr>
              <a:tblGrid>
                <a:gridCol w="815975">
                  <a:extLst>
                    <a:ext uri="{9D8B030D-6E8A-4147-A177-3AD203B41FA5}">
                      <a16:colId xmlns:a16="http://schemas.microsoft.com/office/drawing/2014/main" val="1148424976"/>
                    </a:ext>
                  </a:extLst>
                </a:gridCol>
                <a:gridCol w="815975">
                  <a:extLst>
                    <a:ext uri="{9D8B030D-6E8A-4147-A177-3AD203B41FA5}">
                      <a16:colId xmlns:a16="http://schemas.microsoft.com/office/drawing/2014/main" val="3773286807"/>
                    </a:ext>
                  </a:extLst>
                </a:gridCol>
              </a:tblGrid>
              <a:tr h="0">
                <a:tc gridSpan="2">
                  <a:txBody>
                    <a:bodyPr/>
                    <a:lstStyle/>
                    <a:p>
                      <a:pPr marL="38100" marR="38100" algn="ctr">
                        <a:lnSpc>
                          <a:spcPts val="1600"/>
                        </a:lnSpc>
                        <a:spcBef>
                          <a:spcPts val="0"/>
                        </a:spcBef>
                        <a:spcAft>
                          <a:spcPts val="0"/>
                        </a:spcAft>
                      </a:pPr>
                      <a:r>
                        <a:rPr lang="en-US" sz="1100">
                          <a:effectLst/>
                        </a:rPr>
                        <a:t>Component Matrix</a:t>
                      </a:r>
                      <a:r>
                        <a:rPr lang="en-US" sz="1100" baseline="30000">
                          <a:effectLst/>
                        </a:rPr>
                        <a:t>a</a:t>
                      </a:r>
                      <a:endParaRPr lang="en-US" sz="1200">
                        <a:effectLst/>
                        <a:latin typeface="Times New Roman" panose="02020603050405020304" pitchFamily="18" charset="0"/>
                        <a:ea typeface="Calibri" panose="020F0502020204030204" pitchFamily="34" charset="0"/>
                      </a:endParaRPr>
                    </a:p>
                  </a:txBody>
                  <a:tcPr marL="0" marR="0" marT="0" marB="0" anchor="ctr"/>
                </a:tc>
                <a:tc hMerge="1">
                  <a:txBody>
                    <a:bodyPr/>
                    <a:lstStyle/>
                    <a:p>
                      <a:endParaRPr lang="en-US"/>
                    </a:p>
                  </a:txBody>
                  <a:tcPr/>
                </a:tc>
                <a:extLst>
                  <a:ext uri="{0D108BD9-81ED-4DB2-BD59-A6C34878D82A}">
                    <a16:rowId xmlns:a16="http://schemas.microsoft.com/office/drawing/2014/main" val="4258633352"/>
                  </a:ext>
                </a:extLst>
              </a:tr>
              <a:tr h="0">
                <a:tc rowSpan="2">
                  <a:txBody>
                    <a:bodyPr/>
                    <a:lstStyle/>
                    <a:p>
                      <a:pPr marL="0" marR="0" algn="l">
                        <a:spcBef>
                          <a:spcPts val="0"/>
                        </a:spcBef>
                        <a:spcAft>
                          <a:spcPts val="0"/>
                        </a:spcAft>
                      </a:pPr>
                      <a:r>
                        <a:rPr lang="en-US" sz="1200" dirty="0">
                          <a:effectLst/>
                        </a:rPr>
                        <a:t> </a:t>
                      </a:r>
                      <a:endParaRPr lang="en-US" sz="1200" dirty="0">
                        <a:effectLst/>
                        <a:latin typeface="Times New Roman" panose="02020603050405020304" pitchFamily="18" charset="0"/>
                        <a:ea typeface="Calibri" panose="020F0502020204030204" pitchFamily="34" charset="0"/>
                      </a:endParaRPr>
                    </a:p>
                  </a:txBody>
                  <a:tcPr marL="0" marR="0" marT="0" marB="0" anchor="b"/>
                </a:tc>
                <a:tc>
                  <a:txBody>
                    <a:bodyPr/>
                    <a:lstStyle/>
                    <a:p>
                      <a:pPr marL="38100" marR="38100" algn="ctr">
                        <a:lnSpc>
                          <a:spcPts val="1600"/>
                        </a:lnSpc>
                        <a:spcBef>
                          <a:spcPts val="0"/>
                        </a:spcBef>
                        <a:spcAft>
                          <a:spcPts val="0"/>
                        </a:spcAft>
                      </a:pPr>
                      <a:r>
                        <a:rPr lang="en-US" sz="900" dirty="0">
                          <a:effectLst/>
                        </a:rPr>
                        <a:t>Component</a:t>
                      </a:r>
                      <a:endParaRPr lang="en-US" sz="1200" dirty="0">
                        <a:effectLst/>
                        <a:latin typeface="Times New Roman" panose="02020603050405020304" pitchFamily="18" charset="0"/>
                        <a:ea typeface="Calibri" panose="020F0502020204030204" pitchFamily="34" charset="0"/>
                      </a:endParaRPr>
                    </a:p>
                  </a:txBody>
                  <a:tcPr marL="0" marR="0" marT="0" marB="0" anchor="b"/>
                </a:tc>
                <a:extLst>
                  <a:ext uri="{0D108BD9-81ED-4DB2-BD59-A6C34878D82A}">
                    <a16:rowId xmlns:a16="http://schemas.microsoft.com/office/drawing/2014/main" val="691159995"/>
                  </a:ext>
                </a:extLst>
              </a:tr>
              <a:tr h="0">
                <a:tc vMerge="1">
                  <a:txBody>
                    <a:bodyPr/>
                    <a:lstStyle/>
                    <a:p>
                      <a:endParaRPr lang="en-US"/>
                    </a:p>
                  </a:txBody>
                  <a:tcPr/>
                </a:tc>
                <a:tc>
                  <a:txBody>
                    <a:bodyPr/>
                    <a:lstStyle/>
                    <a:p>
                      <a:pPr marL="38100" marR="38100" algn="ctr">
                        <a:lnSpc>
                          <a:spcPts val="1600"/>
                        </a:lnSpc>
                        <a:spcBef>
                          <a:spcPts val="0"/>
                        </a:spcBef>
                        <a:spcAft>
                          <a:spcPts val="0"/>
                        </a:spcAft>
                      </a:pPr>
                      <a:r>
                        <a:rPr lang="en-US" sz="900">
                          <a:effectLst/>
                        </a:rPr>
                        <a:t>1</a:t>
                      </a:r>
                      <a:endParaRPr lang="en-US" sz="1200">
                        <a:effectLst/>
                        <a:latin typeface="Times New Roman" panose="02020603050405020304" pitchFamily="18" charset="0"/>
                        <a:ea typeface="Calibri" panose="020F0502020204030204" pitchFamily="34" charset="0"/>
                      </a:endParaRPr>
                    </a:p>
                  </a:txBody>
                  <a:tcPr marL="0" marR="0" marT="0" marB="0" anchor="b"/>
                </a:tc>
                <a:extLst>
                  <a:ext uri="{0D108BD9-81ED-4DB2-BD59-A6C34878D82A}">
                    <a16:rowId xmlns:a16="http://schemas.microsoft.com/office/drawing/2014/main" val="2480924164"/>
                  </a:ext>
                </a:extLst>
              </a:tr>
              <a:tr h="0">
                <a:tc>
                  <a:txBody>
                    <a:bodyPr/>
                    <a:lstStyle/>
                    <a:p>
                      <a:pPr marL="38100" marR="38100" algn="l">
                        <a:lnSpc>
                          <a:spcPts val="1600"/>
                        </a:lnSpc>
                        <a:spcBef>
                          <a:spcPts val="0"/>
                        </a:spcBef>
                        <a:spcAft>
                          <a:spcPts val="0"/>
                        </a:spcAft>
                      </a:pPr>
                      <a:r>
                        <a:rPr lang="en-US" sz="900">
                          <a:effectLst/>
                        </a:rPr>
                        <a:t>ECON7</a:t>
                      </a:r>
                      <a:endParaRPr lang="en-US" sz="1200">
                        <a:effectLst/>
                        <a:latin typeface="Times New Roman" panose="02020603050405020304" pitchFamily="18" charset="0"/>
                        <a:ea typeface="Calibri" panose="020F0502020204030204" pitchFamily="34" charset="0"/>
                      </a:endParaRPr>
                    </a:p>
                  </a:txBody>
                  <a:tcPr marL="0" marR="0" marT="0" marB="0"/>
                </a:tc>
                <a:tc>
                  <a:txBody>
                    <a:bodyPr/>
                    <a:lstStyle/>
                    <a:p>
                      <a:pPr marL="38100" marR="38100" algn="r">
                        <a:lnSpc>
                          <a:spcPts val="1600"/>
                        </a:lnSpc>
                        <a:spcBef>
                          <a:spcPts val="0"/>
                        </a:spcBef>
                        <a:spcAft>
                          <a:spcPts val="0"/>
                        </a:spcAft>
                      </a:pPr>
                      <a:r>
                        <a:rPr lang="en-US" sz="900">
                          <a:effectLst/>
                        </a:rPr>
                        <a:t>.789</a:t>
                      </a:r>
                      <a:endParaRPr lang="en-US" sz="1200">
                        <a:effectLst/>
                        <a:latin typeface="Times New Roman" panose="02020603050405020304" pitchFamily="18" charset="0"/>
                        <a:ea typeface="Calibri" panose="020F0502020204030204" pitchFamily="34" charset="0"/>
                      </a:endParaRPr>
                    </a:p>
                  </a:txBody>
                  <a:tcPr marL="0" marR="0" marT="0" marB="0"/>
                </a:tc>
                <a:extLst>
                  <a:ext uri="{0D108BD9-81ED-4DB2-BD59-A6C34878D82A}">
                    <a16:rowId xmlns:a16="http://schemas.microsoft.com/office/drawing/2014/main" val="3990148913"/>
                  </a:ext>
                </a:extLst>
              </a:tr>
              <a:tr h="0">
                <a:tc>
                  <a:txBody>
                    <a:bodyPr/>
                    <a:lstStyle/>
                    <a:p>
                      <a:pPr marL="38100" marR="38100" algn="l">
                        <a:lnSpc>
                          <a:spcPts val="1600"/>
                        </a:lnSpc>
                        <a:spcBef>
                          <a:spcPts val="0"/>
                        </a:spcBef>
                        <a:spcAft>
                          <a:spcPts val="0"/>
                        </a:spcAft>
                      </a:pPr>
                      <a:r>
                        <a:rPr lang="en-US" sz="900">
                          <a:effectLst/>
                        </a:rPr>
                        <a:t>ECON11</a:t>
                      </a:r>
                      <a:endParaRPr lang="en-US" sz="1200">
                        <a:effectLst/>
                        <a:latin typeface="Times New Roman" panose="02020603050405020304" pitchFamily="18" charset="0"/>
                        <a:ea typeface="Calibri" panose="020F0502020204030204" pitchFamily="34" charset="0"/>
                      </a:endParaRPr>
                    </a:p>
                  </a:txBody>
                  <a:tcPr marL="0" marR="0" marT="0" marB="0"/>
                </a:tc>
                <a:tc>
                  <a:txBody>
                    <a:bodyPr/>
                    <a:lstStyle/>
                    <a:p>
                      <a:pPr marL="38100" marR="38100" algn="r">
                        <a:lnSpc>
                          <a:spcPts val="1600"/>
                        </a:lnSpc>
                        <a:spcBef>
                          <a:spcPts val="0"/>
                        </a:spcBef>
                        <a:spcAft>
                          <a:spcPts val="0"/>
                        </a:spcAft>
                      </a:pPr>
                      <a:r>
                        <a:rPr lang="en-US" sz="900">
                          <a:effectLst/>
                        </a:rPr>
                        <a:t>.786</a:t>
                      </a:r>
                      <a:endParaRPr lang="en-US" sz="1200">
                        <a:effectLst/>
                        <a:latin typeface="Times New Roman" panose="02020603050405020304" pitchFamily="18" charset="0"/>
                        <a:ea typeface="Calibri" panose="020F0502020204030204" pitchFamily="34" charset="0"/>
                      </a:endParaRPr>
                    </a:p>
                  </a:txBody>
                  <a:tcPr marL="0" marR="0" marT="0" marB="0"/>
                </a:tc>
                <a:extLst>
                  <a:ext uri="{0D108BD9-81ED-4DB2-BD59-A6C34878D82A}">
                    <a16:rowId xmlns:a16="http://schemas.microsoft.com/office/drawing/2014/main" val="1088395931"/>
                  </a:ext>
                </a:extLst>
              </a:tr>
              <a:tr h="0">
                <a:tc>
                  <a:txBody>
                    <a:bodyPr/>
                    <a:lstStyle/>
                    <a:p>
                      <a:pPr marL="38100" marR="38100" algn="l">
                        <a:lnSpc>
                          <a:spcPts val="1600"/>
                        </a:lnSpc>
                        <a:spcBef>
                          <a:spcPts val="0"/>
                        </a:spcBef>
                        <a:spcAft>
                          <a:spcPts val="0"/>
                        </a:spcAft>
                      </a:pPr>
                      <a:r>
                        <a:rPr lang="en-US" sz="900">
                          <a:effectLst/>
                        </a:rPr>
                        <a:t>ECON10</a:t>
                      </a:r>
                      <a:endParaRPr lang="en-US" sz="1200">
                        <a:effectLst/>
                        <a:latin typeface="Times New Roman" panose="02020603050405020304" pitchFamily="18" charset="0"/>
                        <a:ea typeface="Calibri" panose="020F0502020204030204" pitchFamily="34" charset="0"/>
                      </a:endParaRPr>
                    </a:p>
                  </a:txBody>
                  <a:tcPr marL="0" marR="0" marT="0" marB="0"/>
                </a:tc>
                <a:tc>
                  <a:txBody>
                    <a:bodyPr/>
                    <a:lstStyle/>
                    <a:p>
                      <a:pPr marL="38100" marR="38100" algn="r">
                        <a:lnSpc>
                          <a:spcPts val="1600"/>
                        </a:lnSpc>
                        <a:spcBef>
                          <a:spcPts val="0"/>
                        </a:spcBef>
                        <a:spcAft>
                          <a:spcPts val="0"/>
                        </a:spcAft>
                      </a:pPr>
                      <a:r>
                        <a:rPr lang="en-US" sz="900">
                          <a:effectLst/>
                        </a:rPr>
                        <a:t>.745</a:t>
                      </a:r>
                      <a:endParaRPr lang="en-US" sz="1200">
                        <a:effectLst/>
                        <a:latin typeface="Times New Roman" panose="02020603050405020304" pitchFamily="18" charset="0"/>
                        <a:ea typeface="Calibri" panose="020F0502020204030204" pitchFamily="34" charset="0"/>
                      </a:endParaRPr>
                    </a:p>
                  </a:txBody>
                  <a:tcPr marL="0" marR="0" marT="0" marB="0"/>
                </a:tc>
                <a:extLst>
                  <a:ext uri="{0D108BD9-81ED-4DB2-BD59-A6C34878D82A}">
                    <a16:rowId xmlns:a16="http://schemas.microsoft.com/office/drawing/2014/main" val="474116710"/>
                  </a:ext>
                </a:extLst>
              </a:tr>
              <a:tr h="0">
                <a:tc>
                  <a:txBody>
                    <a:bodyPr/>
                    <a:lstStyle/>
                    <a:p>
                      <a:pPr marL="38100" marR="38100" algn="l">
                        <a:lnSpc>
                          <a:spcPts val="1600"/>
                        </a:lnSpc>
                        <a:spcBef>
                          <a:spcPts val="0"/>
                        </a:spcBef>
                        <a:spcAft>
                          <a:spcPts val="0"/>
                        </a:spcAft>
                      </a:pPr>
                      <a:r>
                        <a:rPr lang="en-US" sz="900">
                          <a:effectLst/>
                        </a:rPr>
                        <a:t>ECON6</a:t>
                      </a:r>
                      <a:endParaRPr lang="en-US" sz="1200">
                        <a:effectLst/>
                        <a:latin typeface="Times New Roman" panose="02020603050405020304" pitchFamily="18" charset="0"/>
                        <a:ea typeface="Calibri" panose="020F0502020204030204" pitchFamily="34" charset="0"/>
                      </a:endParaRPr>
                    </a:p>
                  </a:txBody>
                  <a:tcPr marL="0" marR="0" marT="0" marB="0"/>
                </a:tc>
                <a:tc>
                  <a:txBody>
                    <a:bodyPr/>
                    <a:lstStyle/>
                    <a:p>
                      <a:pPr marL="38100" marR="38100" algn="r">
                        <a:lnSpc>
                          <a:spcPts val="1600"/>
                        </a:lnSpc>
                        <a:spcBef>
                          <a:spcPts val="0"/>
                        </a:spcBef>
                        <a:spcAft>
                          <a:spcPts val="0"/>
                        </a:spcAft>
                      </a:pPr>
                      <a:r>
                        <a:rPr lang="en-US" sz="900" dirty="0">
                          <a:effectLst/>
                        </a:rPr>
                        <a:t>.664</a:t>
                      </a:r>
                      <a:endParaRPr lang="en-US" sz="1200" dirty="0">
                        <a:effectLst/>
                        <a:latin typeface="Times New Roman" panose="02020603050405020304" pitchFamily="18" charset="0"/>
                        <a:ea typeface="Calibri" panose="020F0502020204030204" pitchFamily="34" charset="0"/>
                      </a:endParaRPr>
                    </a:p>
                  </a:txBody>
                  <a:tcPr marL="0" marR="0" marT="0" marB="0"/>
                </a:tc>
                <a:extLst>
                  <a:ext uri="{0D108BD9-81ED-4DB2-BD59-A6C34878D82A}">
                    <a16:rowId xmlns:a16="http://schemas.microsoft.com/office/drawing/2014/main" val="928970991"/>
                  </a:ext>
                </a:extLst>
              </a:tr>
            </a:tbl>
          </a:graphicData>
        </a:graphic>
      </p:graphicFrame>
      <p:sp>
        <p:nvSpPr>
          <p:cNvPr id="5" name="Rectangle 1"/>
          <p:cNvSpPr>
            <a:spLocks noChangeArrowheads="1"/>
          </p:cNvSpPr>
          <p:nvPr/>
        </p:nvSpPr>
        <p:spPr bwMode="auto">
          <a:xfrm>
            <a:off x="-38100" y="140322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7291447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2"/>
            <a:ext cx="8229600" cy="4294187"/>
          </a:xfrm>
        </p:spPr>
        <p:txBody>
          <a:bodyPr/>
          <a:lstStyle/>
          <a:p>
            <a:pPr algn="l"/>
            <a:r>
              <a:rPr lang="en-US" sz="1800" dirty="0"/>
              <a:t>Finally, researchers might also use their professional judgment and apply the art of interpretation to Cronbach’s Alpha when assessing the reliability of a scale. </a:t>
            </a:r>
            <a:br>
              <a:rPr lang="en-US" sz="1800" dirty="0"/>
            </a:br>
            <a:br>
              <a:rPr lang="en-US" sz="1800" dirty="0"/>
            </a:br>
            <a:r>
              <a:rPr lang="en-US" sz="1800" dirty="0"/>
              <a:t>The scale being analyzed below does not meet the minimum requirement of .70, however, it is close.</a:t>
            </a:r>
            <a:br>
              <a:rPr lang="en-US" sz="1800" dirty="0"/>
            </a:br>
            <a:br>
              <a:rPr lang="en-US" sz="1800" dirty="0"/>
            </a:br>
            <a:r>
              <a:rPr lang="en-US" sz="1800"/>
              <a:t>You could choose </a:t>
            </a:r>
            <a:r>
              <a:rPr lang="en-US" sz="1800" dirty="0"/>
              <a:t>to continue with this scale and simply report the reliability as </a:t>
            </a:r>
            <a:r>
              <a:rPr lang="en-US" sz="1800" b="1" i="1" dirty="0"/>
              <a:t>marginal</a:t>
            </a:r>
            <a:r>
              <a:rPr lang="en-US" sz="1800" dirty="0"/>
              <a:t>. </a:t>
            </a:r>
            <a:br>
              <a:rPr lang="en-US" sz="1800" dirty="0"/>
            </a:br>
            <a:br>
              <a:rPr lang="en-US" sz="1800" dirty="0"/>
            </a:br>
            <a:r>
              <a:rPr lang="en-US" sz="1800" dirty="0"/>
              <a:t>If the alpha statistic had been say .619, you might also continue to use the scale and report the reliability as </a:t>
            </a:r>
            <a:r>
              <a:rPr lang="en-US" sz="1800" b="1" i="1" dirty="0"/>
              <a:t>poor</a:t>
            </a:r>
            <a:r>
              <a:rPr lang="en-US" sz="1800" dirty="0"/>
              <a:t>. </a:t>
            </a:r>
            <a:br>
              <a:rPr lang="en-US" sz="1800" dirty="0"/>
            </a:br>
            <a:br>
              <a:rPr lang="en-US" sz="1800" dirty="0"/>
            </a:br>
            <a:r>
              <a:rPr lang="en-US" sz="1800" dirty="0"/>
              <a:t>However, once Alpha drops below .60 it would be unacceptable to continue with a scale that is clearly </a:t>
            </a:r>
            <a:r>
              <a:rPr lang="en-US" sz="1800" b="1" i="1" dirty="0"/>
              <a:t>unreliable</a:t>
            </a:r>
            <a:r>
              <a:rPr lang="en-US" sz="1800" dirty="0"/>
              <a:t>.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77011663"/>
              </p:ext>
            </p:extLst>
          </p:nvPr>
        </p:nvGraphicFramePr>
        <p:xfrm>
          <a:off x="3581400" y="4953000"/>
          <a:ext cx="1708785" cy="746126"/>
        </p:xfrm>
        <a:graphic>
          <a:graphicData uri="http://schemas.openxmlformats.org/drawingml/2006/table">
            <a:tbl>
              <a:tblPr>
                <a:tableStyleId>{5C22544A-7EE6-4342-B048-85BDC9FD1C3A}</a:tableStyleId>
              </a:tblPr>
              <a:tblGrid>
                <a:gridCol w="959485">
                  <a:extLst>
                    <a:ext uri="{9D8B030D-6E8A-4147-A177-3AD203B41FA5}">
                      <a16:colId xmlns:a16="http://schemas.microsoft.com/office/drawing/2014/main" val="761829395"/>
                    </a:ext>
                  </a:extLst>
                </a:gridCol>
                <a:gridCol w="749300">
                  <a:extLst>
                    <a:ext uri="{9D8B030D-6E8A-4147-A177-3AD203B41FA5}">
                      <a16:colId xmlns:a16="http://schemas.microsoft.com/office/drawing/2014/main" val="3843842058"/>
                    </a:ext>
                  </a:extLst>
                </a:gridCol>
              </a:tblGrid>
              <a:tr h="0">
                <a:tc gridSpan="2">
                  <a:txBody>
                    <a:bodyPr/>
                    <a:lstStyle/>
                    <a:p>
                      <a:pPr marL="38100" marR="38100" algn="ctr">
                        <a:lnSpc>
                          <a:spcPts val="1600"/>
                        </a:lnSpc>
                        <a:spcBef>
                          <a:spcPts val="0"/>
                        </a:spcBef>
                        <a:spcAft>
                          <a:spcPts val="0"/>
                        </a:spcAft>
                      </a:pPr>
                      <a:r>
                        <a:rPr lang="en-US" sz="1100">
                          <a:effectLst/>
                        </a:rPr>
                        <a:t>Reliability Statistics</a:t>
                      </a:r>
                      <a:endParaRPr lang="en-US" sz="1200">
                        <a:effectLst/>
                        <a:latin typeface="Times New Roman" panose="02020603050405020304" pitchFamily="18" charset="0"/>
                        <a:ea typeface="Calibri" panose="020F0502020204030204" pitchFamily="34" charset="0"/>
                      </a:endParaRPr>
                    </a:p>
                  </a:txBody>
                  <a:tcPr marL="0" marR="0" marT="0" marB="0" anchor="ctr"/>
                </a:tc>
                <a:tc hMerge="1">
                  <a:txBody>
                    <a:bodyPr/>
                    <a:lstStyle/>
                    <a:p>
                      <a:endParaRPr lang="en-US"/>
                    </a:p>
                  </a:txBody>
                  <a:tcPr/>
                </a:tc>
                <a:extLst>
                  <a:ext uri="{0D108BD9-81ED-4DB2-BD59-A6C34878D82A}">
                    <a16:rowId xmlns:a16="http://schemas.microsoft.com/office/drawing/2014/main" val="1520978412"/>
                  </a:ext>
                </a:extLst>
              </a:tr>
              <a:tr h="0">
                <a:tc>
                  <a:txBody>
                    <a:bodyPr/>
                    <a:lstStyle/>
                    <a:p>
                      <a:pPr marL="38100" marR="38100" algn="ctr">
                        <a:lnSpc>
                          <a:spcPts val="1600"/>
                        </a:lnSpc>
                        <a:spcBef>
                          <a:spcPts val="0"/>
                        </a:spcBef>
                        <a:spcAft>
                          <a:spcPts val="0"/>
                        </a:spcAft>
                      </a:pPr>
                      <a:r>
                        <a:rPr lang="en-US" sz="900">
                          <a:effectLst/>
                        </a:rPr>
                        <a:t>Cronbach's Alpha</a:t>
                      </a:r>
                      <a:endParaRPr lang="en-US" sz="1200">
                        <a:effectLst/>
                        <a:latin typeface="Times New Roman" panose="02020603050405020304" pitchFamily="18" charset="0"/>
                        <a:ea typeface="Calibri" panose="020F0502020204030204" pitchFamily="34" charset="0"/>
                      </a:endParaRPr>
                    </a:p>
                  </a:txBody>
                  <a:tcPr marL="0" marR="0" marT="0" marB="0" anchor="b"/>
                </a:tc>
                <a:tc>
                  <a:txBody>
                    <a:bodyPr/>
                    <a:lstStyle/>
                    <a:p>
                      <a:pPr marL="38100" marR="38100" algn="ctr">
                        <a:lnSpc>
                          <a:spcPts val="1600"/>
                        </a:lnSpc>
                        <a:spcBef>
                          <a:spcPts val="0"/>
                        </a:spcBef>
                        <a:spcAft>
                          <a:spcPts val="0"/>
                        </a:spcAft>
                      </a:pPr>
                      <a:r>
                        <a:rPr lang="en-US" sz="900">
                          <a:effectLst/>
                        </a:rPr>
                        <a:t>N of Items</a:t>
                      </a:r>
                      <a:endParaRPr lang="en-US" sz="1200">
                        <a:effectLst/>
                        <a:latin typeface="Times New Roman" panose="02020603050405020304" pitchFamily="18" charset="0"/>
                        <a:ea typeface="Calibri" panose="020F0502020204030204" pitchFamily="34" charset="0"/>
                      </a:endParaRPr>
                    </a:p>
                  </a:txBody>
                  <a:tcPr marL="0" marR="0" marT="0" marB="0" anchor="b"/>
                </a:tc>
                <a:extLst>
                  <a:ext uri="{0D108BD9-81ED-4DB2-BD59-A6C34878D82A}">
                    <a16:rowId xmlns:a16="http://schemas.microsoft.com/office/drawing/2014/main" val="2741518568"/>
                  </a:ext>
                </a:extLst>
              </a:tr>
              <a:tr h="0">
                <a:tc>
                  <a:txBody>
                    <a:bodyPr/>
                    <a:lstStyle/>
                    <a:p>
                      <a:pPr marL="38100" marR="38100" algn="r">
                        <a:lnSpc>
                          <a:spcPts val="1600"/>
                        </a:lnSpc>
                        <a:spcBef>
                          <a:spcPts val="0"/>
                        </a:spcBef>
                        <a:spcAft>
                          <a:spcPts val="0"/>
                        </a:spcAft>
                      </a:pPr>
                      <a:r>
                        <a:rPr lang="en-US" sz="900">
                          <a:effectLst/>
                        </a:rPr>
                        <a:t>.682</a:t>
                      </a:r>
                      <a:endParaRPr lang="en-US" sz="1200">
                        <a:effectLst/>
                        <a:latin typeface="Times New Roman" panose="02020603050405020304" pitchFamily="18" charset="0"/>
                        <a:ea typeface="Calibri" panose="020F0502020204030204" pitchFamily="34" charset="0"/>
                      </a:endParaRPr>
                    </a:p>
                  </a:txBody>
                  <a:tcPr marL="0" marR="0" marT="0" marB="0"/>
                </a:tc>
                <a:tc>
                  <a:txBody>
                    <a:bodyPr/>
                    <a:lstStyle/>
                    <a:p>
                      <a:pPr marL="38100" marR="38100" algn="r">
                        <a:lnSpc>
                          <a:spcPts val="1600"/>
                        </a:lnSpc>
                        <a:spcBef>
                          <a:spcPts val="0"/>
                        </a:spcBef>
                        <a:spcAft>
                          <a:spcPts val="0"/>
                        </a:spcAft>
                      </a:pPr>
                      <a:r>
                        <a:rPr lang="en-US" sz="900" dirty="0">
                          <a:effectLst/>
                        </a:rPr>
                        <a:t>4</a:t>
                      </a:r>
                      <a:endParaRPr lang="en-US" sz="1200" dirty="0">
                        <a:effectLst/>
                        <a:latin typeface="Times New Roman" panose="02020603050405020304" pitchFamily="18" charset="0"/>
                        <a:ea typeface="Calibri" panose="020F0502020204030204" pitchFamily="34" charset="0"/>
                      </a:endParaRPr>
                    </a:p>
                  </a:txBody>
                  <a:tcPr marL="0" marR="0" marT="0" marB="0"/>
                </a:tc>
                <a:extLst>
                  <a:ext uri="{0D108BD9-81ED-4DB2-BD59-A6C34878D82A}">
                    <a16:rowId xmlns:a16="http://schemas.microsoft.com/office/drawing/2014/main" val="3251732839"/>
                  </a:ext>
                </a:extLst>
              </a:tr>
            </a:tbl>
          </a:graphicData>
        </a:graphic>
      </p:graphicFrame>
    </p:spTree>
    <p:extLst>
      <p:ext uri="{BB962C8B-B14F-4D97-AF65-F5344CB8AC3E}">
        <p14:creationId xmlns:p14="http://schemas.microsoft.com/office/powerpoint/2010/main" val="23716501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pPr eaLnBrk="1" hangingPunct="1">
              <a:defRPr/>
            </a:pPr>
            <a:r>
              <a:rPr lang="en-US" sz="4000" b="1" i="1"/>
              <a:t>The Problem of Operationalizing Latent Variables</a:t>
            </a:r>
          </a:p>
        </p:txBody>
      </p:sp>
      <p:sp>
        <p:nvSpPr>
          <p:cNvPr id="128003" name="Rectangle 3"/>
          <p:cNvSpPr>
            <a:spLocks noGrp="1" noChangeArrowheads="1"/>
          </p:cNvSpPr>
          <p:nvPr>
            <p:ph type="body" idx="1"/>
          </p:nvPr>
        </p:nvSpPr>
        <p:spPr/>
        <p:txBody>
          <a:bodyPr/>
          <a:lstStyle/>
          <a:p>
            <a:pPr marL="609600" indent="-609600" eaLnBrk="1" hangingPunct="1">
              <a:defRPr/>
            </a:pPr>
            <a:r>
              <a:rPr lang="en-US" i="1" dirty="0"/>
              <a:t>How can we use “surrogate” measures to operationalize latent variables?</a:t>
            </a:r>
            <a:endParaRPr lang="en-US" dirty="0"/>
          </a:p>
          <a:p>
            <a:pPr marL="609600" indent="-609600" eaLnBrk="1" hangingPunct="1">
              <a:buFont typeface="Wingdings" panose="05000000000000000000" pitchFamily="2" charset="2"/>
              <a:buNone/>
              <a:defRPr/>
            </a:pPr>
            <a:r>
              <a:rPr lang="en-US" dirty="0"/>
              <a:t>	</a:t>
            </a:r>
          </a:p>
          <a:p>
            <a:pPr marL="609600" indent="-609600" eaLnBrk="1" hangingPunct="1">
              <a:buClr>
                <a:srgbClr val="FF3300"/>
              </a:buClr>
              <a:buFont typeface="Wingdings" panose="05000000000000000000" pitchFamily="2" charset="2"/>
              <a:buChar char="Ø"/>
              <a:defRPr/>
            </a:pPr>
            <a:r>
              <a:rPr lang="en-US" dirty="0"/>
              <a:t>Test scores to measure intelligence.</a:t>
            </a:r>
          </a:p>
          <a:p>
            <a:pPr marL="609600" indent="-609600" eaLnBrk="1" hangingPunct="1">
              <a:buClr>
                <a:srgbClr val="FF3300"/>
              </a:buClr>
              <a:buFont typeface="Wingdings" panose="05000000000000000000" pitchFamily="2" charset="2"/>
              <a:buChar char="Ø"/>
              <a:defRPr/>
            </a:pPr>
            <a:r>
              <a:rPr lang="en-US" dirty="0"/>
              <a:t>Return on assets to measure firm performance.</a:t>
            </a:r>
          </a:p>
          <a:p>
            <a:pPr marL="609600" indent="-609600" eaLnBrk="1" hangingPunct="1">
              <a:buClr>
                <a:srgbClr val="FF3300"/>
              </a:buClr>
              <a:buFont typeface="Wingdings" panose="05000000000000000000" pitchFamily="2" charset="2"/>
              <a:buChar char="Ø"/>
              <a:defRPr/>
            </a:pPr>
            <a:r>
              <a:rPr lang="en-US" dirty="0"/>
              <a:t>Likert scales to measure trust.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457200" y="277813"/>
            <a:ext cx="8229600" cy="1093787"/>
          </a:xfrm>
        </p:spPr>
        <p:txBody>
          <a:bodyPr/>
          <a:lstStyle/>
          <a:p>
            <a:pPr algn="l" eaLnBrk="1" hangingPunct="1">
              <a:defRPr/>
            </a:pPr>
            <a:r>
              <a:rPr lang="en-US" sz="3600" i="1" dirty="0"/>
              <a:t>How can we use dichotomous variables to operationalize latent variables?</a:t>
            </a:r>
          </a:p>
        </p:txBody>
      </p:sp>
      <p:sp>
        <p:nvSpPr>
          <p:cNvPr id="129027" name="Rectangle 3"/>
          <p:cNvSpPr>
            <a:spLocks noGrp="1" noChangeArrowheads="1"/>
          </p:cNvSpPr>
          <p:nvPr>
            <p:ph type="body" idx="1"/>
          </p:nvPr>
        </p:nvSpPr>
        <p:spPr>
          <a:xfrm>
            <a:off x="457200" y="1981200"/>
            <a:ext cx="8229600" cy="4149725"/>
          </a:xfrm>
        </p:spPr>
        <p:txBody>
          <a:bodyPr/>
          <a:lstStyle/>
          <a:p>
            <a:pPr marL="0" indent="0" eaLnBrk="1" hangingPunct="1">
              <a:buFont typeface="Wingdings" panose="05000000000000000000" pitchFamily="2" charset="2"/>
              <a:buNone/>
              <a:defRPr/>
            </a:pPr>
            <a:r>
              <a:rPr lang="en-US" sz="3000" dirty="0"/>
              <a:t>Circle the appropriate answer. Do you have . . . </a:t>
            </a:r>
          </a:p>
          <a:p>
            <a:pPr eaLnBrk="1" hangingPunct="1">
              <a:defRPr/>
            </a:pPr>
            <a:endParaRPr lang="en-US" sz="3000" dirty="0"/>
          </a:p>
          <a:p>
            <a:pPr eaLnBrk="1" hangingPunct="1">
              <a:defRPr/>
            </a:pPr>
            <a:r>
              <a:rPr lang="en-US" sz="3000" dirty="0"/>
              <a:t>Job satisfaction – yes or no</a:t>
            </a:r>
          </a:p>
          <a:p>
            <a:pPr eaLnBrk="1" hangingPunct="1">
              <a:defRPr/>
            </a:pPr>
            <a:r>
              <a:rPr lang="en-US" sz="3000" dirty="0"/>
              <a:t>Customer satisfaction – yes or no</a:t>
            </a:r>
          </a:p>
          <a:p>
            <a:pPr eaLnBrk="1" hangingPunct="1">
              <a:defRPr/>
            </a:pPr>
            <a:r>
              <a:rPr lang="en-US" sz="3000" dirty="0"/>
              <a:t>Trust – yes or no</a:t>
            </a:r>
          </a:p>
          <a:p>
            <a:pPr eaLnBrk="1" hangingPunct="1">
              <a:defRPr/>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defRPr/>
            </a:pPr>
            <a:r>
              <a:rPr lang="en-US" sz="2300" dirty="0"/>
              <a:t>The problem with using dichotomous responses to measure latent variables is that it tells us nothing about the “levels” of these variables. The variable is either present or absent. </a:t>
            </a:r>
          </a:p>
        </p:txBody>
      </p:sp>
      <p:sp>
        <p:nvSpPr>
          <p:cNvPr id="3" name="Content Placeholder 2"/>
          <p:cNvSpPr>
            <a:spLocks noGrp="1"/>
          </p:cNvSpPr>
          <p:nvPr>
            <p:ph idx="1"/>
          </p:nvPr>
        </p:nvSpPr>
        <p:spPr/>
        <p:txBody>
          <a:bodyPr/>
          <a:lstStyle/>
          <a:p>
            <a:pPr>
              <a:defRPr/>
            </a:pPr>
            <a:r>
              <a:rPr lang="en-US" sz="1800" dirty="0"/>
              <a:t>For example, if you respond “yes” to customer satisfaction we might want to know just how satisfied you are. Likewise if you respond “no” just how dissatisfied are you?</a:t>
            </a:r>
          </a:p>
          <a:p>
            <a:pPr>
              <a:defRPr/>
            </a:pPr>
            <a:endParaRPr lang="en-US" sz="800" dirty="0"/>
          </a:p>
          <a:p>
            <a:pPr>
              <a:defRPr/>
            </a:pPr>
            <a:r>
              <a:rPr lang="en-US" sz="1800" dirty="0"/>
              <a:t>The level of a variable (how satisfied or dissatisfied one is) will likely be important information. For example, at certain levels of satisfaction customers are likely to shop with us more often. Likewise, at a certain level of dissatisfaction, a customer may choose not to shop with us at all.</a:t>
            </a:r>
          </a:p>
          <a:p>
            <a:pPr>
              <a:defRPr/>
            </a:pPr>
            <a:endParaRPr lang="en-US" sz="800" dirty="0"/>
          </a:p>
          <a:p>
            <a:pPr>
              <a:defRPr/>
            </a:pPr>
            <a:r>
              <a:rPr lang="en-US" sz="1800" dirty="0"/>
              <a:t>The Likert scale below allows us to overcome this issue. Record your response to the following question using the scale below:          			 </a:t>
            </a:r>
            <a:r>
              <a:rPr lang="en-US" sz="1800" b="1" i="1" dirty="0"/>
              <a:t>I am a very satisfied customer. </a:t>
            </a:r>
          </a:p>
        </p:txBody>
      </p:sp>
      <p:graphicFrame>
        <p:nvGraphicFramePr>
          <p:cNvPr id="4" name="Table 3"/>
          <p:cNvGraphicFramePr>
            <a:graphicFrameLocks noGrp="1"/>
          </p:cNvGraphicFramePr>
          <p:nvPr/>
        </p:nvGraphicFramePr>
        <p:xfrm>
          <a:off x="1371600" y="5105400"/>
          <a:ext cx="5937250" cy="731838"/>
        </p:xfrm>
        <a:graphic>
          <a:graphicData uri="http://schemas.openxmlformats.org/drawingml/2006/table">
            <a:tbl>
              <a:tblPr firstRow="1" firstCol="1" bandRow="1">
                <a:tableStyleId>{5C22544A-7EE6-4342-B048-85BDC9FD1C3A}</a:tableStyleId>
              </a:tblPr>
              <a:tblGrid>
                <a:gridCol w="847725">
                  <a:extLst>
                    <a:ext uri="{9D8B030D-6E8A-4147-A177-3AD203B41FA5}">
                      <a16:colId xmlns:a16="http://schemas.microsoft.com/office/drawing/2014/main" val="20000"/>
                    </a:ext>
                  </a:extLst>
                </a:gridCol>
                <a:gridCol w="828675">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801370">
                  <a:extLst>
                    <a:ext uri="{9D8B030D-6E8A-4147-A177-3AD203B41FA5}">
                      <a16:colId xmlns:a16="http://schemas.microsoft.com/office/drawing/2014/main" val="20003"/>
                    </a:ext>
                  </a:extLst>
                </a:gridCol>
                <a:gridCol w="951230">
                  <a:extLst>
                    <a:ext uri="{9D8B030D-6E8A-4147-A177-3AD203B41FA5}">
                      <a16:colId xmlns:a16="http://schemas.microsoft.com/office/drawing/2014/main" val="20004"/>
                    </a:ext>
                  </a:extLst>
                </a:gridCol>
                <a:gridCol w="745490">
                  <a:extLst>
                    <a:ext uri="{9D8B030D-6E8A-4147-A177-3AD203B41FA5}">
                      <a16:colId xmlns:a16="http://schemas.microsoft.com/office/drawing/2014/main" val="20005"/>
                    </a:ext>
                  </a:extLst>
                </a:gridCol>
                <a:gridCol w="848360">
                  <a:extLst>
                    <a:ext uri="{9D8B030D-6E8A-4147-A177-3AD203B41FA5}">
                      <a16:colId xmlns:a16="http://schemas.microsoft.com/office/drawing/2014/main" val="20006"/>
                    </a:ext>
                  </a:extLst>
                </a:gridCol>
              </a:tblGrid>
              <a:tr h="548878">
                <a:tc>
                  <a:txBody>
                    <a:bodyPr/>
                    <a:lstStyle/>
                    <a:p>
                      <a:pPr marL="0" marR="0" algn="ctr">
                        <a:spcBef>
                          <a:spcPts val="0"/>
                        </a:spcBef>
                        <a:spcAft>
                          <a:spcPts val="0"/>
                        </a:spcAft>
                      </a:pPr>
                      <a:r>
                        <a:rPr lang="en-US" sz="1200" dirty="0">
                          <a:effectLst/>
                        </a:rPr>
                        <a:t>Strongly</a:t>
                      </a:r>
                    </a:p>
                    <a:p>
                      <a:pPr marL="0" marR="0" algn="ctr">
                        <a:spcBef>
                          <a:spcPts val="0"/>
                        </a:spcBef>
                        <a:spcAft>
                          <a:spcPts val="0"/>
                        </a:spcAft>
                      </a:pPr>
                      <a:r>
                        <a:rPr lang="en-US" sz="1200" dirty="0">
                          <a:effectLst/>
                        </a:rPr>
                        <a:t>Disagree</a:t>
                      </a:r>
                      <a:endParaRPr lang="en-US" sz="1200" dirty="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Disagree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Somewhat</a:t>
                      </a:r>
                    </a:p>
                    <a:p>
                      <a:pPr marL="0" marR="0" algn="ctr">
                        <a:spcBef>
                          <a:spcPts val="0"/>
                        </a:spcBef>
                        <a:spcAft>
                          <a:spcPts val="0"/>
                        </a:spcAft>
                      </a:pPr>
                      <a:r>
                        <a:rPr lang="en-US" sz="1200">
                          <a:effectLst/>
                        </a:rPr>
                        <a:t>Disagree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Neutral or</a:t>
                      </a:r>
                    </a:p>
                    <a:p>
                      <a:pPr marL="0" marR="0" algn="ctr">
                        <a:spcBef>
                          <a:spcPts val="0"/>
                        </a:spcBef>
                        <a:spcAft>
                          <a:spcPts val="0"/>
                        </a:spcAft>
                      </a:pPr>
                      <a:r>
                        <a:rPr lang="en-US" sz="1200">
                          <a:effectLst/>
                        </a:rPr>
                        <a:t>Neither</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Somewhat</a:t>
                      </a:r>
                    </a:p>
                    <a:p>
                      <a:pPr marL="0" marR="0" algn="ctr">
                        <a:spcBef>
                          <a:spcPts val="0"/>
                        </a:spcBef>
                        <a:spcAft>
                          <a:spcPts val="0"/>
                        </a:spcAft>
                      </a:pPr>
                      <a:r>
                        <a:rPr lang="en-US" sz="1200">
                          <a:effectLst/>
                        </a:rPr>
                        <a:t>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dirty="0">
                          <a:effectLst/>
                        </a:rPr>
                        <a:t>Agree</a:t>
                      </a:r>
                      <a:endParaRPr lang="en-US" sz="1200" dirty="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Strongly Agree</a:t>
                      </a:r>
                      <a:endParaRPr lang="en-US" sz="120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0000"/>
                  </a:ext>
                </a:extLst>
              </a:tr>
              <a:tr h="182960">
                <a:tc>
                  <a:txBody>
                    <a:bodyPr/>
                    <a:lstStyle/>
                    <a:p>
                      <a:pPr marL="0" marR="0" algn="ctr">
                        <a:spcBef>
                          <a:spcPts val="0"/>
                        </a:spcBef>
                        <a:spcAft>
                          <a:spcPts val="0"/>
                        </a:spcAft>
                      </a:pPr>
                      <a:r>
                        <a:rPr lang="en-US" sz="1200" dirty="0">
                          <a:solidFill>
                            <a:schemeClr val="bg1"/>
                          </a:solidFill>
                          <a:effectLst/>
                        </a:rPr>
                        <a:t>1</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2">
                        <a:lumMod val="20000"/>
                        <a:lumOff val="80000"/>
                      </a:schemeClr>
                    </a:solidFill>
                  </a:tcPr>
                </a:tc>
                <a:tc>
                  <a:txBody>
                    <a:bodyPr/>
                    <a:lstStyle/>
                    <a:p>
                      <a:pPr marL="0" marR="0" algn="ctr">
                        <a:spcBef>
                          <a:spcPts val="0"/>
                        </a:spcBef>
                        <a:spcAft>
                          <a:spcPts val="0"/>
                        </a:spcAft>
                      </a:pPr>
                      <a:r>
                        <a:rPr lang="en-US" sz="1200" dirty="0">
                          <a:solidFill>
                            <a:schemeClr val="bg1"/>
                          </a:solidFill>
                          <a:effectLst/>
                        </a:rPr>
                        <a:t>2</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2">
                        <a:lumMod val="20000"/>
                        <a:lumOff val="80000"/>
                      </a:schemeClr>
                    </a:solidFill>
                  </a:tcPr>
                </a:tc>
                <a:tc>
                  <a:txBody>
                    <a:bodyPr/>
                    <a:lstStyle/>
                    <a:p>
                      <a:pPr marL="0" marR="0" algn="ctr">
                        <a:spcBef>
                          <a:spcPts val="0"/>
                        </a:spcBef>
                        <a:spcAft>
                          <a:spcPts val="0"/>
                        </a:spcAft>
                      </a:pPr>
                      <a:r>
                        <a:rPr lang="en-US" sz="1200" dirty="0">
                          <a:solidFill>
                            <a:schemeClr val="bg1"/>
                          </a:solidFill>
                          <a:effectLst/>
                        </a:rPr>
                        <a:t>3</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2">
                        <a:lumMod val="20000"/>
                        <a:lumOff val="80000"/>
                      </a:schemeClr>
                    </a:solidFill>
                  </a:tcPr>
                </a:tc>
                <a:tc>
                  <a:txBody>
                    <a:bodyPr/>
                    <a:lstStyle/>
                    <a:p>
                      <a:pPr marL="0" marR="0" algn="ctr">
                        <a:spcBef>
                          <a:spcPts val="0"/>
                        </a:spcBef>
                        <a:spcAft>
                          <a:spcPts val="0"/>
                        </a:spcAft>
                      </a:pPr>
                      <a:r>
                        <a:rPr lang="en-US" sz="1200" dirty="0">
                          <a:solidFill>
                            <a:schemeClr val="bg1"/>
                          </a:solidFill>
                          <a:effectLst/>
                        </a:rPr>
                        <a:t>4</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2">
                        <a:lumMod val="20000"/>
                        <a:lumOff val="80000"/>
                      </a:schemeClr>
                    </a:solidFill>
                  </a:tcPr>
                </a:tc>
                <a:tc>
                  <a:txBody>
                    <a:bodyPr/>
                    <a:lstStyle/>
                    <a:p>
                      <a:pPr marL="0" marR="0" algn="ctr">
                        <a:spcBef>
                          <a:spcPts val="0"/>
                        </a:spcBef>
                        <a:spcAft>
                          <a:spcPts val="0"/>
                        </a:spcAft>
                      </a:pPr>
                      <a:r>
                        <a:rPr lang="en-US" sz="1200" dirty="0">
                          <a:solidFill>
                            <a:schemeClr val="bg1"/>
                          </a:solidFill>
                          <a:effectLst/>
                        </a:rPr>
                        <a:t>5</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2">
                        <a:lumMod val="20000"/>
                        <a:lumOff val="80000"/>
                      </a:schemeClr>
                    </a:solidFill>
                  </a:tcPr>
                </a:tc>
                <a:tc>
                  <a:txBody>
                    <a:bodyPr/>
                    <a:lstStyle/>
                    <a:p>
                      <a:pPr marL="0" marR="0" algn="ctr">
                        <a:spcBef>
                          <a:spcPts val="0"/>
                        </a:spcBef>
                        <a:spcAft>
                          <a:spcPts val="0"/>
                        </a:spcAft>
                      </a:pPr>
                      <a:r>
                        <a:rPr lang="en-US" sz="1200" dirty="0">
                          <a:solidFill>
                            <a:schemeClr val="bg1"/>
                          </a:solidFill>
                          <a:effectLst/>
                        </a:rPr>
                        <a:t>6</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2">
                        <a:lumMod val="20000"/>
                        <a:lumOff val="80000"/>
                      </a:schemeClr>
                    </a:solidFill>
                  </a:tcPr>
                </a:tc>
                <a:tc>
                  <a:txBody>
                    <a:bodyPr/>
                    <a:lstStyle/>
                    <a:p>
                      <a:pPr marL="0" marR="0" algn="ctr">
                        <a:spcBef>
                          <a:spcPts val="0"/>
                        </a:spcBef>
                        <a:spcAft>
                          <a:spcPts val="0"/>
                        </a:spcAft>
                      </a:pPr>
                      <a:r>
                        <a:rPr lang="en-US" sz="1200" dirty="0">
                          <a:solidFill>
                            <a:schemeClr val="bg1"/>
                          </a:solidFill>
                          <a:effectLst/>
                        </a:rPr>
                        <a:t>7</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2">
                        <a:lumMod val="20000"/>
                        <a:lumOff val="80000"/>
                      </a:schemeClr>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pPr eaLnBrk="1" hangingPunct="1">
              <a:defRPr/>
            </a:pPr>
            <a:r>
              <a:rPr lang="en-US" sz="4000" b="1" i="1"/>
              <a:t>Using Scales to Operationalize Latent Variables</a:t>
            </a:r>
          </a:p>
        </p:txBody>
      </p:sp>
      <p:sp>
        <p:nvSpPr>
          <p:cNvPr id="130051" name="Rectangle 3"/>
          <p:cNvSpPr>
            <a:spLocks noGrp="1" noChangeArrowheads="1"/>
          </p:cNvSpPr>
          <p:nvPr>
            <p:ph type="body" idx="1"/>
          </p:nvPr>
        </p:nvSpPr>
        <p:spPr/>
        <p:txBody>
          <a:bodyPr/>
          <a:lstStyle/>
          <a:p>
            <a:pPr marL="514350" indent="-514350" eaLnBrk="1" hangingPunct="1">
              <a:lnSpc>
                <a:spcPct val="90000"/>
              </a:lnSpc>
              <a:buClr>
                <a:srgbClr val="FF3300"/>
              </a:buClr>
              <a:buFont typeface="+mj-lt"/>
              <a:buAutoNum type="arabicPeriod"/>
              <a:defRPr/>
            </a:pPr>
            <a:r>
              <a:rPr lang="en-US" sz="2800" dirty="0" err="1"/>
              <a:t>Likert</a:t>
            </a:r>
            <a:r>
              <a:rPr lang="en-US" sz="2800" dirty="0"/>
              <a:t> scales often range in level from 1 (“strongly disagree”) to 7 (“strongly agree”). </a:t>
            </a:r>
          </a:p>
          <a:p>
            <a:pPr marL="514350" indent="-514350" eaLnBrk="1" hangingPunct="1">
              <a:lnSpc>
                <a:spcPct val="90000"/>
              </a:lnSpc>
              <a:buClr>
                <a:srgbClr val="FF3300"/>
              </a:buClr>
              <a:buFont typeface="+mj-lt"/>
              <a:buAutoNum type="arabicPeriod"/>
              <a:defRPr/>
            </a:pPr>
            <a:r>
              <a:rPr lang="en-US" sz="2800" dirty="0"/>
              <a:t>The mean response to a group of questions is the “measure or value” assigned to the variable. </a:t>
            </a:r>
          </a:p>
          <a:p>
            <a:pPr marL="514350" indent="-514350" eaLnBrk="1" hangingPunct="1">
              <a:lnSpc>
                <a:spcPct val="90000"/>
              </a:lnSpc>
              <a:buClr>
                <a:srgbClr val="FF3300"/>
              </a:buClr>
              <a:buFont typeface="+mj-lt"/>
              <a:buAutoNum type="arabicPeriod"/>
              <a:defRPr/>
            </a:pPr>
            <a:r>
              <a:rPr lang="en-US" sz="2800" dirty="0"/>
              <a:t>Scale questions ask the same thing in slightly different ways.</a:t>
            </a:r>
          </a:p>
          <a:p>
            <a:pPr marL="514350" indent="-514350" eaLnBrk="1" hangingPunct="1">
              <a:lnSpc>
                <a:spcPct val="90000"/>
              </a:lnSpc>
              <a:buClr>
                <a:srgbClr val="FF3300"/>
              </a:buClr>
              <a:buFont typeface="+mj-lt"/>
              <a:buAutoNum type="arabicPeriod"/>
              <a:defRPr/>
            </a:pPr>
            <a:r>
              <a:rPr lang="en-US" sz="2800" dirty="0"/>
              <a:t>Scales should contain a minimum of three items (questions).</a:t>
            </a:r>
          </a:p>
          <a:p>
            <a:pPr marL="914400" lvl="1" indent="-514350" eaLnBrk="1" hangingPunct="1">
              <a:lnSpc>
                <a:spcPct val="90000"/>
              </a:lnSpc>
              <a:buClr>
                <a:srgbClr val="FF3300"/>
              </a:buClr>
              <a:buFont typeface="Wingdings" pitchFamily="2" charset="2"/>
              <a:buChar char="ü"/>
              <a:defRPr/>
            </a:pPr>
            <a:r>
              <a:rPr lang="en-US" sz="2400" b="1" i="1" dirty="0"/>
              <a:t>Note that these four points are demonstrated with the example on the next slide.</a:t>
            </a:r>
          </a:p>
          <a:p>
            <a:pPr eaLnBrk="1" hangingPunct="1">
              <a:lnSpc>
                <a:spcPct val="90000"/>
              </a:lnSpc>
              <a:buClr>
                <a:srgbClr val="FF3300"/>
              </a:buClr>
              <a:buFontTx/>
              <a:buChar char="•"/>
              <a:defRPr/>
            </a:pPr>
            <a:endParaRPr lang="en-US"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57200" y="228600"/>
            <a:ext cx="8229600" cy="1238250"/>
          </a:xfrm>
        </p:spPr>
        <p:txBody>
          <a:bodyPr/>
          <a:lstStyle/>
          <a:p>
            <a:pPr algn="l" eaLnBrk="1" hangingPunct="1">
              <a:defRPr/>
            </a:pPr>
            <a:r>
              <a:rPr lang="en-US" sz="4000" i="1" dirty="0"/>
              <a:t>Using these criteria, how might we develop a job satisfaction scale?</a:t>
            </a:r>
          </a:p>
        </p:txBody>
      </p:sp>
      <p:sp>
        <p:nvSpPr>
          <p:cNvPr id="115715" name="Rectangle 3"/>
          <p:cNvSpPr>
            <a:spLocks noGrp="1" noChangeArrowheads="1"/>
          </p:cNvSpPr>
          <p:nvPr>
            <p:ph type="body" idx="1"/>
          </p:nvPr>
        </p:nvSpPr>
        <p:spPr>
          <a:xfrm>
            <a:off x="457200" y="1676400"/>
            <a:ext cx="8229600" cy="4800600"/>
          </a:xfrm>
        </p:spPr>
        <p:txBody>
          <a:bodyPr/>
          <a:lstStyle/>
          <a:p>
            <a:pPr marL="609600" indent="-609600" eaLnBrk="1" hangingPunct="1">
              <a:buClr>
                <a:srgbClr val="FF3300"/>
              </a:buClr>
              <a:buFont typeface="Wingdings" panose="05000000000000000000" pitchFamily="2" charset="2"/>
              <a:buAutoNum type="arabicPeriod"/>
              <a:defRPr/>
            </a:pPr>
            <a:r>
              <a:rPr lang="en-US" sz="2000" dirty="0"/>
              <a:t>Generally speaking, I am very satisfied with this job.</a:t>
            </a:r>
          </a:p>
          <a:p>
            <a:pPr marL="609600" indent="-609600" eaLnBrk="1" hangingPunct="1">
              <a:buClr>
                <a:srgbClr val="FF3300"/>
              </a:buClr>
              <a:buFont typeface="Wingdings" panose="05000000000000000000" pitchFamily="2" charset="2"/>
              <a:buAutoNum type="arabicPeriod"/>
              <a:defRPr/>
            </a:pPr>
            <a:endParaRPr lang="en-US" sz="2000" dirty="0"/>
          </a:p>
          <a:p>
            <a:pPr marL="609600" indent="-609600" eaLnBrk="1" hangingPunct="1">
              <a:buClr>
                <a:srgbClr val="FF3300"/>
              </a:buClr>
              <a:buFont typeface="Wingdings" panose="05000000000000000000" pitchFamily="2" charset="2"/>
              <a:buAutoNum type="arabicPeriod"/>
              <a:defRPr/>
            </a:pPr>
            <a:endParaRPr lang="en-US" sz="2000" dirty="0"/>
          </a:p>
          <a:p>
            <a:pPr marL="609600" indent="-609600" eaLnBrk="1" hangingPunct="1">
              <a:buClr>
                <a:srgbClr val="FF3300"/>
              </a:buClr>
              <a:buFont typeface="Wingdings" panose="05000000000000000000" pitchFamily="2" charset="2"/>
              <a:buAutoNum type="arabicPeriod"/>
              <a:defRPr/>
            </a:pPr>
            <a:r>
              <a:rPr lang="en-US" sz="2000" dirty="0"/>
              <a:t>I am generally satisfied with the kind of work I do in this job.</a:t>
            </a:r>
          </a:p>
          <a:p>
            <a:pPr marL="609600" indent="-609600" eaLnBrk="1" hangingPunct="1">
              <a:buClr>
                <a:srgbClr val="FF3300"/>
              </a:buClr>
              <a:buFont typeface="Wingdings" panose="05000000000000000000" pitchFamily="2" charset="2"/>
              <a:buAutoNum type="arabicPeriod"/>
              <a:defRPr/>
            </a:pPr>
            <a:endParaRPr lang="en-US" sz="2000" dirty="0"/>
          </a:p>
          <a:p>
            <a:pPr marL="609600" indent="-609600" eaLnBrk="1" hangingPunct="1">
              <a:buClr>
                <a:srgbClr val="FF3300"/>
              </a:buClr>
              <a:buFont typeface="Wingdings" panose="05000000000000000000" pitchFamily="2" charset="2"/>
              <a:buAutoNum type="arabicPeriod"/>
              <a:defRPr/>
            </a:pPr>
            <a:endParaRPr lang="en-US" sz="2000" dirty="0"/>
          </a:p>
          <a:p>
            <a:pPr marL="609600" indent="-609600" eaLnBrk="1" hangingPunct="1">
              <a:buClr>
                <a:srgbClr val="FF3300"/>
              </a:buClr>
              <a:buFont typeface="Wingdings" panose="05000000000000000000" pitchFamily="2" charset="2"/>
              <a:buAutoNum type="arabicPeriod"/>
              <a:defRPr/>
            </a:pPr>
            <a:r>
              <a:rPr lang="en-US" sz="2000" dirty="0"/>
              <a:t>Most of the time, I am satisfied with my level of compensation.</a:t>
            </a:r>
          </a:p>
          <a:p>
            <a:pPr marL="609600" indent="-609600" eaLnBrk="1" hangingPunct="1">
              <a:buClr>
                <a:srgbClr val="FF3300"/>
              </a:buClr>
              <a:buFont typeface="Wingdings" panose="05000000000000000000" pitchFamily="2" charset="2"/>
              <a:buAutoNum type="arabicPeriod"/>
              <a:defRPr/>
            </a:pPr>
            <a:endParaRPr lang="en-US" sz="2000" dirty="0"/>
          </a:p>
          <a:p>
            <a:pPr marL="609600" indent="-609600" eaLnBrk="1" hangingPunct="1">
              <a:buClr>
                <a:srgbClr val="FF3300"/>
              </a:buClr>
              <a:buFont typeface="Wingdings" panose="05000000000000000000" pitchFamily="2" charset="2"/>
              <a:buAutoNum type="arabicPeriod"/>
              <a:defRPr/>
            </a:pPr>
            <a:endParaRPr lang="en-US" sz="2000" dirty="0"/>
          </a:p>
          <a:p>
            <a:pPr marL="609600" indent="-609600" eaLnBrk="1" hangingPunct="1">
              <a:buClr>
                <a:srgbClr val="FF3300"/>
              </a:buClr>
              <a:buFont typeface="Wingdings" panose="05000000000000000000" pitchFamily="2" charset="2"/>
              <a:buAutoNum type="arabicPeriod"/>
              <a:defRPr/>
            </a:pPr>
            <a:endParaRPr lang="en-US" sz="800" dirty="0"/>
          </a:p>
          <a:p>
            <a:pPr marL="0" indent="0" eaLnBrk="1" hangingPunct="1">
              <a:buClr>
                <a:srgbClr val="FF3300"/>
              </a:buClr>
              <a:buFont typeface="Wingdings" panose="05000000000000000000" pitchFamily="2" charset="2"/>
              <a:buNone/>
              <a:defRPr/>
            </a:pPr>
            <a:r>
              <a:rPr lang="en-US" sz="2000" dirty="0"/>
              <a:t>Assume that a respondent answers these three questions with a 7, 5 and 6. To calculate their job satisfaction 7+5+6=18 and 18/3=6. </a:t>
            </a:r>
          </a:p>
          <a:p>
            <a:pPr marL="0" indent="0" eaLnBrk="1" hangingPunct="1">
              <a:buClr>
                <a:srgbClr val="FF3300"/>
              </a:buClr>
              <a:buFont typeface="Wingdings" panose="05000000000000000000" pitchFamily="2" charset="2"/>
              <a:buNone/>
              <a:defRPr/>
            </a:pPr>
            <a:r>
              <a:rPr lang="en-US" sz="2000" dirty="0"/>
              <a:t>This means that by using this scale to measure job satisfaction the individual’s level of job satisfaction is 6 on a 7 point scale.</a:t>
            </a:r>
          </a:p>
        </p:txBody>
      </p:sp>
      <p:graphicFrame>
        <p:nvGraphicFramePr>
          <p:cNvPr id="2" name="Table 1"/>
          <p:cNvGraphicFramePr>
            <a:graphicFrameLocks noGrp="1"/>
          </p:cNvGraphicFramePr>
          <p:nvPr/>
        </p:nvGraphicFramePr>
        <p:xfrm>
          <a:off x="1184275" y="2200275"/>
          <a:ext cx="6026150" cy="549275"/>
        </p:xfrm>
        <a:graphic>
          <a:graphicData uri="http://schemas.openxmlformats.org/drawingml/2006/table">
            <a:tbl>
              <a:tblPr firstRow="1" firstCol="1" bandRow="1">
                <a:tableStyleId>{5C22544A-7EE6-4342-B048-85BDC9FD1C3A}</a:tableStyleId>
              </a:tblPr>
              <a:tblGrid>
                <a:gridCol w="844550">
                  <a:extLst>
                    <a:ext uri="{9D8B030D-6E8A-4147-A177-3AD203B41FA5}">
                      <a16:colId xmlns:a16="http://schemas.microsoft.com/office/drawing/2014/main" val="20000"/>
                    </a:ext>
                  </a:extLst>
                </a:gridCol>
                <a:gridCol w="8382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685800">
                  <a:extLst>
                    <a:ext uri="{9D8B030D-6E8A-4147-A177-3AD203B41FA5}">
                      <a16:colId xmlns:a16="http://schemas.microsoft.com/office/drawing/2014/main" val="20005"/>
                    </a:ext>
                  </a:extLst>
                </a:gridCol>
                <a:gridCol w="914400">
                  <a:extLst>
                    <a:ext uri="{9D8B030D-6E8A-4147-A177-3AD203B41FA5}">
                      <a16:colId xmlns:a16="http://schemas.microsoft.com/office/drawing/2014/main" val="20006"/>
                    </a:ext>
                  </a:extLst>
                </a:gridCol>
              </a:tblGrid>
              <a:tr h="366183">
                <a:tc>
                  <a:txBody>
                    <a:bodyPr/>
                    <a:lstStyle/>
                    <a:p>
                      <a:pPr marL="0" marR="0" algn="ctr">
                        <a:spcBef>
                          <a:spcPts val="0"/>
                        </a:spcBef>
                        <a:spcAft>
                          <a:spcPts val="0"/>
                        </a:spcAft>
                      </a:pPr>
                      <a:r>
                        <a:rPr lang="en-US" sz="1200" dirty="0">
                          <a:effectLst/>
                        </a:rPr>
                        <a:t>Strongly</a:t>
                      </a:r>
                    </a:p>
                    <a:p>
                      <a:pPr marL="0" marR="0" algn="ctr">
                        <a:spcBef>
                          <a:spcPts val="0"/>
                        </a:spcBef>
                        <a:spcAft>
                          <a:spcPts val="0"/>
                        </a:spcAft>
                      </a:pPr>
                      <a:r>
                        <a:rPr lang="en-US" sz="1200" dirty="0">
                          <a:effectLst/>
                        </a:rPr>
                        <a:t>Disagree</a:t>
                      </a:r>
                      <a:endParaRPr lang="en-US" sz="1200" dirty="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dirty="0">
                          <a:effectLst/>
                        </a:rPr>
                        <a:t>Disagree</a:t>
                      </a:r>
                      <a:endParaRPr lang="en-US" sz="1200" dirty="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Somewhat</a:t>
                      </a:r>
                    </a:p>
                    <a:p>
                      <a:pPr marL="0" marR="0" algn="ctr">
                        <a:spcBef>
                          <a:spcPts val="0"/>
                        </a:spcBef>
                        <a:spcAft>
                          <a:spcPts val="0"/>
                        </a:spcAft>
                      </a:pPr>
                      <a:r>
                        <a:rPr lang="en-US" sz="1200">
                          <a:effectLst/>
                        </a:rPr>
                        <a:t>Disagree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dirty="0">
                          <a:effectLst/>
                        </a:rPr>
                        <a:t>Neutral or</a:t>
                      </a:r>
                    </a:p>
                    <a:p>
                      <a:pPr marL="0" marR="0" algn="ctr">
                        <a:spcBef>
                          <a:spcPts val="0"/>
                        </a:spcBef>
                        <a:spcAft>
                          <a:spcPts val="0"/>
                        </a:spcAft>
                      </a:pPr>
                      <a:r>
                        <a:rPr lang="en-US" sz="1200" dirty="0">
                          <a:effectLst/>
                        </a:rPr>
                        <a:t>Neither</a:t>
                      </a:r>
                      <a:endParaRPr lang="en-US" sz="1200" dirty="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Somewhat</a:t>
                      </a:r>
                    </a:p>
                    <a:p>
                      <a:pPr marL="0" marR="0" algn="ctr">
                        <a:spcBef>
                          <a:spcPts val="0"/>
                        </a:spcBef>
                        <a:spcAft>
                          <a:spcPts val="0"/>
                        </a:spcAft>
                      </a:pPr>
                      <a:r>
                        <a:rPr lang="en-US" sz="1200">
                          <a:effectLst/>
                        </a:rPr>
                        <a:t>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Strongly Agree</a:t>
                      </a:r>
                      <a:endParaRPr lang="en-US" sz="120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0000"/>
                  </a:ext>
                </a:extLst>
              </a:tr>
              <a:tr h="183092">
                <a:tc>
                  <a:txBody>
                    <a:bodyPr/>
                    <a:lstStyle/>
                    <a:p>
                      <a:pPr marL="0" marR="0" algn="ctr">
                        <a:spcBef>
                          <a:spcPts val="0"/>
                        </a:spcBef>
                        <a:spcAft>
                          <a:spcPts val="0"/>
                        </a:spcAft>
                      </a:pPr>
                      <a:r>
                        <a:rPr lang="en-US" sz="1200" dirty="0">
                          <a:solidFill>
                            <a:schemeClr val="bg1"/>
                          </a:solidFill>
                          <a:effectLst/>
                        </a:rPr>
                        <a:t>1</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2">
                        <a:lumMod val="20000"/>
                        <a:lumOff val="80000"/>
                      </a:schemeClr>
                    </a:solidFill>
                  </a:tcPr>
                </a:tc>
                <a:tc>
                  <a:txBody>
                    <a:bodyPr/>
                    <a:lstStyle/>
                    <a:p>
                      <a:pPr marL="0" marR="0" algn="ctr">
                        <a:spcBef>
                          <a:spcPts val="0"/>
                        </a:spcBef>
                        <a:spcAft>
                          <a:spcPts val="0"/>
                        </a:spcAft>
                      </a:pPr>
                      <a:r>
                        <a:rPr lang="en-US" sz="1200" dirty="0">
                          <a:solidFill>
                            <a:schemeClr val="bg1"/>
                          </a:solidFill>
                          <a:effectLst/>
                        </a:rPr>
                        <a:t>2</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2">
                        <a:lumMod val="20000"/>
                        <a:lumOff val="80000"/>
                      </a:schemeClr>
                    </a:solidFill>
                  </a:tcPr>
                </a:tc>
                <a:tc>
                  <a:txBody>
                    <a:bodyPr/>
                    <a:lstStyle/>
                    <a:p>
                      <a:pPr marL="0" marR="0" algn="ctr">
                        <a:spcBef>
                          <a:spcPts val="0"/>
                        </a:spcBef>
                        <a:spcAft>
                          <a:spcPts val="0"/>
                        </a:spcAft>
                      </a:pPr>
                      <a:r>
                        <a:rPr lang="en-US" sz="1200" dirty="0">
                          <a:solidFill>
                            <a:schemeClr val="bg1"/>
                          </a:solidFill>
                          <a:effectLst/>
                        </a:rPr>
                        <a:t>3</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2">
                        <a:lumMod val="20000"/>
                        <a:lumOff val="80000"/>
                      </a:schemeClr>
                    </a:solidFill>
                  </a:tcPr>
                </a:tc>
                <a:tc>
                  <a:txBody>
                    <a:bodyPr/>
                    <a:lstStyle/>
                    <a:p>
                      <a:pPr marL="0" marR="0" algn="ctr">
                        <a:spcBef>
                          <a:spcPts val="0"/>
                        </a:spcBef>
                        <a:spcAft>
                          <a:spcPts val="0"/>
                        </a:spcAft>
                      </a:pPr>
                      <a:r>
                        <a:rPr lang="en-US" sz="1200" dirty="0">
                          <a:solidFill>
                            <a:schemeClr val="bg1"/>
                          </a:solidFill>
                          <a:effectLst/>
                        </a:rPr>
                        <a:t>4</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2">
                        <a:lumMod val="20000"/>
                        <a:lumOff val="80000"/>
                      </a:schemeClr>
                    </a:solidFill>
                  </a:tcPr>
                </a:tc>
                <a:tc>
                  <a:txBody>
                    <a:bodyPr/>
                    <a:lstStyle/>
                    <a:p>
                      <a:pPr marL="0" marR="0" algn="ctr">
                        <a:spcBef>
                          <a:spcPts val="0"/>
                        </a:spcBef>
                        <a:spcAft>
                          <a:spcPts val="0"/>
                        </a:spcAft>
                      </a:pPr>
                      <a:r>
                        <a:rPr lang="en-US" sz="1200" dirty="0">
                          <a:solidFill>
                            <a:schemeClr val="bg1"/>
                          </a:solidFill>
                          <a:effectLst/>
                        </a:rPr>
                        <a:t>5</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2">
                        <a:lumMod val="20000"/>
                        <a:lumOff val="80000"/>
                      </a:schemeClr>
                    </a:solidFill>
                  </a:tcPr>
                </a:tc>
                <a:tc>
                  <a:txBody>
                    <a:bodyPr/>
                    <a:lstStyle/>
                    <a:p>
                      <a:pPr marL="0" marR="0" algn="ctr">
                        <a:spcBef>
                          <a:spcPts val="0"/>
                        </a:spcBef>
                        <a:spcAft>
                          <a:spcPts val="0"/>
                        </a:spcAft>
                      </a:pPr>
                      <a:r>
                        <a:rPr lang="en-US" sz="1200" dirty="0">
                          <a:solidFill>
                            <a:schemeClr val="bg1"/>
                          </a:solidFill>
                          <a:effectLst/>
                        </a:rPr>
                        <a:t>6</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2">
                        <a:lumMod val="20000"/>
                        <a:lumOff val="80000"/>
                      </a:schemeClr>
                    </a:solidFill>
                  </a:tcPr>
                </a:tc>
                <a:tc>
                  <a:txBody>
                    <a:bodyPr/>
                    <a:lstStyle/>
                    <a:p>
                      <a:pPr marL="0" marR="0" algn="ctr">
                        <a:spcBef>
                          <a:spcPts val="0"/>
                        </a:spcBef>
                        <a:spcAft>
                          <a:spcPts val="0"/>
                        </a:spcAft>
                      </a:pPr>
                      <a:r>
                        <a:rPr lang="en-US" sz="1200" dirty="0">
                          <a:solidFill>
                            <a:schemeClr val="bg1"/>
                          </a:solidFill>
                          <a:effectLst/>
                        </a:rPr>
                        <a:t>7</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2">
                        <a:lumMod val="20000"/>
                        <a:lumOff val="80000"/>
                      </a:schemeClr>
                    </a:solidFill>
                  </a:tcPr>
                </a:tc>
                <a:extLst>
                  <a:ext uri="{0D108BD9-81ED-4DB2-BD59-A6C34878D82A}">
                    <a16:rowId xmlns:a16="http://schemas.microsoft.com/office/drawing/2014/main" val="10001"/>
                  </a:ext>
                </a:extLst>
              </a:tr>
            </a:tbl>
          </a:graphicData>
        </a:graphic>
      </p:graphicFrame>
      <p:sp>
        <p:nvSpPr>
          <p:cNvPr id="12318" name="Rectangle 4"/>
          <p:cNvSpPr>
            <a:spLocks noChangeArrowheads="1"/>
          </p:cNvSpPr>
          <p:nvPr/>
        </p:nvSpPr>
        <p:spPr bwMode="auto">
          <a:xfrm>
            <a:off x="1371600" y="4648200"/>
            <a:ext cx="8912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spcBef>
                <a:spcPct val="0"/>
              </a:spcBef>
              <a:buClrTx/>
              <a:buSzTx/>
              <a:buFontTx/>
              <a:buNone/>
            </a:pPr>
            <a:endParaRPr lang="en-US" altLang="en-US"/>
          </a:p>
        </p:txBody>
      </p:sp>
      <p:graphicFrame>
        <p:nvGraphicFramePr>
          <p:cNvPr id="4" name="Table 3"/>
          <p:cNvGraphicFramePr>
            <a:graphicFrameLocks noGrp="1"/>
          </p:cNvGraphicFramePr>
          <p:nvPr/>
        </p:nvGraphicFramePr>
        <p:xfrm>
          <a:off x="1174750" y="3303588"/>
          <a:ext cx="6010274" cy="549275"/>
        </p:xfrm>
        <a:graphic>
          <a:graphicData uri="http://schemas.openxmlformats.org/drawingml/2006/table">
            <a:tbl>
              <a:tblPr firstRow="1" firstCol="1" bandRow="1">
                <a:tableStyleId>{5C22544A-7EE6-4342-B048-85BDC9FD1C3A}</a:tableStyleId>
              </a:tblPr>
              <a:tblGrid>
                <a:gridCol w="847622">
                  <a:extLst>
                    <a:ext uri="{9D8B030D-6E8A-4147-A177-3AD203B41FA5}">
                      <a16:colId xmlns:a16="http://schemas.microsoft.com/office/drawing/2014/main" val="20000"/>
                    </a:ext>
                  </a:extLst>
                </a:gridCol>
                <a:gridCol w="819783">
                  <a:extLst>
                    <a:ext uri="{9D8B030D-6E8A-4147-A177-3AD203B41FA5}">
                      <a16:colId xmlns:a16="http://schemas.microsoft.com/office/drawing/2014/main" val="20001"/>
                    </a:ext>
                  </a:extLst>
                </a:gridCol>
                <a:gridCol w="914288">
                  <a:extLst>
                    <a:ext uri="{9D8B030D-6E8A-4147-A177-3AD203B41FA5}">
                      <a16:colId xmlns:a16="http://schemas.microsoft.com/office/drawing/2014/main" val="20002"/>
                    </a:ext>
                  </a:extLst>
                </a:gridCol>
                <a:gridCol w="914288">
                  <a:extLst>
                    <a:ext uri="{9D8B030D-6E8A-4147-A177-3AD203B41FA5}">
                      <a16:colId xmlns:a16="http://schemas.microsoft.com/office/drawing/2014/main" val="20003"/>
                    </a:ext>
                  </a:extLst>
                </a:gridCol>
                <a:gridCol w="914288">
                  <a:extLst>
                    <a:ext uri="{9D8B030D-6E8A-4147-A177-3AD203B41FA5}">
                      <a16:colId xmlns:a16="http://schemas.microsoft.com/office/drawing/2014/main" val="20004"/>
                    </a:ext>
                  </a:extLst>
                </a:gridCol>
                <a:gridCol w="761907">
                  <a:extLst>
                    <a:ext uri="{9D8B030D-6E8A-4147-A177-3AD203B41FA5}">
                      <a16:colId xmlns:a16="http://schemas.microsoft.com/office/drawing/2014/main" val="20005"/>
                    </a:ext>
                  </a:extLst>
                </a:gridCol>
                <a:gridCol w="838098">
                  <a:extLst>
                    <a:ext uri="{9D8B030D-6E8A-4147-A177-3AD203B41FA5}">
                      <a16:colId xmlns:a16="http://schemas.microsoft.com/office/drawing/2014/main" val="20006"/>
                    </a:ext>
                  </a:extLst>
                </a:gridCol>
              </a:tblGrid>
              <a:tr h="366183">
                <a:tc>
                  <a:txBody>
                    <a:bodyPr/>
                    <a:lstStyle/>
                    <a:p>
                      <a:pPr marL="0" marR="0" algn="ctr">
                        <a:spcBef>
                          <a:spcPts val="0"/>
                        </a:spcBef>
                        <a:spcAft>
                          <a:spcPts val="0"/>
                        </a:spcAft>
                      </a:pPr>
                      <a:r>
                        <a:rPr lang="en-US" sz="1200" dirty="0">
                          <a:effectLst/>
                        </a:rPr>
                        <a:t>Strongly</a:t>
                      </a:r>
                    </a:p>
                    <a:p>
                      <a:pPr marL="0" marR="0" algn="ctr">
                        <a:spcBef>
                          <a:spcPts val="0"/>
                        </a:spcBef>
                        <a:spcAft>
                          <a:spcPts val="0"/>
                        </a:spcAft>
                      </a:pPr>
                      <a:r>
                        <a:rPr lang="en-US" sz="1200" dirty="0">
                          <a:effectLst/>
                        </a:rPr>
                        <a:t>Disagree</a:t>
                      </a:r>
                      <a:endParaRPr lang="en-US" sz="1200" dirty="0">
                        <a:effectLst/>
                        <a:latin typeface="Times New Roman" panose="02020603050405020304" pitchFamily="18" charset="0"/>
                        <a:ea typeface="Calibri" panose="020F0502020204030204" pitchFamily="34" charset="0"/>
                      </a:endParaRPr>
                    </a:p>
                  </a:txBody>
                  <a:tcPr marL="68572" marR="68572" marT="0" marB="0"/>
                </a:tc>
                <a:tc>
                  <a:txBody>
                    <a:bodyPr/>
                    <a:lstStyle/>
                    <a:p>
                      <a:pPr marL="0" marR="0" algn="ctr">
                        <a:spcBef>
                          <a:spcPts val="0"/>
                        </a:spcBef>
                        <a:spcAft>
                          <a:spcPts val="0"/>
                        </a:spcAft>
                      </a:pPr>
                      <a:r>
                        <a:rPr lang="en-US" sz="1200">
                          <a:effectLst/>
                        </a:rPr>
                        <a:t>Disagree</a:t>
                      </a:r>
                      <a:endParaRPr lang="en-US" sz="1200">
                        <a:effectLst/>
                        <a:latin typeface="Times New Roman" panose="02020603050405020304" pitchFamily="18" charset="0"/>
                        <a:ea typeface="Calibri" panose="020F0502020204030204" pitchFamily="34" charset="0"/>
                      </a:endParaRPr>
                    </a:p>
                  </a:txBody>
                  <a:tcPr marL="68572" marR="68572" marT="0" marB="0"/>
                </a:tc>
                <a:tc>
                  <a:txBody>
                    <a:bodyPr/>
                    <a:lstStyle/>
                    <a:p>
                      <a:pPr marL="0" marR="0" algn="ctr">
                        <a:spcBef>
                          <a:spcPts val="0"/>
                        </a:spcBef>
                        <a:spcAft>
                          <a:spcPts val="0"/>
                        </a:spcAft>
                      </a:pPr>
                      <a:r>
                        <a:rPr lang="en-US" sz="1200">
                          <a:effectLst/>
                        </a:rPr>
                        <a:t>Somewhat</a:t>
                      </a:r>
                    </a:p>
                    <a:p>
                      <a:pPr marL="0" marR="0" algn="ctr">
                        <a:spcBef>
                          <a:spcPts val="0"/>
                        </a:spcBef>
                        <a:spcAft>
                          <a:spcPts val="0"/>
                        </a:spcAft>
                      </a:pPr>
                      <a:r>
                        <a:rPr lang="en-US" sz="1200">
                          <a:effectLst/>
                        </a:rPr>
                        <a:t>Disagree</a:t>
                      </a:r>
                      <a:endParaRPr lang="en-US" sz="1200">
                        <a:effectLst/>
                        <a:latin typeface="Times New Roman" panose="02020603050405020304" pitchFamily="18" charset="0"/>
                        <a:ea typeface="Calibri" panose="020F0502020204030204" pitchFamily="34" charset="0"/>
                      </a:endParaRPr>
                    </a:p>
                  </a:txBody>
                  <a:tcPr marL="68572" marR="68572" marT="0" marB="0"/>
                </a:tc>
                <a:tc>
                  <a:txBody>
                    <a:bodyPr/>
                    <a:lstStyle/>
                    <a:p>
                      <a:pPr marL="0" marR="0" algn="ctr">
                        <a:spcBef>
                          <a:spcPts val="0"/>
                        </a:spcBef>
                        <a:spcAft>
                          <a:spcPts val="0"/>
                        </a:spcAft>
                      </a:pPr>
                      <a:r>
                        <a:rPr lang="en-US" sz="1200">
                          <a:effectLst/>
                        </a:rPr>
                        <a:t>Neutral or</a:t>
                      </a:r>
                    </a:p>
                    <a:p>
                      <a:pPr marL="0" marR="0" algn="ctr">
                        <a:spcBef>
                          <a:spcPts val="0"/>
                        </a:spcBef>
                        <a:spcAft>
                          <a:spcPts val="0"/>
                        </a:spcAft>
                      </a:pPr>
                      <a:r>
                        <a:rPr lang="en-US" sz="1200">
                          <a:effectLst/>
                        </a:rPr>
                        <a:t>Neither</a:t>
                      </a:r>
                      <a:endParaRPr lang="en-US" sz="1200">
                        <a:effectLst/>
                        <a:latin typeface="Times New Roman" panose="02020603050405020304" pitchFamily="18" charset="0"/>
                        <a:ea typeface="Calibri" panose="020F0502020204030204" pitchFamily="34" charset="0"/>
                      </a:endParaRPr>
                    </a:p>
                  </a:txBody>
                  <a:tcPr marL="68572" marR="68572" marT="0" marB="0"/>
                </a:tc>
                <a:tc>
                  <a:txBody>
                    <a:bodyPr/>
                    <a:lstStyle/>
                    <a:p>
                      <a:pPr marL="0" marR="0" algn="ctr">
                        <a:spcBef>
                          <a:spcPts val="0"/>
                        </a:spcBef>
                        <a:spcAft>
                          <a:spcPts val="0"/>
                        </a:spcAft>
                      </a:pPr>
                      <a:r>
                        <a:rPr lang="en-US" sz="1200">
                          <a:effectLst/>
                        </a:rPr>
                        <a:t>Somewhat</a:t>
                      </a:r>
                    </a:p>
                    <a:p>
                      <a:pPr marL="0" marR="0" algn="ctr">
                        <a:spcBef>
                          <a:spcPts val="0"/>
                        </a:spcBef>
                        <a:spcAft>
                          <a:spcPts val="0"/>
                        </a:spcAft>
                      </a:pPr>
                      <a:r>
                        <a:rPr lang="en-US" sz="1200">
                          <a:effectLst/>
                        </a:rPr>
                        <a:t>Agree</a:t>
                      </a:r>
                      <a:endParaRPr lang="en-US" sz="1200">
                        <a:effectLst/>
                        <a:latin typeface="Times New Roman" panose="02020603050405020304" pitchFamily="18" charset="0"/>
                        <a:ea typeface="Calibri" panose="020F0502020204030204" pitchFamily="34" charset="0"/>
                      </a:endParaRPr>
                    </a:p>
                  </a:txBody>
                  <a:tcPr marL="68572" marR="68572" marT="0" marB="0"/>
                </a:tc>
                <a:tc>
                  <a:txBody>
                    <a:bodyPr/>
                    <a:lstStyle/>
                    <a:p>
                      <a:pPr marL="0" marR="0" algn="ctr">
                        <a:spcBef>
                          <a:spcPts val="0"/>
                        </a:spcBef>
                        <a:spcAft>
                          <a:spcPts val="0"/>
                        </a:spcAft>
                      </a:pPr>
                      <a:r>
                        <a:rPr lang="en-US" sz="1200">
                          <a:effectLst/>
                        </a:rPr>
                        <a:t>Agree</a:t>
                      </a:r>
                      <a:endParaRPr lang="en-US" sz="1200">
                        <a:effectLst/>
                        <a:latin typeface="Times New Roman" panose="02020603050405020304" pitchFamily="18" charset="0"/>
                        <a:ea typeface="Calibri" panose="020F0502020204030204" pitchFamily="34" charset="0"/>
                      </a:endParaRPr>
                    </a:p>
                  </a:txBody>
                  <a:tcPr marL="68572" marR="68572" marT="0" marB="0"/>
                </a:tc>
                <a:tc>
                  <a:txBody>
                    <a:bodyPr/>
                    <a:lstStyle/>
                    <a:p>
                      <a:pPr marL="0" marR="0" algn="ctr">
                        <a:spcBef>
                          <a:spcPts val="0"/>
                        </a:spcBef>
                        <a:spcAft>
                          <a:spcPts val="0"/>
                        </a:spcAft>
                      </a:pPr>
                      <a:r>
                        <a:rPr lang="en-US" sz="1200">
                          <a:effectLst/>
                        </a:rPr>
                        <a:t>Strongly Agree</a:t>
                      </a:r>
                      <a:endParaRPr lang="en-US" sz="1200">
                        <a:effectLst/>
                        <a:latin typeface="Times New Roman" panose="02020603050405020304" pitchFamily="18" charset="0"/>
                        <a:ea typeface="Calibri" panose="020F0502020204030204" pitchFamily="34" charset="0"/>
                      </a:endParaRPr>
                    </a:p>
                  </a:txBody>
                  <a:tcPr marL="68572" marR="68572" marT="0" marB="0"/>
                </a:tc>
                <a:extLst>
                  <a:ext uri="{0D108BD9-81ED-4DB2-BD59-A6C34878D82A}">
                    <a16:rowId xmlns:a16="http://schemas.microsoft.com/office/drawing/2014/main" val="10000"/>
                  </a:ext>
                </a:extLst>
              </a:tr>
              <a:tr h="183092">
                <a:tc>
                  <a:txBody>
                    <a:bodyPr/>
                    <a:lstStyle/>
                    <a:p>
                      <a:pPr marL="0" marR="0" algn="ctr">
                        <a:spcBef>
                          <a:spcPts val="0"/>
                        </a:spcBef>
                        <a:spcAft>
                          <a:spcPts val="0"/>
                        </a:spcAft>
                      </a:pPr>
                      <a:r>
                        <a:rPr lang="en-US" sz="1200" dirty="0">
                          <a:solidFill>
                            <a:schemeClr val="bg1"/>
                          </a:solidFill>
                          <a:effectLst/>
                        </a:rPr>
                        <a:t>1</a:t>
                      </a:r>
                      <a:endParaRPr lang="en-US" sz="1200" dirty="0">
                        <a:solidFill>
                          <a:schemeClr val="bg1"/>
                        </a:solidFill>
                        <a:effectLst/>
                        <a:latin typeface="Times New Roman" panose="02020603050405020304" pitchFamily="18" charset="0"/>
                        <a:ea typeface="Calibri" panose="020F0502020204030204" pitchFamily="34" charset="0"/>
                      </a:endParaRPr>
                    </a:p>
                  </a:txBody>
                  <a:tcPr marL="68572" marR="68572"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2</a:t>
                      </a:r>
                      <a:endParaRPr lang="en-US" sz="1200" dirty="0">
                        <a:solidFill>
                          <a:schemeClr val="bg1"/>
                        </a:solidFill>
                        <a:effectLst/>
                        <a:latin typeface="Times New Roman" panose="02020603050405020304" pitchFamily="18" charset="0"/>
                        <a:ea typeface="Calibri" panose="020F0502020204030204" pitchFamily="34" charset="0"/>
                      </a:endParaRPr>
                    </a:p>
                  </a:txBody>
                  <a:tcPr marL="68572" marR="68572"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3</a:t>
                      </a:r>
                      <a:endParaRPr lang="en-US" sz="1200" dirty="0">
                        <a:solidFill>
                          <a:schemeClr val="bg1"/>
                        </a:solidFill>
                        <a:effectLst/>
                        <a:latin typeface="Times New Roman" panose="02020603050405020304" pitchFamily="18" charset="0"/>
                        <a:ea typeface="Calibri" panose="020F0502020204030204" pitchFamily="34" charset="0"/>
                      </a:endParaRPr>
                    </a:p>
                  </a:txBody>
                  <a:tcPr marL="68572" marR="68572"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4</a:t>
                      </a:r>
                      <a:endParaRPr lang="en-US" sz="1200" dirty="0">
                        <a:solidFill>
                          <a:schemeClr val="bg1"/>
                        </a:solidFill>
                        <a:effectLst/>
                        <a:latin typeface="Times New Roman" panose="02020603050405020304" pitchFamily="18" charset="0"/>
                        <a:ea typeface="Calibri" panose="020F0502020204030204" pitchFamily="34" charset="0"/>
                      </a:endParaRPr>
                    </a:p>
                  </a:txBody>
                  <a:tcPr marL="68572" marR="68572"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5</a:t>
                      </a:r>
                      <a:endParaRPr lang="en-US" sz="1200" dirty="0">
                        <a:solidFill>
                          <a:schemeClr val="bg1"/>
                        </a:solidFill>
                        <a:effectLst/>
                        <a:latin typeface="Times New Roman" panose="02020603050405020304" pitchFamily="18" charset="0"/>
                        <a:ea typeface="Calibri" panose="020F0502020204030204" pitchFamily="34" charset="0"/>
                      </a:endParaRPr>
                    </a:p>
                  </a:txBody>
                  <a:tcPr marL="68572" marR="68572"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6</a:t>
                      </a:r>
                      <a:endParaRPr lang="en-US" sz="1200" dirty="0">
                        <a:solidFill>
                          <a:schemeClr val="bg1"/>
                        </a:solidFill>
                        <a:effectLst/>
                        <a:latin typeface="Times New Roman" panose="02020603050405020304" pitchFamily="18" charset="0"/>
                        <a:ea typeface="Calibri" panose="020F0502020204030204" pitchFamily="34" charset="0"/>
                      </a:endParaRPr>
                    </a:p>
                  </a:txBody>
                  <a:tcPr marL="68572" marR="68572"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7</a:t>
                      </a:r>
                      <a:endParaRPr lang="en-US" sz="1200" dirty="0">
                        <a:solidFill>
                          <a:schemeClr val="bg1"/>
                        </a:solidFill>
                        <a:effectLst/>
                        <a:latin typeface="Times New Roman" panose="02020603050405020304" pitchFamily="18" charset="0"/>
                        <a:ea typeface="Calibri" panose="020F0502020204030204" pitchFamily="34" charset="0"/>
                      </a:endParaRPr>
                    </a:p>
                  </a:txBody>
                  <a:tcPr marL="68572" marR="68572" marT="0" marB="0">
                    <a:solidFill>
                      <a:schemeClr val="bg1">
                        <a:lumMod val="20000"/>
                        <a:lumOff val="80000"/>
                      </a:schemeClr>
                    </a:solidFill>
                  </a:tcPr>
                </a:tc>
                <a:extLst>
                  <a:ext uri="{0D108BD9-81ED-4DB2-BD59-A6C34878D82A}">
                    <a16:rowId xmlns:a16="http://schemas.microsoft.com/office/drawing/2014/main" val="10001"/>
                  </a:ext>
                </a:extLst>
              </a:tr>
            </a:tbl>
          </a:graphicData>
        </a:graphic>
      </p:graphicFrame>
      <p:sp>
        <p:nvSpPr>
          <p:cNvPr id="12345" name="Rectangle 5"/>
          <p:cNvSpPr>
            <a:spLocks noChangeArrowheads="1"/>
          </p:cNvSpPr>
          <p:nvPr/>
        </p:nvSpPr>
        <p:spPr bwMode="auto">
          <a:xfrm>
            <a:off x="1228725" y="3679825"/>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spcBef>
                <a:spcPct val="0"/>
              </a:spcBef>
              <a:buClrTx/>
              <a:buSzTx/>
              <a:buFontTx/>
              <a:buNone/>
            </a:pPr>
            <a:endParaRPr lang="en-US" altLang="en-US"/>
          </a:p>
        </p:txBody>
      </p:sp>
      <p:graphicFrame>
        <p:nvGraphicFramePr>
          <p:cNvPr id="6" name="Table 5"/>
          <p:cNvGraphicFramePr>
            <a:graphicFrameLocks noGrp="1"/>
          </p:cNvGraphicFramePr>
          <p:nvPr/>
        </p:nvGraphicFramePr>
        <p:xfrm>
          <a:off x="1184275" y="4402138"/>
          <a:ext cx="6019800" cy="549275"/>
        </p:xfrm>
        <a:graphic>
          <a:graphicData uri="http://schemas.openxmlformats.org/drawingml/2006/table">
            <a:tbl>
              <a:tblPr firstRow="1" firstCol="1" bandRow="1">
                <a:tableStyleId>{5C22544A-7EE6-4342-B048-85BDC9FD1C3A}</a:tableStyleId>
              </a:tblPr>
              <a:tblGrid>
                <a:gridCol w="847725">
                  <a:extLst>
                    <a:ext uri="{9D8B030D-6E8A-4147-A177-3AD203B41FA5}">
                      <a16:colId xmlns:a16="http://schemas.microsoft.com/office/drawing/2014/main" val="20000"/>
                    </a:ext>
                  </a:extLst>
                </a:gridCol>
                <a:gridCol w="828675">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762000">
                  <a:extLst>
                    <a:ext uri="{9D8B030D-6E8A-4147-A177-3AD203B41FA5}">
                      <a16:colId xmlns:a16="http://schemas.microsoft.com/office/drawing/2014/main" val="20005"/>
                    </a:ext>
                  </a:extLst>
                </a:gridCol>
                <a:gridCol w="838200">
                  <a:extLst>
                    <a:ext uri="{9D8B030D-6E8A-4147-A177-3AD203B41FA5}">
                      <a16:colId xmlns:a16="http://schemas.microsoft.com/office/drawing/2014/main" val="20006"/>
                    </a:ext>
                  </a:extLst>
                </a:gridCol>
              </a:tblGrid>
              <a:tr h="366183">
                <a:tc>
                  <a:txBody>
                    <a:bodyPr/>
                    <a:lstStyle/>
                    <a:p>
                      <a:pPr marL="0" marR="0" algn="ctr">
                        <a:spcBef>
                          <a:spcPts val="0"/>
                        </a:spcBef>
                        <a:spcAft>
                          <a:spcPts val="0"/>
                        </a:spcAft>
                      </a:pPr>
                      <a:r>
                        <a:rPr lang="en-US" sz="1200" dirty="0">
                          <a:effectLst/>
                        </a:rPr>
                        <a:t>Strongly</a:t>
                      </a:r>
                    </a:p>
                    <a:p>
                      <a:pPr marL="0" marR="0" algn="ctr">
                        <a:spcBef>
                          <a:spcPts val="0"/>
                        </a:spcBef>
                        <a:spcAft>
                          <a:spcPts val="0"/>
                        </a:spcAft>
                      </a:pPr>
                      <a:r>
                        <a:rPr lang="en-US" sz="1200" dirty="0">
                          <a:effectLst/>
                        </a:rPr>
                        <a:t>Disagree</a:t>
                      </a:r>
                      <a:endParaRPr lang="en-US" sz="1200" dirty="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Disagree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dirty="0">
                          <a:effectLst/>
                        </a:rPr>
                        <a:t>Somewhat</a:t>
                      </a:r>
                    </a:p>
                    <a:p>
                      <a:pPr marL="0" marR="0" algn="ctr">
                        <a:spcBef>
                          <a:spcPts val="0"/>
                        </a:spcBef>
                        <a:spcAft>
                          <a:spcPts val="0"/>
                        </a:spcAft>
                      </a:pPr>
                      <a:r>
                        <a:rPr lang="en-US" sz="1200" dirty="0">
                          <a:effectLst/>
                        </a:rPr>
                        <a:t>Disagree</a:t>
                      </a:r>
                      <a:endParaRPr lang="en-US" sz="1200" dirty="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Neutral or</a:t>
                      </a:r>
                    </a:p>
                    <a:p>
                      <a:pPr marL="0" marR="0" algn="ctr">
                        <a:spcBef>
                          <a:spcPts val="0"/>
                        </a:spcBef>
                        <a:spcAft>
                          <a:spcPts val="0"/>
                        </a:spcAft>
                      </a:pPr>
                      <a:r>
                        <a:rPr lang="en-US" sz="1200">
                          <a:effectLst/>
                        </a:rPr>
                        <a:t>Neither</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Somewhat</a:t>
                      </a:r>
                    </a:p>
                    <a:p>
                      <a:pPr marL="0" marR="0" algn="ctr">
                        <a:spcBef>
                          <a:spcPts val="0"/>
                        </a:spcBef>
                        <a:spcAft>
                          <a:spcPts val="0"/>
                        </a:spcAft>
                      </a:pPr>
                      <a:r>
                        <a:rPr lang="en-US" sz="1200">
                          <a:effectLst/>
                        </a:rPr>
                        <a:t>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a:effectLst/>
                        </a:rPr>
                        <a:t>Agree</a:t>
                      </a:r>
                      <a:endParaRPr lang="en-US" sz="1200">
                        <a:effectLst/>
                        <a:latin typeface="Times New Roman" panose="02020603050405020304" pitchFamily="18"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200" dirty="0">
                          <a:effectLst/>
                        </a:rPr>
                        <a:t>Strongly Agree</a:t>
                      </a:r>
                      <a:endParaRPr lang="en-US" sz="1200" dirty="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0000"/>
                  </a:ext>
                </a:extLst>
              </a:tr>
              <a:tr h="183092">
                <a:tc>
                  <a:txBody>
                    <a:bodyPr/>
                    <a:lstStyle/>
                    <a:p>
                      <a:pPr marL="0" marR="0" algn="ctr">
                        <a:spcBef>
                          <a:spcPts val="0"/>
                        </a:spcBef>
                        <a:spcAft>
                          <a:spcPts val="0"/>
                        </a:spcAft>
                      </a:pPr>
                      <a:r>
                        <a:rPr lang="en-US" sz="1200" dirty="0">
                          <a:solidFill>
                            <a:schemeClr val="bg1"/>
                          </a:solidFill>
                          <a:effectLst/>
                        </a:rPr>
                        <a:t>1</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2</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3</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4</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5</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6</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tc>
                  <a:txBody>
                    <a:bodyPr/>
                    <a:lstStyle/>
                    <a:p>
                      <a:pPr marL="0" marR="0" algn="ctr">
                        <a:spcBef>
                          <a:spcPts val="0"/>
                        </a:spcBef>
                        <a:spcAft>
                          <a:spcPts val="0"/>
                        </a:spcAft>
                      </a:pPr>
                      <a:r>
                        <a:rPr lang="en-US" sz="1200" dirty="0">
                          <a:solidFill>
                            <a:schemeClr val="bg1"/>
                          </a:solidFill>
                          <a:effectLst/>
                        </a:rPr>
                        <a:t>7</a:t>
                      </a:r>
                      <a:endParaRPr lang="en-US" sz="1200" dirty="0">
                        <a:solidFill>
                          <a:schemeClr val="bg1"/>
                        </a:solidFill>
                        <a:effectLst/>
                        <a:latin typeface="Times New Roman" panose="02020603050405020304" pitchFamily="18" charset="0"/>
                        <a:ea typeface="Calibri" panose="020F0502020204030204" pitchFamily="34" charset="0"/>
                      </a:endParaRPr>
                    </a:p>
                  </a:txBody>
                  <a:tcPr marL="68580" marR="68580" marT="0" marB="0">
                    <a:solidFill>
                      <a:schemeClr val="bg1">
                        <a:lumMod val="20000"/>
                        <a:lumOff val="80000"/>
                      </a:schemeClr>
                    </a:solidFill>
                  </a:tcPr>
                </a:tc>
                <a:extLst>
                  <a:ext uri="{0D108BD9-81ED-4DB2-BD59-A6C34878D82A}">
                    <a16:rowId xmlns:a16="http://schemas.microsoft.com/office/drawing/2014/main" val="10001"/>
                  </a:ext>
                </a:extLst>
              </a:tr>
            </a:tbl>
          </a:graphicData>
        </a:graphic>
      </p:graphicFrame>
    </p:spTree>
  </p:cSld>
  <p:clrMapOvr>
    <a:masterClrMapping/>
  </p:clrMapOvr>
</p:sld>
</file>

<file path=ppt/theme/theme1.xml><?xml version="1.0" encoding="utf-8"?>
<a:theme xmlns:a="http://schemas.openxmlformats.org/drawingml/2006/main" name="Beam">
  <a:themeElements>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fontScheme name="Beam">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200" b="0" i="0" u="none" strike="noStrike" cap="none" normalizeH="0" baseline="0" smtClean="0">
            <a:ln>
              <a:noFill/>
            </a:ln>
            <a:solidFill>
              <a:schemeClr val="tx1"/>
            </a:solidFill>
            <a:effectLst/>
            <a:latin typeface="Arial" charset="0"/>
          </a:defRPr>
        </a:defPPr>
      </a:lstStyle>
    </a:lnDef>
  </a:objectDefaults>
  <a:extraClrSchemeLst>
    <a:extraClrScheme>
      <a:clrScheme name="Beam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clrMap bg1="dk2" tx1="lt1" bg2="dk1" tx2="lt2" accent1="accent1" accent2="accent2" accent3="accent3" accent4="accent4" accent5="accent5" accent6="accent6" hlink="hlink" folHlink="folHlink"/>
    </a:extraClrScheme>
    <a:extraClrScheme>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clrMap bg1="dk2" tx1="lt1" bg2="dk1" tx2="lt2" accent1="accent1" accent2="accent2" accent3="accent3" accent4="accent4" accent5="accent5" accent6="accent6" hlink="hlink" folHlink="folHlink"/>
    </a:extraClrScheme>
    <a:extraClrScheme>
      <a:clrScheme name="Beam 3">
        <a:dk1>
          <a:srgbClr val="3F4873"/>
        </a:dk1>
        <a:lt1>
          <a:srgbClr val="FFFFFF"/>
        </a:lt1>
        <a:dk2>
          <a:srgbClr val="4F598D"/>
        </a:dk2>
        <a:lt2>
          <a:srgbClr val="CCECFF"/>
        </a:lt2>
        <a:accent1>
          <a:srgbClr val="0099CC"/>
        </a:accent1>
        <a:accent2>
          <a:srgbClr val="4C8470"/>
        </a:accent2>
        <a:accent3>
          <a:srgbClr val="B2B5C5"/>
        </a:accent3>
        <a:accent4>
          <a:srgbClr val="DADADA"/>
        </a:accent4>
        <a:accent5>
          <a:srgbClr val="AACAE2"/>
        </a:accent5>
        <a:accent6>
          <a:srgbClr val="447765"/>
        </a:accent6>
        <a:hlink>
          <a:srgbClr val="99CC00"/>
        </a:hlink>
        <a:folHlink>
          <a:srgbClr val="96A4C8"/>
        </a:folHlink>
      </a:clrScheme>
      <a:clrMap bg1="dk2" tx1="lt1" bg2="dk1" tx2="lt2" accent1="accent1" accent2="accent2" accent3="accent3" accent4="accent4" accent5="accent5" accent6="accent6" hlink="hlink" folHlink="folHlink"/>
    </a:extraClrScheme>
    <a:extraClrScheme>
      <a:clrScheme name="Beam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clrMap bg1="dk2" tx1="lt1" bg2="dk1" tx2="lt2" accent1="accent1" accent2="accent2" accent3="accent3" accent4="accent4" accent5="accent5" accent6="accent6" hlink="hlink" folHlink="folHlink"/>
    </a:extraClrScheme>
    <a:extraClrScheme>
      <a:clrScheme name="Beam 5">
        <a:dk1>
          <a:srgbClr val="48562C"/>
        </a:dk1>
        <a:lt1>
          <a:srgbClr val="FFFFFF"/>
        </a:lt1>
        <a:dk2>
          <a:srgbClr val="546434"/>
        </a:dk2>
        <a:lt2>
          <a:srgbClr val="FFFFCC"/>
        </a:lt2>
        <a:accent1>
          <a:srgbClr val="7B8A6E"/>
        </a:accent1>
        <a:accent2>
          <a:srgbClr val="527C3A"/>
        </a:accent2>
        <a:accent3>
          <a:srgbClr val="B3B8AE"/>
        </a:accent3>
        <a:accent4>
          <a:srgbClr val="DADADA"/>
        </a:accent4>
        <a:accent5>
          <a:srgbClr val="BFC4BA"/>
        </a:accent5>
        <a:accent6>
          <a:srgbClr val="497034"/>
        </a:accent6>
        <a:hlink>
          <a:srgbClr val="55B55E"/>
        </a:hlink>
        <a:folHlink>
          <a:srgbClr val="85B3B1"/>
        </a:folHlink>
      </a:clrScheme>
      <a:clrMap bg1="dk2" tx1="lt1" bg2="dk1" tx2="lt2" accent1="accent1" accent2="accent2" accent3="accent3" accent4="accent4" accent5="accent5" accent6="accent6" hlink="hlink" folHlink="folHlink"/>
    </a:extraClrScheme>
    <a:extraClrScheme>
      <a:clrScheme name="Beam 6">
        <a:dk1>
          <a:srgbClr val="96B29E"/>
        </a:dk1>
        <a:lt1>
          <a:srgbClr val="FFFFFF"/>
        </a:lt1>
        <a:dk2>
          <a:srgbClr val="A5BDAC"/>
        </a:dk2>
        <a:lt2>
          <a:srgbClr val="FFFFCC"/>
        </a:lt2>
        <a:accent1>
          <a:srgbClr val="4E8880"/>
        </a:accent1>
        <a:accent2>
          <a:srgbClr val="2F71B9"/>
        </a:accent2>
        <a:accent3>
          <a:srgbClr val="CFDBD2"/>
        </a:accent3>
        <a:accent4>
          <a:srgbClr val="DADADA"/>
        </a:accent4>
        <a:accent5>
          <a:srgbClr val="B2C3C0"/>
        </a:accent5>
        <a:accent6>
          <a:srgbClr val="2A66A7"/>
        </a:accent6>
        <a:hlink>
          <a:srgbClr val="9DC0E7"/>
        </a:hlink>
        <a:folHlink>
          <a:srgbClr val="54CA89"/>
        </a:folHlink>
      </a:clrScheme>
      <a:clrMap bg1="dk2" tx1="lt1" bg2="dk1" tx2="lt2" accent1="accent1" accent2="accent2" accent3="accent3" accent4="accent4" accent5="accent5" accent6="accent6" hlink="hlink" folHlink="folHlink"/>
    </a:extraClrScheme>
    <a:extraClrScheme>
      <a:clrScheme name="Beam 7">
        <a:dk1>
          <a:srgbClr val="D49C00"/>
        </a:dk1>
        <a:lt1>
          <a:srgbClr val="FFFFFF"/>
        </a:lt1>
        <a:dk2>
          <a:srgbClr val="CC9900"/>
        </a:dk2>
        <a:lt2>
          <a:srgbClr val="CEBD40"/>
        </a:lt2>
        <a:accent1>
          <a:srgbClr val="CC6600"/>
        </a:accent1>
        <a:accent2>
          <a:srgbClr val="808000"/>
        </a:accent2>
        <a:accent3>
          <a:srgbClr val="E2CAAA"/>
        </a:accent3>
        <a:accent4>
          <a:srgbClr val="DADADA"/>
        </a:accent4>
        <a:accent5>
          <a:srgbClr val="E2B8AA"/>
        </a:accent5>
        <a:accent6>
          <a:srgbClr val="737300"/>
        </a:accent6>
        <a:hlink>
          <a:srgbClr val="FF9900"/>
        </a:hlink>
        <a:folHlink>
          <a:srgbClr val="FFFF99"/>
        </a:folHlink>
      </a:clrScheme>
      <a:clrMap bg1="dk2" tx1="lt1" bg2="dk1" tx2="lt2" accent1="accent1" accent2="accent2" accent3="accent3" accent4="accent4" accent5="accent5" accent6="accent6" hlink="hlink" folHlink="folHlink"/>
    </a:extraClrScheme>
    <a:extraClrScheme>
      <a:clrScheme name="Beam 8">
        <a:dk1>
          <a:srgbClr val="881700"/>
        </a:dk1>
        <a:lt1>
          <a:srgbClr val="FAF9E6"/>
        </a:lt1>
        <a:dk2>
          <a:srgbClr val="990000"/>
        </a:dk2>
        <a:lt2>
          <a:srgbClr val="EADC78"/>
        </a:lt2>
        <a:accent1>
          <a:srgbClr val="FF6600"/>
        </a:accent1>
        <a:accent2>
          <a:srgbClr val="B86D52"/>
        </a:accent2>
        <a:accent3>
          <a:srgbClr val="CAAAAA"/>
        </a:accent3>
        <a:accent4>
          <a:srgbClr val="D6D5C4"/>
        </a:accent4>
        <a:accent5>
          <a:srgbClr val="FFB8AA"/>
        </a:accent5>
        <a:accent6>
          <a:srgbClr val="A66249"/>
        </a:accent6>
        <a:hlink>
          <a:srgbClr val="D78D15"/>
        </a:hlink>
        <a:folHlink>
          <a:srgbClr val="C6B37E"/>
        </a:folHlink>
      </a:clrScheme>
      <a:clrMap bg1="dk2" tx1="lt1" bg2="dk1" tx2="lt2" accent1="accent1" accent2="accent2" accent3="accent3" accent4="accent4" accent5="accent5" accent6="accent6" hlink="hlink" folHlink="folHlink"/>
    </a:extraClrScheme>
    <a:extraClrScheme>
      <a:clrScheme name="Beam 9">
        <a:dk1>
          <a:srgbClr val="000000"/>
        </a:dk1>
        <a:lt1>
          <a:srgbClr val="FFFFFF"/>
        </a:lt1>
        <a:dk2>
          <a:srgbClr val="000000"/>
        </a:dk2>
        <a:lt2>
          <a:srgbClr val="DDDDDD"/>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3028</TotalTime>
  <Words>4073</Words>
  <Application>Microsoft Macintosh PowerPoint</Application>
  <PresentationFormat>On-screen Show (4:3)</PresentationFormat>
  <Paragraphs>461</Paragraphs>
  <Slides>48</Slides>
  <Notes>0</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48</vt:i4>
      </vt:variant>
    </vt:vector>
  </HeadingPairs>
  <TitlesOfParts>
    <vt:vector size="52" baseType="lpstr">
      <vt:lpstr>Arial</vt:lpstr>
      <vt:lpstr>Times New Roman</vt:lpstr>
      <vt:lpstr>Wingdings</vt:lpstr>
      <vt:lpstr>Beam</vt:lpstr>
      <vt:lpstr>Scale Development using  Factor Analysis  Note: While there is not a chapter in our book dedicated to this topic, it does draw from much of the material that we have covered to this point.</vt:lpstr>
      <vt:lpstr>Review of Constructs and Latent Variables</vt:lpstr>
      <vt:lpstr>What is a latent variable?</vt:lpstr>
      <vt:lpstr>What are some examples of latent variables?</vt:lpstr>
      <vt:lpstr>The Problem of Operationalizing Latent Variables</vt:lpstr>
      <vt:lpstr>How can we use dichotomous variables to operationalize latent variables?</vt:lpstr>
      <vt:lpstr>The problem with using dichotomous responses to measure latent variables is that it tells us nothing about the “levels” of these variables. The variable is either present or absent. </vt:lpstr>
      <vt:lpstr>Using Scales to Operationalize Latent Variables</vt:lpstr>
      <vt:lpstr>Using these criteria, how might we develop a job satisfaction scale?</vt:lpstr>
      <vt:lpstr>Multidimensional Scales</vt:lpstr>
      <vt:lpstr>Two Dimensions of  Teaching Effectiveness </vt:lpstr>
      <vt:lpstr>Knowledge Transfer Items</vt:lpstr>
      <vt:lpstr>Course Administration Items</vt:lpstr>
      <vt:lpstr>Below is a summary of our two dimensional conceptualization of the teaching effectiveness construct with each dimension being measured using three items. Again, we believe that in order to capture the full meaning of teaching effectiveness it should be viewed as having two distinct dimensions.</vt:lpstr>
      <vt:lpstr>What is validity and why is it important in research?</vt:lpstr>
      <vt:lpstr>What is construct validity?</vt:lpstr>
      <vt:lpstr>Scale Development</vt:lpstr>
      <vt:lpstr>What is trust?</vt:lpstr>
      <vt:lpstr>How does trust develop?</vt:lpstr>
      <vt:lpstr>The preceding quote really spoke to us about how trust might develop. It suggests that trust develops in one’s head (how we think about trust) but it also develops in one’s heart (how we feel about trust).  The heart/head dichotomy in decision-making is fascinating. For example, the expression, “this is against my better judgment, but I’m going to do it anyway” is something many people often say.  What this means is that we are letting our hearts overrule our heads. Why is that? It appears like an irrational approach to decision-making.  </vt:lpstr>
      <vt:lpstr>Rational thinking could be termed “Cognitive Trust.” Here’s our theoretical definition of this construct:</vt:lpstr>
      <vt:lpstr>Trust that comes from one’s feelings could be termed “Affective Trust.”</vt:lpstr>
      <vt:lpstr>Based on our theoretical definition of cognitive trust (go back and look at it), the following questions were developed and tested in a pilot study. Can you identify the synonyms that were used in each question that are consistent with our theoretical definition? Try doing this before going to the next slide. In the (__) we placed the object of trust, such as “management” or “my roommate.” Responses were measured using a 7-point Likert scale. </vt:lpstr>
      <vt:lpstr>The synonyms used to indicate our theoretical definition of cognitive trust are highlighted below. How many did you get right? Notice how these words are consistent with our definition of cognitive trust as trust that results from a careful, methodical thought process.  </vt:lpstr>
      <vt:lpstr>Based on our theoretical definition of affective trust (go back and look at it), the following questions were developed and tested in a pilot study. Can you identify the synonyms that were used in each question that are consistent with our theoretical definition? Try doing this before going to the next slide. Responses were measured using a 7-point Likert scale. </vt:lpstr>
      <vt:lpstr>The synonyms used to indicate our theoretical definition of affective trust are highlighted below. How many did you get right? Notice how these words are consistent with our definition of affective trust as resulting from one’s instincts, intuition or feelings.</vt:lpstr>
      <vt:lpstr>Finally, we used a 5-point semantic differential scale to measure what we called general trust.</vt:lpstr>
      <vt:lpstr>Multidimensional Model of the Trust Construct</vt:lpstr>
      <vt:lpstr>Factor Analysis</vt:lpstr>
      <vt:lpstr>Watch the video below that demonstrates how to conduct a factor analysis in SPSS. The data are found in an Excel file “Trust Scale Development Data.”</vt:lpstr>
      <vt:lpstr>The rotated component matrix for the six cognitive trust questions is presented below. Click the speaker icon to hear the audio discussion. </vt:lpstr>
      <vt:lpstr>Here are the six cognitive trust questions again. It’s questions C1 and C6 that are loading on a dimension together but separate from the dimension with the other four. Why is that? Look at the wording of C1 and C6 compared to the other four. Do you see any differences? Try to figure this out and the answer will be given on the next slide.</vt:lpstr>
      <vt:lpstr>Notice that questions C2, C3, C4 and C5 are all asking about the process that one used to determine trust. This is exactly what the scale was intended to measure.   However, notice that C1 and C6 appear to be asking the respondent to assess themselves. I was impartial and I was unbiased when I assessed trust. This appears to be asking for a very different judgment.  Notice how factor analysis was able to point this out for us. The process that it uses to analyze the responses indicated that these two questions were being answered in a different pattern than the other four questions. </vt:lpstr>
      <vt:lpstr>We deleted C1 and C6 from the factor analysis and ran it again and the component matrix for the remaining cognitive questions is presented below. Click the speaker icon to hear the audio discussion.  </vt:lpstr>
      <vt:lpstr>The component matrix for the seven affective trust questions is presented below. Click the speaker icon to hear the audio discussion. </vt:lpstr>
      <vt:lpstr>The component matrix for the six remaining affective trust questions is presented on the left. Click the speaker icon to hear the audio discussion. </vt:lpstr>
      <vt:lpstr>The component matrix for the four general trust questions is presented below. As you can see, all four questions load very nicely on a single dimension. </vt:lpstr>
      <vt:lpstr>Below is a summary of our conceptualization of general, cognitive and affect trust with each dimension being measured by a four-item scale.  We have now developed scales with which to measure these three constructs. However, what about reliability and validity?</vt:lpstr>
      <vt:lpstr>Validity in Measurement: Are We Measuring What We Think We’re Measuring?</vt:lpstr>
      <vt:lpstr>Discriminant validity is the ability to differentiate between similar or related constructs. Reliability is consistency in repeated trials (e.g. among the people who use the scales). What the video below to see how we provide evidence of these two attributes of good measurement scales. </vt:lpstr>
      <vt:lpstr>Here’s our rotated component matrix that provides evidence of discriminant validity for the general, cognitive and affective trust scales. Again, notice how each item loads very strongly on its own factor without cross-loading on the other factors. </vt:lpstr>
      <vt:lpstr>The tables below provide evidence of reliability for our cognitive, affective and general trust scales. Cronbach’s Alpha should be greater than .700 in order for the scale to be reliable. </vt:lpstr>
      <vt:lpstr>Finally, we just demonstrated how to develop valid and reliable scales to measure our cognitive, affective and general trust constructs. Now we must use these scales to actually measure these constructs. Watch the video below to see how to do this in SPSS.</vt:lpstr>
      <vt:lpstr>Below are the descriptive statistics from the scales that we just developed to measure trust. These scales were used to measure the trust that members of a Mississippi Cotton Marketing Cooperative had for the managers of the cooperative. What are your conclusions about the trust that members have for management?</vt:lpstr>
      <vt:lpstr>Concluding Comments Regarding Scale Development</vt:lpstr>
      <vt:lpstr>The factor analysis below indicates that these six questions are measuring two different constructs. Questions 7, 6, 11 and 10 comprise dimension 1 while questions 8 and 9 comprise dimension 2.  So, what’s our next step? The rules tell us that a scale must have a minimum of three items. Because dimension 2 only has two items, we have no choice but to drop those two questions and re-run the analysis.   However, notice that question 10 barely meets the minimum requirement for a factor loading of .60. Also notice that it loads .421 on the other dimension. This is an indication of cross-loading. This means that question 10 appears to be trying to measure both dimensions at the same time, which we don’t want.  After these considerations, I’ve decided to delete questions 8 and 9 and re-run the analysis (results are on the next slide). </vt:lpstr>
      <vt:lpstr>Obviously, dropping questions 8 and 9 now results in having a single construct. But also notice question 6 (which earlier exhibited cross-loading).  Questions 6 has a factor loading of .664, which is much lower than the next lowest question (10=.745). This is where we must apply the art of interpretation.  One argument to be made is that we only need a minimum of three items in the scale but we also want the very best items. Because the factor loading for question 6 is so much lower than the loading for question 10, I could also drop it and re-run the analysis.  However, a second argument might be that while the above is true, question 6 is well above the minimum loading requirement and not that far from question 10, so I’m going to leave it in.  I would personally choose the first argument, but I would accept an argument for the second alternative.   Here’s the important point: It will be important on the homework and exams for you to at least make an argument! You should also recognize that some arguments may not be acceptable. For example, if the loading for question 6 below had been .602, that would be so far below question 10 that it would be a poor choice to continue with question 6. </vt:lpstr>
      <vt:lpstr>Finally, researchers might also use their professional judgment and apply the art of interpretation to Cronbach’s Alpha when assessing the reliability of a scale.   The scale being analyzed below does not meet the minimum requirement of .70, however, it is close.  You could choose to continue with this scale and simply report the reliability as marginal.   If the alpha statistic had been say .619, you might also continue to use the scale and report the reliability as poor.   However, once Alpha drops below .60 it would be unacceptable to continue with a scale that is clearly unreliable. </vt:lpstr>
    </vt:vector>
  </TitlesOfParts>
  <Company>Birmingham-Southern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Organizational Behavior and Management</dc:title>
  <dc:creator>Bert Morrow</dc:creator>
  <cp:lastModifiedBy>Morrow, Bert</cp:lastModifiedBy>
  <cp:revision>194</cp:revision>
  <dcterms:created xsi:type="dcterms:W3CDTF">2003-09-24T13:39:50Z</dcterms:created>
  <dcterms:modified xsi:type="dcterms:W3CDTF">2020-03-23T13:19:13Z</dcterms:modified>
</cp:coreProperties>
</file>