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6.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9" r:id="rId4"/>
    <p:sldMasterId id="2147483936" r:id="rId5"/>
    <p:sldMasterId id="2147483943" r:id="rId6"/>
    <p:sldMasterId id="2147483965" r:id="rId7"/>
    <p:sldMasterId id="2147483968" r:id="rId8"/>
    <p:sldMasterId id="2147483971" r:id="rId9"/>
    <p:sldMasterId id="2147483976" r:id="rId10"/>
  </p:sldMasterIdLst>
  <p:notesMasterIdLst>
    <p:notesMasterId r:id="rId38"/>
  </p:notesMasterIdLst>
  <p:sldIdLst>
    <p:sldId id="362" r:id="rId11"/>
    <p:sldId id="310" r:id="rId12"/>
    <p:sldId id="311" r:id="rId13"/>
    <p:sldId id="312" r:id="rId14"/>
    <p:sldId id="313" r:id="rId15"/>
    <p:sldId id="314" r:id="rId16"/>
    <p:sldId id="363" r:id="rId17"/>
    <p:sldId id="315" r:id="rId18"/>
    <p:sldId id="273" r:id="rId19"/>
    <p:sldId id="316" r:id="rId20"/>
    <p:sldId id="328" r:id="rId21"/>
    <p:sldId id="278" r:id="rId22"/>
    <p:sldId id="275" r:id="rId23"/>
    <p:sldId id="317" r:id="rId24"/>
    <p:sldId id="318" r:id="rId25"/>
    <p:sldId id="319" r:id="rId26"/>
    <p:sldId id="320" r:id="rId27"/>
    <p:sldId id="323" r:id="rId28"/>
    <p:sldId id="324" r:id="rId29"/>
    <p:sldId id="329" r:id="rId30"/>
    <p:sldId id="326" r:id="rId31"/>
    <p:sldId id="327" r:id="rId32"/>
    <p:sldId id="325" r:id="rId33"/>
    <p:sldId id="330" r:id="rId34"/>
    <p:sldId id="342" r:id="rId35"/>
    <p:sldId id="343" r:id="rId36"/>
    <p:sldId id="344" r:id="rId37"/>
  </p:sldIdLst>
  <p:sldSz cx="9144000" cy="6858000" type="screen4x3"/>
  <p:notesSz cx="7315200" cy="9601200"/>
  <p:custDataLst>
    <p:tags r:id="rId3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arvin, Megan - Hoboken" initials="MG" lastIdx="38" clrIdx="0"/>
  <p:cmAuthor id="1" name="Michael, Leah - Indianapolis" initials="LM" lastIdx="9" clrIdx="1"/>
  <p:cmAuthor id="2" name="Heaney, Barbara - Hoboken" initials="BH" lastIdx="3" clrIdx="2"/>
  <p:cmAuthor id="3" name="Perry, Nancy - Hoboken" initials="NP" lastIdx="2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E9"/>
    <a:srgbClr val="E4E5E3"/>
    <a:srgbClr val="F2F2F1"/>
    <a:srgbClr val="EB97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080" autoAdjust="0"/>
    <p:restoredTop sz="86380" autoAdjust="0"/>
  </p:normalViewPr>
  <p:slideViewPr>
    <p:cSldViewPr>
      <p:cViewPr varScale="1">
        <p:scale>
          <a:sx n="67" d="100"/>
          <a:sy n="67" d="100"/>
        </p:scale>
        <p:origin x="1128" y="60"/>
      </p:cViewPr>
      <p:guideLst>
        <p:guide orient="horz" pos="2160"/>
        <p:guide pos="2880"/>
      </p:guideLst>
    </p:cSldViewPr>
  </p:slideViewPr>
  <p:outlineViewPr>
    <p:cViewPr>
      <p:scale>
        <a:sx n="33" d="100"/>
        <a:sy n="33" d="100"/>
      </p:scale>
      <p:origin x="0" y="0"/>
    </p:cViewPr>
  </p:outlineViewPr>
  <p:notesTextViewPr>
    <p:cViewPr>
      <p:scale>
        <a:sx n="66" d="100"/>
        <a:sy n="66" d="100"/>
      </p:scale>
      <p:origin x="0" y="0"/>
    </p:cViewPr>
  </p:notesTextViewPr>
  <p:sorterViewPr>
    <p:cViewPr>
      <p:scale>
        <a:sx n="70" d="100"/>
        <a:sy n="70" d="100"/>
      </p:scale>
      <p:origin x="0" y="0"/>
    </p:cViewPr>
  </p:sorterViewPr>
  <p:notesViewPr>
    <p:cSldViewPr>
      <p:cViewPr varScale="1">
        <p:scale>
          <a:sx n="134" d="100"/>
          <a:sy n="134" d="100"/>
        </p:scale>
        <p:origin x="3184" y="20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 Id="rId4" Type="http://schemas.openxmlformats.org/officeDocument/2006/relationships/image" Target="../media/image1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E194C1A8-DC4B-4329-AF88-FD913597DE85}" type="datetimeFigureOut">
              <a:rPr lang="en-US" smtClean="0"/>
              <a:t>8/21/2020</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A8073E54-D085-4E2E-B9A5-A53D7E51940E}" type="slidenum">
              <a:rPr lang="en-US" smtClean="0"/>
              <a:t>‹#›</a:t>
            </a:fld>
            <a:endParaRPr lang="en-US" dirty="0"/>
          </a:p>
        </p:txBody>
      </p:sp>
    </p:spTree>
    <p:extLst>
      <p:ext uri="{BB962C8B-B14F-4D97-AF65-F5344CB8AC3E}">
        <p14:creationId xmlns:p14="http://schemas.microsoft.com/office/powerpoint/2010/main" val="2630752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A8073E54-D085-4E2E-B9A5-A53D7E51940E}" type="slidenum">
              <a:rPr lang="en-US" smtClean="0"/>
              <a:t>6</a:t>
            </a:fld>
            <a:endParaRPr lang="en-US" dirty="0"/>
          </a:p>
        </p:txBody>
      </p:sp>
    </p:spTree>
    <p:extLst>
      <p:ext uri="{BB962C8B-B14F-4D97-AF65-F5344CB8AC3E}">
        <p14:creationId xmlns:p14="http://schemas.microsoft.com/office/powerpoint/2010/main" val="9511395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8073E54-D085-4E2E-B9A5-A53D7E51940E}" type="slidenum">
              <a:rPr lang="en-US" smtClean="0"/>
              <a:t>13</a:t>
            </a:fld>
            <a:endParaRPr lang="en-US" dirty="0"/>
          </a:p>
        </p:txBody>
      </p:sp>
    </p:spTree>
    <p:extLst>
      <p:ext uri="{BB962C8B-B14F-4D97-AF65-F5344CB8AC3E}">
        <p14:creationId xmlns:p14="http://schemas.microsoft.com/office/powerpoint/2010/main" val="15453672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8073E54-D085-4E2E-B9A5-A53D7E51940E}" type="slidenum">
              <a:rPr lang="en-US" smtClean="0"/>
              <a:t>14</a:t>
            </a:fld>
            <a:endParaRPr lang="en-US" dirty="0"/>
          </a:p>
        </p:txBody>
      </p:sp>
    </p:spTree>
    <p:extLst>
      <p:ext uri="{BB962C8B-B14F-4D97-AF65-F5344CB8AC3E}">
        <p14:creationId xmlns:p14="http://schemas.microsoft.com/office/powerpoint/2010/main" val="19676027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er: Version A">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152400" y="365125"/>
            <a:ext cx="8839200" cy="1387475"/>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a:t>Click to Edit Book Title</a:t>
            </a:r>
          </a:p>
        </p:txBody>
      </p:sp>
      <p:sp>
        <p:nvSpPr>
          <p:cNvPr id="25" name="Edition"/>
          <p:cNvSpPr>
            <a:spLocks noGrp="1"/>
          </p:cNvSpPr>
          <p:nvPr>
            <p:ph sz="quarter" idx="17" hasCustomPrompt="1"/>
          </p:nvPr>
        </p:nvSpPr>
        <p:spPr>
          <a:xfrm>
            <a:off x="152400" y="1752600"/>
            <a:ext cx="8839200" cy="6096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a:latin typeface="Source Sans Pro" charset="0"/>
                <a:ea typeface="Source Sans Pro" charset="0"/>
                <a:cs typeface="Source Sans Pro" charset="0"/>
              </a:rPr>
              <a:t>Third Edition</a:t>
            </a:r>
            <a:endParaRPr lang="en-US" dirty="0"/>
          </a:p>
        </p:txBody>
      </p:sp>
      <p:sp>
        <p:nvSpPr>
          <p:cNvPr id="27" name="Author"/>
          <p:cNvSpPr>
            <a:spLocks noGrp="1"/>
          </p:cNvSpPr>
          <p:nvPr>
            <p:ph sz="quarter" idx="18" hasCustomPrompt="1"/>
          </p:nvPr>
        </p:nvSpPr>
        <p:spPr>
          <a:xfrm>
            <a:off x="152400" y="2362200"/>
            <a:ext cx="8839200" cy="6858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a:latin typeface="Source Sans Pro" charset="0"/>
                <a:ea typeface="Source Sans Pro" charset="0"/>
                <a:cs typeface="Source Sans Pro" charset="0"/>
              </a:rPr>
              <a:t>David Klein</a:t>
            </a:r>
            <a:endParaRPr lang="en-US" dirty="0"/>
          </a:p>
        </p:txBody>
      </p:sp>
      <p:sp>
        <p:nvSpPr>
          <p:cNvPr id="29" name="CN"/>
          <p:cNvSpPr>
            <a:spLocks noGrp="1"/>
          </p:cNvSpPr>
          <p:nvPr>
            <p:ph sz="quarter" idx="19" hasCustomPrompt="1"/>
          </p:nvPr>
        </p:nvSpPr>
        <p:spPr>
          <a:xfrm>
            <a:off x="152400" y="37338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a:t>Chapter 1</a:t>
            </a:r>
          </a:p>
        </p:txBody>
      </p:sp>
      <p:sp>
        <p:nvSpPr>
          <p:cNvPr id="31" name="CT"/>
          <p:cNvSpPr>
            <a:spLocks noGrp="1"/>
          </p:cNvSpPr>
          <p:nvPr>
            <p:ph sz="quarter" idx="20" hasCustomPrompt="1"/>
          </p:nvPr>
        </p:nvSpPr>
        <p:spPr>
          <a:xfrm>
            <a:off x="152400" y="4267200"/>
            <a:ext cx="8839200" cy="24384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a:t>Click to Edit Chapter Title</a:t>
            </a:r>
          </a:p>
        </p:txBody>
      </p:sp>
    </p:spTree>
    <p:extLst>
      <p:ext uri="{BB962C8B-B14F-4D97-AF65-F5344CB8AC3E}">
        <p14:creationId xmlns:p14="http://schemas.microsoft.com/office/powerpoint/2010/main" val="8263724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Outline: Version E1">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
          <p:cNvSpPr>
            <a:spLocks noGrp="1"/>
          </p:cNvSpPr>
          <p:nvPr>
            <p:ph sz="quarter" idx="14" hasCustomPrompt="1"/>
          </p:nvPr>
        </p:nvSpPr>
        <p:spPr>
          <a:xfrm>
            <a:off x="304800" y="1752600"/>
            <a:ext cx="8534400" cy="4495800"/>
          </a:xfrm>
          <a:prstGeom prst="rect">
            <a:avLst/>
          </a:prstGeom>
        </p:spPr>
        <p:txBody>
          <a:bodyPr/>
          <a:lstStyle>
            <a:lvl1pPr marL="0" indent="0">
              <a:buFont typeface="+mj-lt"/>
              <a:buNone/>
              <a:tabLst/>
              <a:defRPr sz="2800" b="0" i="0" baseline="0">
                <a:latin typeface="Calibri" charset="0"/>
                <a:ea typeface="Calibri" charset="0"/>
                <a:cs typeface="Calibri" charset="0"/>
              </a:defRPr>
            </a:lvl1pPr>
            <a:lvl2pPr marL="803275" indent="-282575">
              <a:tabLst/>
              <a:defRPr sz="2400" b="0" i="0" baseline="0">
                <a:latin typeface="Calibri" charset="0"/>
                <a:ea typeface="Calibri" charset="0"/>
                <a:cs typeface="Calibri" charset="0"/>
              </a:defRPr>
            </a:lvl2pPr>
            <a:lvl3pPr marL="803275" marR="0" indent="-282575"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a:t>This Is a Sample Outline with No Numbers and One-column</a:t>
            </a:r>
          </a:p>
          <a:p>
            <a:pPr lvl="1"/>
            <a:r>
              <a:rPr lang="en-US" dirty="0"/>
              <a:t>The H2 Level Does Not Have a Number</a:t>
            </a:r>
          </a:p>
          <a:p>
            <a:pPr lvl="2"/>
            <a:r>
              <a:rPr lang="en-US" dirty="0"/>
              <a:t>One of the Subheadings May Be a Special Feature  </a:t>
            </a:r>
          </a:p>
          <a:p>
            <a:pPr lvl="0"/>
            <a:r>
              <a:rPr lang="en-US" dirty="0"/>
              <a:t>This Outline Has Two Levels</a:t>
            </a:r>
          </a:p>
          <a:p>
            <a:pPr lvl="1"/>
            <a:r>
              <a:rPr lang="en-US" dirty="0"/>
              <a:t>Outline Items Usually Have No Ending Punctuation</a:t>
            </a:r>
          </a:p>
          <a:p>
            <a:pPr marL="803275" marR="0" lvl="2" indent="-282575" algn="l" defTabSz="914400" rtl="0" eaLnBrk="1" fontAlgn="auto" latinLnBrk="0" hangingPunct="1">
              <a:lnSpc>
                <a:spcPct val="90000"/>
              </a:lnSpc>
              <a:spcBef>
                <a:spcPts val="500"/>
              </a:spcBef>
              <a:spcAft>
                <a:spcPts val="0"/>
              </a:spcAft>
              <a:buClrTx/>
              <a:buSzTx/>
              <a:buFont typeface="Arial"/>
              <a:buChar char="•"/>
              <a:tabLst/>
              <a:defRPr/>
            </a:pPr>
            <a:r>
              <a:rPr lang="en-US" dirty="0"/>
              <a:t>Special Feature</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3403783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Outline: Version F1">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4" hasCustomPrompt="1"/>
          </p:nvPr>
        </p:nvSpPr>
        <p:spPr>
          <a:xfrm>
            <a:off x="304800" y="1752600"/>
            <a:ext cx="8534400" cy="4419600"/>
          </a:xfrm>
          <a:prstGeom prst="rect">
            <a:avLst/>
          </a:prstGeom>
        </p:spPr>
        <p:txBody>
          <a:bodyPr numCol="2"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a:t>1.1	This Is a Sample Outline for Two-Column and Double-numbered</a:t>
            </a:r>
          </a:p>
          <a:p>
            <a:pPr lvl="0"/>
            <a:r>
              <a:rPr lang="en-US" dirty="0"/>
              <a:t>1.2	It is Two-column </a:t>
            </a:r>
          </a:p>
          <a:p>
            <a:pPr lvl="0"/>
            <a:r>
              <a:rPr lang="en-US" dirty="0"/>
              <a:t>1.3	This Outline Has No Sub-lists</a:t>
            </a:r>
          </a:p>
          <a:p>
            <a:pPr lvl="0"/>
            <a:r>
              <a:rPr lang="en-US" dirty="0"/>
              <a:t>1.4	This List Is Double-numbered</a:t>
            </a:r>
          </a:p>
          <a:p>
            <a:pPr lvl="0"/>
            <a:r>
              <a:rPr lang="en-US" dirty="0"/>
              <a:t>1.5	The Outline Slide Has a Footer</a:t>
            </a:r>
          </a:p>
          <a:p>
            <a:pPr lvl="0"/>
            <a:r>
              <a:rPr lang="en-US" dirty="0"/>
              <a:t>1.6	Outline Items Usually Have No Ending Punctuation</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1.7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1.8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1.10	Another Heading</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20518789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Outline: Version F2 (2 text boxes)">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1"/>
          <p:cNvSpPr>
            <a:spLocks noGrp="1"/>
          </p:cNvSpPr>
          <p:nvPr>
            <p:ph sz="quarter" idx="14" hasCustomPrompt="1"/>
          </p:nvPr>
        </p:nvSpPr>
        <p:spPr>
          <a:xfrm>
            <a:off x="304800" y="1752600"/>
            <a:ext cx="4038600" cy="4419600"/>
          </a:xfrm>
          <a:prstGeom prst="rect">
            <a:avLst/>
          </a:prstGeom>
        </p:spPr>
        <p:txBody>
          <a:bodyPr numCol="1"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a:t>1.1	This Is a Sample Outline for Two-Column (2 Boxes) and Double-numbered</a:t>
            </a:r>
          </a:p>
          <a:p>
            <a:pPr lvl="0"/>
            <a:r>
              <a:rPr lang="en-US" dirty="0"/>
              <a:t>1.2	It is Two-column </a:t>
            </a:r>
          </a:p>
          <a:p>
            <a:pPr lvl="0"/>
            <a:r>
              <a:rPr lang="en-US" dirty="0"/>
              <a:t>1.3	This Outline Has No Sub-lists</a:t>
            </a:r>
          </a:p>
          <a:p>
            <a:pPr lvl="0"/>
            <a:r>
              <a:rPr lang="en-US" dirty="0"/>
              <a:t>1.4	This List Is Double-numbered</a:t>
            </a:r>
          </a:p>
        </p:txBody>
      </p:sp>
      <p:sp>
        <p:nvSpPr>
          <p:cNvPr id="7" name="COBNL2"/>
          <p:cNvSpPr>
            <a:spLocks noGrp="1"/>
          </p:cNvSpPr>
          <p:nvPr>
            <p:ph sz="quarter" idx="15" hasCustomPrompt="1"/>
          </p:nvPr>
        </p:nvSpPr>
        <p:spPr>
          <a:xfrm>
            <a:off x="4767262" y="1752600"/>
            <a:ext cx="4038600" cy="4419600"/>
          </a:xfrm>
          <a:prstGeom prst="rect">
            <a:avLst/>
          </a:prstGeom>
        </p:spPr>
        <p:txBody>
          <a:bodyPr numCol="1"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a:t>1.5	The Outline Slide Has a Footer</a:t>
            </a:r>
          </a:p>
          <a:p>
            <a:pPr lvl="0"/>
            <a:r>
              <a:rPr lang="en-US" dirty="0"/>
              <a:t>1.6	Outline Items Usually Have No Ending Punctuation</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1.7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1.8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1.9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1.10	Another Heading</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4100604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Outline: Version 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5" name="Content Placeholder 4"/>
          <p:cNvSpPr>
            <a:spLocks noGrp="1"/>
          </p:cNvSpPr>
          <p:nvPr>
            <p:ph sz="quarter" idx="15" hasCustomPrompt="1"/>
          </p:nvPr>
        </p:nvSpPr>
        <p:spPr>
          <a:xfrm>
            <a:off x="304800" y="1752600"/>
            <a:ext cx="8534400" cy="4419600"/>
          </a:xfrm>
          <a:prstGeom prst="rect">
            <a:avLst/>
          </a:prstGeom>
        </p:spPr>
        <p:txBody>
          <a:bodyPr/>
          <a:lstStyle>
            <a:lvl1pPr marL="0" indent="0">
              <a:buNone/>
              <a:defRPr sz="2800" baseline="0"/>
            </a:lvl1pPr>
            <a:lvl2pPr marL="457200" indent="-446088">
              <a:spcBef>
                <a:spcPts val="2000"/>
              </a:spcBef>
              <a:buFont typeface="+mj-lt"/>
              <a:buNone/>
              <a:tabLst/>
              <a:defRPr sz="2800">
                <a:solidFill>
                  <a:schemeClr val="accent2"/>
                </a:solidFill>
              </a:defRPr>
            </a:lvl2pPr>
            <a:lvl3pPr marL="688975" indent="-400050">
              <a:spcBef>
                <a:spcPts val="1000"/>
              </a:spcBef>
              <a:buClr>
                <a:schemeClr val="accent2"/>
              </a:buClr>
              <a:buFont typeface="+mj-lt"/>
              <a:buAutoNum type="arabicPeriod"/>
              <a:tabLst/>
              <a:defRPr sz="2800"/>
            </a:lvl3pPr>
            <a:lvl4pPr marL="1371600" indent="0">
              <a:buNone/>
              <a:defRPr sz="2800"/>
            </a:lvl4pPr>
            <a:lvl5pPr marL="1828800" indent="0">
              <a:buNone/>
              <a:defRPr sz="2800"/>
            </a:lvl5pPr>
          </a:lstStyle>
          <a:p>
            <a:pPr lvl="0"/>
            <a:r>
              <a:rPr lang="en-US" dirty="0"/>
              <a:t>This Is a Sample Outline with No Numbers</a:t>
            </a:r>
          </a:p>
          <a:p>
            <a:pPr lvl="1"/>
            <a:r>
              <a:rPr lang="en-US" dirty="0"/>
              <a:t>Learning Objective</a:t>
            </a:r>
          </a:p>
          <a:p>
            <a:pPr lvl="2"/>
            <a:r>
              <a:rPr lang="en-US" dirty="0"/>
              <a:t>Describe what racial &amp; ethnic group make up Latin America.</a:t>
            </a:r>
          </a:p>
          <a:p>
            <a:pPr lvl="2"/>
            <a:r>
              <a:rPr lang="en-US" dirty="0"/>
              <a:t>Explain Latin American agricultural systems.</a:t>
            </a:r>
          </a:p>
          <a:p>
            <a:pPr lvl="2"/>
            <a:r>
              <a:rPr lang="en-US" dirty="0"/>
              <a:t>Critically evaluate models of biodiversity conservation in the Latin American context.</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956338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earning Objectives: Version A">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304800" y="743712"/>
            <a:ext cx="8534400" cy="990600"/>
          </a:xfrm>
          <a:prstGeom prst="rect">
            <a:avLst/>
          </a:prstGeom>
        </p:spPr>
        <p:txBody>
          <a:bodyPr/>
          <a:lstStyle>
            <a:lvl1pPr>
              <a:defRPr sz="4000" b="0" i="0">
                <a:solidFill>
                  <a:schemeClr val="accent2"/>
                </a:solidFill>
                <a:latin typeface="Calibri" charset="0"/>
                <a:ea typeface="Calibri" charset="0"/>
                <a:cs typeface="Calibri" charset="0"/>
              </a:defRPr>
            </a:lvl1pPr>
          </a:lstStyle>
          <a:p>
            <a:r>
              <a:rPr lang="en-US" dirty="0"/>
              <a:t>Learning Objectives</a:t>
            </a:r>
          </a:p>
        </p:txBody>
      </p:sp>
      <p:sp>
        <p:nvSpPr>
          <p:cNvPr id="9" name="LONL"/>
          <p:cNvSpPr>
            <a:spLocks noGrp="1"/>
          </p:cNvSpPr>
          <p:nvPr>
            <p:ph sz="quarter" idx="16" hasCustomPrompt="1"/>
          </p:nvPr>
        </p:nvSpPr>
        <p:spPr>
          <a:xfrm>
            <a:off x="304800" y="1752600"/>
            <a:ext cx="8534400" cy="4495800"/>
          </a:xfrm>
          <a:prstGeom prst="rect">
            <a:avLst/>
          </a:prstGeom>
        </p:spPr>
        <p:txBody>
          <a:bodyPr/>
          <a:lstStyle>
            <a:lvl1pPr marL="514350" indent="-514350">
              <a:buClr>
                <a:schemeClr val="accent2"/>
              </a:buClr>
              <a:buFont typeface="+mj-lt"/>
              <a:buAutoNum type="arabicPeriod"/>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Explain the time value of money and why it is so important in the field of finance.</a:t>
            </a:r>
          </a:p>
          <a:p>
            <a:pPr lvl="0"/>
            <a:r>
              <a:rPr lang="en-US" dirty="0"/>
              <a:t>Explain the concept of future value, including the meaning of the terms principal, simple interest, and compound interest.</a:t>
            </a:r>
          </a:p>
          <a:p>
            <a:pPr lvl="0"/>
            <a:r>
              <a:rPr lang="en-US" dirty="0"/>
              <a:t>Explain the concept of present value, how it relates to future value, and is used to make business decisions.</a:t>
            </a:r>
          </a:p>
        </p:txBody>
      </p:sp>
      <p:sp>
        <p:nvSpPr>
          <p:cNvPr id="6" name="Slide Number Placeholder 5"/>
          <p:cNvSpPr>
            <a:spLocks noGrp="1"/>
          </p:cNvSpPr>
          <p:nvPr>
            <p:ph type="sldNum" sz="quarter" idx="12"/>
          </p:nvPr>
        </p:nvSpPr>
        <p:spPr>
          <a:xfrm>
            <a:off x="6457950" y="6356350"/>
            <a:ext cx="2381250" cy="365125"/>
          </a:xfrm>
          <a:prstGeom prst="rect">
            <a:avLst/>
          </a:prstGeom>
        </p:spPr>
        <p:txBody>
          <a:bodyPr/>
          <a:lstStyle>
            <a:lvl1pPr>
              <a:defRPr b="0" i="0">
                <a:latin typeface="Calibri" charset="0"/>
                <a:ea typeface="Calibri" charset="0"/>
                <a:cs typeface="Calibri" charset="0"/>
              </a:defRPr>
            </a:lvl1pPr>
          </a:lstStyle>
          <a:p>
            <a:fld id="{957104EA-F2AF-1046-9253-EE8D978719B5}" type="slidenum">
              <a:rPr lang="en-US" smtClean="0"/>
              <a:pPr/>
              <a:t>‹#›</a:t>
            </a:fld>
            <a:endParaRPr lang="en-US" dirty="0"/>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8823214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arning Objectives: Version B">
    <p:spTree>
      <p:nvGrpSpPr>
        <p:cNvPr id="1" name=""/>
        <p:cNvGrpSpPr/>
        <p:nvPr/>
      </p:nvGrpSpPr>
      <p:grpSpPr>
        <a:xfrm>
          <a:off x="0" y="0"/>
          <a:ext cx="0" cy="0"/>
          <a:chOff x="0" y="0"/>
          <a:chExt cx="0" cy="0"/>
        </a:xfrm>
      </p:grpSpPr>
      <p:sp>
        <p:nvSpPr>
          <p:cNvPr id="6" name="Title"/>
          <p:cNvSpPr>
            <a:spLocks noGrp="1"/>
          </p:cNvSpPr>
          <p:nvPr>
            <p:ph type="title" hasCustomPrompt="1"/>
          </p:nvPr>
        </p:nvSpPr>
        <p:spPr>
          <a:xfrm>
            <a:off x="304800" y="743712"/>
            <a:ext cx="8534400" cy="990600"/>
          </a:xfrm>
          <a:prstGeom prst="rect">
            <a:avLst/>
          </a:prstGeom>
        </p:spPr>
        <p:txBody>
          <a:bodyPr/>
          <a:lstStyle>
            <a:lvl1pPr>
              <a:defRPr sz="4000" b="0" i="0">
                <a:solidFill>
                  <a:schemeClr val="accent2"/>
                </a:solidFill>
                <a:latin typeface="Calibri" charset="0"/>
                <a:ea typeface="Calibri" charset="0"/>
                <a:cs typeface="Calibri" charset="0"/>
              </a:defRPr>
            </a:lvl1pPr>
          </a:lstStyle>
          <a:p>
            <a:r>
              <a:rPr lang="en-US" dirty="0"/>
              <a:t>Learning Objectives</a:t>
            </a:r>
          </a:p>
        </p:txBody>
      </p:sp>
      <p:sp>
        <p:nvSpPr>
          <p:cNvPr id="7" name="LOBL"/>
          <p:cNvSpPr>
            <a:spLocks noGrp="1"/>
          </p:cNvSpPr>
          <p:nvPr>
            <p:ph sz="quarter" idx="16" hasCustomPrompt="1"/>
          </p:nvPr>
        </p:nvSpPr>
        <p:spPr>
          <a:xfrm>
            <a:off x="304800" y="1752600"/>
            <a:ext cx="8534400" cy="4495800"/>
          </a:xfrm>
          <a:prstGeom prst="rect">
            <a:avLst/>
          </a:prstGeom>
        </p:spPr>
        <p:txBody>
          <a:bodyPr/>
          <a:lstStyle>
            <a:lvl1pPr marL="292608" indent="-292608">
              <a:buClr>
                <a:schemeClr val="accent2"/>
              </a:buClr>
              <a:buFont typeface="Arial" charset="0"/>
              <a:buChar char="•"/>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Explain the time value of money and why it is so important in the field of finance.</a:t>
            </a:r>
          </a:p>
          <a:p>
            <a:pPr lvl="0"/>
            <a:r>
              <a:rPr lang="en-US" dirty="0"/>
              <a:t>Explain the concept of future value, including the meaning of the terms principal, simple interest, and compound interest.</a:t>
            </a:r>
          </a:p>
          <a:p>
            <a:pPr lvl="0"/>
            <a:r>
              <a:rPr lang="en-US" dirty="0"/>
              <a:t>Explain the concept of present value, how it relates to future value, and is used to make business decisions.</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8177182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cept Check Question (1of 2)">
    <p:spTree>
      <p:nvGrpSpPr>
        <p:cNvPr id="1" name=""/>
        <p:cNvGrpSpPr/>
        <p:nvPr/>
      </p:nvGrpSpPr>
      <p:grpSpPr>
        <a:xfrm>
          <a:off x="0" y="0"/>
          <a:ext cx="0" cy="0"/>
          <a:chOff x="0" y="0"/>
          <a:chExt cx="0" cy="0"/>
        </a:xfrm>
      </p:grpSpPr>
      <p:sp>
        <p:nvSpPr>
          <p:cNvPr id="14" name="Title 13"/>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pPr lvl="0"/>
            <a:r>
              <a:rPr lang="en-US" dirty="0"/>
              <a:t>1.1 Periodicity Assumption</a:t>
            </a:r>
          </a:p>
        </p:txBody>
      </p:sp>
      <p:sp>
        <p:nvSpPr>
          <p:cNvPr id="5" name="Content Placeholder 4"/>
          <p:cNvSpPr>
            <a:spLocks noGrp="1"/>
          </p:cNvSpPr>
          <p:nvPr>
            <p:ph sz="quarter" idx="16" hasCustomPrompt="1"/>
          </p:nvPr>
        </p:nvSpPr>
        <p:spPr>
          <a:xfrm>
            <a:off x="304800" y="1752600"/>
            <a:ext cx="8534400" cy="4419600"/>
          </a:xfrm>
          <a:prstGeom prst="rect">
            <a:avLst/>
          </a:prstGeom>
        </p:spPr>
        <p:txBody>
          <a:bodyPr/>
          <a:lstStyle>
            <a:lvl1pPr marL="0" indent="0">
              <a:spcBef>
                <a:spcPts val="1000"/>
              </a:spcBef>
              <a:buNone/>
              <a:defRPr sz="2800" baseline="0"/>
            </a:lvl1pPr>
            <a:lvl2pPr marL="809625" indent="-460375">
              <a:spcBef>
                <a:spcPts val="1000"/>
              </a:spcBef>
              <a:buClr>
                <a:schemeClr val="accent2"/>
              </a:buClr>
              <a:buFont typeface="+mj-lt"/>
              <a:buAutoNum type="alphaLcPeriod"/>
              <a:tabLst/>
              <a:defRPr sz="2800"/>
            </a:lvl2pPr>
            <a:lvl3pPr marL="914400" indent="0">
              <a:buNone/>
              <a:defRPr sz="2800"/>
            </a:lvl3pPr>
            <a:lvl4pPr marL="1371600" indent="0">
              <a:buNone/>
              <a:defRPr sz="2800"/>
            </a:lvl4pPr>
            <a:lvl5pPr marL="1828800" indent="0">
              <a:buNone/>
              <a:defRPr sz="2800"/>
            </a:lvl5pPr>
          </a:lstStyle>
          <a:p>
            <a:pPr lvl="0"/>
            <a:r>
              <a:rPr lang="en-US" dirty="0"/>
              <a:t>Which one of these statements about the accrual basis of accounting is false?</a:t>
            </a:r>
          </a:p>
          <a:p>
            <a:pPr lvl="1"/>
            <a:r>
              <a:rPr lang="en-US" dirty="0"/>
              <a:t>Companies record events that change their financial statements in the period in which events occur, even if cash was not exchanged.</a:t>
            </a:r>
          </a:p>
          <a:p>
            <a:pPr lvl="1"/>
            <a:r>
              <a:rPr lang="en-US" dirty="0"/>
              <a:t>Companies recognize revenue in the period in which the performance obligation is satisfied.</a:t>
            </a:r>
          </a:p>
          <a:p>
            <a:pPr lvl="1"/>
            <a:r>
              <a:rPr lang="en-US" dirty="0"/>
              <a:t>This basis is accord with generally accepted accounting principles.</a:t>
            </a:r>
          </a:p>
          <a:p>
            <a:pPr lvl="1"/>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8124381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cept Check Question (2of 2)">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1.1 Periodicity Assumption</a:t>
            </a:r>
          </a:p>
        </p:txBody>
      </p:sp>
      <p:sp>
        <p:nvSpPr>
          <p:cNvPr id="12" name="Question"/>
          <p:cNvSpPr>
            <a:spLocks noGrp="1"/>
          </p:cNvSpPr>
          <p:nvPr>
            <p:ph sz="quarter" idx="15" hasCustomPrompt="1"/>
          </p:nvPr>
        </p:nvSpPr>
        <p:spPr>
          <a:xfrm>
            <a:off x="304800" y="1752600"/>
            <a:ext cx="8534400" cy="4419600"/>
          </a:xfrm>
          <a:prstGeom prst="rect">
            <a:avLst/>
          </a:prstGeom>
        </p:spPr>
        <p:txBody>
          <a:bodyPr/>
          <a:lstStyle>
            <a:lvl1pPr marL="12700" indent="0">
              <a:spcBef>
                <a:spcPts val="1000"/>
              </a:spcBef>
              <a:buNone/>
              <a:tabLst/>
              <a:defRPr sz="2800" b="0" i="0" baseline="0">
                <a:solidFill>
                  <a:schemeClr val="tx1"/>
                </a:solidFill>
                <a:latin typeface="Calibri" charset="0"/>
                <a:ea typeface="Calibri" charset="0"/>
                <a:cs typeface="Calibri" charset="0"/>
              </a:defRPr>
            </a:lvl1pPr>
            <a:lvl2pPr marL="803275" indent="-450850">
              <a:spcBef>
                <a:spcPts val="1000"/>
              </a:spcBef>
              <a:buFont typeface="+mj-lt"/>
              <a:buNone/>
              <a:tabLst/>
              <a:defRPr sz="2800" b="0" i="0" baseline="0">
                <a:solidFill>
                  <a:schemeClr val="tx1"/>
                </a:solidFill>
                <a:latin typeface="Calibri" charset="0"/>
                <a:ea typeface="Calibri" charset="0"/>
                <a:cs typeface="Calibri" charset="0"/>
              </a:defRPr>
            </a:lvl2pPr>
            <a:lvl3pPr marL="803275" indent="-790575">
              <a:buNone/>
              <a:tabLst/>
              <a:defRPr sz="2800" b="0" i="0">
                <a:latin typeface="Calibri" charset="0"/>
                <a:ea typeface="Calibri" charset="0"/>
                <a:cs typeface="Calibri" charset="0"/>
              </a:defRPr>
            </a:lvl3pPr>
          </a:lstStyle>
          <a:p>
            <a:pPr lvl="0"/>
            <a:r>
              <a:rPr lang="en-US" dirty="0"/>
              <a:t>Which one of these statements about the accrual basis of accounting is false?</a:t>
            </a:r>
          </a:p>
          <a:p>
            <a:pPr lvl="1"/>
            <a:r>
              <a:rPr lang="en-US" dirty="0"/>
              <a:t>a.	Companies record events that change their financial statements in the period in which events occur, even if cash was not exchanged.</a:t>
            </a:r>
          </a:p>
          <a:p>
            <a:pPr lvl="2"/>
            <a:r>
              <a:rPr lang="en-US" dirty="0"/>
              <a:t>✔️b.	Companies recognize revenue in the period in which the performance obligation is satisfied.</a:t>
            </a:r>
          </a:p>
          <a:p>
            <a:pPr lvl="1"/>
            <a:r>
              <a:rPr lang="en-US" dirty="0"/>
              <a:t>c.	This basis is accord with generally accepted accounting principles.</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8523935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 Term: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768350"/>
            <a:ext cx="8534400" cy="990599"/>
          </a:xfrm>
        </p:spPr>
        <p:txBody>
          <a:bodyPr/>
          <a:lstStyle/>
          <a:p>
            <a:r>
              <a:rPr lang="en-US"/>
              <a:t>Language</a:t>
            </a:r>
            <a:endParaRPr lang="en-US" dirty="0"/>
          </a:p>
        </p:txBody>
      </p:sp>
      <p:sp>
        <p:nvSpPr>
          <p:cNvPr id="7" name="Definition of Key Term"/>
          <p:cNvSpPr>
            <a:spLocks noGrp="1"/>
          </p:cNvSpPr>
          <p:nvPr>
            <p:ph sz="quarter" idx="15" hasCustomPrompt="1"/>
          </p:nvPr>
        </p:nvSpPr>
        <p:spPr>
          <a:xfrm>
            <a:off x="304800" y="1752600"/>
            <a:ext cx="8534400" cy="4114800"/>
          </a:xfrm>
          <a:prstGeom prst="rect">
            <a:avLst/>
          </a:prstGeom>
        </p:spPr>
        <p:txBody>
          <a:bodyPr/>
          <a:lstStyle>
            <a:lvl1pPr marL="292608" indent="-292608">
              <a:spcBef>
                <a:spcPts val="1000"/>
              </a:spcBef>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a:t>Form of communication using sounds and symbols combined according to specified rules</a:t>
            </a:r>
          </a:p>
        </p:txBody>
      </p:sp>
      <p:sp>
        <p:nvSpPr>
          <p:cNvPr id="9" name="Media LInk"/>
          <p:cNvSpPr>
            <a:spLocks noGrp="1"/>
          </p:cNvSpPr>
          <p:nvPr>
            <p:ph sz="quarter" idx="16" hasCustomPrompt="1"/>
          </p:nvPr>
        </p:nvSpPr>
        <p:spPr>
          <a:xfrm>
            <a:off x="304800" y="5867400"/>
            <a:ext cx="8534400" cy="609600"/>
          </a:xfrm>
          <a:prstGeom prst="rect">
            <a:avLst/>
          </a:prstGeom>
        </p:spPr>
        <p:txBody>
          <a:bodyPr/>
          <a:lstStyle>
            <a:lvl1pPr marL="0" indent="0" algn="r">
              <a:buNone/>
              <a:defRPr sz="2200" b="0" i="0" baseline="0">
                <a:latin typeface="Calibri" charset="0"/>
                <a:ea typeface="Calibri" charset="0"/>
                <a:cs typeface="Calibri" charset="0"/>
              </a:defRPr>
            </a:lvl1pPr>
            <a:lvl2pPr algn="r">
              <a:defRPr/>
            </a:lvl2pPr>
            <a:lvl3pPr algn="r">
              <a:defRPr/>
            </a:lvl3pPr>
            <a:lvl4pPr algn="r">
              <a:defRPr/>
            </a:lvl4pPr>
            <a:lvl5pPr algn="r">
              <a:defRPr/>
            </a:lvl5pPr>
          </a:lstStyle>
          <a:p>
            <a:pPr lvl="0"/>
            <a:r>
              <a:rPr lang="en-US" dirty="0"/>
              <a:t>Media link placeholder</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7006093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 Term: Version B">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914401"/>
            <a:ext cx="8534400" cy="990599"/>
          </a:xfrm>
        </p:spPr>
        <p:txBody>
          <a:bodyPr/>
          <a:lstStyle>
            <a:lvl1pPr>
              <a:defRPr baseline="0"/>
            </a:lvl1pPr>
          </a:lstStyle>
          <a:p>
            <a:r>
              <a:rPr lang="en-US" dirty="0"/>
              <a:t>Anatomy and Physiology Defined</a:t>
            </a:r>
          </a:p>
        </p:txBody>
      </p:sp>
      <p:sp>
        <p:nvSpPr>
          <p:cNvPr id="7" name="Definition of Key Term"/>
          <p:cNvSpPr>
            <a:spLocks noGrp="1"/>
          </p:cNvSpPr>
          <p:nvPr>
            <p:ph sz="quarter" idx="15" hasCustomPrompt="1"/>
          </p:nvPr>
        </p:nvSpPr>
        <p:spPr>
          <a:xfrm>
            <a:off x="304800" y="1905000"/>
            <a:ext cx="8534400" cy="3962400"/>
          </a:xfrm>
          <a:prstGeom prst="rect">
            <a:avLst/>
          </a:prstGeom>
        </p:spPr>
        <p:txBody>
          <a:bodyPr/>
          <a:lstStyle>
            <a:lvl1pPr marL="292608" indent="-292608">
              <a:spcBef>
                <a:spcPts val="1000"/>
              </a:spcBef>
              <a:buClr>
                <a:schemeClr val="accent2"/>
              </a:buClr>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a:t>Anatomy is the science of structure and the relationships among structures.</a:t>
            </a:r>
          </a:p>
          <a:p>
            <a:pPr lvl="0"/>
            <a:r>
              <a:rPr lang="en-US" dirty="0"/>
              <a:t>Physiology is the science of body functions, that is, how the body parts work.</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6622711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pener: Version B">
    <p:spTree>
      <p:nvGrpSpPr>
        <p:cNvPr id="1" name=""/>
        <p:cNvGrpSpPr/>
        <p:nvPr/>
      </p:nvGrpSpPr>
      <p:grpSpPr>
        <a:xfrm>
          <a:off x="0" y="0"/>
          <a:ext cx="0" cy="0"/>
          <a:chOff x="0" y="0"/>
          <a:chExt cx="0" cy="0"/>
        </a:xfrm>
      </p:grpSpPr>
      <p:sp>
        <p:nvSpPr>
          <p:cNvPr id="13" name="CN"/>
          <p:cNvSpPr>
            <a:spLocks noGrp="1"/>
          </p:cNvSpPr>
          <p:nvPr>
            <p:ph sz="quarter" idx="19" hasCustomPrompt="1"/>
          </p:nvPr>
        </p:nvSpPr>
        <p:spPr>
          <a:xfrm>
            <a:off x="152400" y="2286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a:t>Chapter 1</a:t>
            </a:r>
          </a:p>
        </p:txBody>
      </p:sp>
      <p:sp>
        <p:nvSpPr>
          <p:cNvPr id="14" name="CT"/>
          <p:cNvSpPr>
            <a:spLocks noGrp="1"/>
          </p:cNvSpPr>
          <p:nvPr>
            <p:ph sz="quarter" idx="20" hasCustomPrompt="1"/>
          </p:nvPr>
        </p:nvSpPr>
        <p:spPr>
          <a:xfrm>
            <a:off x="152400" y="762000"/>
            <a:ext cx="8839200" cy="22860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a:t>Click to Edit Chapter Title</a:t>
            </a:r>
          </a:p>
        </p:txBody>
      </p:sp>
      <p:sp>
        <p:nvSpPr>
          <p:cNvPr id="8" name="Title "/>
          <p:cNvSpPr>
            <a:spLocks noGrp="1"/>
          </p:cNvSpPr>
          <p:nvPr>
            <p:ph type="title" hasCustomPrompt="1"/>
          </p:nvPr>
        </p:nvSpPr>
        <p:spPr>
          <a:xfrm>
            <a:off x="152400" y="3505200"/>
            <a:ext cx="8839200" cy="1524000"/>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a:t>Click to Edit Book Title</a:t>
            </a:r>
          </a:p>
        </p:txBody>
      </p:sp>
      <p:sp>
        <p:nvSpPr>
          <p:cNvPr id="15" name="Edition"/>
          <p:cNvSpPr>
            <a:spLocks noGrp="1"/>
          </p:cNvSpPr>
          <p:nvPr>
            <p:ph sz="quarter" idx="17" hasCustomPrompt="1"/>
          </p:nvPr>
        </p:nvSpPr>
        <p:spPr>
          <a:xfrm>
            <a:off x="152400" y="5029200"/>
            <a:ext cx="8839200" cy="7620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a:latin typeface="Source Sans Pro" charset="0"/>
                <a:ea typeface="Source Sans Pro" charset="0"/>
                <a:cs typeface="Source Sans Pro" charset="0"/>
              </a:rPr>
              <a:t>Third Edition</a:t>
            </a:r>
            <a:endParaRPr lang="en-US" dirty="0"/>
          </a:p>
        </p:txBody>
      </p:sp>
      <p:sp>
        <p:nvSpPr>
          <p:cNvPr id="16" name="Author"/>
          <p:cNvSpPr>
            <a:spLocks noGrp="1"/>
          </p:cNvSpPr>
          <p:nvPr>
            <p:ph sz="quarter" idx="18" hasCustomPrompt="1"/>
          </p:nvPr>
        </p:nvSpPr>
        <p:spPr>
          <a:xfrm>
            <a:off x="152400" y="6096000"/>
            <a:ext cx="8839200" cy="5334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a:latin typeface="Source Sans Pro" charset="0"/>
                <a:ea typeface="Source Sans Pro" charset="0"/>
                <a:cs typeface="Source Sans Pro" charset="0"/>
              </a:rPr>
              <a:t>David Klein</a:t>
            </a:r>
            <a:endParaRPr lang="en-US" dirty="0"/>
          </a:p>
        </p:txBody>
      </p:sp>
    </p:spTree>
    <p:extLst>
      <p:ext uri="{BB962C8B-B14F-4D97-AF65-F5344CB8AC3E}">
        <p14:creationId xmlns:p14="http://schemas.microsoft.com/office/powerpoint/2010/main" val="10642320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for Figure">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11" name="Content Placeholder 10"/>
          <p:cNvSpPr>
            <a:spLocks noGrp="1"/>
          </p:cNvSpPr>
          <p:nvPr>
            <p:ph sz="quarter" idx="16"/>
          </p:nvPr>
        </p:nvSpPr>
        <p:spPr>
          <a:xfrm>
            <a:off x="304800" y="1752600"/>
            <a:ext cx="8534400" cy="1066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Figure caption"/>
          <p:cNvSpPr>
            <a:spLocks noGrp="1"/>
          </p:cNvSpPr>
          <p:nvPr>
            <p:ph sz="quarter" idx="15" hasCustomPrompt="1"/>
          </p:nvPr>
        </p:nvSpPr>
        <p:spPr>
          <a:xfrm>
            <a:off x="304800" y="5029200"/>
            <a:ext cx="8534400" cy="1143000"/>
          </a:xfrm>
          <a:prstGeom prst="rect">
            <a:avLst/>
          </a:prstGeom>
        </p:spPr>
        <p:txBody>
          <a:bodyPr/>
          <a:lstStyle>
            <a:lvl1pPr marL="0" indent="0">
              <a:spcBef>
                <a:spcPts val="1000"/>
              </a:spcBef>
              <a:buFont typeface="Arial" charset="0"/>
              <a:buNone/>
              <a:defRPr sz="2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sz="2000" dirty="0"/>
              <a:t>Figure 4.5 Figure title placeholder</a:t>
            </a:r>
          </a:p>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
        <p:nvSpPr>
          <p:cNvPr id="9" name="Content Placeholder 10"/>
          <p:cNvSpPr>
            <a:spLocks noGrp="1"/>
          </p:cNvSpPr>
          <p:nvPr>
            <p:ph sz="quarter" idx="17"/>
          </p:nvPr>
        </p:nvSpPr>
        <p:spPr>
          <a:xfrm>
            <a:off x="304800" y="3773632"/>
            <a:ext cx="8534400" cy="1066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Tree>
    <p:extLst>
      <p:ext uri="{BB962C8B-B14F-4D97-AF65-F5344CB8AC3E}">
        <p14:creationId xmlns:p14="http://schemas.microsoft.com/office/powerpoint/2010/main" val="9771030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2539791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8862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4660819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886200"/>
            <a:ext cx="8534400" cy="71755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4800" y="4899023"/>
            <a:ext cx="8534400" cy="71755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926142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25146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1869" y="3297115"/>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p:cNvSpPr>
            <a:spLocks noGrp="1"/>
          </p:cNvSpPr>
          <p:nvPr>
            <p:ph sz="quarter" idx="19"/>
          </p:nvPr>
        </p:nvSpPr>
        <p:spPr>
          <a:xfrm>
            <a:off x="301869" y="4168775"/>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0" name="Content Placeholder"/>
          <p:cNvSpPr>
            <a:spLocks noGrp="1"/>
          </p:cNvSpPr>
          <p:nvPr>
            <p:ph sz="quarter" idx="20"/>
          </p:nvPr>
        </p:nvSpPr>
        <p:spPr>
          <a:xfrm>
            <a:off x="301869" y="5108329"/>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488249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152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1869" y="2053734"/>
            <a:ext cx="8534400" cy="10502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1869" y="2448165"/>
            <a:ext cx="8534400" cy="157039"/>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p:cNvSpPr>
            <a:spLocks noGrp="1"/>
          </p:cNvSpPr>
          <p:nvPr>
            <p:ph sz="quarter" idx="19"/>
          </p:nvPr>
        </p:nvSpPr>
        <p:spPr>
          <a:xfrm>
            <a:off x="301869" y="2743201"/>
            <a:ext cx="8534400" cy="228599"/>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0" name="Content Placeholder"/>
          <p:cNvSpPr>
            <a:spLocks noGrp="1"/>
          </p:cNvSpPr>
          <p:nvPr>
            <p:ph sz="quarter" idx="20"/>
          </p:nvPr>
        </p:nvSpPr>
        <p:spPr>
          <a:xfrm>
            <a:off x="301869" y="3200400"/>
            <a:ext cx="8534400" cy="228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
        <p:nvSpPr>
          <p:cNvPr id="16" name="Content Placeholder"/>
          <p:cNvSpPr>
            <a:spLocks noGrp="1"/>
          </p:cNvSpPr>
          <p:nvPr>
            <p:ph sz="quarter" idx="21"/>
          </p:nvPr>
        </p:nvSpPr>
        <p:spPr>
          <a:xfrm>
            <a:off x="304800" y="3581400"/>
            <a:ext cx="8534400" cy="228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7" name="Content Placeholder"/>
          <p:cNvSpPr>
            <a:spLocks noGrp="1"/>
          </p:cNvSpPr>
          <p:nvPr>
            <p:ph sz="quarter" idx="22"/>
          </p:nvPr>
        </p:nvSpPr>
        <p:spPr>
          <a:xfrm>
            <a:off x="304800" y="3962400"/>
            <a:ext cx="8534400" cy="228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8" name="Content Placeholder"/>
          <p:cNvSpPr>
            <a:spLocks noGrp="1"/>
          </p:cNvSpPr>
          <p:nvPr>
            <p:ph sz="quarter" idx="23"/>
          </p:nvPr>
        </p:nvSpPr>
        <p:spPr>
          <a:xfrm>
            <a:off x="304800" y="4343400"/>
            <a:ext cx="8534400" cy="228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9" name="Content Placeholder"/>
          <p:cNvSpPr>
            <a:spLocks noGrp="1"/>
          </p:cNvSpPr>
          <p:nvPr>
            <p:ph sz="quarter" idx="24"/>
          </p:nvPr>
        </p:nvSpPr>
        <p:spPr>
          <a:xfrm>
            <a:off x="304800" y="4724400"/>
            <a:ext cx="8534400" cy="228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20" name="Content Placeholder"/>
          <p:cNvSpPr>
            <a:spLocks noGrp="1"/>
          </p:cNvSpPr>
          <p:nvPr>
            <p:ph sz="quarter" idx="25"/>
          </p:nvPr>
        </p:nvSpPr>
        <p:spPr>
          <a:xfrm>
            <a:off x="304800" y="5105400"/>
            <a:ext cx="8534400" cy="228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Tree>
    <p:extLst>
      <p:ext uri="{BB962C8B-B14F-4D97-AF65-F5344CB8AC3E}">
        <p14:creationId xmlns:p14="http://schemas.microsoft.com/office/powerpoint/2010/main" val="33854092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1"/>
          <p:cNvSpPr>
            <a:spLocks noGrp="1"/>
          </p:cNvSpPr>
          <p:nvPr>
            <p:ph sz="quarter" idx="16"/>
          </p:nvPr>
        </p:nvSpPr>
        <p:spPr>
          <a:xfrm>
            <a:off x="3048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2647604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5"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1"/>
          <p:cNvSpPr>
            <a:spLocks noGrp="1"/>
          </p:cNvSpPr>
          <p:nvPr>
            <p:ph sz="quarter" idx="16"/>
          </p:nvPr>
        </p:nvSpPr>
        <p:spPr>
          <a:xfrm>
            <a:off x="3048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8"/>
          <p:cNvSpPr>
            <a:spLocks noGrp="1"/>
          </p:cNvSpPr>
          <p:nvPr>
            <p:ph sz="quarter" idx="18"/>
          </p:nvPr>
        </p:nvSpPr>
        <p:spPr>
          <a:xfrm>
            <a:off x="2286000" y="4724400"/>
            <a:ext cx="4572000" cy="1489075"/>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6132984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Slide: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5350050"/>
            <a:ext cx="8534400" cy="309975"/>
          </a:xfrm>
          <a:prstGeom prst="rect">
            <a:avLst/>
          </a:prstGeom>
        </p:spPr>
        <p:txBody>
          <a:bodyPr/>
          <a:lstStyle>
            <a:lvl1pPr>
              <a:defRPr sz="2000" b="0" i="0">
                <a:latin typeface="Calibri" charset="0"/>
                <a:ea typeface="Calibri" charset="0"/>
                <a:cs typeface="Calibri" charset="0"/>
              </a:defRPr>
            </a:lvl1pPr>
          </a:lstStyle>
          <a:p>
            <a:pPr lvl="0"/>
            <a:r>
              <a:rPr lang="en-US" sz="2000" dirty="0"/>
              <a:t>Figure Title</a:t>
            </a:r>
          </a:p>
        </p:txBody>
      </p:sp>
      <p:sp>
        <p:nvSpPr>
          <p:cNvPr id="3" name="Content Placeholder 2"/>
          <p:cNvSpPr>
            <a:spLocks noGrp="1"/>
          </p:cNvSpPr>
          <p:nvPr>
            <p:ph idx="1"/>
          </p:nvPr>
        </p:nvSpPr>
        <p:spPr>
          <a:xfrm>
            <a:off x="304800" y="820738"/>
            <a:ext cx="8534400" cy="4452937"/>
          </a:xfrm>
          <a:prstGeom prst="rect">
            <a:avLst/>
          </a:prstGeom>
        </p:spPr>
        <p:txBody>
          <a:bodyPr/>
          <a:lstStyle>
            <a:lvl1pPr marL="0" indent="0">
              <a:buNone/>
              <a:defRPr b="0" i="0">
                <a:latin typeface="Calibri" charset="0"/>
                <a:ea typeface="Calibri" charset="0"/>
                <a:cs typeface="Calibri" charset="0"/>
              </a:defRPr>
            </a:lvl1pPr>
          </a:lstStyle>
          <a:p>
            <a:pPr lvl="0"/>
            <a:endParaRPr lang="en-US" dirty="0"/>
          </a:p>
        </p:txBody>
      </p:sp>
      <p:sp>
        <p:nvSpPr>
          <p:cNvPr id="8" name="Content Placeholder 7"/>
          <p:cNvSpPr>
            <a:spLocks noGrp="1"/>
          </p:cNvSpPr>
          <p:nvPr>
            <p:ph sz="quarter" idx="13" hasCustomPrompt="1"/>
          </p:nvPr>
        </p:nvSpPr>
        <p:spPr>
          <a:xfrm>
            <a:off x="304800" y="5780675"/>
            <a:ext cx="8534400" cy="467725"/>
          </a:xfrm>
          <a:prstGeom prst="rect">
            <a:avLst/>
          </a:prstGeom>
        </p:spPr>
        <p:txBody>
          <a:bodyPr/>
          <a:lstStyle>
            <a:lvl1pPr marL="0" indent="0">
              <a:buNone/>
              <a:defRPr sz="2000" b="0" i="0">
                <a:latin typeface="Calibri" charset="0"/>
                <a:ea typeface="Calibri" charset="0"/>
                <a:cs typeface="Calibri" charset="0"/>
              </a:defRPr>
            </a:lvl1pPr>
          </a:lstStyle>
          <a:p>
            <a:pPr lvl="0"/>
            <a:r>
              <a:rPr lang="en-US" sz="2000" dirty="0"/>
              <a:t>Figure 4.5 Figure title placeholder</a:t>
            </a:r>
          </a:p>
        </p:txBody>
      </p:sp>
      <p:sp>
        <p:nvSpPr>
          <p:cNvPr id="6" name="Slide Number Placeholder 5"/>
          <p:cNvSpPr>
            <a:spLocks noGrp="1"/>
          </p:cNvSpPr>
          <p:nvPr>
            <p:ph type="sldNum" sz="quarter" idx="12"/>
          </p:nvPr>
        </p:nvSpPr>
        <p:spPr>
          <a:xfrm>
            <a:off x="6457950" y="6356350"/>
            <a:ext cx="2381250" cy="365125"/>
          </a:xfrm>
        </p:spPr>
        <p:txBody>
          <a:bodyPr/>
          <a:lstStyle>
            <a:lvl1pPr>
              <a:defRPr b="0" i="0">
                <a:latin typeface="Calibri" charset="0"/>
                <a:ea typeface="Calibri" charset="0"/>
                <a:cs typeface="Calibri" charset="0"/>
              </a:defRPr>
            </a:lvl1pPr>
          </a:lstStyle>
          <a:p>
            <a:fld id="{42181430-7FCB-BA4C-90CE-EB7ACCC9EC50}" type="slidenum">
              <a:rPr lang="en-US" smtClean="0"/>
              <a:pPr/>
              <a:t>‹#›</a:t>
            </a:fld>
            <a:endParaRPr lang="en-US" dirty="0"/>
          </a:p>
        </p:txBody>
      </p:sp>
      <p:sp>
        <p:nvSpPr>
          <p:cNvPr id="5" name="Footer Placeholder 4"/>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26673764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age Slide: Version B">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304800" y="5920581"/>
            <a:ext cx="8534400" cy="435770"/>
          </a:xfrm>
          <a:prstGeom prst="rect">
            <a:avLst/>
          </a:prstGeom>
        </p:spPr>
        <p:txBody>
          <a:bodyPr/>
          <a:lstStyle>
            <a:lvl1pPr algn="ctr">
              <a:defRPr b="0" i="0">
                <a:latin typeface="Calibri" charset="0"/>
                <a:ea typeface="Calibri" charset="0"/>
                <a:cs typeface="Calibri" charset="0"/>
              </a:defRPr>
            </a:lvl1pPr>
          </a:lstStyle>
          <a:p>
            <a:r>
              <a:rPr lang="en-US" dirty="0"/>
              <a:t>Image Title</a:t>
            </a:r>
          </a:p>
        </p:txBody>
      </p:sp>
      <p:sp>
        <p:nvSpPr>
          <p:cNvPr id="3" name="Content Placeholder 2"/>
          <p:cNvSpPr>
            <a:spLocks noGrp="1"/>
          </p:cNvSpPr>
          <p:nvPr>
            <p:ph idx="1"/>
          </p:nvPr>
        </p:nvSpPr>
        <p:spPr>
          <a:xfrm>
            <a:off x="304800" y="820738"/>
            <a:ext cx="8534400" cy="4970462"/>
          </a:xfrm>
          <a:prstGeom prst="rect">
            <a:avLst/>
          </a:prstGeom>
        </p:spPr>
        <p:txBody>
          <a:bodyPr/>
          <a:lstStyle>
            <a:lvl1pPr marL="0" indent="0">
              <a:buNone/>
              <a:defRPr b="0" i="0">
                <a:latin typeface="Calibri" charset="0"/>
                <a:ea typeface="Calibri" charset="0"/>
                <a:cs typeface="Calibri" charset="0"/>
              </a:defRPr>
            </a:lvl1pPr>
          </a:lstStyle>
          <a:p>
            <a:pPr lvl="0"/>
            <a:endParaRPr lang="en-US" dirty="0"/>
          </a:p>
        </p:txBody>
      </p:sp>
      <p:sp>
        <p:nvSpPr>
          <p:cNvPr id="6" name="Slide Number Placeholder 5"/>
          <p:cNvSpPr>
            <a:spLocks noGrp="1"/>
          </p:cNvSpPr>
          <p:nvPr>
            <p:ph type="sldNum" sz="quarter" idx="12"/>
          </p:nvPr>
        </p:nvSpPr>
        <p:spPr>
          <a:xfrm>
            <a:off x="6457950" y="6356350"/>
            <a:ext cx="2381250" cy="365125"/>
          </a:xfrm>
        </p:spPr>
        <p:txBody>
          <a:bodyPr/>
          <a:lstStyle>
            <a:lvl1pPr>
              <a:defRPr b="0" i="0">
                <a:latin typeface="Calibri" charset="0"/>
                <a:ea typeface="Calibri" charset="0"/>
                <a:cs typeface="Calibri" charset="0"/>
              </a:defRPr>
            </a:lvl1pPr>
          </a:lstStyle>
          <a:p>
            <a:fld id="{42181430-7FCB-BA4C-90CE-EB7ACCC9EC50}" type="slidenum">
              <a:rPr lang="en-US" smtClean="0"/>
              <a:pPr/>
              <a:t>‹#›</a:t>
            </a:fld>
            <a:endParaRPr lang="en-US" dirty="0"/>
          </a:p>
        </p:txBody>
      </p:sp>
      <p:sp>
        <p:nvSpPr>
          <p:cNvPr id="5" name="Footer Placeholder 4"/>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pter Outline: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95274" y="777241"/>
            <a:ext cx="8543926"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13" name="COBBL"/>
          <p:cNvSpPr>
            <a:spLocks noGrp="1"/>
          </p:cNvSpPr>
          <p:nvPr>
            <p:ph sz="quarter" idx="10" hasCustomPrompt="1"/>
          </p:nvPr>
        </p:nvSpPr>
        <p:spPr>
          <a:xfrm>
            <a:off x="304800" y="1752600"/>
            <a:ext cx="8534400" cy="4495800"/>
          </a:xfrm>
          <a:prstGeom prst="rect">
            <a:avLst/>
          </a:prstGeom>
        </p:spPr>
        <p:txBody>
          <a:bodyPr/>
          <a:lstStyle>
            <a:lvl1pPr marL="295275" indent="-295275">
              <a:buClr>
                <a:schemeClr val="accent2"/>
              </a:buClr>
              <a:tabLst/>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One-Column</a:t>
            </a:r>
          </a:p>
          <a:p>
            <a:pPr lvl="0"/>
            <a:r>
              <a:rPr lang="en-US" dirty="0"/>
              <a:t>It Is One-Column Only</a:t>
            </a:r>
          </a:p>
          <a:p>
            <a:pPr lvl="0"/>
            <a:r>
              <a:rPr lang="en-US" dirty="0"/>
              <a:t>This Outline Has H1 Headings Only</a:t>
            </a:r>
          </a:p>
          <a:p>
            <a:pPr lvl="0"/>
            <a:r>
              <a:rPr lang="en-US" dirty="0"/>
              <a:t>The Headings Are in Title Case, Matching the </a:t>
            </a:r>
            <a:r>
              <a:rPr lang="en-US" dirty="0" err="1"/>
              <a:t>eText</a:t>
            </a:r>
            <a:r>
              <a:rPr lang="en-US" dirty="0"/>
              <a:t>; This Can Vary by Title</a:t>
            </a:r>
          </a:p>
          <a:p>
            <a:pPr lvl="0"/>
            <a:r>
              <a:rPr lang="en-US" dirty="0"/>
              <a:t>This List Is Bulleted</a:t>
            </a:r>
          </a:p>
          <a:p>
            <a:pPr lvl="0"/>
            <a:r>
              <a:rPr lang="en-US" dirty="0"/>
              <a:t>The Outline Slide Has a Footer</a:t>
            </a:r>
          </a:p>
          <a:p>
            <a:pPr lvl="0"/>
            <a:r>
              <a:rPr lang="en-US" dirty="0"/>
              <a:t>Outline Items Usually Have No Ending Punctuation</a:t>
            </a:r>
          </a:p>
        </p:txBody>
      </p:sp>
      <p:sp>
        <p:nvSpPr>
          <p:cNvPr id="4" name="Slide Number Placeholder 3"/>
          <p:cNvSpPr>
            <a:spLocks noGrp="1"/>
          </p:cNvSpPr>
          <p:nvPr>
            <p:ph type="sldNum" sz="quarter" idx="12"/>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866936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apter Outline: Version B">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BL 2-col"/>
          <p:cNvSpPr>
            <a:spLocks noGrp="1"/>
          </p:cNvSpPr>
          <p:nvPr>
            <p:ph sz="quarter" idx="12" hasCustomPrompt="1"/>
          </p:nvPr>
        </p:nvSpPr>
        <p:spPr>
          <a:xfrm>
            <a:off x="304800" y="1752600"/>
            <a:ext cx="8534400" cy="4603750"/>
          </a:xfrm>
          <a:prstGeom prst="rect">
            <a:avLst/>
          </a:prstGeom>
        </p:spPr>
        <p:txBody>
          <a:bodyPr numCol="2" spcCol="548640"/>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Two-Column</a:t>
            </a:r>
          </a:p>
          <a:p>
            <a:pPr lvl="0"/>
            <a:r>
              <a:rPr lang="en-US" dirty="0"/>
              <a:t>This Outline Has No Sub-lists</a:t>
            </a:r>
          </a:p>
          <a:p>
            <a:pPr lvl="0"/>
            <a:r>
              <a:rPr lang="en-US" dirty="0"/>
              <a:t>This List Is Bulleted</a:t>
            </a:r>
          </a:p>
          <a:p>
            <a:pPr lvl="0"/>
            <a:r>
              <a:rPr lang="en-US" dirty="0"/>
              <a:t>The Outline Slide Has A Footer</a:t>
            </a:r>
          </a:p>
          <a:p>
            <a:pPr lvl="0"/>
            <a:r>
              <a:rPr lang="en-US" dirty="0"/>
              <a:t>Outline Items Usually Have No Ending Punctuation</a:t>
            </a:r>
          </a:p>
          <a:p>
            <a:pPr lvl="0"/>
            <a:r>
              <a:rPr lang="en-US" dirty="0"/>
              <a:t>This is Another Heading</a:t>
            </a:r>
          </a:p>
          <a:p>
            <a:pPr lvl="0"/>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lvl="0"/>
            <a:endParaRPr lang="en-US" dirty="0"/>
          </a:p>
        </p:txBody>
      </p:sp>
      <p:sp>
        <p:nvSpPr>
          <p:cNvPr id="7" name="Slide Number Placeholder 6"/>
          <p:cNvSpPr>
            <a:spLocks noGrp="1"/>
          </p:cNvSpPr>
          <p:nvPr>
            <p:ph type="sldNum" sz="quarter" idx="14"/>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3"/>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993600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Outline: Version C1 (singl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2" hasCustomPrompt="1"/>
          </p:nvPr>
        </p:nvSpPr>
        <p:spPr>
          <a:xfrm>
            <a:off x="304800" y="1752600"/>
            <a:ext cx="8534400" cy="4495800"/>
          </a:xfrm>
          <a:prstGeom prst="rect">
            <a:avLst/>
          </a:prstGeom>
        </p:spPr>
        <p:txBody>
          <a:bodyPr/>
          <a:lstStyle>
            <a:lvl1pPr marL="514350" indent="-514350">
              <a:buClr>
                <a:schemeClr val="accent2"/>
              </a:buClr>
              <a:buFont typeface="+mj-lt"/>
              <a:buAutoNum type="arabicPeriod"/>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One-Column</a:t>
            </a:r>
          </a:p>
          <a:p>
            <a:pPr lvl="0"/>
            <a:r>
              <a:rPr lang="en-US" dirty="0"/>
              <a:t>It Is One-Column Only</a:t>
            </a:r>
          </a:p>
          <a:p>
            <a:pPr lvl="0"/>
            <a:r>
              <a:rPr lang="en-US" dirty="0"/>
              <a:t>This Outline Has H1 Headings Only</a:t>
            </a:r>
          </a:p>
          <a:p>
            <a:pPr lvl="0"/>
            <a:r>
              <a:rPr lang="en-US" dirty="0"/>
              <a:t>The Headings Are in Title Case, Matching the </a:t>
            </a:r>
            <a:r>
              <a:rPr lang="en-US" dirty="0" err="1"/>
              <a:t>eText</a:t>
            </a:r>
            <a:r>
              <a:rPr lang="en-US" dirty="0"/>
              <a:t>; This Can Vary by Title</a:t>
            </a:r>
          </a:p>
          <a:p>
            <a:pPr lvl="0"/>
            <a:r>
              <a:rPr lang="en-US" dirty="0"/>
              <a:t>This List Is Numbered</a:t>
            </a:r>
          </a:p>
          <a:p>
            <a:pPr lvl="0"/>
            <a:r>
              <a:rPr lang="en-US" dirty="0"/>
              <a:t>The Outline Slide Has a Footer</a:t>
            </a:r>
          </a:p>
          <a:p>
            <a:pPr lvl="0"/>
            <a:r>
              <a:rPr lang="en-US" dirty="0"/>
              <a:t>Outline Items Usually Have No Ending Punctuation</a:t>
            </a:r>
          </a:p>
        </p:txBody>
      </p:sp>
      <p:sp>
        <p:nvSpPr>
          <p:cNvPr id="7" name="Slide Number Placeholder 6"/>
          <p:cNvSpPr>
            <a:spLocks noGrp="1"/>
          </p:cNvSpPr>
          <p:nvPr>
            <p:ph type="sldNum" sz="quarter" idx="14"/>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3"/>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7864276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pter Outline: Version C2 (doubl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10" name="COBNL"/>
          <p:cNvSpPr>
            <a:spLocks noGrp="1"/>
          </p:cNvSpPr>
          <p:nvPr>
            <p:ph sz="quarter" idx="14" hasCustomPrompt="1"/>
          </p:nvPr>
        </p:nvSpPr>
        <p:spPr>
          <a:xfrm>
            <a:off x="304800" y="1752600"/>
            <a:ext cx="8534400" cy="4114800"/>
          </a:xfrm>
          <a:prstGeom prst="rect">
            <a:avLst/>
          </a:prstGeom>
        </p:spPr>
        <p:txBody>
          <a:bodyPr/>
          <a:lstStyle>
            <a:lvl1pPr marL="803275" indent="-803275">
              <a:buNone/>
              <a:tabLst/>
              <a:defRPr sz="2800" b="0" i="0" baseline="0">
                <a:latin typeface="Calibri" charset="0"/>
                <a:ea typeface="Calibri" charset="0"/>
                <a:cs typeface="Calibri" charset="0"/>
              </a:defRPr>
            </a:lvl1pPr>
          </a:lstStyle>
          <a:p>
            <a:pPr lvl="0"/>
            <a:r>
              <a:rPr lang="en-US" dirty="0"/>
              <a:t>1.1	This Is a Sample Outline for One-Column and Double-numbered</a:t>
            </a:r>
          </a:p>
          <a:p>
            <a:pPr lvl="0"/>
            <a:r>
              <a:rPr lang="en-US" dirty="0"/>
              <a:t>1.2	It is One-column Only</a:t>
            </a:r>
          </a:p>
          <a:p>
            <a:pPr lvl="0"/>
            <a:r>
              <a:rPr lang="en-US" dirty="0"/>
              <a:t>1.3	This Outline Has No Sub-lists</a:t>
            </a:r>
          </a:p>
          <a:p>
            <a:pPr lvl="0"/>
            <a:r>
              <a:rPr lang="en-US" dirty="0"/>
              <a:t>1.4	This List Is Double-numbered</a:t>
            </a:r>
          </a:p>
          <a:p>
            <a:pPr lvl="0"/>
            <a:r>
              <a:rPr lang="en-US" dirty="0"/>
              <a:t>1.5	The Outline Slide Has a Footer</a:t>
            </a:r>
          </a:p>
          <a:p>
            <a:pPr lvl="0"/>
            <a:r>
              <a:rPr lang="en-US" dirty="0"/>
              <a:t>10.6	Outline Items Usually Have No Ending Punctuation</a:t>
            </a:r>
          </a:p>
        </p:txBody>
      </p:sp>
      <p:sp>
        <p:nvSpPr>
          <p:cNvPr id="8" name="Slide Number Placeholder 7"/>
          <p:cNvSpPr>
            <a:spLocks noGrp="1"/>
          </p:cNvSpPr>
          <p:nvPr>
            <p:ph type="sldNum" sz="quarter" idx="16"/>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5"/>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1235725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pter Outline: Version D">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8" name="COBBL"/>
          <p:cNvSpPr>
            <a:spLocks noGrp="1"/>
          </p:cNvSpPr>
          <p:nvPr>
            <p:ph sz="quarter" idx="12" hasCustomPrompt="1"/>
          </p:nvPr>
        </p:nvSpPr>
        <p:spPr>
          <a:xfrm>
            <a:off x="304800" y="1752600"/>
            <a:ext cx="4191000" cy="4495800"/>
          </a:xfrm>
          <a:prstGeom prst="rect">
            <a:avLst/>
          </a:prstGeom>
        </p:spPr>
        <p:txBody>
          <a:bodyPr/>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marL="621792" marR="0" indent="-320040" algn="l" defTabSz="914400" rtl="0" eaLnBrk="1" fontAlgn="auto" latinLnBrk="0" hangingPunct="1">
              <a:lnSpc>
                <a:spcPct val="90000"/>
              </a:lnSpc>
              <a:spcBef>
                <a:spcPts val="500"/>
              </a:spcBef>
              <a:spcAft>
                <a:spcPts val="0"/>
              </a:spcAft>
              <a:buClr>
                <a:schemeClr val="accent2"/>
              </a:buClr>
              <a:buSzPct val="80000"/>
              <a:buFont typeface="Courier New" charset="0"/>
              <a:buChar char="o"/>
              <a:tabLst/>
              <a:defRPr sz="2400" b="0" i="0" baseline="0">
                <a:latin typeface="Calibri" charset="0"/>
                <a:ea typeface="Calibri" charset="0"/>
                <a:cs typeface="Calibri"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1-Column </a:t>
            </a:r>
          </a:p>
          <a:p>
            <a:pPr lvl="1"/>
            <a:r>
              <a:rPr lang="en-US" dirty="0"/>
              <a:t>It Has H2s</a:t>
            </a:r>
          </a:p>
          <a:p>
            <a:pPr lvl="0"/>
            <a:r>
              <a:rPr lang="en-US" dirty="0"/>
              <a:t>It Is One-column Only</a:t>
            </a:r>
          </a:p>
          <a:p>
            <a:pPr lvl="1"/>
            <a:r>
              <a:rPr lang="en-US" dirty="0"/>
              <a:t>It Will Probably Not Have Art</a:t>
            </a:r>
          </a:p>
          <a:p>
            <a:pPr lvl="0"/>
            <a:r>
              <a:rPr lang="en-US" dirty="0"/>
              <a:t>This Is a Bulleted List</a:t>
            </a:r>
          </a:p>
          <a:p>
            <a:pPr lvl="1"/>
            <a:r>
              <a:rPr lang="en-US" dirty="0"/>
              <a:t>Make Sure That Any Links Included Here, for Any Reason, Have Descriptive Hyperlinks</a:t>
            </a:r>
          </a:p>
          <a:p>
            <a:pPr lvl="0"/>
            <a:r>
              <a:rPr lang="en-US" dirty="0"/>
              <a:t>Outline Items Usually Have No Ending Punctuation</a:t>
            </a:r>
          </a:p>
          <a:p>
            <a:pPr lvl="1"/>
            <a:r>
              <a:rPr lang="en-US" dirty="0"/>
              <a:t>There is a Footer</a:t>
            </a:r>
          </a:p>
        </p:txBody>
      </p:sp>
      <p:sp>
        <p:nvSpPr>
          <p:cNvPr id="4" name="Slide Number Placeholder 3"/>
          <p:cNvSpPr>
            <a:spLocks noGrp="1"/>
          </p:cNvSpPr>
          <p:nvPr>
            <p:ph type="sldNum" sz="quarter" idx="11"/>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0"/>
          </p:nvPr>
        </p:nvSpPr>
        <p:spPr/>
        <p:txBody>
          <a:bodyPr/>
          <a:lstStyle>
            <a:lvl1pPr>
              <a:defRPr b="0" i="0">
                <a:latin typeface="Calibri" charset="0"/>
                <a:ea typeface="Calibri" charset="0"/>
                <a:cs typeface="Calibri" charset="0"/>
              </a:defRPr>
            </a:lvl1pPr>
          </a:lstStyle>
          <a:p>
            <a:r>
              <a:rPr lang="en-US" dirty="0"/>
              <a:t>Copyright ©2018 John Wiley &amp; Sons, Inc. </a:t>
            </a:r>
          </a:p>
        </p:txBody>
      </p:sp>
      <p:sp>
        <p:nvSpPr>
          <p:cNvPr id="7" name="COBBL"/>
          <p:cNvSpPr>
            <a:spLocks noGrp="1"/>
          </p:cNvSpPr>
          <p:nvPr>
            <p:ph sz="quarter" idx="13" hasCustomPrompt="1"/>
          </p:nvPr>
        </p:nvSpPr>
        <p:spPr>
          <a:xfrm>
            <a:off x="4648200" y="1752600"/>
            <a:ext cx="4191000" cy="4495800"/>
          </a:xfrm>
          <a:prstGeom prst="rect">
            <a:avLst/>
          </a:prstGeom>
        </p:spPr>
        <p:txBody>
          <a:bodyPr/>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marL="621792" marR="0" indent="-320040" algn="l" defTabSz="914400" rtl="0" eaLnBrk="1" fontAlgn="auto" latinLnBrk="0" hangingPunct="1">
              <a:lnSpc>
                <a:spcPct val="90000"/>
              </a:lnSpc>
              <a:spcBef>
                <a:spcPts val="500"/>
              </a:spcBef>
              <a:spcAft>
                <a:spcPts val="0"/>
              </a:spcAft>
              <a:buClr>
                <a:schemeClr val="accent2"/>
              </a:buClr>
              <a:buSzPct val="80000"/>
              <a:buFont typeface="Courier New" charset="0"/>
              <a:buChar char="o"/>
              <a:tabLst/>
              <a:defRPr sz="2400" b="0" i="0" baseline="0">
                <a:latin typeface="Calibri" charset="0"/>
                <a:ea typeface="Calibri" charset="0"/>
                <a:cs typeface="Calibri"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1-Column </a:t>
            </a:r>
          </a:p>
          <a:p>
            <a:pPr lvl="1"/>
            <a:r>
              <a:rPr lang="en-US" dirty="0"/>
              <a:t>It Has H2s</a:t>
            </a:r>
          </a:p>
          <a:p>
            <a:pPr lvl="0"/>
            <a:r>
              <a:rPr lang="en-US" dirty="0"/>
              <a:t>It Is One-column Only</a:t>
            </a:r>
          </a:p>
          <a:p>
            <a:pPr lvl="1"/>
            <a:r>
              <a:rPr lang="en-US" dirty="0"/>
              <a:t>It Will Probably Not Have Art</a:t>
            </a:r>
          </a:p>
          <a:p>
            <a:pPr lvl="0"/>
            <a:r>
              <a:rPr lang="en-US" dirty="0"/>
              <a:t>This Is a Bulleted List</a:t>
            </a:r>
          </a:p>
          <a:p>
            <a:pPr lvl="1"/>
            <a:r>
              <a:rPr lang="en-US" dirty="0"/>
              <a:t>Make Sure That Any Links Included Here, for Any Reason, Have Descriptive Hyperlinks</a:t>
            </a:r>
          </a:p>
          <a:p>
            <a:pPr lvl="0"/>
            <a:r>
              <a:rPr lang="en-US" dirty="0"/>
              <a:t>Outline Items Usually Have No Ending Punctuation</a:t>
            </a:r>
          </a:p>
          <a:p>
            <a:pPr lvl="1"/>
            <a:r>
              <a:rPr lang="en-US" dirty="0"/>
              <a:t>There is a Footer</a:t>
            </a:r>
          </a:p>
        </p:txBody>
      </p:sp>
    </p:spTree>
    <p:extLst>
      <p:ext uri="{BB962C8B-B14F-4D97-AF65-F5344CB8AC3E}">
        <p14:creationId xmlns:p14="http://schemas.microsoft.com/office/powerpoint/2010/main" val="8379093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Outline: Version E1 (singl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4" hasCustomPrompt="1"/>
          </p:nvPr>
        </p:nvSpPr>
        <p:spPr>
          <a:xfrm>
            <a:off x="304800" y="1752600"/>
            <a:ext cx="8534400" cy="4419600"/>
          </a:xfrm>
          <a:prstGeom prst="rect">
            <a:avLst/>
          </a:prstGeom>
        </p:spPr>
        <p:txBody>
          <a:bodyPr/>
          <a:lstStyle>
            <a:lvl1pPr marL="465138" indent="-465138">
              <a:buClr>
                <a:schemeClr val="accent2"/>
              </a:buClr>
              <a:buFont typeface="+mj-lt"/>
              <a:buAutoNum type="arabicPeriod"/>
              <a:tabLst/>
              <a:defRPr sz="2800" b="0" i="0" baseline="0">
                <a:latin typeface="Calibri" charset="0"/>
                <a:ea typeface="Calibri" charset="0"/>
                <a:cs typeface="Calibri" charset="0"/>
              </a:defRPr>
            </a:lvl1pPr>
            <a:lvl2pPr marL="803275" indent="-282575">
              <a:buClr>
                <a:schemeClr val="accent2"/>
              </a:buClr>
              <a:tabLst/>
              <a:defRPr sz="2400" b="0" i="0" baseline="0">
                <a:latin typeface="Calibri" charset="0"/>
                <a:ea typeface="Calibri" charset="0"/>
                <a:cs typeface="Calibri" charset="0"/>
              </a:defRPr>
            </a:lvl2pPr>
            <a:lvl3pPr marL="803275" marR="0" indent="-282575"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a:t>This Is a Sample Outline for One-Column and single number</a:t>
            </a:r>
          </a:p>
          <a:p>
            <a:pPr lvl="1"/>
            <a:r>
              <a:rPr lang="en-US" dirty="0"/>
              <a:t>The H2 Level Does Not Have a Number</a:t>
            </a:r>
          </a:p>
          <a:p>
            <a:pPr lvl="2"/>
            <a:r>
              <a:rPr lang="en-US" dirty="0"/>
              <a:t>One of the Subheadings May Be a Special Feature  </a:t>
            </a:r>
          </a:p>
          <a:p>
            <a:pPr lvl="0"/>
            <a:r>
              <a:rPr lang="en-US" dirty="0"/>
              <a:t>This Outline Has Two Levels</a:t>
            </a:r>
          </a:p>
          <a:p>
            <a:pPr lvl="1"/>
            <a:r>
              <a:rPr lang="en-US" dirty="0"/>
              <a:t>Outline Items Usually Have No Ending Punctuation</a:t>
            </a:r>
          </a:p>
          <a:p>
            <a:pPr marL="803275" marR="0" lvl="2" indent="-282575" algn="l" defTabSz="914400" rtl="0" eaLnBrk="1" fontAlgn="auto" latinLnBrk="0" hangingPunct="1">
              <a:lnSpc>
                <a:spcPct val="90000"/>
              </a:lnSpc>
              <a:spcBef>
                <a:spcPts val="500"/>
              </a:spcBef>
              <a:spcAft>
                <a:spcPts val="0"/>
              </a:spcAft>
              <a:buClrTx/>
              <a:buSzTx/>
              <a:buFont typeface="Arial"/>
              <a:buChar char="•"/>
              <a:tabLst/>
              <a:defRPr/>
            </a:pPr>
            <a:r>
              <a:rPr lang="en-US" dirty="0"/>
              <a:t>Special Feature</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263432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Outline: Version E2 (doubl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4" hasCustomPrompt="1"/>
          </p:nvPr>
        </p:nvSpPr>
        <p:spPr>
          <a:xfrm>
            <a:off x="304800" y="1752600"/>
            <a:ext cx="8534400" cy="4343400"/>
          </a:xfrm>
          <a:prstGeom prst="rect">
            <a:avLst/>
          </a:prstGeom>
        </p:spPr>
        <p:txBody>
          <a:bodyPr/>
          <a:lstStyle>
            <a:lvl1pPr marL="803275" indent="-803275">
              <a:buNone/>
              <a:tabLst/>
              <a:defRPr sz="2800" b="0" i="0" baseline="0">
                <a:latin typeface="Calibri" charset="0"/>
                <a:ea typeface="Calibri" charset="0"/>
                <a:cs typeface="Calibri" charset="0"/>
              </a:defRPr>
            </a:lvl1pPr>
            <a:lvl2pPr marL="1143000" indent="-292608">
              <a:buClr>
                <a:schemeClr val="accent2"/>
              </a:buClr>
              <a:defRPr sz="2400" b="0" i="0" baseline="0">
                <a:latin typeface="Calibri" charset="0"/>
                <a:ea typeface="Calibri" charset="0"/>
                <a:cs typeface="Calibri" charset="0"/>
              </a:defRPr>
            </a:lvl2pPr>
            <a:lvl3pPr marL="1143000" marR="0" indent="-292608"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a:t>1.1	This Is a Sample Outline for One-Column and Double-numbered</a:t>
            </a:r>
          </a:p>
          <a:p>
            <a:pPr lvl="1"/>
            <a:r>
              <a:rPr lang="en-US" dirty="0"/>
              <a:t>The H2 Level Does Not Have a Number</a:t>
            </a:r>
          </a:p>
          <a:p>
            <a:pPr lvl="2"/>
            <a:r>
              <a:rPr lang="en-US" dirty="0"/>
              <a:t>One of the Subheadings May Be a Special Feature </a:t>
            </a:r>
          </a:p>
          <a:p>
            <a:pPr lvl="0"/>
            <a:r>
              <a:rPr lang="en-US" dirty="0"/>
              <a:t>10.2	This Outline Has Two Levels</a:t>
            </a:r>
          </a:p>
          <a:p>
            <a:pPr lvl="1"/>
            <a:r>
              <a:rPr lang="en-US" dirty="0"/>
              <a:t>Outline Items Usually Have No Ending Punctuation</a:t>
            </a:r>
          </a:p>
          <a:p>
            <a:pPr lvl="2"/>
            <a:r>
              <a:rPr lang="en-US" dirty="0"/>
              <a:t>Special Feature </a:t>
            </a:r>
          </a:p>
        </p:txBody>
      </p:sp>
      <p:sp>
        <p:nvSpPr>
          <p:cNvPr id="4" name="Slide Number Placeholder 3"/>
          <p:cNvSpPr>
            <a:spLocks noGrp="1"/>
          </p:cNvSpPr>
          <p:nvPr>
            <p:ph type="sldNum" sz="quarter" idx="11"/>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0"/>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0426552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 Id="rId9"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29.xml"/><Relationship Id="rId1"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304800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3880275"/>
      </p:ext>
    </p:extLst>
  </p:cSld>
  <p:clrMap bg1="lt1" tx1="dk1" bg2="lt2" tx2="dk2" accent1="accent1" accent2="accent2" accent3="accent3" accent4="accent4" accent5="accent5" accent6="accent6" hlink="hlink" folHlink="folHlink"/>
  <p:sldLayoutIdLst>
    <p:sldLayoutId id="2147483940" r:id="rId1"/>
    <p:sldLayoutId id="2147483941" r:id="rId2"/>
  </p:sldLayoutIdLst>
  <p:hf hdr="0" dt="0"/>
  <p:txStyles>
    <p:titleStyle>
      <a:lvl1pPr algn="ctr" defTabSz="914400" rtl="0" eaLnBrk="1" latinLnBrk="0" hangingPunct="1">
        <a:lnSpc>
          <a:spcPct val="90000"/>
        </a:lnSpc>
        <a:spcBef>
          <a:spcPct val="0"/>
        </a:spcBef>
        <a:buNone/>
        <a:defRPr sz="110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2"/>
          <p:cNvSpPr>
            <a:spLocks noGrp="1"/>
          </p:cNvSpPr>
          <p:nvPr>
            <p:ph type="title"/>
          </p:nvPr>
        </p:nvSpPr>
        <p:spPr>
          <a:xfrm>
            <a:off x="295274" y="777242"/>
            <a:ext cx="8543926" cy="975360"/>
          </a:xfrm>
          <a:prstGeom prst="rect">
            <a:avLst/>
          </a:prstGeom>
        </p:spPr>
        <p:txBody>
          <a:bodyPr vert="horz" lIns="91440" tIns="45720" rIns="91440" bIns="45720" rtlCol="0" anchor="t">
            <a:normAutofit/>
          </a:bodyPr>
          <a:lstStyle/>
          <a:p>
            <a:r>
              <a:rPr lang="en-US" dirty="0"/>
              <a:t>Click to edit Master title style</a:t>
            </a:r>
          </a:p>
        </p:txBody>
      </p:sp>
      <p:sp>
        <p:nvSpPr>
          <p:cNvPr id="16" name="Rectangle 15"/>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1611586285"/>
      </p:ext>
    </p:extLst>
  </p:cSld>
  <p:clrMap bg1="lt1" tx1="dk1" bg2="lt2" tx2="dk2" accent1="accent1" accent2="accent2" accent3="accent3" accent4="accent4" accent5="accent5" accent6="accent6" hlink="hlink" folHlink="folHlink"/>
  <p:sldLayoutIdLst>
    <p:sldLayoutId id="2147483937" r:id="rId1"/>
    <p:sldLayoutId id="2147483942" r:id="rId2"/>
    <p:sldLayoutId id="2147483956" r:id="rId3"/>
    <p:sldLayoutId id="2147483955" r:id="rId4"/>
    <p:sldLayoutId id="2147483957" r:id="rId5"/>
    <p:sldLayoutId id="2147483959" r:id="rId6"/>
    <p:sldLayoutId id="2147483958" r:id="rId7"/>
    <p:sldLayoutId id="2147483960" r:id="rId8"/>
    <p:sldLayoutId id="2147483961" r:id="rId9"/>
    <p:sldLayoutId id="2147483962" r:id="rId10"/>
    <p:sldLayoutId id="2147483963" r:id="rId11"/>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43713"/>
            <a:ext cx="8534400" cy="990599"/>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1811935529"/>
      </p:ext>
    </p:extLst>
  </p:cSld>
  <p:clrMap bg1="lt1" tx1="dk1" bg2="lt2" tx2="dk2" accent1="accent1" accent2="accent2" accent3="accent3" accent4="accent4" accent5="accent5" accent6="accent6" hlink="hlink" folHlink="folHlink"/>
  <p:sldLayoutIdLst>
    <p:sldLayoutId id="2147483944" r:id="rId1"/>
    <p:sldLayoutId id="2147483964" r:id="rId2"/>
  </p:sldLayoutIdLst>
  <p:hf hdr="0" dt="0"/>
  <p:txStyles>
    <p:titleStyle>
      <a:lvl1pPr algn="l" defTabSz="914400" rtl="0" eaLnBrk="1" latinLnBrk="0" hangingPunct="1">
        <a:lnSpc>
          <a:spcPct val="90000"/>
        </a:lnSpc>
        <a:spcBef>
          <a:spcPct val="0"/>
        </a:spcBef>
        <a:buNone/>
        <a:defRPr sz="4000" kern="1200">
          <a:solidFill>
            <a:schemeClr val="accent2"/>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98704" y="762002"/>
            <a:ext cx="8540496" cy="990600"/>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332194706"/>
      </p:ext>
    </p:extLst>
  </p:cSld>
  <p:clrMap bg1="lt1" tx1="dk1" bg2="lt2" tx2="dk2" accent1="accent1" accent2="accent2" accent3="accent3" accent4="accent4" accent5="accent5" accent6="accent6" hlink="hlink" folHlink="folHlink"/>
  <p:sldLayoutIdLst>
    <p:sldLayoutId id="2147483966" r:id="rId1"/>
    <p:sldLayoutId id="2147483967" r:id="rId2"/>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62000"/>
            <a:ext cx="8534400" cy="990599"/>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1616953850"/>
      </p:ext>
    </p:extLst>
  </p:cSld>
  <p:clrMap bg1="lt1" tx1="dk1" bg2="lt2" tx2="dk2" accent1="accent1" accent2="accent2" accent3="accent3" accent4="accent4" accent5="accent5" accent6="accent6" hlink="hlink" folHlink="folHlink"/>
  <p:sldLayoutIdLst>
    <p:sldLayoutId id="2147483969" r:id="rId1"/>
    <p:sldLayoutId id="2147483970" r:id="rId2"/>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6512" y="762000"/>
            <a:ext cx="8534400" cy="990599"/>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302625734"/>
      </p:ext>
    </p:extLst>
  </p:cSld>
  <p:clrMap bg1="lt1" tx1="dk1" bg2="lt2" tx2="dk2" accent1="accent1" accent2="accent2" accent3="accent3" accent4="accent4" accent5="accent5" accent6="accent6" hlink="hlink" folHlink="folHlink"/>
  <p:sldLayoutIdLst>
    <p:sldLayoutId id="2147483972" r:id="rId1"/>
    <p:sldLayoutId id="2147483973" r:id="rId2"/>
    <p:sldLayoutId id="2147483981" r:id="rId3"/>
    <p:sldLayoutId id="2147483982" r:id="rId4"/>
    <p:sldLayoutId id="2147483980" r:id="rId5"/>
    <p:sldLayoutId id="2147483983" r:id="rId6"/>
    <p:sldLayoutId id="2147483974" r:id="rId7"/>
    <p:sldLayoutId id="2147483975" r:id="rId8"/>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3028950" y="6358059"/>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Copyright ©2018 John Wiley &amp; Sons, Inc. </a:t>
            </a: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181430-7FCB-BA4C-90CE-EB7ACCC9EC50}" type="slidenum">
              <a:rPr lang="en-US" smtClean="0"/>
              <a:t>‹#›</a:t>
            </a:fld>
            <a:endParaRPr lang="en-US"/>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216900"/>
      </p:ext>
    </p:extLst>
  </p:cSld>
  <p:clrMap bg1="lt1" tx1="dk1" bg2="lt2" tx2="dk2" accent1="accent1" accent2="accent2" accent3="accent3" accent4="accent4" accent5="accent5" accent6="accent6" hlink="hlink" folHlink="folHlink"/>
  <p:sldLayoutIdLst>
    <p:sldLayoutId id="2147483978" r:id="rId1"/>
    <p:sldLayoutId id="2147483979" r:id="rId2"/>
  </p:sldLayoutIdLst>
  <p:hf hdr="0" dt="0"/>
  <p:txStyles>
    <p:titleStyle>
      <a:lvl1pPr algn="l" defTabSz="914400" rtl="0" eaLnBrk="1" latinLnBrk="0" hangingPunct="1">
        <a:lnSpc>
          <a:spcPct val="90000"/>
        </a:lnSpc>
        <a:spcBef>
          <a:spcPct val="0"/>
        </a:spcBef>
        <a:buNone/>
        <a:defRPr sz="1600" b="0" i="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2.xml"/><Relationship Id="rId7" Type="http://schemas.openxmlformats.org/officeDocument/2006/relationships/image" Target="../media/image12.wmf"/><Relationship Id="rId2" Type="http://schemas.openxmlformats.org/officeDocument/2006/relationships/slideLayout" Target="../slideLayouts/slideLayout25.xml"/><Relationship Id="rId1" Type="http://schemas.openxmlformats.org/officeDocument/2006/relationships/vmlDrawing" Target="../drawings/vmlDrawing2.vml"/><Relationship Id="rId6" Type="http://schemas.openxmlformats.org/officeDocument/2006/relationships/oleObject" Target="../embeddings/oleObject3.bin"/><Relationship Id="rId11" Type="http://schemas.openxmlformats.org/officeDocument/2006/relationships/image" Target="../media/image14.wmf"/><Relationship Id="rId5" Type="http://schemas.openxmlformats.org/officeDocument/2006/relationships/image" Target="../media/image11.wmf"/><Relationship Id="rId10" Type="http://schemas.openxmlformats.org/officeDocument/2006/relationships/oleObject" Target="../embeddings/oleObject5.bin"/><Relationship Id="rId4" Type="http://schemas.openxmlformats.org/officeDocument/2006/relationships/oleObject" Target="../embeddings/oleObject2.bin"/><Relationship Id="rId9" Type="http://schemas.openxmlformats.org/officeDocument/2006/relationships/image" Target="../media/image13.w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4.xml"/><Relationship Id="rId1" Type="http://schemas.openxmlformats.org/officeDocument/2006/relationships/vmlDrawing" Target="../drawings/vmlDrawing3.vml"/><Relationship Id="rId5" Type="http://schemas.openxmlformats.org/officeDocument/2006/relationships/image" Target="../media/image17.png"/><Relationship Id="rId4" Type="http://schemas.openxmlformats.org/officeDocument/2006/relationships/image" Target="../media/image16.wmf"/></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g"/><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4.xml"/><Relationship Id="rId1" Type="http://schemas.openxmlformats.org/officeDocument/2006/relationships/vmlDrawing" Target="../drawings/vmlDrawing1.vml"/><Relationship Id="rId4" Type="http://schemas.openxmlformats.org/officeDocument/2006/relationships/image" Target="../media/image6.wmf"/></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N"/>
          <p:cNvSpPr>
            <a:spLocks noGrp="1"/>
          </p:cNvSpPr>
          <p:nvPr>
            <p:ph sz="quarter" idx="19"/>
          </p:nvPr>
        </p:nvSpPr>
        <p:spPr>
          <a:xfrm>
            <a:off x="152400" y="3733800"/>
            <a:ext cx="8839200" cy="609600"/>
          </a:xfrm>
        </p:spPr>
        <p:txBody>
          <a:bodyPr/>
          <a:lstStyle/>
          <a:p>
            <a:r>
              <a:rPr lang="en-US" b="1" dirty="0"/>
              <a:t>Chapter 4</a:t>
            </a:r>
          </a:p>
        </p:txBody>
      </p:sp>
      <p:sp>
        <p:nvSpPr>
          <p:cNvPr id="6" name="CT"/>
          <p:cNvSpPr>
            <a:spLocks noGrp="1"/>
          </p:cNvSpPr>
          <p:nvPr>
            <p:ph sz="quarter" idx="20"/>
          </p:nvPr>
        </p:nvSpPr>
        <p:spPr>
          <a:xfrm>
            <a:off x="152400" y="4648200"/>
            <a:ext cx="8839200" cy="990600"/>
          </a:xfrm>
        </p:spPr>
        <p:txBody>
          <a:bodyPr/>
          <a:lstStyle/>
          <a:p>
            <a:pPr>
              <a:defRPr/>
            </a:pPr>
            <a:r>
              <a:rPr lang="en-US" altLang="en-US" dirty="0">
                <a:ea typeface="ＭＳ Ｐゴシック" panose="020B0600070205080204" pitchFamily="34" charset="-128"/>
              </a:rPr>
              <a:t>Ecosystems and the Physical Environment</a:t>
            </a:r>
            <a:endParaRPr lang="en-US" altLang="en-US" dirty="0">
              <a:cs typeface="Arial" charset="0"/>
            </a:endParaRPr>
          </a:p>
        </p:txBody>
      </p:sp>
    </p:spTree>
    <p:extLst>
      <p:ext uri="{BB962C8B-B14F-4D97-AF65-F5344CB8AC3E}">
        <p14:creationId xmlns:p14="http://schemas.microsoft.com/office/powerpoint/2010/main" val="39966284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0"/>
            <a:ext cx="8534400" cy="685800"/>
          </a:xfrm>
          <a:prstGeom prst="rect">
            <a:avLst/>
          </a:prstGeom>
        </p:spPr>
        <p:txBody>
          <a:bodyPr/>
          <a:lstStyle/>
          <a:p>
            <a:r>
              <a:rPr lang="en-US" altLang="en-US" b="1" dirty="0">
                <a:ea typeface="ＭＳ Ｐゴシック" panose="020B0600070205080204" pitchFamily="34" charset="-128"/>
              </a:rPr>
              <a:t>The Nitrogen (N) Cycle</a:t>
            </a:r>
            <a:endParaRPr lang="en-US" sz="4000" b="1" dirty="0">
              <a:solidFill>
                <a:schemeClr val="accent1"/>
              </a:solidFill>
            </a:endParaRPr>
          </a:p>
        </p:txBody>
      </p:sp>
      <p:pic>
        <p:nvPicPr>
          <p:cNvPr id="3" name="Content Placeholder 2" descr="A diagram shows the nitrogen cycle as follows. Plant and animal proteins decompose creating ammonification by ammonifying bacteria, producing ammonia or N H 3 and ammonium or N H 4. Internal cycling occurs or nitrification, assimilation, and ammonification on land. N H 3 and N H 4 lead to nitrification or nitrifying bacteria followed by nitrate N O 3 and finally assimilation, where nitrates, ammonia, or ammonium is absorbed by roots to make organic compounds. N O 3 also leads to denitrification or denitrifying bacteria, followed by atmospheric nitrogen or N 2. N 2 leads to nitrogen fixation from human activity and biological nitrogen fixation or nitrogen fixing bacteria in root nodules and soil. These processes lead to the production of ammonia and ammonium."/>
          <p:cNvPicPr>
            <a:picLocks noGrp="1" noChangeAspect="1"/>
          </p:cNvPicPr>
          <p:nvPr>
            <p:ph sz="quarter" idx="15"/>
          </p:nvPr>
        </p:nvPicPr>
        <p:blipFill>
          <a:blip r:embed="rId2"/>
          <a:stretch>
            <a:fillRect/>
          </a:stretch>
        </p:blipFill>
        <p:spPr>
          <a:xfrm>
            <a:off x="1979027" y="1686484"/>
            <a:ext cx="5185944" cy="4361425"/>
          </a:xfrm>
          <a:prstGeom prst="rect">
            <a:avLst/>
          </a:prstGeom>
        </p:spPr>
      </p:pic>
      <p:sp>
        <p:nvSpPr>
          <p:cNvPr id="5" name="Slide Number Placeholder "/>
          <p:cNvSpPr>
            <a:spLocks noGrp="1"/>
          </p:cNvSpPr>
          <p:nvPr>
            <p:ph type="sldNum" sz="quarter" idx="10"/>
          </p:nvPr>
        </p:nvSpPr>
        <p:spPr/>
        <p:txBody>
          <a:bodyPr/>
          <a:lstStyle/>
          <a:p>
            <a:fld id="{67B19427-F580-D146-B60E-4CADEE75497F}" type="slidenum">
              <a:rPr lang="en-US" smtClean="0"/>
              <a:pPr/>
              <a:t>10</a:t>
            </a:fld>
            <a:endParaRPr lang="en-US" dirty="0"/>
          </a:p>
        </p:txBody>
      </p:sp>
      <p:sp>
        <p:nvSpPr>
          <p:cNvPr id="6" name="Footer Placeholder "/>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3804638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1"/>
            <a:ext cx="8534400" cy="731346"/>
          </a:xfrm>
          <a:prstGeom prst="rect">
            <a:avLst/>
          </a:prstGeom>
        </p:spPr>
        <p:txBody>
          <a:bodyPr>
            <a:noAutofit/>
          </a:bodyPr>
          <a:lstStyle/>
          <a:p>
            <a:r>
              <a:rPr lang="en-US" altLang="en-US" b="1" dirty="0">
                <a:latin typeface="Calibri" panose="020F0502020204030204" pitchFamily="34" charset="0"/>
                <a:ea typeface="ＭＳ Ｐゴシック" panose="020B0600070205080204" pitchFamily="34" charset="-128"/>
              </a:rPr>
              <a:t>Five Steps of the N Cycle</a:t>
            </a:r>
            <a:endParaRPr lang="en-US" sz="2400" b="1" dirty="0">
              <a:latin typeface="Calibri" panose="020F0502020204030204" pitchFamily="34" charset="0"/>
            </a:endParaRPr>
          </a:p>
        </p:txBody>
      </p:sp>
      <p:sp>
        <p:nvSpPr>
          <p:cNvPr id="8" name="Content Placeholder 7"/>
          <p:cNvSpPr>
            <a:spLocks noGrp="1"/>
          </p:cNvSpPr>
          <p:nvPr>
            <p:ph sz="quarter" idx="16"/>
          </p:nvPr>
        </p:nvSpPr>
        <p:spPr>
          <a:xfrm>
            <a:off x="304800" y="1752600"/>
            <a:ext cx="4343400" cy="4114800"/>
          </a:xfrm>
        </p:spPr>
        <p:txBody>
          <a:bodyPr/>
          <a:lstStyle/>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N needed for proteins and nucleic acids (D</a:t>
            </a:r>
            <a:r>
              <a:rPr lang="en-US" altLang="en-US" sz="100" dirty="0">
                <a:latin typeface="Calibri" panose="020F0502020204030204" pitchFamily="34" charset="0"/>
                <a:ea typeface="ＭＳ Ｐゴシック" panose="020B0600070205080204" pitchFamily="34" charset="-128"/>
              </a:rPr>
              <a:t> </a:t>
            </a:r>
            <a:r>
              <a:rPr lang="en-US" altLang="en-US" sz="2600" dirty="0">
                <a:latin typeface="Calibri" panose="020F0502020204030204" pitchFamily="34" charset="0"/>
                <a:ea typeface="ＭＳ Ｐゴシック" panose="020B0600070205080204" pitchFamily="34" charset="-128"/>
              </a:rPr>
              <a:t>N</a:t>
            </a:r>
            <a:r>
              <a:rPr lang="en-US" altLang="en-US" sz="100" dirty="0">
                <a:latin typeface="Calibri" panose="020F0502020204030204" pitchFamily="34" charset="0"/>
                <a:ea typeface="ＭＳ Ｐゴシック" panose="020B0600070205080204" pitchFamily="34" charset="-128"/>
              </a:rPr>
              <a:t> </a:t>
            </a:r>
            <a:r>
              <a:rPr lang="en-US" altLang="en-US" sz="2600" dirty="0">
                <a:latin typeface="Calibri" panose="020F0502020204030204" pitchFamily="34" charset="0"/>
                <a:ea typeface="ＭＳ Ｐゴシック" panose="020B0600070205080204" pitchFamily="34" charset="-128"/>
              </a:rPr>
              <a:t>A)</a:t>
            </a:r>
          </a:p>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Atmosphere is 78% N</a:t>
            </a:r>
            <a:r>
              <a:rPr lang="en-US" altLang="en-US" sz="2600" baseline="-25000" dirty="0">
                <a:latin typeface="Calibri" panose="020F0502020204030204" pitchFamily="34" charset="0"/>
                <a:ea typeface="ＭＳ Ｐゴシック" panose="020B0600070205080204" pitchFamily="34" charset="-128"/>
              </a:rPr>
              <a:t>2</a:t>
            </a:r>
            <a:r>
              <a:rPr lang="en-US" altLang="en-US" sz="2600" dirty="0">
                <a:latin typeface="Calibri" panose="020F0502020204030204" pitchFamily="34" charset="0"/>
                <a:ea typeface="ＭＳ Ｐゴシック" panose="020B0600070205080204" pitchFamily="34" charset="-128"/>
              </a:rPr>
              <a:t>, but most cannot use this form</a:t>
            </a:r>
          </a:p>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Five steps</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Nitrogen fixation</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Nitrification</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Assimilation</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Ammonification</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Denitrification</a:t>
            </a:r>
          </a:p>
        </p:txBody>
      </p:sp>
      <p:pic>
        <p:nvPicPr>
          <p:cNvPr id="7" name="Content Placeholder 6" descr="A diagram shows the nitrogen cycle as follows. Plant and animal proteins decompose creating ammonification by ammonifying bacteria, producing ammonia or N H 3 and ammonium or N H 4. Internal cycling occurs or nitrification, assimilation, and ammonification on land. N H 3 and N H 4 lead to nitrification or nitrifying bacteria followed by nitrate N O 3 and finally assimilation, where nitrates, ammonia, or ammonium is absorbed by roots to make organic compounds. N O 3 also leads to denitrification or denitrifying bacteria, followed by atmospheric nitrogen or N 2. N 2 leads to nitrogen fixation from human activity and biological nitrogen fixation or nitrogen fixing bacteria in root nodules and soil. These processes lead to the production of ammonia and ammonium."/>
          <p:cNvPicPr>
            <a:picLocks noGrp="1" noChangeAspect="1"/>
          </p:cNvPicPr>
          <p:nvPr>
            <p:ph sz="quarter" idx="15"/>
          </p:nvPr>
        </p:nvPicPr>
        <p:blipFill>
          <a:blip r:embed="rId2"/>
          <a:stretch>
            <a:fillRect/>
          </a:stretch>
        </p:blipFill>
        <p:spPr>
          <a:xfrm>
            <a:off x="4876158" y="2202003"/>
            <a:ext cx="4059610" cy="3415051"/>
          </a:xfrm>
          <a:prstGeom prst="rect">
            <a:avLst/>
          </a:prstGeom>
        </p:spPr>
      </p:pic>
      <p:sp>
        <p:nvSpPr>
          <p:cNvPr id="4" name="Slide Number Placeholder "/>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11</a:t>
            </a:fld>
            <a:endParaRPr lang="en-US" dirty="0">
              <a:latin typeface="Calibri" panose="020F0502020204030204" pitchFamily="34" charset="0"/>
            </a:endParaRPr>
          </a:p>
        </p:txBody>
      </p:sp>
      <p:sp>
        <p:nvSpPr>
          <p:cNvPr id="5" name="Footer Placeholder "/>
          <p:cNvSpPr>
            <a:spLocks noGrp="1"/>
          </p:cNvSpPr>
          <p:nvPr>
            <p:ph type="ftr" sz="quarter" idx="11"/>
          </p:nvPr>
        </p:nvSpPr>
        <p:spPr/>
        <p:txBody>
          <a:bodyPr/>
          <a:lstStyle/>
          <a:p>
            <a:r>
              <a:rPr lang="en-US" dirty="0">
                <a:latin typeface="Calibri" panose="020F0502020204030204" pitchFamily="34" charset="0"/>
              </a:rPr>
              <a:t>Copyright ©2018 John Wiley &amp; Sons, Inc. </a:t>
            </a:r>
          </a:p>
        </p:txBody>
      </p:sp>
    </p:spTree>
    <p:extLst>
      <p:ext uri="{BB962C8B-B14F-4D97-AF65-F5344CB8AC3E}">
        <p14:creationId xmlns:p14="http://schemas.microsoft.com/office/powerpoint/2010/main" val="37096322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1"/>
            <a:ext cx="8534400" cy="761999"/>
          </a:xfrm>
          <a:prstGeom prst="rect">
            <a:avLst/>
          </a:prstGeom>
        </p:spPr>
        <p:txBody>
          <a:bodyPr>
            <a:noAutofit/>
          </a:bodyPr>
          <a:lstStyle/>
          <a:p>
            <a:r>
              <a:rPr lang="en-US" altLang="en-US" b="1" dirty="0">
                <a:ea typeface="ＭＳ Ｐゴシック" panose="020B0600070205080204" pitchFamily="34" charset="-128"/>
              </a:rPr>
              <a:t>Processes in the N Cycle</a:t>
            </a:r>
            <a:endParaRPr lang="en-US" b="1" dirty="0"/>
          </a:p>
        </p:txBody>
      </p:sp>
      <p:sp>
        <p:nvSpPr>
          <p:cNvPr id="8" name="Content Placeholder 7"/>
          <p:cNvSpPr>
            <a:spLocks noGrp="1"/>
          </p:cNvSpPr>
          <p:nvPr>
            <p:ph sz="quarter" idx="16"/>
          </p:nvPr>
        </p:nvSpPr>
        <p:spPr>
          <a:xfrm>
            <a:off x="304800" y="1752600"/>
            <a:ext cx="3200400" cy="2667000"/>
          </a:xfrm>
        </p:spPr>
        <p:txBody>
          <a:bodyPr/>
          <a:lstStyle/>
          <a:p>
            <a:pPr marL="403200" indent="-403200">
              <a:buClr>
                <a:schemeClr val="accent2"/>
              </a:buClr>
              <a:buFont typeface="Wingdings" panose="05000000000000000000" pitchFamily="2" charset="2"/>
              <a:buAutoNum type="arabicPeriod"/>
            </a:pPr>
            <a:r>
              <a:rPr lang="en-US" altLang="en-US" dirty="0">
                <a:ea typeface="ＭＳ Ｐゴシック" panose="020B0600070205080204" pitchFamily="34" charset="-128"/>
              </a:rPr>
              <a:t>Nitrogen fixation</a:t>
            </a:r>
          </a:p>
          <a:p>
            <a:pPr marL="403200" indent="-403200">
              <a:buClr>
                <a:schemeClr val="accent2"/>
              </a:buClr>
              <a:buFont typeface="Wingdings" panose="05000000000000000000" pitchFamily="2" charset="2"/>
              <a:buAutoNum type="arabicPeriod"/>
            </a:pPr>
            <a:r>
              <a:rPr lang="en-US" altLang="en-US" dirty="0">
                <a:ea typeface="ＭＳ Ｐゴシック" panose="020B0600070205080204" pitchFamily="34" charset="-128"/>
              </a:rPr>
              <a:t>Nitrification</a:t>
            </a:r>
          </a:p>
          <a:p>
            <a:pPr marL="403200" indent="-403200">
              <a:buClr>
                <a:schemeClr val="accent2"/>
              </a:buClr>
              <a:buFont typeface="Wingdings" panose="05000000000000000000" pitchFamily="2" charset="2"/>
              <a:buAutoNum type="arabicPeriod"/>
            </a:pPr>
            <a:r>
              <a:rPr lang="en-US" altLang="en-US" dirty="0">
                <a:ea typeface="ＭＳ Ｐゴシック" panose="020B0600070205080204" pitchFamily="34" charset="-128"/>
              </a:rPr>
              <a:t>Assimilation</a:t>
            </a:r>
          </a:p>
          <a:p>
            <a:pPr marL="403200" indent="-403200">
              <a:buClr>
                <a:schemeClr val="accent2"/>
              </a:buClr>
              <a:buFont typeface="Wingdings" panose="05000000000000000000" pitchFamily="2" charset="2"/>
              <a:buAutoNum type="arabicPeriod"/>
            </a:pPr>
            <a:r>
              <a:rPr lang="en-US" altLang="en-US" dirty="0">
                <a:ea typeface="ＭＳ Ｐゴシック" panose="020B0600070205080204" pitchFamily="34" charset="-128"/>
              </a:rPr>
              <a:t>Ammonification</a:t>
            </a:r>
          </a:p>
          <a:p>
            <a:pPr marL="403200" indent="-403200">
              <a:buClr>
                <a:schemeClr val="accent2"/>
              </a:buClr>
              <a:buFont typeface="Wingdings" panose="05000000000000000000" pitchFamily="2" charset="2"/>
              <a:buAutoNum type="arabicPeriod"/>
            </a:pPr>
            <a:r>
              <a:rPr lang="en-US" altLang="en-US" dirty="0">
                <a:ea typeface="ＭＳ Ｐゴシック" panose="020B0600070205080204" pitchFamily="34" charset="-128"/>
              </a:rPr>
              <a:t>Denitrification</a:t>
            </a:r>
          </a:p>
        </p:txBody>
      </p:sp>
      <p:pic>
        <p:nvPicPr>
          <p:cNvPr id="11" name="Content Placeholder 10" descr="Processes involved in the N cycle read as follows. 1. N 2 to N H 3 or N H 4. 2. To N O 2 to N O 3. 3. To plants. 4. To N H 3 or N H 4. 5. Back to N 2."/>
          <p:cNvPicPr>
            <a:picLocks noGrp="1" noChangeAspect="1"/>
          </p:cNvPicPr>
          <p:nvPr>
            <p:ph sz="quarter" idx="17"/>
          </p:nvPr>
        </p:nvPicPr>
        <p:blipFill>
          <a:blip r:embed="rId2" cstate="print">
            <a:extLst>
              <a:ext uri="{28A0092B-C50C-407E-A947-70E740481C1C}">
                <a14:useLocalDpi xmlns:a14="http://schemas.microsoft.com/office/drawing/2010/main" val="0"/>
              </a:ext>
            </a:extLst>
          </a:blip>
          <a:stretch>
            <a:fillRect/>
          </a:stretch>
        </p:blipFill>
        <p:spPr>
          <a:xfrm>
            <a:off x="4124895" y="1843709"/>
            <a:ext cx="4495451" cy="3191533"/>
          </a:xfrm>
        </p:spPr>
      </p:pic>
      <p:sp>
        <p:nvSpPr>
          <p:cNvPr id="4" name="Slide Number Placeholder "/>
          <p:cNvSpPr>
            <a:spLocks noGrp="1"/>
          </p:cNvSpPr>
          <p:nvPr>
            <p:ph type="sldNum" sz="quarter" idx="10"/>
          </p:nvPr>
        </p:nvSpPr>
        <p:spPr/>
        <p:txBody>
          <a:bodyPr/>
          <a:lstStyle/>
          <a:p>
            <a:fld id="{67B19427-F580-D146-B60E-4CADEE75497F}" type="slidenum">
              <a:rPr lang="en-US" smtClean="0"/>
              <a:pPr/>
              <a:t>12</a:t>
            </a:fld>
            <a:endParaRPr lang="en-US" dirty="0"/>
          </a:p>
        </p:txBody>
      </p:sp>
      <p:sp>
        <p:nvSpPr>
          <p:cNvPr id="5" name="Footer Placeholder "/>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19527653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1"/>
            <a:ext cx="8534400" cy="673718"/>
          </a:xfrm>
          <a:prstGeom prst="rect">
            <a:avLst/>
          </a:prstGeom>
        </p:spPr>
        <p:txBody>
          <a:bodyPr/>
          <a:lstStyle/>
          <a:p>
            <a:r>
              <a:rPr lang="en-US" altLang="en-US" b="1" dirty="0">
                <a:ea typeface="ＭＳ Ｐゴシック" panose="020B0600070205080204" pitchFamily="34" charset="-128"/>
              </a:rPr>
              <a:t>Definition of Each Step in the N Cycle</a:t>
            </a:r>
            <a:endParaRPr lang="en-US" b="1" dirty="0"/>
          </a:p>
        </p:txBody>
      </p:sp>
      <p:sp>
        <p:nvSpPr>
          <p:cNvPr id="13" name="Content Placeholder 12"/>
          <p:cNvSpPr>
            <a:spLocks noGrp="1"/>
          </p:cNvSpPr>
          <p:nvPr>
            <p:ph sz="quarter" idx="16"/>
          </p:nvPr>
        </p:nvSpPr>
        <p:spPr>
          <a:xfrm>
            <a:off x="304800" y="1663456"/>
            <a:ext cx="8534400" cy="961778"/>
          </a:xfrm>
        </p:spPr>
        <p:txBody>
          <a:bodyPr/>
          <a:lstStyle/>
          <a:p>
            <a:pPr marL="291600" indent="-291600">
              <a:buClr>
                <a:schemeClr val="accent2"/>
              </a:buClr>
              <a:buFont typeface="Arial" panose="020B0604020202020204" pitchFamily="34" charset="0"/>
              <a:buChar char="•"/>
            </a:pPr>
            <a:r>
              <a:rPr lang="en-US" altLang="en-US" sz="2200" dirty="0">
                <a:latin typeface="Calibri" panose="020F0502020204030204" pitchFamily="34" charset="0"/>
                <a:ea typeface="ＭＳ Ｐゴシック" panose="020B0600070205080204" pitchFamily="34" charset="-128"/>
              </a:rPr>
              <a:t>Nitrogen fixation</a:t>
            </a:r>
          </a:p>
          <a:p>
            <a:pPr marL="622800" lvl="1" indent="-320400">
              <a:buClr>
                <a:schemeClr val="accent2"/>
              </a:buClr>
              <a:buSzPct val="80000"/>
              <a:buFont typeface="Courier New" panose="02070309020205020404" pitchFamily="49" charset="0"/>
              <a:buChar char="o"/>
            </a:pPr>
            <a:r>
              <a:rPr lang="en-US" altLang="en-US" sz="2000" dirty="0">
                <a:latin typeface="Calibri" panose="020F0502020204030204" pitchFamily="34" charset="0"/>
                <a:ea typeface="ＭＳ Ｐゴシック" panose="020B0600070205080204" pitchFamily="34" charset="-128"/>
              </a:rPr>
              <a:t>By bacteria (via nitrogenase enzyme), lightening, volcanoes, industrial processes</a:t>
            </a:r>
          </a:p>
        </p:txBody>
      </p:sp>
      <p:sp>
        <p:nvSpPr>
          <p:cNvPr id="14" name="Content Placeholder 13"/>
          <p:cNvSpPr>
            <a:spLocks noGrp="1"/>
          </p:cNvSpPr>
          <p:nvPr>
            <p:ph sz="quarter" idx="17"/>
          </p:nvPr>
        </p:nvSpPr>
        <p:spPr>
          <a:xfrm>
            <a:off x="301870" y="2735252"/>
            <a:ext cx="3205606" cy="727566"/>
          </a:xfrm>
        </p:spPr>
        <p:txBody>
          <a:bodyPr/>
          <a:lstStyle/>
          <a:p>
            <a:pPr marL="291600" indent="-291600">
              <a:buClr>
                <a:schemeClr val="accent2"/>
              </a:buClr>
              <a:buFont typeface="Arial" panose="020B0604020202020204" pitchFamily="34" charset="0"/>
              <a:buChar char="•"/>
            </a:pPr>
            <a:r>
              <a:rPr lang="en-US" altLang="en-US" sz="2200" dirty="0">
                <a:latin typeface="Calibri" panose="020F0502020204030204" pitchFamily="34" charset="0"/>
                <a:ea typeface="ＭＳ Ｐゴシック" panose="020B0600070205080204" pitchFamily="34" charset="-128"/>
              </a:rPr>
              <a:t>Nitrification</a:t>
            </a:r>
          </a:p>
          <a:p>
            <a:pPr marL="622800" lvl="1" indent="-320400">
              <a:buClr>
                <a:schemeClr val="accent2"/>
              </a:buClr>
              <a:buSzPct val="80000"/>
              <a:buFont typeface="Courier New" panose="02070309020205020404" pitchFamily="49" charset="0"/>
              <a:buChar char="o"/>
            </a:pPr>
            <a:r>
              <a:rPr lang="en-US" altLang="en-US" sz="2000" dirty="0">
                <a:latin typeface="Calibri" panose="020F0502020204030204" pitchFamily="34" charset="0"/>
                <a:ea typeface="ＭＳ Ｐゴシック" panose="020B0600070205080204" pitchFamily="34" charset="-128"/>
              </a:rPr>
              <a:t>Soil bacteria convert to</a:t>
            </a:r>
            <a:endParaRPr lang="en-IN" sz="2000" dirty="0">
              <a:latin typeface="Calibri" panose="020F0502020204030204" pitchFamily="34" charset="0"/>
            </a:endParaRPr>
          </a:p>
        </p:txBody>
      </p:sp>
      <p:graphicFrame>
        <p:nvGraphicFramePr>
          <p:cNvPr id="23" name="Content Placeholder 22" descr="N O, prime minus sign, sub 2, then, N O, prime minus sign, sub 3"/>
          <p:cNvGraphicFramePr>
            <a:graphicFrameLocks noGrp="1" noChangeAspect="1"/>
          </p:cNvGraphicFramePr>
          <p:nvPr>
            <p:ph sz="quarter" idx="18"/>
            <p:extLst>
              <p:ext uri="{D42A27DB-BD31-4B8C-83A1-F6EECF244321}">
                <p14:modId xmlns:p14="http://schemas.microsoft.com/office/powerpoint/2010/main" val="3667522634"/>
              </p:ext>
            </p:extLst>
          </p:nvPr>
        </p:nvGraphicFramePr>
        <p:xfrm>
          <a:off x="3452676" y="3104391"/>
          <a:ext cx="1497012" cy="388937"/>
        </p:xfrm>
        <a:graphic>
          <a:graphicData uri="http://schemas.openxmlformats.org/presentationml/2006/ole">
            <mc:AlternateContent xmlns:mc="http://schemas.openxmlformats.org/markup-compatibility/2006">
              <mc:Choice xmlns:v="urn:schemas-microsoft-com:vml" Requires="v">
                <p:oleObj spid="_x0000_s5050" name="Equation" r:id="rId4" imgW="927000" imgH="241200" progId="Equation.DSMT4">
                  <p:embed/>
                </p:oleObj>
              </mc:Choice>
              <mc:Fallback>
                <p:oleObj name="Equation" r:id="rId4" imgW="927000" imgH="241200" progId="Equation.DSMT4">
                  <p:embed/>
                  <p:pic>
                    <p:nvPicPr>
                      <p:cNvPr id="0" name=""/>
                      <p:cNvPicPr/>
                      <p:nvPr/>
                    </p:nvPicPr>
                    <p:blipFill>
                      <a:blip r:embed="rId5"/>
                      <a:stretch>
                        <a:fillRect/>
                      </a:stretch>
                    </p:blipFill>
                    <p:spPr>
                      <a:xfrm>
                        <a:off x="3452676" y="3104391"/>
                        <a:ext cx="1497012" cy="388937"/>
                      </a:xfrm>
                      <a:prstGeom prst="rect">
                        <a:avLst/>
                      </a:prstGeom>
                    </p:spPr>
                  </p:pic>
                </p:oleObj>
              </mc:Fallback>
            </mc:AlternateContent>
          </a:graphicData>
        </a:graphic>
      </p:graphicFrame>
      <p:sp>
        <p:nvSpPr>
          <p:cNvPr id="16" name="Content Placeholder 15"/>
          <p:cNvSpPr>
            <a:spLocks noGrp="1"/>
          </p:cNvSpPr>
          <p:nvPr>
            <p:ph sz="quarter" idx="19"/>
          </p:nvPr>
        </p:nvSpPr>
        <p:spPr>
          <a:xfrm>
            <a:off x="296732" y="3584396"/>
            <a:ext cx="3569590" cy="720904"/>
          </a:xfrm>
        </p:spPr>
        <p:txBody>
          <a:bodyPr/>
          <a:lstStyle/>
          <a:p>
            <a:pPr marL="291600" indent="-291600">
              <a:buClr>
                <a:schemeClr val="accent2"/>
              </a:buClr>
              <a:buFont typeface="Arial" panose="020B0604020202020204" pitchFamily="34" charset="0"/>
              <a:buChar char="•"/>
            </a:pPr>
            <a:r>
              <a:rPr lang="en-US" altLang="en-US" sz="2200" dirty="0">
                <a:latin typeface="Calibri" panose="020F0502020204030204" pitchFamily="34" charset="0"/>
                <a:ea typeface="ＭＳ Ｐゴシック" panose="020B0600070205080204" pitchFamily="34" charset="-128"/>
              </a:rPr>
              <a:t>Assimilation</a:t>
            </a:r>
          </a:p>
          <a:p>
            <a:pPr marL="622800" lvl="1" indent="-320400">
              <a:buClr>
                <a:schemeClr val="accent2"/>
              </a:buClr>
              <a:buSzPct val="80000"/>
              <a:buFont typeface="Courier New" panose="02070309020205020404" pitchFamily="49" charset="0"/>
              <a:buChar char="o"/>
            </a:pPr>
            <a:r>
              <a:rPr lang="en-US" altLang="en-US" sz="2000" dirty="0">
                <a:latin typeface="Calibri" panose="020F0502020204030204" pitchFamily="34" charset="0"/>
                <a:ea typeface="ＭＳ Ｐゴシック" panose="020B0600070205080204" pitchFamily="34" charset="-128"/>
              </a:rPr>
              <a:t>Plants absorb N</a:t>
            </a:r>
            <a:r>
              <a:rPr lang="en-US" altLang="en-US" sz="100" dirty="0">
                <a:latin typeface="Calibri" panose="020F0502020204030204" pitchFamily="34" charset="0"/>
                <a:ea typeface="ＭＳ Ｐゴシック" panose="020B0600070205080204" pitchFamily="34" charset="-128"/>
              </a:rPr>
              <a:t> </a:t>
            </a:r>
            <a:r>
              <a:rPr lang="en-US" altLang="en-US" sz="2000" dirty="0">
                <a:latin typeface="Calibri" panose="020F0502020204030204" pitchFamily="34" charset="0"/>
                <a:ea typeface="ＭＳ Ｐゴシック" panose="020B0600070205080204" pitchFamily="34" charset="-128"/>
              </a:rPr>
              <a:t>O</a:t>
            </a:r>
            <a:r>
              <a:rPr lang="en-US" altLang="en-US" sz="2000" baseline="-25000" dirty="0">
                <a:latin typeface="Calibri" panose="020F0502020204030204" pitchFamily="34" charset="0"/>
                <a:ea typeface="ＭＳ Ｐゴシック" panose="020B0600070205080204" pitchFamily="34" charset="-128"/>
              </a:rPr>
              <a:t>3</a:t>
            </a:r>
            <a:r>
              <a:rPr lang="en-US" altLang="en-US" sz="2000" dirty="0">
                <a:latin typeface="Calibri" panose="020F0502020204030204" pitchFamily="34" charset="0"/>
                <a:ea typeface="ＭＳ Ｐゴシック" panose="020B0600070205080204" pitchFamily="34" charset="-128"/>
              </a:rPr>
              <a:t>, NH</a:t>
            </a:r>
            <a:r>
              <a:rPr lang="en-US" altLang="en-US" sz="2000" baseline="-25000" dirty="0">
                <a:latin typeface="Calibri" panose="020F0502020204030204" pitchFamily="34" charset="0"/>
                <a:ea typeface="ＭＳ Ｐゴシック" panose="020B0600070205080204" pitchFamily="34" charset="-128"/>
              </a:rPr>
              <a:t>3</a:t>
            </a:r>
            <a:r>
              <a:rPr lang="en-US" altLang="en-US" sz="2000" dirty="0">
                <a:latin typeface="Calibri" panose="020F0502020204030204" pitchFamily="34" charset="0"/>
                <a:ea typeface="ＭＳ Ｐゴシック" panose="020B0600070205080204" pitchFamily="34" charset="-128"/>
              </a:rPr>
              <a:t>, or</a:t>
            </a:r>
            <a:endParaRPr lang="en-IN" sz="2000" dirty="0">
              <a:latin typeface="Calibri" panose="020F0502020204030204" pitchFamily="34" charset="0"/>
            </a:endParaRPr>
          </a:p>
        </p:txBody>
      </p:sp>
      <p:graphicFrame>
        <p:nvGraphicFramePr>
          <p:cNvPr id="24" name="Content Placeholder 23" descr="N H, prime plus sign, sub 4, comma."/>
          <p:cNvGraphicFramePr>
            <a:graphicFrameLocks noGrp="1" noChangeAspect="1"/>
          </p:cNvGraphicFramePr>
          <p:nvPr>
            <p:ph sz="quarter" idx="20"/>
            <p:extLst>
              <p:ext uri="{D42A27DB-BD31-4B8C-83A1-F6EECF244321}">
                <p14:modId xmlns:p14="http://schemas.microsoft.com/office/powerpoint/2010/main" val="4279153064"/>
              </p:ext>
            </p:extLst>
          </p:nvPr>
        </p:nvGraphicFramePr>
        <p:xfrm>
          <a:off x="3887748" y="3924183"/>
          <a:ext cx="550902" cy="381273"/>
        </p:xfrm>
        <a:graphic>
          <a:graphicData uri="http://schemas.openxmlformats.org/presentationml/2006/ole">
            <mc:AlternateContent xmlns:mc="http://schemas.openxmlformats.org/markup-compatibility/2006">
              <mc:Choice xmlns:v="urn:schemas-microsoft-com:vml" Requires="v">
                <p:oleObj spid="_x0000_s5051" name="Equation" r:id="rId6" imgW="330120" imgH="228600" progId="Equation.DSMT4">
                  <p:embed/>
                </p:oleObj>
              </mc:Choice>
              <mc:Fallback>
                <p:oleObj name="Equation" r:id="rId6" imgW="330120" imgH="228600" progId="Equation.DSMT4">
                  <p:embed/>
                  <p:pic>
                    <p:nvPicPr>
                      <p:cNvPr id="0" name=""/>
                      <p:cNvPicPr/>
                      <p:nvPr/>
                    </p:nvPicPr>
                    <p:blipFill>
                      <a:blip r:embed="rId7"/>
                      <a:stretch>
                        <a:fillRect/>
                      </a:stretch>
                    </p:blipFill>
                    <p:spPr>
                      <a:xfrm>
                        <a:off x="3887748" y="3924183"/>
                        <a:ext cx="550902" cy="381273"/>
                      </a:xfrm>
                      <a:prstGeom prst="rect">
                        <a:avLst/>
                      </a:prstGeom>
                    </p:spPr>
                  </p:pic>
                </p:oleObj>
              </mc:Fallback>
            </mc:AlternateContent>
          </a:graphicData>
        </a:graphic>
      </p:graphicFrame>
      <p:sp>
        <p:nvSpPr>
          <p:cNvPr id="18" name="Content Placeholder 17"/>
          <p:cNvSpPr>
            <a:spLocks noGrp="1"/>
          </p:cNvSpPr>
          <p:nvPr>
            <p:ph sz="quarter" idx="21"/>
          </p:nvPr>
        </p:nvSpPr>
        <p:spPr>
          <a:xfrm>
            <a:off x="4480996" y="3958118"/>
            <a:ext cx="2365131" cy="339047"/>
          </a:xfrm>
        </p:spPr>
        <p:txBody>
          <a:bodyPr/>
          <a:lstStyle/>
          <a:p>
            <a:r>
              <a:rPr lang="en-US" altLang="en-US" sz="2000" dirty="0">
                <a:ea typeface="ＭＳ Ｐゴシック" panose="020B0600070205080204" pitchFamily="34" charset="-128"/>
              </a:rPr>
              <a:t>moves into food web</a:t>
            </a:r>
            <a:endParaRPr lang="en-IN" sz="2000" dirty="0"/>
          </a:p>
        </p:txBody>
      </p:sp>
      <p:sp>
        <p:nvSpPr>
          <p:cNvPr id="19" name="Content Placeholder 18"/>
          <p:cNvSpPr>
            <a:spLocks noGrp="1"/>
          </p:cNvSpPr>
          <p:nvPr>
            <p:ph sz="quarter" idx="22"/>
          </p:nvPr>
        </p:nvSpPr>
        <p:spPr>
          <a:xfrm>
            <a:off x="301869" y="4401411"/>
            <a:ext cx="4746382" cy="727019"/>
          </a:xfrm>
        </p:spPr>
        <p:txBody>
          <a:bodyPr/>
          <a:lstStyle/>
          <a:p>
            <a:pPr marL="291600" indent="-291600">
              <a:buClr>
                <a:schemeClr val="accent2"/>
              </a:buClr>
              <a:buFont typeface="Arial" panose="020B0604020202020204" pitchFamily="34" charset="0"/>
              <a:buChar char="•"/>
            </a:pPr>
            <a:r>
              <a:rPr lang="en-US" altLang="en-US" sz="2200" dirty="0">
                <a:latin typeface="Calibri" panose="020F0502020204030204" pitchFamily="34" charset="0"/>
                <a:ea typeface="ＭＳ Ｐゴシック" panose="020B0600070205080204" pitchFamily="34" charset="-128"/>
              </a:rPr>
              <a:t>Ammonification</a:t>
            </a:r>
          </a:p>
          <a:p>
            <a:pPr marL="622800" lvl="1" indent="-320400">
              <a:buClr>
                <a:schemeClr val="accent2"/>
              </a:buClr>
              <a:buSzPct val="80000"/>
              <a:buFont typeface="Courier New" panose="02070309020205020404" pitchFamily="49" charset="0"/>
              <a:buChar char="o"/>
            </a:pPr>
            <a:r>
              <a:rPr lang="en-US" altLang="en-US" sz="2000" dirty="0">
                <a:latin typeface="Calibri" panose="020F0502020204030204" pitchFamily="34" charset="0"/>
                <a:ea typeface="ＭＳ Ｐゴシック" panose="020B0600070205080204" pitchFamily="34" charset="-128"/>
              </a:rPr>
              <a:t>Bacteria convert organic N into NH</a:t>
            </a:r>
            <a:r>
              <a:rPr lang="en-US" altLang="en-US" sz="2000" baseline="-25000" dirty="0">
                <a:latin typeface="Calibri" panose="020F0502020204030204" pitchFamily="34" charset="0"/>
                <a:ea typeface="ＭＳ Ｐゴシック" panose="020B0600070205080204" pitchFamily="34" charset="-128"/>
              </a:rPr>
              <a:t>3</a:t>
            </a:r>
            <a:r>
              <a:rPr lang="en-US" altLang="en-US" sz="2000" dirty="0">
                <a:latin typeface="Calibri" panose="020F0502020204030204" pitchFamily="34" charset="0"/>
                <a:ea typeface="ＭＳ Ｐゴシック" panose="020B0600070205080204" pitchFamily="34" charset="-128"/>
              </a:rPr>
              <a:t> or</a:t>
            </a:r>
            <a:endParaRPr lang="en-IN" sz="2000" dirty="0">
              <a:latin typeface="Calibri" panose="020F0502020204030204" pitchFamily="34" charset="0"/>
            </a:endParaRPr>
          </a:p>
        </p:txBody>
      </p:sp>
      <p:graphicFrame>
        <p:nvGraphicFramePr>
          <p:cNvPr id="25" name="Content Placeholder 24" descr="N H, prime plus sign, sub 4."/>
          <p:cNvGraphicFramePr>
            <a:graphicFrameLocks noGrp="1" noChangeAspect="1"/>
          </p:cNvGraphicFramePr>
          <p:nvPr>
            <p:ph sz="quarter" idx="23"/>
            <p:extLst>
              <p:ext uri="{D42A27DB-BD31-4B8C-83A1-F6EECF244321}">
                <p14:modId xmlns:p14="http://schemas.microsoft.com/office/powerpoint/2010/main" val="117644356"/>
              </p:ext>
            </p:extLst>
          </p:nvPr>
        </p:nvGraphicFramePr>
        <p:xfrm>
          <a:off x="5067300" y="4748066"/>
          <a:ext cx="455973" cy="373493"/>
        </p:xfrm>
        <a:graphic>
          <a:graphicData uri="http://schemas.openxmlformats.org/presentationml/2006/ole">
            <mc:AlternateContent xmlns:mc="http://schemas.openxmlformats.org/markup-compatibility/2006">
              <mc:Choice xmlns:v="urn:schemas-microsoft-com:vml" Requires="v">
                <p:oleObj spid="_x0000_s5052" name="Equation" r:id="rId8" imgW="279360" imgH="228600" progId="Equation.DSMT4">
                  <p:embed/>
                </p:oleObj>
              </mc:Choice>
              <mc:Fallback>
                <p:oleObj name="Equation" r:id="rId8" imgW="279360" imgH="228600" progId="Equation.DSMT4">
                  <p:embed/>
                  <p:pic>
                    <p:nvPicPr>
                      <p:cNvPr id="0" name=""/>
                      <p:cNvPicPr/>
                      <p:nvPr/>
                    </p:nvPicPr>
                    <p:blipFill>
                      <a:blip r:embed="rId9"/>
                      <a:stretch>
                        <a:fillRect/>
                      </a:stretch>
                    </p:blipFill>
                    <p:spPr>
                      <a:xfrm>
                        <a:off x="5067300" y="4748066"/>
                        <a:ext cx="455973" cy="373493"/>
                      </a:xfrm>
                      <a:prstGeom prst="rect">
                        <a:avLst/>
                      </a:prstGeom>
                    </p:spPr>
                  </p:pic>
                </p:oleObj>
              </mc:Fallback>
            </mc:AlternateContent>
          </a:graphicData>
        </a:graphic>
      </p:graphicFrame>
      <p:sp>
        <p:nvSpPr>
          <p:cNvPr id="21" name="Content Placeholder 20"/>
          <p:cNvSpPr>
            <a:spLocks noGrp="1"/>
          </p:cNvSpPr>
          <p:nvPr>
            <p:ph sz="quarter" idx="24"/>
          </p:nvPr>
        </p:nvSpPr>
        <p:spPr>
          <a:xfrm>
            <a:off x="304802" y="5238749"/>
            <a:ext cx="2524124" cy="712769"/>
          </a:xfrm>
        </p:spPr>
        <p:txBody>
          <a:bodyPr/>
          <a:lstStyle/>
          <a:p>
            <a:pPr marL="291600" indent="-291600">
              <a:buClr>
                <a:schemeClr val="accent2"/>
              </a:buClr>
              <a:buFont typeface="Arial" panose="020B0604020202020204" pitchFamily="34" charset="0"/>
              <a:buChar char="•"/>
            </a:pPr>
            <a:r>
              <a:rPr lang="en-US" altLang="en-US" sz="2200" dirty="0">
                <a:latin typeface="Calibri" panose="020F0502020204030204" pitchFamily="34" charset="0"/>
                <a:ea typeface="ＭＳ Ｐゴシック" panose="020B0600070205080204" pitchFamily="34" charset="-128"/>
              </a:rPr>
              <a:t>Denitrification</a:t>
            </a:r>
          </a:p>
          <a:p>
            <a:pPr marL="645300" lvl="1" indent="-342900">
              <a:buClr>
                <a:schemeClr val="accent2"/>
              </a:buClr>
              <a:buSzPct val="80000"/>
              <a:buFont typeface="Courier New" panose="02070309020205020404" pitchFamily="49" charset="0"/>
              <a:buChar char="o"/>
            </a:pPr>
            <a:r>
              <a:rPr lang="en-US" altLang="en-US" sz="2000" dirty="0">
                <a:latin typeface="Calibri" panose="020F0502020204030204" pitchFamily="34" charset="0"/>
                <a:ea typeface="ＭＳ Ｐゴシック" panose="020B0600070205080204" pitchFamily="34" charset="-128"/>
              </a:rPr>
              <a:t>Bacteria convert</a:t>
            </a:r>
            <a:endParaRPr lang="en-IN" sz="2000" dirty="0">
              <a:latin typeface="Calibri" panose="020F0502020204030204" pitchFamily="34" charset="0"/>
            </a:endParaRPr>
          </a:p>
        </p:txBody>
      </p:sp>
      <p:graphicFrame>
        <p:nvGraphicFramePr>
          <p:cNvPr id="26" name="Content Placeholder 25" descr="N O, prime minus sign, sub 3, into, N sub 2.&#10;"/>
          <p:cNvGraphicFramePr>
            <a:graphicFrameLocks noGrp="1" noChangeAspect="1"/>
          </p:cNvGraphicFramePr>
          <p:nvPr>
            <p:ph sz="quarter" idx="25"/>
            <p:extLst>
              <p:ext uri="{D42A27DB-BD31-4B8C-83A1-F6EECF244321}">
                <p14:modId xmlns:p14="http://schemas.microsoft.com/office/powerpoint/2010/main" val="293084803"/>
              </p:ext>
            </p:extLst>
          </p:nvPr>
        </p:nvGraphicFramePr>
        <p:xfrm>
          <a:off x="2777988" y="5611053"/>
          <a:ext cx="1238250" cy="385763"/>
        </p:xfrm>
        <a:graphic>
          <a:graphicData uri="http://schemas.openxmlformats.org/presentationml/2006/ole">
            <mc:AlternateContent xmlns:mc="http://schemas.openxmlformats.org/markup-compatibility/2006">
              <mc:Choice xmlns:v="urn:schemas-microsoft-com:vml" Requires="v">
                <p:oleObj spid="_x0000_s5053" name="Equation" r:id="rId10" imgW="774360" imgH="241200" progId="Equation.DSMT4">
                  <p:embed/>
                </p:oleObj>
              </mc:Choice>
              <mc:Fallback>
                <p:oleObj name="Equation" r:id="rId10" imgW="774360" imgH="241200" progId="Equation.DSMT4">
                  <p:embed/>
                  <p:pic>
                    <p:nvPicPr>
                      <p:cNvPr id="0" name=""/>
                      <p:cNvPicPr/>
                      <p:nvPr/>
                    </p:nvPicPr>
                    <p:blipFill>
                      <a:blip r:embed="rId11"/>
                      <a:stretch>
                        <a:fillRect/>
                      </a:stretch>
                    </p:blipFill>
                    <p:spPr>
                      <a:xfrm>
                        <a:off x="2777988" y="5611053"/>
                        <a:ext cx="1238250" cy="385763"/>
                      </a:xfrm>
                      <a:prstGeom prst="rect">
                        <a:avLst/>
                      </a:prstGeom>
                    </p:spPr>
                  </p:pic>
                </p:oleObj>
              </mc:Fallback>
            </mc:AlternateContent>
          </a:graphicData>
        </a:graphic>
      </p:graphicFrame>
      <p:sp>
        <p:nvSpPr>
          <p:cNvPr id="5" name="Slide Number Placeholder "/>
          <p:cNvSpPr>
            <a:spLocks noGrp="1"/>
          </p:cNvSpPr>
          <p:nvPr>
            <p:ph type="sldNum" sz="quarter" idx="10"/>
          </p:nvPr>
        </p:nvSpPr>
        <p:spPr/>
        <p:txBody>
          <a:bodyPr/>
          <a:lstStyle/>
          <a:p>
            <a:fld id="{67B19427-F580-D146-B60E-4CADEE75497F}" type="slidenum">
              <a:rPr lang="en-US" smtClean="0"/>
              <a:pPr/>
              <a:t>13</a:t>
            </a:fld>
            <a:endParaRPr lang="en-US" dirty="0"/>
          </a:p>
        </p:txBody>
      </p:sp>
      <p:sp>
        <p:nvSpPr>
          <p:cNvPr id="6" name="Footer Placeholder "/>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1741707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1"/>
            <a:ext cx="8534400" cy="685799"/>
          </a:xfrm>
          <a:prstGeom prst="rect">
            <a:avLst/>
          </a:prstGeom>
        </p:spPr>
        <p:txBody>
          <a:bodyPr/>
          <a:lstStyle/>
          <a:p>
            <a:r>
              <a:rPr lang="en-US" altLang="en-US" b="1" dirty="0">
                <a:ea typeface="ＭＳ Ｐゴシック" panose="020B0600070205080204" pitchFamily="34" charset="-128"/>
              </a:rPr>
              <a:t>Human Changes to N Cycle</a:t>
            </a:r>
            <a:endParaRPr lang="en-US" b="1" dirty="0"/>
          </a:p>
        </p:txBody>
      </p:sp>
      <p:sp>
        <p:nvSpPr>
          <p:cNvPr id="4" name="Content Placeholder"/>
          <p:cNvSpPr>
            <a:spLocks noGrp="1"/>
          </p:cNvSpPr>
          <p:nvPr>
            <p:ph sz="quarter" idx="15"/>
          </p:nvPr>
        </p:nvSpPr>
        <p:spPr>
          <a:xfrm>
            <a:off x="304800" y="1828800"/>
            <a:ext cx="8382000" cy="4353636"/>
          </a:xfrm>
        </p:spPr>
        <p:txBody>
          <a:bodyPr/>
          <a:lstStyle/>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Humans have doubled N fixation</a:t>
            </a:r>
          </a:p>
          <a:p>
            <a:pPr marL="622800" lvl="1" indent="-320400">
              <a:buClr>
                <a:schemeClr val="accent2"/>
              </a:buClr>
              <a:buSzPct val="80000"/>
              <a:buFont typeface="Courier New" panose="02070309020205020404" pitchFamily="49" charset="0"/>
              <a:buChar char="o"/>
            </a:pPr>
            <a:r>
              <a:rPr lang="en-US" altLang="en-US" sz="2400" dirty="0">
                <a:latin typeface="Calibri" panose="020F0502020204030204" pitchFamily="34" charset="0"/>
                <a:ea typeface="ＭＳ Ｐゴシック" panose="020B0600070205080204" pitchFamily="34" charset="-128"/>
              </a:rPr>
              <a:t>Production of N fertilizer </a:t>
            </a:r>
          </a:p>
          <a:p>
            <a:pPr marL="622800" lvl="1" indent="-320400">
              <a:buClr>
                <a:schemeClr val="accent2"/>
              </a:buClr>
              <a:buSzPct val="80000"/>
              <a:buFont typeface="Courier New" panose="02070309020205020404" pitchFamily="49" charset="0"/>
              <a:buChar char="o"/>
            </a:pPr>
            <a:r>
              <a:rPr lang="en-US" altLang="en-US" sz="2400" dirty="0">
                <a:latin typeface="Calibri" panose="020F0502020204030204" pitchFamily="34" charset="0"/>
                <a:ea typeface="ＭＳ Ｐゴシック" panose="020B0600070205080204" pitchFamily="34" charset="-128"/>
              </a:rPr>
              <a:t>Great for efficiently growing vegetables</a:t>
            </a:r>
          </a:p>
          <a:p>
            <a:pPr marL="622800" lvl="1" indent="-320400">
              <a:buClr>
                <a:schemeClr val="accent2"/>
              </a:buClr>
              <a:buSzPct val="80000"/>
              <a:buFont typeface="Courier New" panose="02070309020205020404" pitchFamily="49" charset="0"/>
              <a:buChar char="o"/>
            </a:pPr>
            <a:r>
              <a:rPr lang="en-US" altLang="en-US" sz="2400" dirty="0">
                <a:latin typeface="Calibri" panose="020F0502020204030204" pitchFamily="34" charset="0"/>
                <a:ea typeface="ＭＳ Ｐゴシック" panose="020B0600070205080204" pitchFamily="34" charset="-128"/>
              </a:rPr>
              <a:t>N pollution in natural environments causes eutrophication, over-fertilization of forests</a:t>
            </a:r>
          </a:p>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Combustion of fossil fuels </a:t>
            </a:r>
          </a:p>
          <a:p>
            <a:pPr marL="622800" lvl="1" indent="-320400">
              <a:buClr>
                <a:schemeClr val="accent2"/>
              </a:buClr>
              <a:buSzPct val="80000"/>
              <a:buFont typeface="Courier New" panose="02070309020205020404" pitchFamily="49" charset="0"/>
              <a:buChar char="o"/>
            </a:pPr>
            <a:r>
              <a:rPr lang="en-US" altLang="en-US" sz="2400" dirty="0">
                <a:latin typeface="Calibri" panose="020F0502020204030204" pitchFamily="34" charset="0"/>
                <a:ea typeface="ＭＳ Ｐゴシック" panose="020B0600070205080204" pitchFamily="34" charset="-128"/>
              </a:rPr>
              <a:t>Produces photochemical smog</a:t>
            </a:r>
          </a:p>
          <a:p>
            <a:pPr marL="622800" lvl="1" indent="-320400">
              <a:buClr>
                <a:schemeClr val="accent2"/>
              </a:buClr>
              <a:buSzPct val="80000"/>
              <a:buFont typeface="Courier New" panose="02070309020205020404" pitchFamily="49" charset="0"/>
              <a:buChar char="o"/>
            </a:pPr>
            <a:r>
              <a:rPr lang="en-US" altLang="en-US" sz="2400" dirty="0">
                <a:latin typeface="Calibri" panose="020F0502020204030204" pitchFamily="34" charset="0"/>
                <a:ea typeface="ＭＳ Ｐゴシック" panose="020B0600070205080204" pitchFamily="34" charset="-128"/>
              </a:rPr>
              <a:t>Increases production of acid rain</a:t>
            </a:r>
          </a:p>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How might a large increase in livestock production alter the nitrogen cycle?</a:t>
            </a:r>
          </a:p>
        </p:txBody>
      </p:sp>
      <p:sp>
        <p:nvSpPr>
          <p:cNvPr id="5" name="Slide Number Placeholder "/>
          <p:cNvSpPr>
            <a:spLocks noGrp="1"/>
          </p:cNvSpPr>
          <p:nvPr>
            <p:ph type="sldNum" sz="quarter" idx="10"/>
          </p:nvPr>
        </p:nvSpPr>
        <p:spPr/>
        <p:txBody>
          <a:bodyPr/>
          <a:lstStyle/>
          <a:p>
            <a:fld id="{67B19427-F580-D146-B60E-4CADEE75497F}" type="slidenum">
              <a:rPr lang="en-US" smtClean="0"/>
              <a:pPr/>
              <a:t>14</a:t>
            </a:fld>
            <a:endParaRPr lang="en-US" dirty="0"/>
          </a:p>
        </p:txBody>
      </p:sp>
      <p:sp>
        <p:nvSpPr>
          <p:cNvPr id="6" name="Footer Placeholder "/>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18913947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The Phosphorus (P) Cycle</a:t>
            </a:r>
            <a:endParaRPr lang="en-IN" b="1" dirty="0"/>
          </a:p>
        </p:txBody>
      </p:sp>
      <p:pic>
        <p:nvPicPr>
          <p:cNvPr id="6" name="Content Placeholder 5" descr="A diagram shows the phosphorus cycle as follows. 10 thousand mineable phosphate rocks erode and dissolve 90 thousand phosphates in water sources that enter marine organisms, cause excretion and decomposition, and dissolve again. This goes into marine sediments, burial and compaction to form phosphate rocks, uplift through geological processes, and is mined all over again. Phosphate mining leads to fertilizer containing phosphates and to animals and crops. Animal waste decomposes into soil phosphates which erodes and goes back to water sources."/>
          <p:cNvPicPr>
            <a:picLocks noGrp="1" noChangeAspect="1"/>
          </p:cNvPicPr>
          <p:nvPr>
            <p:ph sz="quarter" idx="16"/>
          </p:nvPr>
        </p:nvPicPr>
        <p:blipFill>
          <a:blip r:embed="rId2"/>
          <a:stretch>
            <a:fillRect/>
          </a:stretch>
        </p:blipFill>
        <p:spPr>
          <a:xfrm>
            <a:off x="1476734" y="1636206"/>
            <a:ext cx="6190532" cy="4468354"/>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pPr/>
              <a:t>15</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8727921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10515"/>
          </a:xfrm>
        </p:spPr>
        <p:txBody>
          <a:bodyPr/>
          <a:lstStyle/>
          <a:p>
            <a:r>
              <a:rPr lang="en-US" altLang="en-US" b="1" dirty="0">
                <a:ea typeface="ＭＳ Ｐゴシック" panose="020B0600070205080204" pitchFamily="34" charset="-128"/>
              </a:rPr>
              <a:t>Processes in the P Cycle</a:t>
            </a:r>
            <a:endParaRPr lang="en-IN" b="1" dirty="0"/>
          </a:p>
        </p:txBody>
      </p:sp>
      <p:sp>
        <p:nvSpPr>
          <p:cNvPr id="9" name="Content Placeholder 8"/>
          <p:cNvSpPr>
            <a:spLocks noGrp="1"/>
          </p:cNvSpPr>
          <p:nvPr>
            <p:ph sz="quarter" idx="16"/>
          </p:nvPr>
        </p:nvSpPr>
        <p:spPr>
          <a:xfrm>
            <a:off x="304800" y="1752600"/>
            <a:ext cx="8534400" cy="1782169"/>
          </a:xfrm>
        </p:spPr>
        <p:txBody>
          <a:bodyPr/>
          <a:lstStyle/>
          <a:p>
            <a:pPr marL="291600" indent="-291600">
              <a:buClr>
                <a:schemeClr val="accent2"/>
              </a:buClr>
              <a:buFont typeface="Arial" panose="020B0604020202020204" pitchFamily="34" charset="0"/>
              <a:buChar char="•"/>
            </a:pPr>
            <a:r>
              <a:rPr lang="en-US" altLang="en-US" sz="2600" dirty="0">
                <a:ea typeface="ＭＳ Ｐゴシック" panose="020B0600070205080204" pitchFamily="34" charset="-128"/>
              </a:rPr>
              <a:t>P cycles from land to ocean sediments and back to land</a:t>
            </a:r>
          </a:p>
          <a:p>
            <a:pPr marL="291600" indent="-291600">
              <a:buClr>
                <a:schemeClr val="accent2"/>
              </a:buClr>
              <a:buFont typeface="Arial" panose="020B0604020202020204" pitchFamily="34" charset="0"/>
              <a:buChar char="•"/>
            </a:pPr>
            <a:r>
              <a:rPr lang="en-US" altLang="en-US" sz="2600" dirty="0">
                <a:ea typeface="ＭＳ Ｐゴシック" panose="020B0600070205080204" pitchFamily="34" charset="-128"/>
              </a:rPr>
              <a:t>No gaseous phase, dust storms can blow P forms into atmosphere</a:t>
            </a:r>
          </a:p>
          <a:p>
            <a:pPr marL="291600" indent="-291600">
              <a:buClr>
                <a:schemeClr val="accent2"/>
              </a:buClr>
              <a:buFont typeface="Arial" panose="020B0604020202020204" pitchFamily="34" charset="0"/>
              <a:buChar char="•"/>
            </a:pPr>
            <a:r>
              <a:rPr lang="en-US" altLang="en-US" sz="2600" dirty="0"/>
              <a:t>Weathering of P-rich rock into soils as</a:t>
            </a:r>
            <a:endParaRPr lang="en-IN" sz="2600" dirty="0"/>
          </a:p>
        </p:txBody>
      </p:sp>
      <p:graphicFrame>
        <p:nvGraphicFramePr>
          <p:cNvPr id="14" name="Content Placeholder 13" descr="P O sub 4, prime 3 minus sign."/>
          <p:cNvGraphicFramePr>
            <a:graphicFrameLocks noGrp="1" noChangeAspect="1"/>
          </p:cNvGraphicFramePr>
          <p:nvPr>
            <p:ph sz="quarter" idx="18"/>
            <p:extLst>
              <p:ext uri="{D42A27DB-BD31-4B8C-83A1-F6EECF244321}">
                <p14:modId xmlns:p14="http://schemas.microsoft.com/office/powerpoint/2010/main" val="4233607037"/>
              </p:ext>
            </p:extLst>
          </p:nvPr>
        </p:nvGraphicFramePr>
        <p:xfrm>
          <a:off x="5849082" y="3033715"/>
          <a:ext cx="814346" cy="533395"/>
        </p:xfrm>
        <a:graphic>
          <a:graphicData uri="http://schemas.openxmlformats.org/presentationml/2006/ole">
            <mc:AlternateContent xmlns:mc="http://schemas.openxmlformats.org/markup-compatibility/2006">
              <mc:Choice xmlns:v="urn:schemas-microsoft-com:vml" Requires="v">
                <p:oleObj spid="_x0000_s5351" name="Equation" r:id="rId3" imgW="368280" imgH="241200" progId="Equation.DSMT4">
                  <p:embed/>
                </p:oleObj>
              </mc:Choice>
              <mc:Fallback>
                <p:oleObj name="Equation" r:id="rId3" imgW="368280" imgH="241200" progId="Equation.DSMT4">
                  <p:embed/>
                  <p:pic>
                    <p:nvPicPr>
                      <p:cNvPr id="0" name=""/>
                      <p:cNvPicPr/>
                      <p:nvPr/>
                    </p:nvPicPr>
                    <p:blipFill>
                      <a:blip r:embed="rId4"/>
                      <a:stretch>
                        <a:fillRect/>
                      </a:stretch>
                    </p:blipFill>
                    <p:spPr>
                      <a:xfrm>
                        <a:off x="5849082" y="3033715"/>
                        <a:ext cx="814346" cy="533395"/>
                      </a:xfrm>
                      <a:prstGeom prst="rect">
                        <a:avLst/>
                      </a:prstGeom>
                    </p:spPr>
                  </p:pic>
                </p:oleObj>
              </mc:Fallback>
            </mc:AlternateContent>
          </a:graphicData>
        </a:graphic>
      </p:graphicFrame>
      <p:sp>
        <p:nvSpPr>
          <p:cNvPr id="12" name="Content Placeholder 11"/>
          <p:cNvSpPr>
            <a:spLocks noGrp="1"/>
          </p:cNvSpPr>
          <p:nvPr>
            <p:ph sz="quarter" idx="19"/>
          </p:nvPr>
        </p:nvSpPr>
        <p:spPr>
          <a:xfrm>
            <a:off x="320211" y="3630304"/>
            <a:ext cx="3565989" cy="1285091"/>
          </a:xfrm>
        </p:spPr>
        <p:txBody>
          <a:bodyPr/>
          <a:lstStyle/>
          <a:p>
            <a:pPr marL="291600" indent="-291600">
              <a:buClr>
                <a:schemeClr val="accent2"/>
              </a:buClr>
              <a:buSzPct val="100000"/>
              <a:buFont typeface="Arial" panose="020B0604020202020204" pitchFamily="34" charset="0"/>
              <a:buChar char="•"/>
            </a:pPr>
            <a:r>
              <a:rPr lang="en-US" altLang="en-US" sz="2600" dirty="0"/>
              <a:t>Plants absorb (ex: ATP)</a:t>
            </a:r>
          </a:p>
          <a:p>
            <a:pPr marL="291600" indent="-291600">
              <a:buClr>
                <a:schemeClr val="accent2"/>
              </a:buClr>
              <a:buSzPct val="100000"/>
              <a:buFont typeface="Arial" panose="020B0604020202020204" pitchFamily="34" charset="0"/>
              <a:buChar char="•"/>
            </a:pPr>
            <a:r>
              <a:rPr lang="en-US" altLang="en-US" sz="2600" dirty="0"/>
              <a:t>Eventually carried to ocean and sedimented</a:t>
            </a:r>
          </a:p>
        </p:txBody>
      </p:sp>
      <p:pic>
        <p:nvPicPr>
          <p:cNvPr id="15" name="Content Placeholder 14" descr="A diagram shows the phosphorus cycle as follows. 10 thousand mineable phosphate rocks erode and dissolve 90 thousand phosphates in water sources that enter marine organisms, cause excretion and decomposition, and dissolve again. This goes into marine sediments, burial and compaction to form phosphate rocks, uplift through geological processes, and is mined all over again. Phosphate mining leads to fertilizer containing phosphates and to animals and crops. Animal waste decomposes into soil phosphates which erodes and goes back to water sources."/>
          <p:cNvPicPr>
            <a:picLocks noGrp="1" noChangeAspect="1"/>
          </p:cNvPicPr>
          <p:nvPr>
            <p:ph sz="quarter" idx="17"/>
          </p:nvPr>
        </p:nvPicPr>
        <p:blipFill>
          <a:blip r:embed="rId5"/>
          <a:stretch>
            <a:fillRect/>
          </a:stretch>
        </p:blipFill>
        <p:spPr>
          <a:xfrm>
            <a:off x="4836057" y="3653440"/>
            <a:ext cx="3480867" cy="2518760"/>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pPr/>
              <a:t>16</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7127102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0"/>
            <a:ext cx="8534400" cy="795377"/>
          </a:xfrm>
        </p:spPr>
        <p:txBody>
          <a:bodyPr/>
          <a:lstStyle/>
          <a:p>
            <a:r>
              <a:rPr lang="en-US" altLang="en-US" b="1" dirty="0">
                <a:ea typeface="ＭＳ Ｐゴシック" panose="020B0600070205080204" pitchFamily="34" charset="-128"/>
              </a:rPr>
              <a:t>Human Changes to P Cycle</a:t>
            </a:r>
            <a:endParaRPr lang="en-IN" b="1" dirty="0"/>
          </a:p>
        </p:txBody>
      </p:sp>
      <p:sp>
        <p:nvSpPr>
          <p:cNvPr id="7" name="Content Placeholder 6"/>
          <p:cNvSpPr>
            <a:spLocks noGrp="1"/>
          </p:cNvSpPr>
          <p:nvPr>
            <p:ph sz="quarter" idx="16"/>
          </p:nvPr>
        </p:nvSpPr>
        <p:spPr>
          <a:xfrm>
            <a:off x="304800" y="1828800"/>
            <a:ext cx="6019800" cy="3886200"/>
          </a:xfrm>
        </p:spPr>
        <p:txBody>
          <a:bodyPr/>
          <a:lstStyle/>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P fertilizers</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One of primary limiting nutrients for plant growth</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In natural systems, can cause eutrophication</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Ex: Lake Washington example (Chapter 1)</a:t>
            </a:r>
          </a:p>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New technologies to recycle P and other nutrients from sewage</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Business opportunities abound in environmental fields</a:t>
            </a:r>
          </a:p>
        </p:txBody>
      </p:sp>
      <p:pic>
        <p:nvPicPr>
          <p:cNvPr id="10" name="Content Placeholder 9" descr="A photo. A bottle filled with white granules reads, Crystal Green. Crystal Green® is a registered trademark of Ostara Nutrient Recovery Technologies, Inc."/>
          <p:cNvPicPr>
            <a:picLocks noGrp="1" noChangeAspect="1"/>
          </p:cNvPicPr>
          <p:nvPr>
            <p:ph sz="quarter" idx="17"/>
          </p:nvPr>
        </p:nvPicPr>
        <p:blipFill>
          <a:blip r:embed="rId2"/>
          <a:stretch>
            <a:fillRect/>
          </a:stretch>
        </p:blipFill>
        <p:spPr>
          <a:xfrm>
            <a:off x="6547905" y="1962747"/>
            <a:ext cx="2138895" cy="1999654"/>
          </a:xfrm>
          <a:prstGeom prst="rect">
            <a:avLst/>
          </a:prstGeom>
        </p:spPr>
      </p:pic>
      <p:pic>
        <p:nvPicPr>
          <p:cNvPr id="11" name="Content Placeholder 10" descr="A photo. A waste water treatment plant includes rows in a pool. Rows include open spillways. Courtesy Clean Water Services"/>
          <p:cNvPicPr>
            <a:picLocks noGrp="1" noChangeAspect="1"/>
          </p:cNvPicPr>
          <p:nvPr>
            <p:ph sz="quarter" idx="18"/>
          </p:nvPr>
        </p:nvPicPr>
        <p:blipFill>
          <a:blip r:embed="rId3"/>
          <a:stretch>
            <a:fillRect/>
          </a:stretch>
        </p:blipFill>
        <p:spPr>
          <a:xfrm>
            <a:off x="6500114" y="4387461"/>
            <a:ext cx="2396855" cy="1543829"/>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17</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0148933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882649"/>
          </a:xfrm>
        </p:spPr>
        <p:txBody>
          <a:bodyPr/>
          <a:lstStyle/>
          <a:p>
            <a:r>
              <a:rPr lang="en-US" altLang="en-US" b="1" dirty="0">
                <a:ea typeface="ＭＳ Ｐゴシック" panose="020B0600070205080204" pitchFamily="34" charset="-128"/>
              </a:rPr>
              <a:t>The Water (Hydrologic) Cycle</a:t>
            </a:r>
            <a:endParaRPr lang="en-IN" b="1" dirty="0"/>
          </a:p>
        </p:txBody>
      </p:sp>
      <p:pic>
        <p:nvPicPr>
          <p:cNvPr id="8" name="Content Placeholder 7" descr="A diagram shows the hydrologic cycle. Movement of the moist air creates water in the atmosphere that precipitates to land and percolates through soil and porous rock to groundwater. Condensation from cloud formation leads to precipitation to the oceans which evaporates and runs off back to the ocean. Water from the ocean and other water sources including transpiration from vegetation and evaporation from soil, streams, rivers, and lakes goes back to the atmosphere."/>
          <p:cNvPicPr>
            <a:picLocks noGrp="1" noChangeAspect="1"/>
          </p:cNvPicPr>
          <p:nvPr>
            <p:ph sz="quarter" idx="17"/>
          </p:nvPr>
        </p:nvPicPr>
        <p:blipFill>
          <a:blip r:embed="rId2"/>
          <a:stretch>
            <a:fillRect/>
          </a:stretch>
        </p:blipFill>
        <p:spPr>
          <a:xfrm>
            <a:off x="1986648" y="1783649"/>
            <a:ext cx="5170702" cy="4339060"/>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18</a:t>
            </a:fld>
            <a:endParaRPr lang="en-US" dirty="0"/>
          </a:p>
        </p:txBody>
      </p:sp>
      <p:sp>
        <p:nvSpPr>
          <p:cNvPr id="6" name="Footer Placeholder 5"/>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29514838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838199"/>
          </a:xfrm>
        </p:spPr>
        <p:txBody>
          <a:bodyPr/>
          <a:lstStyle/>
          <a:p>
            <a:r>
              <a:rPr lang="en-US" altLang="en-US" b="1" dirty="0">
                <a:ea typeface="ＭＳ Ｐゴシック" panose="020B0600070205080204" pitchFamily="34" charset="-128"/>
              </a:rPr>
              <a:t>Processes in the Water Cycle</a:t>
            </a:r>
            <a:endParaRPr lang="en-IN" b="1" dirty="0"/>
          </a:p>
        </p:txBody>
      </p:sp>
      <p:sp>
        <p:nvSpPr>
          <p:cNvPr id="6" name="Content Placeholder 5"/>
          <p:cNvSpPr>
            <a:spLocks noGrp="1"/>
          </p:cNvSpPr>
          <p:nvPr>
            <p:ph sz="quarter" idx="16"/>
          </p:nvPr>
        </p:nvSpPr>
        <p:spPr>
          <a:xfrm>
            <a:off x="304800" y="1752600"/>
            <a:ext cx="4648200" cy="3657600"/>
          </a:xfrm>
        </p:spPr>
        <p:txBody>
          <a:bodyPr/>
          <a:lstStyle/>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Cycles among organisms, atmosphere, land, and ocean</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All organisms use water</a:t>
            </a:r>
          </a:p>
          <a:p>
            <a:pPr marL="291600" indent="-291600">
              <a:buClr>
                <a:schemeClr val="accent2"/>
              </a:buClr>
              <a:buFont typeface="Arial" panose="020B0604020202020204" pitchFamily="34" charset="0"/>
              <a:buChar char="•"/>
            </a:pPr>
            <a:r>
              <a:rPr lang="en-US" altLang="en-US" sz="2600" dirty="0">
                <a:latin typeface="Calibri" panose="020F0502020204030204" pitchFamily="34" charset="0"/>
              </a:rPr>
              <a:t>Transpiration</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rPr>
              <a:t>Loss of water vapor from land plants</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rPr>
              <a:t>97% of plant water can be lost this way</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rPr>
              <a:t>Important in deserts</a:t>
            </a:r>
          </a:p>
        </p:txBody>
      </p:sp>
      <p:pic>
        <p:nvPicPr>
          <p:cNvPr id="10" name="Content Placeholder 9" descr="A diagram shows the hydrologic cycle. Movement of the moist air creates water in the atmosphere that precipitates to land and percolates through soil and porous rock to groundwater. Condensation from cloud formation leads to precipitation to the oceans which evaporates and runs off back to the ocean. Water from the ocean and other water sources including transpiration from vegetation and evaporation from soil, streams, rivers, and lakes goes back to the atmosphere."/>
          <p:cNvPicPr>
            <a:picLocks noGrp="1" noChangeAspect="1"/>
          </p:cNvPicPr>
          <p:nvPr>
            <p:ph sz="quarter" idx="17"/>
          </p:nvPr>
        </p:nvPicPr>
        <p:blipFill>
          <a:blip r:embed="rId2"/>
          <a:stretch>
            <a:fillRect/>
          </a:stretch>
        </p:blipFill>
        <p:spPr>
          <a:xfrm>
            <a:off x="5289171" y="2133600"/>
            <a:ext cx="3597654" cy="3021149"/>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pPr/>
              <a:t>19</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9505036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normAutofit fontScale="90000"/>
          </a:bodyPr>
          <a:lstStyle/>
          <a:p>
            <a:pPr>
              <a:defRPr/>
            </a:pPr>
            <a:r>
              <a:rPr lang="en-US" altLang="en-US" b="1" dirty="0">
                <a:ea typeface="ＭＳ Ｐゴシック" panose="020B0600070205080204" pitchFamily="34" charset="-128"/>
              </a:rPr>
              <a:t>Ecosystems and the Physical Environment</a:t>
            </a:r>
            <a:endParaRPr lang="en-US" altLang="en-US" b="1" dirty="0">
              <a:cs typeface="Arial" charset="0"/>
            </a:endParaRPr>
          </a:p>
        </p:txBody>
      </p:sp>
      <p:pic>
        <p:nvPicPr>
          <p:cNvPr id="4" name="Content Placeholder 3" descr="A photo. Catchment at Hubbard Brook Experimental Forest. A tower above the canopy of Hubbard Brook Experimental Forest is equipped with sensors. Courtesy Mark Green"/>
          <p:cNvPicPr>
            <a:picLocks noGrp="1" noChangeAspect="1"/>
          </p:cNvPicPr>
          <p:nvPr>
            <p:ph sz="quarter" idx="16"/>
          </p:nvPr>
        </p:nvPicPr>
        <p:blipFill>
          <a:blip r:embed="rId2"/>
          <a:stretch>
            <a:fillRect/>
          </a:stretch>
        </p:blipFill>
        <p:spPr>
          <a:xfrm>
            <a:off x="2017033" y="1599074"/>
            <a:ext cx="4433364" cy="4606000"/>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541306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Human Changes to Water Cycle</a:t>
            </a:r>
            <a:endParaRPr lang="en-IN" b="1" dirty="0"/>
          </a:p>
        </p:txBody>
      </p:sp>
      <p:sp>
        <p:nvSpPr>
          <p:cNvPr id="3" name="Content Placeholder 2"/>
          <p:cNvSpPr>
            <a:spLocks noGrp="1"/>
          </p:cNvSpPr>
          <p:nvPr>
            <p:ph sz="quarter" idx="16"/>
          </p:nvPr>
        </p:nvSpPr>
        <p:spPr>
          <a:xfrm>
            <a:off x="304800" y="1752600"/>
            <a:ext cx="8534400" cy="4267200"/>
          </a:xfrm>
        </p:spPr>
        <p:txBody>
          <a:bodyPr/>
          <a:lstStyle/>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Air pollution may weaken water cycle</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Clouds with aerosols (pollution) less likely to release precipitation</a:t>
            </a:r>
          </a:p>
          <a:p>
            <a:r>
              <a:rPr lang="en-US" altLang="en-US" sz="2600" dirty="0">
                <a:latin typeface="Calibri" panose="020F0502020204030204" pitchFamily="34" charset="0"/>
                <a:ea typeface="ＭＳ Ｐゴシック" panose="020B0600070205080204" pitchFamily="34" charset="-128"/>
              </a:rPr>
              <a:t>Pumping, diverting surface and groundwater for irrigation</a:t>
            </a:r>
          </a:p>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Climate change – warming temperatures are melting polar ice caps</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Sea level rise</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Greater frequency of storms predicted</a:t>
            </a:r>
          </a:p>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How might the components of the hydrologic cycle change during drought conditions?</a:t>
            </a:r>
            <a:endParaRPr lang="en-IN" sz="2600" dirty="0">
              <a:latin typeface="Calibri" panose="020F0502020204030204" pitchFamily="34" charset="0"/>
            </a:endParaRPr>
          </a:p>
        </p:txBody>
      </p:sp>
      <p:sp>
        <p:nvSpPr>
          <p:cNvPr id="5" name="Slide Number Placeholder 4"/>
          <p:cNvSpPr>
            <a:spLocks noGrp="1"/>
          </p:cNvSpPr>
          <p:nvPr>
            <p:ph type="sldNum" sz="quarter" idx="10"/>
          </p:nvPr>
        </p:nvSpPr>
        <p:spPr/>
        <p:txBody>
          <a:bodyPr/>
          <a:lstStyle/>
          <a:p>
            <a:fld id="{67B19427-F580-D146-B60E-4CADEE75497F}" type="slidenum">
              <a:rPr lang="en-US" smtClean="0"/>
              <a:pPr/>
              <a:t>20</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6431338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806449"/>
          </a:xfrm>
        </p:spPr>
        <p:txBody>
          <a:bodyPr/>
          <a:lstStyle/>
          <a:p>
            <a:r>
              <a:rPr lang="en-US" altLang="en-US" dirty="0">
                <a:ea typeface="ＭＳ Ｐゴシック" panose="020B0600070205080204" pitchFamily="34" charset="-128"/>
              </a:rPr>
              <a:t>Solar Radiation</a:t>
            </a:r>
            <a:endParaRPr lang="en-IN" b="1" dirty="0"/>
          </a:p>
        </p:txBody>
      </p:sp>
      <p:sp>
        <p:nvSpPr>
          <p:cNvPr id="3" name="Content Placeholder 2"/>
          <p:cNvSpPr>
            <a:spLocks noGrp="1"/>
          </p:cNvSpPr>
          <p:nvPr>
            <p:ph sz="quarter" idx="16"/>
          </p:nvPr>
        </p:nvSpPr>
        <p:spPr>
          <a:xfrm>
            <a:off x="304799" y="1752600"/>
            <a:ext cx="4648201" cy="4038600"/>
          </a:xfrm>
        </p:spPr>
        <p:txBody>
          <a:bodyPr/>
          <a:lstStyle/>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Sun provides energy for life, powers biogeochemical cycles, and determines climate</a:t>
            </a:r>
          </a:p>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Albedo</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The reflectance of solar energy off Earth’s surface</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Dark colors = low albedo</a:t>
            </a:r>
          </a:p>
          <a:p>
            <a:pPr marL="741600" lvl="2" indent="-230400">
              <a:buClr>
                <a:schemeClr val="accent2"/>
              </a:buClr>
              <a:buSzPct val="80000"/>
            </a:pPr>
            <a:r>
              <a:rPr lang="en-US" altLang="en-US" sz="2200" dirty="0">
                <a:latin typeface="Calibri" panose="020F0502020204030204" pitchFamily="34" charset="0"/>
                <a:ea typeface="ＭＳ Ｐゴシック" panose="020B0600070205080204" pitchFamily="34" charset="-128"/>
              </a:rPr>
              <a:t>Forests and ocean</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Light colors = high albedo</a:t>
            </a:r>
          </a:p>
          <a:p>
            <a:pPr marL="741600" lvl="2" indent="-230400">
              <a:buClr>
                <a:schemeClr val="accent2"/>
              </a:buClr>
              <a:buSzPct val="80000"/>
            </a:pPr>
            <a:r>
              <a:rPr lang="en-US" altLang="en-US" sz="2200" dirty="0">
                <a:latin typeface="Calibri" panose="020F0502020204030204" pitchFamily="34" charset="0"/>
                <a:ea typeface="ＭＳ Ｐゴシック" panose="020B0600070205080204" pitchFamily="34" charset="-128"/>
              </a:rPr>
              <a:t>Glaciers and Ice sheets</a:t>
            </a:r>
          </a:p>
        </p:txBody>
      </p:sp>
      <p:pic>
        <p:nvPicPr>
          <p:cNvPr id="8" name="Content Placeholder 7" descr="A diagram shows the percentage of solar radiation entering earth, ground absorption, atmospheric absorption, ground reflection, and atmospheric reflection as 100, 47, 23, 7, and 23, respectively."/>
          <p:cNvPicPr>
            <a:picLocks noGrp="1" noChangeAspect="1"/>
          </p:cNvPicPr>
          <p:nvPr>
            <p:ph sz="quarter" idx="17"/>
          </p:nvPr>
        </p:nvPicPr>
        <p:blipFill>
          <a:blip r:embed="rId2"/>
          <a:stretch>
            <a:fillRect/>
          </a:stretch>
        </p:blipFill>
        <p:spPr>
          <a:xfrm>
            <a:off x="5265195" y="1878376"/>
            <a:ext cx="3646100" cy="3850695"/>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21</a:t>
            </a:fld>
            <a:endParaRPr lang="en-US" dirty="0"/>
          </a:p>
        </p:txBody>
      </p:sp>
      <p:sp>
        <p:nvSpPr>
          <p:cNvPr id="6" name="Footer Placeholder 5"/>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9352317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851682"/>
          </a:xfrm>
        </p:spPr>
        <p:txBody>
          <a:bodyPr/>
          <a:lstStyle/>
          <a:p>
            <a:r>
              <a:rPr lang="en-US" altLang="en-US" b="1" dirty="0">
                <a:ea typeface="ＭＳ Ｐゴシック" panose="020B0600070205080204" pitchFamily="34" charset="-128"/>
              </a:rPr>
              <a:t>Temperature Changes with Latitude</a:t>
            </a:r>
            <a:endParaRPr lang="en-IN" b="1" dirty="0"/>
          </a:p>
        </p:txBody>
      </p:sp>
      <p:sp>
        <p:nvSpPr>
          <p:cNvPr id="7" name="Content Placeholder 6"/>
          <p:cNvSpPr>
            <a:spLocks noGrp="1"/>
          </p:cNvSpPr>
          <p:nvPr>
            <p:ph sz="quarter" idx="16"/>
          </p:nvPr>
        </p:nvSpPr>
        <p:spPr>
          <a:xfrm>
            <a:off x="304800" y="1752599"/>
            <a:ext cx="8534400" cy="762001"/>
          </a:xfrm>
        </p:spPr>
        <p:txBody>
          <a:bodyPr/>
          <a:lstStyle/>
          <a:p>
            <a:pPr marL="291600" indent="-291600">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rPr>
              <a:t>Solar energy does not hit Earth uniformly</a:t>
            </a:r>
          </a:p>
          <a:p>
            <a:pPr marL="622800" lvl="1" indent="-320400">
              <a:buClr>
                <a:schemeClr val="accent2"/>
              </a:buClr>
              <a:buSzPct val="80000"/>
              <a:buFont typeface="Courier New" panose="02070309020205020404" pitchFamily="49" charset="0"/>
              <a:buChar char="o"/>
            </a:pPr>
            <a:r>
              <a:rPr lang="en-US" altLang="en-US" sz="2200" dirty="0">
                <a:latin typeface="Calibri" panose="020F0502020204030204" pitchFamily="34" charset="0"/>
                <a:ea typeface="ＭＳ Ｐゴシック" panose="020B0600070205080204" pitchFamily="34" charset="-128"/>
              </a:rPr>
              <a:t>Due to Earth’s spherical shape and tilt</a:t>
            </a:r>
          </a:p>
        </p:txBody>
      </p:sp>
      <p:pic>
        <p:nvPicPr>
          <p:cNvPr id="11" name="Content Placeholder 10" descr="A diagram shows how temperature changes with latitude. The diagram reads from left to right as follows. Equator, a. High concentration, light reflection high, temperature. From a to c, noted in diagram below. Closer to poles, c. Low concentration, higher reflection low, temperature."/>
          <p:cNvPicPr>
            <a:picLocks noGrp="1" noChangeAspect="1"/>
          </p:cNvPicPr>
          <p:nvPr>
            <p:ph sz="quarter" idx="17"/>
          </p:nvPr>
        </p:nvPicPr>
        <p:blipFill>
          <a:blip r:embed="rId2">
            <a:extLst>
              <a:ext uri="{28A0092B-C50C-407E-A947-70E740481C1C}">
                <a14:useLocalDpi xmlns:a14="http://schemas.microsoft.com/office/drawing/2010/main" val="0"/>
              </a:ext>
            </a:extLst>
          </a:blip>
          <a:stretch>
            <a:fillRect/>
          </a:stretch>
        </p:blipFill>
        <p:spPr>
          <a:xfrm>
            <a:off x="713528" y="2781732"/>
            <a:ext cx="7643301" cy="1068337"/>
          </a:xfrm>
        </p:spPr>
      </p:pic>
      <p:pic>
        <p:nvPicPr>
          <p:cNvPr id="12" name="Content Placeholder 11" descr="A diagram shows beams of light inclined at 90, 45, and 30 degrees with horizontal incident over 1, 1.4, and 2 units of surface area, respectively."/>
          <p:cNvPicPr>
            <a:picLocks noGrp="1" noChangeAspect="1"/>
          </p:cNvPicPr>
          <p:nvPr>
            <p:ph sz="quarter" idx="18"/>
          </p:nvPr>
        </p:nvPicPr>
        <p:blipFill>
          <a:blip r:embed="rId3" cstate="print">
            <a:extLst>
              <a:ext uri="{28A0092B-C50C-407E-A947-70E740481C1C}">
                <a14:useLocalDpi xmlns:a14="http://schemas.microsoft.com/office/drawing/2010/main" val="0"/>
              </a:ext>
            </a:extLst>
          </a:blip>
          <a:stretch>
            <a:fillRect/>
          </a:stretch>
        </p:blipFill>
        <p:spPr>
          <a:xfrm>
            <a:off x="1117759" y="3988985"/>
            <a:ext cx="6643621" cy="2208862"/>
          </a:xfrm>
        </p:spPr>
      </p:pic>
      <p:sp>
        <p:nvSpPr>
          <p:cNvPr id="5" name="Slide Number Placeholder 4"/>
          <p:cNvSpPr>
            <a:spLocks noGrp="1"/>
          </p:cNvSpPr>
          <p:nvPr>
            <p:ph type="sldNum" sz="quarter" idx="10"/>
          </p:nvPr>
        </p:nvSpPr>
        <p:spPr/>
        <p:txBody>
          <a:bodyPr/>
          <a:lstStyle/>
          <a:p>
            <a:fld id="{67B19427-F580-D146-B60E-4CADEE75497F}" type="slidenum">
              <a:rPr lang="en-US" smtClean="0"/>
              <a:pPr/>
              <a:t>22</a:t>
            </a:fld>
            <a:endParaRPr lang="en-US" dirty="0"/>
          </a:p>
        </p:txBody>
      </p:sp>
      <p:sp>
        <p:nvSpPr>
          <p:cNvPr id="6" name="Footer Placeholder 5"/>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13753831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04800" y="762001"/>
            <a:ext cx="8534400" cy="730249"/>
          </a:xfrm>
        </p:spPr>
        <p:txBody>
          <a:bodyPr/>
          <a:lstStyle/>
          <a:p>
            <a:r>
              <a:rPr lang="en-US" altLang="en-US" b="1" dirty="0">
                <a:ea typeface="ＭＳ Ｐゴシック" panose="020B0600070205080204" pitchFamily="34" charset="-128"/>
              </a:rPr>
              <a:t>Temperature Changes with Season</a:t>
            </a:r>
            <a:endParaRPr lang="en-IN" b="1" dirty="0"/>
          </a:p>
        </p:txBody>
      </p:sp>
      <p:sp>
        <p:nvSpPr>
          <p:cNvPr id="10" name="Content Placeholder 9"/>
          <p:cNvSpPr>
            <a:spLocks noGrp="1"/>
          </p:cNvSpPr>
          <p:nvPr>
            <p:ph sz="quarter" idx="16"/>
          </p:nvPr>
        </p:nvSpPr>
        <p:spPr>
          <a:xfrm>
            <a:off x="304800" y="1752600"/>
            <a:ext cx="4495800" cy="3733800"/>
          </a:xfrm>
        </p:spPr>
        <p:txBody>
          <a:bodyPr/>
          <a:lstStyle/>
          <a:p>
            <a:pPr marL="291600" indent="-291600">
              <a:buClr>
                <a:schemeClr val="accent2"/>
              </a:buClr>
              <a:buFont typeface="Arial" panose="020B0604020202020204" pitchFamily="34" charset="0"/>
              <a:buChar char="•"/>
            </a:pPr>
            <a:r>
              <a:rPr lang="en-US" altLang="en-US" sz="2600" dirty="0">
                <a:ea typeface="ＭＳ Ｐゴシック" panose="020B0600070205080204" pitchFamily="34" charset="-128"/>
              </a:rPr>
              <a:t>Seasons determined by Earth’s tilt (23.5 degrees)</a:t>
            </a:r>
          </a:p>
          <a:p>
            <a:pPr marL="291600" indent="-291600">
              <a:buClr>
                <a:schemeClr val="accent2"/>
              </a:buClr>
              <a:buFont typeface="Arial" panose="020B0604020202020204" pitchFamily="34" charset="0"/>
              <a:buChar char="•"/>
            </a:pPr>
            <a:r>
              <a:rPr lang="en-US" altLang="en-US" sz="2600" dirty="0">
                <a:ea typeface="ＭＳ Ｐゴシック" panose="020B0600070205080204" pitchFamily="34" charset="-128"/>
              </a:rPr>
              <a:t>Causes each hemisphere to tilt toward the sun for half the year</a:t>
            </a:r>
          </a:p>
          <a:p>
            <a:pPr marL="291600" indent="-291600">
              <a:buClr>
                <a:schemeClr val="accent2"/>
              </a:buClr>
              <a:buFont typeface="Arial" panose="020B0604020202020204" pitchFamily="34" charset="0"/>
              <a:buChar char="•"/>
            </a:pPr>
            <a:r>
              <a:rPr lang="en-US" altLang="en-US" sz="2600" dirty="0"/>
              <a:t>Northern Hemisphere tilts towards the sun from March 21– September 22 (warm season)</a:t>
            </a:r>
          </a:p>
        </p:txBody>
      </p:sp>
      <p:pic>
        <p:nvPicPr>
          <p:cNvPr id="2" name="Content Placeholder 1" descr="A diagram shows events such as vernal equinox on March 21, summer solstice on June 21, autumnal equinox on September 22, and winter solstice on December 21 occurs in earth revolving around sun."/>
          <p:cNvPicPr>
            <a:picLocks noGrp="1" noChangeAspect="1"/>
          </p:cNvPicPr>
          <p:nvPr>
            <p:ph sz="quarter" idx="17"/>
          </p:nvPr>
        </p:nvPicPr>
        <p:blipFill>
          <a:blip r:embed="rId2"/>
          <a:stretch>
            <a:fillRect/>
          </a:stretch>
        </p:blipFill>
        <p:spPr>
          <a:xfrm>
            <a:off x="4896089" y="2123970"/>
            <a:ext cx="4060782" cy="2961926"/>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23</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4123719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2"/>
            <a:ext cx="8534400" cy="769300"/>
          </a:xfrm>
        </p:spPr>
        <p:txBody>
          <a:bodyPr/>
          <a:lstStyle/>
          <a:p>
            <a:r>
              <a:rPr lang="en-US" altLang="en-US" b="1" dirty="0">
                <a:ea typeface="ＭＳ Ｐゴシック" panose="020B0600070205080204" pitchFamily="34" charset="-128"/>
              </a:rPr>
              <a:t>The Atmosphere</a:t>
            </a:r>
            <a:endParaRPr lang="en-IN" b="1" dirty="0"/>
          </a:p>
        </p:txBody>
      </p:sp>
      <p:sp>
        <p:nvSpPr>
          <p:cNvPr id="3" name="Content Placeholder 2"/>
          <p:cNvSpPr>
            <a:spLocks noGrp="1"/>
          </p:cNvSpPr>
          <p:nvPr>
            <p:ph sz="quarter" idx="16"/>
          </p:nvPr>
        </p:nvSpPr>
        <p:spPr>
          <a:xfrm>
            <a:off x="304800" y="1752600"/>
            <a:ext cx="5257800" cy="4114800"/>
          </a:xfrm>
        </p:spPr>
        <p:txBody>
          <a:bodyPr/>
          <a:lstStyle/>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Content</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21% Oxygen</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78% Nitrogen</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1% Argon, Carbon Dioxide, Neon, and Helium</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Greenhouse gases (C</a:t>
            </a:r>
            <a:r>
              <a:rPr lang="en-US" altLang="en-US" sz="100" dirty="0">
                <a:latin typeface="Calibri" panose="020F0502020204030204" pitchFamily="34" charset="0"/>
                <a:ea typeface="ＭＳ Ｐゴシック" panose="020B0600070205080204" pitchFamily="34" charset="-128"/>
              </a:rPr>
              <a:t> </a:t>
            </a:r>
            <a:r>
              <a:rPr lang="en-US" altLang="en-US" dirty="0">
                <a:latin typeface="Calibri" panose="020F0502020204030204" pitchFamily="34" charset="0"/>
                <a:ea typeface="ＭＳ Ｐゴシック" panose="020B0600070205080204" pitchFamily="34" charset="-128"/>
              </a:rPr>
              <a:t>F</a:t>
            </a:r>
            <a:r>
              <a:rPr lang="en-US" altLang="en-US" sz="100" dirty="0">
                <a:latin typeface="Calibri" panose="020F0502020204030204" pitchFamily="34" charset="0"/>
                <a:ea typeface="ＭＳ Ｐゴシック" panose="020B0600070205080204" pitchFamily="34" charset="-128"/>
              </a:rPr>
              <a:t> </a:t>
            </a:r>
            <a:r>
              <a:rPr lang="en-US" altLang="en-US" dirty="0">
                <a:latin typeface="Calibri" panose="020F0502020204030204" pitchFamily="34" charset="0"/>
                <a:ea typeface="ＭＳ Ｐゴシック" panose="020B0600070205080204" pitchFamily="34" charset="-128"/>
              </a:rPr>
              <a:t>C</a:t>
            </a:r>
            <a:r>
              <a:rPr lang="en-US" altLang="en-US" sz="100" dirty="0">
                <a:latin typeface="Calibri" panose="020F0502020204030204" pitchFamily="34" charset="0"/>
                <a:ea typeface="ＭＳ Ｐゴシック" panose="020B0600070205080204" pitchFamily="34" charset="-128"/>
              </a:rPr>
              <a:t> </a:t>
            </a:r>
            <a:r>
              <a:rPr lang="en-US" altLang="en-US" dirty="0">
                <a:latin typeface="Calibri" panose="020F0502020204030204" pitchFamily="34" charset="0"/>
                <a:ea typeface="ＭＳ Ｐゴシック" panose="020B0600070205080204" pitchFamily="34" charset="-128"/>
              </a:rPr>
              <a:t>s, C</a:t>
            </a:r>
            <a:r>
              <a:rPr lang="en-US" altLang="en-US" sz="100" dirty="0">
                <a:latin typeface="Calibri" panose="020F0502020204030204" pitchFamily="34" charset="0"/>
                <a:ea typeface="ＭＳ Ｐゴシック" panose="020B0600070205080204" pitchFamily="34" charset="-128"/>
              </a:rPr>
              <a:t> </a:t>
            </a:r>
            <a:r>
              <a:rPr lang="en-US" altLang="en-US" dirty="0">
                <a:latin typeface="Calibri" panose="020F0502020204030204" pitchFamily="34" charset="0"/>
                <a:ea typeface="ＭＳ Ｐゴシック" panose="020B0600070205080204" pitchFamily="34" charset="-128"/>
              </a:rPr>
              <a:t>O</a:t>
            </a:r>
            <a:r>
              <a:rPr lang="en-US" altLang="en-US" baseline="-25000" dirty="0">
                <a:latin typeface="Calibri" panose="020F0502020204030204" pitchFamily="34" charset="0"/>
                <a:ea typeface="ＭＳ Ｐゴシック" panose="020B0600070205080204" pitchFamily="34" charset="-128"/>
              </a:rPr>
              <a:t>2</a:t>
            </a:r>
            <a:r>
              <a:rPr lang="en-US" altLang="en-US" dirty="0">
                <a:latin typeface="Calibri" panose="020F0502020204030204" pitchFamily="34" charset="0"/>
                <a:ea typeface="ＭＳ Ｐゴシック" panose="020B0600070205080204" pitchFamily="34" charset="-128"/>
              </a:rPr>
              <a:t>, C</a:t>
            </a:r>
            <a:r>
              <a:rPr lang="en-US" altLang="en-US" sz="100" dirty="0">
                <a:latin typeface="Calibri" panose="020F0502020204030204" pitchFamily="34" charset="0"/>
                <a:ea typeface="ＭＳ Ｐゴシック" panose="020B0600070205080204" pitchFamily="34" charset="-128"/>
              </a:rPr>
              <a:t> </a:t>
            </a:r>
            <a:r>
              <a:rPr lang="en-US" altLang="en-US" dirty="0">
                <a:latin typeface="Calibri" panose="020F0502020204030204" pitchFamily="34" charset="0"/>
                <a:ea typeface="ＭＳ Ｐゴシック" panose="020B0600070205080204" pitchFamily="34" charset="-128"/>
              </a:rPr>
              <a:t>H</a:t>
            </a:r>
            <a:r>
              <a:rPr lang="en-US" altLang="en-US" baseline="-25000" dirty="0">
                <a:latin typeface="Calibri" panose="020F0502020204030204" pitchFamily="34" charset="0"/>
                <a:ea typeface="ＭＳ Ｐゴシック" panose="020B0600070205080204" pitchFamily="34" charset="-128"/>
              </a:rPr>
              <a:t>4</a:t>
            </a:r>
            <a:r>
              <a:rPr lang="en-US" altLang="en-US" dirty="0">
                <a:latin typeface="Calibri" panose="020F0502020204030204" pitchFamily="34" charset="0"/>
                <a:ea typeface="ＭＳ Ｐゴシック" panose="020B0600070205080204" pitchFamily="34" charset="-128"/>
              </a:rPr>
              <a:t>)</a:t>
            </a:r>
          </a:p>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Density decreases with distance from Earth</a:t>
            </a:r>
          </a:p>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Shields Earth from high energy radiation</a:t>
            </a:r>
          </a:p>
        </p:txBody>
      </p:sp>
      <p:pic>
        <p:nvPicPr>
          <p:cNvPr id="7" name="Content Placeholder 6" descr="A diagram shows decrease in density and pressure of atmosphere with increase in altitude from earth's surface. Most nitrogen and oxygen molecules are found closer to Earth's surface. Higher density leads to higher pressure. Lower density leads to lower pressure."/>
          <p:cNvPicPr>
            <a:picLocks noGrp="1" noChangeAspect="1"/>
          </p:cNvPicPr>
          <p:nvPr>
            <p:ph sz="quarter" idx="17"/>
          </p:nvPr>
        </p:nvPicPr>
        <p:blipFill>
          <a:blip r:embed="rId2"/>
          <a:stretch>
            <a:fillRect/>
          </a:stretch>
        </p:blipFill>
        <p:spPr>
          <a:xfrm>
            <a:off x="6490920" y="1613529"/>
            <a:ext cx="2096941" cy="4606000"/>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24</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2750524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97521"/>
          </a:xfrm>
        </p:spPr>
        <p:txBody>
          <a:bodyPr/>
          <a:lstStyle/>
          <a:p>
            <a:r>
              <a:rPr lang="en-US" altLang="en-US" b="1" dirty="0">
                <a:ea typeface="ＭＳ Ｐゴシック" panose="020B0600070205080204" pitchFamily="34" charset="-128"/>
              </a:rPr>
              <a:t>Lower Layers of the Atmosphere</a:t>
            </a:r>
            <a:endParaRPr lang="en-IN" b="1" dirty="0"/>
          </a:p>
        </p:txBody>
      </p:sp>
      <p:sp>
        <p:nvSpPr>
          <p:cNvPr id="3" name="Content Placeholder 2"/>
          <p:cNvSpPr>
            <a:spLocks noGrp="1"/>
          </p:cNvSpPr>
          <p:nvPr>
            <p:ph sz="quarter" idx="16"/>
          </p:nvPr>
        </p:nvSpPr>
        <p:spPr>
          <a:xfrm>
            <a:off x="304800" y="1752600"/>
            <a:ext cx="3733800" cy="4419600"/>
          </a:xfrm>
        </p:spPr>
        <p:txBody>
          <a:bodyPr/>
          <a:lstStyle/>
          <a:p>
            <a:pPr marL="291600" indent="-291600">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rPr>
              <a:t>Troposphere (0-12km)</a:t>
            </a:r>
          </a:p>
          <a:p>
            <a:pPr marL="622800" lvl="1" indent="-320400">
              <a:buClr>
                <a:schemeClr val="accent2"/>
              </a:buClr>
              <a:buSzPct val="80000"/>
              <a:buFont typeface="Courier New" panose="02070309020205020404" pitchFamily="49" charset="0"/>
              <a:buChar char="o"/>
            </a:pPr>
            <a:r>
              <a:rPr lang="en-US" altLang="en-US" sz="2200" dirty="0">
                <a:latin typeface="Calibri" panose="020F0502020204030204" pitchFamily="34" charset="0"/>
                <a:ea typeface="ＭＳ Ｐゴシック" panose="020B0600070205080204" pitchFamily="34" charset="-128"/>
              </a:rPr>
              <a:t>Where weather occurs</a:t>
            </a:r>
          </a:p>
          <a:p>
            <a:pPr marL="622800" lvl="1" indent="-320400">
              <a:buClr>
                <a:schemeClr val="accent2"/>
              </a:buClr>
              <a:buSzPct val="80000"/>
              <a:buFont typeface="Courier New" panose="02070309020205020404" pitchFamily="49" charset="0"/>
              <a:buChar char="o"/>
            </a:pPr>
            <a:r>
              <a:rPr lang="en-US" altLang="en-US" sz="2200" dirty="0">
                <a:latin typeface="Calibri" panose="020F0502020204030204" pitchFamily="34" charset="0"/>
                <a:ea typeface="ＭＳ Ｐゴシック" panose="020B0600070205080204" pitchFamily="34" charset="-128"/>
              </a:rPr>
              <a:t>Temperature decreases with altitude</a:t>
            </a:r>
          </a:p>
          <a:p>
            <a:pPr marL="291600" indent="-291600">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rPr>
              <a:t>Stratosphere (12-50km)</a:t>
            </a:r>
          </a:p>
          <a:p>
            <a:pPr marL="622800" lvl="1" indent="-320400">
              <a:buClr>
                <a:schemeClr val="accent2"/>
              </a:buClr>
              <a:buSzPct val="80000"/>
              <a:buFont typeface="Courier New" panose="02070309020205020404" pitchFamily="49" charset="0"/>
              <a:buChar char="o"/>
            </a:pPr>
            <a:r>
              <a:rPr lang="en-US" altLang="en-US" sz="2200" dirty="0">
                <a:latin typeface="Calibri" panose="020F0502020204030204" pitchFamily="34" charset="0"/>
                <a:ea typeface="ＭＳ Ｐゴシック" panose="020B0600070205080204" pitchFamily="34" charset="-128"/>
              </a:rPr>
              <a:t>Temperature increases with altitude- very stable</a:t>
            </a:r>
          </a:p>
          <a:p>
            <a:pPr marL="622800" lvl="1" indent="-320400">
              <a:buClr>
                <a:schemeClr val="accent2"/>
              </a:buClr>
              <a:buSzPct val="80000"/>
              <a:buFont typeface="Courier New" panose="02070309020205020404" pitchFamily="49" charset="0"/>
              <a:buChar char="o"/>
            </a:pPr>
            <a:r>
              <a:rPr lang="en-US" altLang="en-US" sz="2200" dirty="0">
                <a:latin typeface="Calibri" panose="020F0502020204030204" pitchFamily="34" charset="0"/>
                <a:ea typeface="ＭＳ Ｐゴシック" panose="020B0600070205080204" pitchFamily="34" charset="-128"/>
              </a:rPr>
              <a:t>Ozone layer absorbs U</a:t>
            </a:r>
            <a:r>
              <a:rPr lang="en-US" altLang="en-US" sz="100" dirty="0">
                <a:latin typeface="Calibri" panose="020F0502020204030204" pitchFamily="34" charset="0"/>
                <a:ea typeface="ＭＳ Ｐゴシック" panose="020B0600070205080204" pitchFamily="34" charset="-128"/>
              </a:rPr>
              <a:t> </a:t>
            </a:r>
            <a:r>
              <a:rPr lang="en-US" altLang="en-US" sz="2200" dirty="0">
                <a:latin typeface="Calibri" panose="020F0502020204030204" pitchFamily="34" charset="0"/>
                <a:ea typeface="ＭＳ Ｐゴシック" panose="020B0600070205080204" pitchFamily="34" charset="-128"/>
              </a:rPr>
              <a:t>V</a:t>
            </a:r>
          </a:p>
          <a:p>
            <a:pPr marL="622800" lvl="1" indent="-320400">
              <a:buClr>
                <a:schemeClr val="accent2"/>
              </a:buClr>
              <a:buSzPct val="80000"/>
              <a:buFont typeface="Courier New" panose="02070309020205020404" pitchFamily="49" charset="0"/>
              <a:buChar char="o"/>
            </a:pPr>
            <a:r>
              <a:rPr lang="en-US" altLang="en-US" sz="2200" dirty="0">
                <a:latin typeface="Calibri" panose="020F0502020204030204" pitchFamily="34" charset="0"/>
                <a:ea typeface="ＭＳ Ｐゴシック" panose="020B0600070205080204" pitchFamily="34" charset="-128"/>
              </a:rPr>
              <a:t>Where jets fly</a:t>
            </a:r>
          </a:p>
          <a:p>
            <a:pPr marL="291600" indent="-291600">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rPr>
              <a:t>Mesosphere (50-80km)</a:t>
            </a:r>
          </a:p>
          <a:p>
            <a:pPr marL="622800" lvl="1" indent="-320400">
              <a:buClr>
                <a:schemeClr val="accent2"/>
              </a:buClr>
              <a:buSzPct val="80000"/>
              <a:buFont typeface="Courier New" panose="02070309020205020404" pitchFamily="49" charset="0"/>
              <a:buChar char="o"/>
            </a:pPr>
            <a:r>
              <a:rPr lang="en-US" altLang="en-US" sz="2200" dirty="0">
                <a:latin typeface="Calibri" panose="020F0502020204030204" pitchFamily="34" charset="0"/>
                <a:ea typeface="ＭＳ Ｐゴシック" panose="020B0600070205080204" pitchFamily="34" charset="-128"/>
              </a:rPr>
              <a:t>Temperature decreases with altitude</a:t>
            </a:r>
          </a:p>
        </p:txBody>
      </p:sp>
      <p:pic>
        <p:nvPicPr>
          <p:cNvPr id="8" name="Content Placeholder 7" descr="A diagram lists the layers of the atmosphere from bottom to top as follows.. Diagram shows troposphere with average thickness of 12 kilometers, is the layer of atmosphere closes to Earth's surface. Temperature decreases with increasing altitude. Weather, including storms and most clouds, occurs here. The stratosphere extends to 50 kilometers and contains the ozone layer. The stratosphere includes steady wind but no turbulence. Commercial jets fly here. Contains a layer of ozone that absorbs much of the sun's damaging ultraviolet radiation. Temperature increases with increasing altitude because absorption of UV radiation by ozone layer heats the air. The mesosphere extends to 80 kilometers. The mesosphere is directly above the stratosphere. Temperatures drop to the lowest in the atmosphere, as low s negative 138 degrees Celsius. Meteors burn up from friction with air molecules in mesosphere. The thermosphere extends to 480 kilometers and includes gases in extremely thin air that absorb x rays and short wave radiation, raising the temperature to 1000 degrees Celsius or more. The thermosphere facilitates long distance communication because it reflects outgoing radio waves back to Earth without the use of satellites. Auroras occur here."/>
          <p:cNvPicPr>
            <a:picLocks noGrp="1" noChangeAspect="1"/>
          </p:cNvPicPr>
          <p:nvPr>
            <p:ph sz="quarter" idx="17"/>
          </p:nvPr>
        </p:nvPicPr>
        <p:blipFill>
          <a:blip r:embed="rId2"/>
          <a:stretch>
            <a:fillRect/>
          </a:stretch>
        </p:blipFill>
        <p:spPr>
          <a:xfrm>
            <a:off x="4656553" y="2200275"/>
            <a:ext cx="4135022" cy="3415322"/>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25</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8732042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97521"/>
          </a:xfrm>
        </p:spPr>
        <p:txBody>
          <a:bodyPr/>
          <a:lstStyle/>
          <a:p>
            <a:r>
              <a:rPr lang="en-US" altLang="en-US" b="1" dirty="0">
                <a:ea typeface="ＭＳ Ｐゴシック" panose="020B0600070205080204" pitchFamily="34" charset="-128"/>
              </a:rPr>
              <a:t>Upper Layers of the Atmosphere</a:t>
            </a:r>
            <a:endParaRPr lang="en-IN" b="1" dirty="0"/>
          </a:p>
        </p:txBody>
      </p:sp>
      <p:sp>
        <p:nvSpPr>
          <p:cNvPr id="3" name="Content Placeholder 2"/>
          <p:cNvSpPr>
            <a:spLocks noGrp="1"/>
          </p:cNvSpPr>
          <p:nvPr>
            <p:ph sz="quarter" idx="16"/>
          </p:nvPr>
        </p:nvSpPr>
        <p:spPr>
          <a:xfrm>
            <a:off x="304800" y="1752600"/>
            <a:ext cx="4191000" cy="3200400"/>
          </a:xfrm>
        </p:spPr>
        <p:txBody>
          <a:bodyPr/>
          <a:lstStyle/>
          <a:p>
            <a:pPr marL="291600" indent="-291600">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rPr>
              <a:t>Thermosphere (80–480km)</a:t>
            </a:r>
          </a:p>
          <a:p>
            <a:pPr marL="622800" lvl="1" indent="-320400">
              <a:buClr>
                <a:schemeClr val="accent2"/>
              </a:buClr>
              <a:buSzPct val="80000"/>
              <a:buFont typeface="Courier New" panose="02070309020205020404" pitchFamily="49" charset="0"/>
              <a:buChar char="o"/>
            </a:pPr>
            <a:r>
              <a:rPr lang="en-US" altLang="en-US" sz="2200" dirty="0">
                <a:latin typeface="Calibri" panose="020F0502020204030204" pitchFamily="34" charset="0"/>
                <a:ea typeface="ＭＳ Ｐゴシック" panose="020B0600070205080204" pitchFamily="34" charset="-128"/>
              </a:rPr>
              <a:t>Gases in thin air absorb x-rays and short-wave UV radiation = very hot</a:t>
            </a:r>
          </a:p>
          <a:p>
            <a:pPr marL="622800" lvl="1" indent="-320400">
              <a:buClr>
                <a:schemeClr val="accent2"/>
              </a:buClr>
              <a:buSzPct val="80000"/>
              <a:buFont typeface="Courier New" panose="02070309020205020404" pitchFamily="49" charset="0"/>
              <a:buChar char="o"/>
            </a:pPr>
            <a:r>
              <a:rPr lang="en-US" altLang="en-US" sz="2200" dirty="0">
                <a:latin typeface="Calibri" panose="020F0502020204030204" pitchFamily="34" charset="0"/>
                <a:ea typeface="ＭＳ Ｐゴシック" panose="020B0600070205080204" pitchFamily="34" charset="-128"/>
              </a:rPr>
              <a:t>Source of aurora</a:t>
            </a:r>
          </a:p>
          <a:p>
            <a:pPr marL="622800" lvl="1" indent="-320400">
              <a:buClr>
                <a:schemeClr val="accent2"/>
              </a:buClr>
              <a:buSzPct val="80000"/>
              <a:buFont typeface="Courier New" panose="02070309020205020404" pitchFamily="49" charset="0"/>
              <a:buChar char="o"/>
            </a:pPr>
            <a:r>
              <a:rPr lang="en-US" altLang="en-US" sz="2200" dirty="0">
                <a:latin typeface="Calibri" panose="020F0502020204030204" pitchFamily="34" charset="0"/>
                <a:ea typeface="ＭＳ Ｐゴシック" panose="020B0600070205080204" pitchFamily="34" charset="-128"/>
              </a:rPr>
              <a:t>Reflects radio waves without need for satellites</a:t>
            </a:r>
          </a:p>
          <a:p>
            <a:pPr marL="292608" indent="-292608">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rPr>
              <a:t>In which layer is the air the least dense?</a:t>
            </a:r>
          </a:p>
        </p:txBody>
      </p:sp>
      <p:pic>
        <p:nvPicPr>
          <p:cNvPr id="9" name="Content Placeholder 8" descr="A diagram lists the layers of the atmosphere from bottom to top as follows.. Diagram shows troposphere with average thickness of 12 kilometers, is the layer of atmosphere closes to Earth's surface. Temperature decreases with increasing altitude. Weather, including storms and most clouds, occurs here. The stratosphere extends to 50 kilometers and contains the ozone layer. The stratosphere includes steady wind but no turbulence. Commercial jets fly here. Contains a layer of ozone that absorbs much of the sun's damaging ultraviolet radiation. Temperature increases with increasing altitude because absorption of UV radiation by ozone layer heats the air. The mesosphere extends to 80 kilometers. The mesosphere is directly above the stratosphere. Temperatures drop to the lowest in the atmosphere, as low s negative 138 degrees Celsius. Meteors burn up from friction with air molecules in mesosphere. The thermosphere extends to 480 kilometers and includes gases in extremely thin air that absorb x rays and short wave radiation, raising the temperature to 1000 degrees Celsius or more. The thermosphere facilitates long distance communication because it reflects outgoing radio waves back to Earth without the use of satellites. Auroras occur here."/>
          <p:cNvPicPr>
            <a:picLocks noGrp="1" noChangeAspect="1"/>
          </p:cNvPicPr>
          <p:nvPr>
            <p:ph sz="quarter" idx="17"/>
          </p:nvPr>
        </p:nvPicPr>
        <p:blipFill>
          <a:blip r:embed="rId2"/>
          <a:stretch>
            <a:fillRect/>
          </a:stretch>
        </p:blipFill>
        <p:spPr>
          <a:xfrm>
            <a:off x="4656553" y="2200275"/>
            <a:ext cx="4135022" cy="3415322"/>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26</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7629689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0"/>
            <a:ext cx="8534400" cy="762000"/>
          </a:xfrm>
        </p:spPr>
        <p:txBody>
          <a:bodyPr>
            <a:normAutofit/>
          </a:bodyPr>
          <a:lstStyle/>
          <a:p>
            <a:r>
              <a:rPr lang="en-US" altLang="en-US" b="1" dirty="0">
                <a:ea typeface="ＭＳ Ｐゴシック" panose="020B0600070205080204" pitchFamily="34" charset="-128"/>
              </a:rPr>
              <a:t>Weather and Climate</a:t>
            </a:r>
            <a:endParaRPr lang="en-IN" b="1" dirty="0"/>
          </a:p>
        </p:txBody>
      </p:sp>
      <p:sp>
        <p:nvSpPr>
          <p:cNvPr id="3" name="Content Placeholder 2"/>
          <p:cNvSpPr>
            <a:spLocks noGrp="1"/>
          </p:cNvSpPr>
          <p:nvPr>
            <p:ph sz="quarter" idx="16"/>
          </p:nvPr>
        </p:nvSpPr>
        <p:spPr>
          <a:xfrm>
            <a:off x="304800" y="1752600"/>
            <a:ext cx="8534400" cy="2971800"/>
          </a:xfrm>
        </p:spPr>
        <p:txBody>
          <a:bodyPr/>
          <a:lstStyle/>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Weather</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The conditions in the atmosphere at a given place and time</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Temperature, precipitation, cloudiness, etc.</a:t>
            </a:r>
          </a:p>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Climate</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The average weather conditions that occur in a place over a period of years</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rPr>
              <a:t>Two most important factors: temperature and precipitation</a:t>
            </a:r>
          </a:p>
        </p:txBody>
      </p:sp>
      <p:sp>
        <p:nvSpPr>
          <p:cNvPr id="4" name="Slide Number Placeholder 3"/>
          <p:cNvSpPr>
            <a:spLocks noGrp="1"/>
          </p:cNvSpPr>
          <p:nvPr>
            <p:ph type="sldNum" sz="quarter" idx="10"/>
          </p:nvPr>
        </p:nvSpPr>
        <p:spPr/>
        <p:txBody>
          <a:bodyPr/>
          <a:lstStyle/>
          <a:p>
            <a:fld id="{67B19427-F580-D146-B60E-4CADEE75497F}" type="slidenum">
              <a:rPr lang="en-US" smtClean="0"/>
              <a:pPr/>
              <a:t>27</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490838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Hubbard Brook Experimental Forest</a:t>
            </a:r>
            <a:endParaRPr lang="en-IN" b="1" dirty="0"/>
          </a:p>
        </p:txBody>
      </p:sp>
      <p:sp>
        <p:nvSpPr>
          <p:cNvPr id="7" name="Content Placeholder 6"/>
          <p:cNvSpPr>
            <a:spLocks noGrp="1"/>
          </p:cNvSpPr>
          <p:nvPr>
            <p:ph sz="quarter" idx="16"/>
          </p:nvPr>
        </p:nvSpPr>
        <p:spPr>
          <a:xfrm>
            <a:off x="304800" y="1752600"/>
            <a:ext cx="5153025" cy="3810000"/>
          </a:xfrm>
        </p:spPr>
        <p:txBody>
          <a:bodyPr/>
          <a:lstStyle/>
          <a:p>
            <a:pPr marL="342900" indent="-342900">
              <a:buClr>
                <a:schemeClr val="accent2"/>
              </a:buClr>
              <a:buFont typeface="Arial" panose="020B0604020202020204" pitchFamily="34" charset="0"/>
              <a:buChar char="•"/>
              <a:defRPr/>
            </a:pPr>
            <a:r>
              <a:rPr lang="en-US" altLang="en-US" sz="2600" dirty="0">
                <a:latin typeface="Calibri" panose="020F0502020204030204" pitchFamily="34" charset="0"/>
                <a:ea typeface="ＭＳ Ｐゴシック" panose="020B0600070205080204" pitchFamily="34" charset="-128"/>
              </a:rPr>
              <a:t>3100 hectare experimental ecosystem in White Mountains, established in late 19</a:t>
            </a:r>
            <a:r>
              <a:rPr lang="en-US" altLang="en-US" sz="100" dirty="0">
                <a:latin typeface="Calibri" panose="020F0502020204030204" pitchFamily="34" charset="0"/>
                <a:ea typeface="ＭＳ Ｐゴシック" panose="020B0600070205080204" pitchFamily="34" charset="-128"/>
              </a:rPr>
              <a:t> </a:t>
            </a:r>
            <a:r>
              <a:rPr lang="en-US" altLang="en-US" sz="2600" dirty="0">
                <a:latin typeface="Calibri" panose="020F0502020204030204" pitchFamily="34" charset="0"/>
                <a:ea typeface="ＭＳ Ｐゴシック" panose="020B0600070205080204" pitchFamily="34" charset="-128"/>
              </a:rPr>
              <a:t>50s</a:t>
            </a:r>
          </a:p>
          <a:p>
            <a:pPr marL="342900" indent="-342900">
              <a:buClr>
                <a:schemeClr val="accent2"/>
              </a:buClr>
              <a:buFont typeface="Arial" panose="020B0604020202020204" pitchFamily="34" charset="0"/>
              <a:buChar char="•"/>
              <a:defRPr/>
            </a:pPr>
            <a:r>
              <a:rPr lang="en-US" altLang="en-US" sz="2600" dirty="0">
                <a:latin typeface="Calibri" panose="020F0502020204030204" pitchFamily="34" charset="0"/>
                <a:ea typeface="ＭＳ Ｐゴシック" panose="020B0600070205080204" pitchFamily="34" charset="-128"/>
              </a:rPr>
              <a:t>Long-term ecological data</a:t>
            </a:r>
          </a:p>
          <a:p>
            <a:pPr marL="622800" lvl="1" indent="-320400">
              <a:buClr>
                <a:schemeClr val="accent2"/>
              </a:buClr>
              <a:buSzPct val="80000"/>
              <a:buFont typeface="Courier New" panose="02070309020205020404" pitchFamily="49" charset="0"/>
              <a:buChar char="o"/>
              <a:defRPr/>
            </a:pPr>
            <a:r>
              <a:rPr lang="en-US" altLang="en-US" dirty="0">
                <a:latin typeface="Calibri" panose="020F0502020204030204" pitchFamily="34" charset="0"/>
                <a:ea typeface="ＭＳ Ｐゴシック" panose="020B0600070205080204" pitchFamily="34" charset="-128"/>
              </a:rPr>
              <a:t>Large number of studies, including impact of acid deposition on songbirds</a:t>
            </a:r>
          </a:p>
          <a:p>
            <a:pPr marL="622800" lvl="1" indent="-320400">
              <a:buClr>
                <a:schemeClr val="accent2"/>
              </a:buClr>
              <a:buSzPct val="80000"/>
              <a:buFont typeface="Courier New" panose="02070309020205020404" pitchFamily="49" charset="0"/>
              <a:buChar char="o"/>
              <a:defRPr/>
            </a:pPr>
            <a:r>
              <a:rPr lang="en-US" altLang="en-US" dirty="0">
                <a:latin typeface="Calibri" panose="020F0502020204030204" pitchFamily="34" charset="0"/>
                <a:ea typeface="ＭＳ Ｐゴシック" panose="020B0600070205080204" pitchFamily="34" charset="-128"/>
              </a:rPr>
              <a:t>Effects of deforestation on erosion, decreased soil fertility, stream temperature</a:t>
            </a:r>
            <a:endParaRPr lang="en-IN" dirty="0">
              <a:latin typeface="Calibri" panose="020F0502020204030204" pitchFamily="34" charset="0"/>
            </a:endParaRPr>
          </a:p>
        </p:txBody>
      </p:sp>
      <p:pic>
        <p:nvPicPr>
          <p:cNvPr id="14" name="Content Placeholder 13" descr="A photo. Catchment at Hubbard Brook Experimental Forest. A tower above the canopy of Hubbard Brook Experimental Forest is equipped with sensors. Courtesy Mark Green"/>
          <p:cNvPicPr>
            <a:picLocks noGrp="1" noChangeAspect="1"/>
          </p:cNvPicPr>
          <p:nvPr>
            <p:ph sz="quarter" idx="17"/>
          </p:nvPr>
        </p:nvPicPr>
        <p:blipFill>
          <a:blip r:embed="rId2"/>
          <a:stretch>
            <a:fillRect/>
          </a:stretch>
        </p:blipFill>
        <p:spPr>
          <a:xfrm>
            <a:off x="5591175" y="2019300"/>
            <a:ext cx="3362057" cy="3487684"/>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pPr/>
              <a:t>3</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0144559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latin typeface="Calibri" panose="020F0502020204030204" pitchFamily="34" charset="0"/>
                <a:ea typeface="ＭＳ Ｐゴシック" panose="020B0600070205080204" pitchFamily="34" charset="-128"/>
              </a:rPr>
              <a:t>Cycling of Materials in Ecosystems</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752597"/>
            <a:ext cx="5181600" cy="4225121"/>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Matter moves among organisms, ecosystems, and the abiotic environment</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Biogeochemical cycling</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rPr>
              <a:t>Interactions between biological, geological, and chemical aspects of environment</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Five major cycles: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rPr>
              <a:t>Carbon, Nitrogen, Phosphorus, Sulfur, and Water (Hydrologic)</a:t>
            </a:r>
          </a:p>
        </p:txBody>
      </p:sp>
      <p:pic>
        <p:nvPicPr>
          <p:cNvPr id="8" name="Content Placeholder 7" descr="A diagram shows how energy, as light from the sun, cycles from living to non living things or biotic matter to abiotic matter. Most energy or heat emanates in to space."/>
          <p:cNvPicPr>
            <a:picLocks noGrp="1" noChangeAspect="1"/>
          </p:cNvPicPr>
          <p:nvPr>
            <p:ph sz="quarter" idx="18"/>
          </p:nvPr>
        </p:nvPicPr>
        <p:blipFill>
          <a:blip r:embed="rId2"/>
          <a:stretch>
            <a:fillRect/>
          </a:stretch>
        </p:blipFill>
        <p:spPr>
          <a:xfrm>
            <a:off x="5701238" y="1804382"/>
            <a:ext cx="3175493" cy="4093495"/>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4</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7403377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838200"/>
          </a:xfrm>
        </p:spPr>
        <p:txBody>
          <a:bodyPr>
            <a:normAutofit/>
          </a:bodyPr>
          <a:lstStyle/>
          <a:p>
            <a:r>
              <a:rPr lang="en-US" altLang="en-US" b="1" dirty="0">
                <a:ea typeface="ＭＳ Ｐゴシック" panose="020B0600070205080204" pitchFamily="34" charset="-128"/>
              </a:rPr>
              <a:t>The Carbon (C) Cycle</a:t>
            </a:r>
            <a:endParaRPr lang="en-IN" b="1" dirty="0"/>
          </a:p>
        </p:txBody>
      </p:sp>
      <p:pic>
        <p:nvPicPr>
          <p:cNvPr id="8" name="Content Placeholder 7" descr="A diagram shows the carbon cycle. Carbon dioxide is produced through the following. Coal, partly decomposed plant remains, vegetation, soil, and detritus 2261 becomes soil microorganism respiration, which becomes carbon dioxide. Plant and animal respiration becomes C O 2. Decomposition becomes C O 2. Marine plankton remains become natural gas. Coal, oil, and natural gas aid in human and natural combustion, producing C O 2. Carbon dioxide aids in photosynthesis in land plants, chemical compounds in living organisms, and erosion. C O 2 dissolves in water, burial and compaction to form rock or limestone, leading to fossil fuels."/>
          <p:cNvPicPr>
            <a:picLocks noGrp="1" noChangeAspect="1"/>
          </p:cNvPicPr>
          <p:nvPr>
            <p:ph sz="quarter" idx="16"/>
          </p:nvPr>
        </p:nvPicPr>
        <p:blipFill>
          <a:blip r:embed="rId2"/>
          <a:stretch>
            <a:fillRect/>
          </a:stretch>
        </p:blipFill>
        <p:spPr>
          <a:xfrm>
            <a:off x="1905000" y="1752600"/>
            <a:ext cx="5216376" cy="4225925"/>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5</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8890878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30248"/>
          </a:xfrm>
        </p:spPr>
        <p:txBody>
          <a:bodyPr/>
          <a:lstStyle/>
          <a:p>
            <a:r>
              <a:rPr lang="en-US" altLang="en-US" b="1" dirty="0">
                <a:ea typeface="ＭＳ Ｐゴシック" panose="020B0600070205080204" pitchFamily="34" charset="-128"/>
              </a:rPr>
              <a:t>Processes in the C Cycle</a:t>
            </a:r>
            <a:endParaRPr lang="en-IN" b="1" dirty="0"/>
          </a:p>
        </p:txBody>
      </p:sp>
      <p:sp>
        <p:nvSpPr>
          <p:cNvPr id="11" name="Content Placeholder 10"/>
          <p:cNvSpPr>
            <a:spLocks noGrp="1"/>
          </p:cNvSpPr>
          <p:nvPr>
            <p:ph sz="quarter" idx="16"/>
          </p:nvPr>
        </p:nvSpPr>
        <p:spPr>
          <a:xfrm>
            <a:off x="304800" y="1752599"/>
            <a:ext cx="5000625" cy="4343401"/>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Global circulation of C between living and non-living environment</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Major processes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rPr>
              <a:t>Photosynthesis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rPr>
              <a:t>Respiration</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rPr>
              <a:t>Combustion of fossil fuels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rPr>
              <a:t>C</a:t>
            </a:r>
            <a:r>
              <a:rPr lang="en-US" altLang="en-US" sz="100" dirty="0">
                <a:latin typeface="Calibri" panose="020F0502020204030204" pitchFamily="34" charset="0"/>
              </a:rPr>
              <a:t> </a:t>
            </a:r>
            <a:r>
              <a:rPr lang="en-US" altLang="en-US" sz="2600" dirty="0">
                <a:latin typeface="Calibri" panose="020F0502020204030204" pitchFamily="34" charset="0"/>
              </a:rPr>
              <a:t>O</a:t>
            </a:r>
            <a:r>
              <a:rPr lang="en-US" altLang="en-US" sz="2600" baseline="-25000" dirty="0">
                <a:latin typeface="Calibri" panose="020F0502020204030204" pitchFamily="34" charset="0"/>
              </a:rPr>
              <a:t>2</a:t>
            </a:r>
            <a:r>
              <a:rPr lang="en-US" altLang="en-US" sz="2600" dirty="0">
                <a:latin typeface="Calibri" panose="020F0502020204030204" pitchFamily="34" charset="0"/>
              </a:rPr>
              <a:t> dissolving into ocean</a:t>
            </a:r>
          </a:p>
          <a:p>
            <a:pPr marL="457200" indent="-457200">
              <a:buClr>
                <a:schemeClr val="accent2"/>
              </a:buClr>
              <a:buFont typeface="Arial" panose="020B0604020202020204" pitchFamily="34" charset="0"/>
              <a:buChar char="•"/>
            </a:pPr>
            <a:r>
              <a:rPr lang="en-US" altLang="en-US" dirty="0">
                <a:latin typeface="Calibri" panose="020F0502020204030204" pitchFamily="34" charset="0"/>
              </a:rPr>
              <a:t>How does the carbon cycle influence global climate?</a:t>
            </a:r>
          </a:p>
        </p:txBody>
      </p:sp>
      <p:pic>
        <p:nvPicPr>
          <p:cNvPr id="13" name="Content Placeholder 12" descr="A diagram shows the carbon cycle. Carbon dioxide is produced through the following. Coal, partly decomposed plant remains, vegetation, soil, and detritus 2261 becomes soil microorganism respiration, which becomes carbon dioxide. Plant and animal respiration becomes C O 2. Decomposition becomes C O 2. Marine plankton remains become natural gas. Coal, oil, and natural gas aid in human and natural combustion, producing C O 2. Carbon dioxide aids in photosynthesis in land plants, chemical compounds in living organisms, and erosion. C O 2 dissolves in water, burial and compaction to form rock or limestone, leading to fossil fuels."/>
          <p:cNvPicPr>
            <a:picLocks noGrp="1" noChangeAspect="1"/>
          </p:cNvPicPr>
          <p:nvPr>
            <p:ph sz="quarter" idx="17"/>
          </p:nvPr>
        </p:nvPicPr>
        <p:blipFill>
          <a:blip r:embed="rId3"/>
          <a:stretch>
            <a:fillRect/>
          </a:stretch>
        </p:blipFill>
        <p:spPr>
          <a:xfrm>
            <a:off x="5384880" y="2325674"/>
            <a:ext cx="3608586" cy="2924203"/>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6</a:t>
            </a:fld>
            <a:endParaRPr lang="en-US" dirty="0"/>
          </a:p>
        </p:txBody>
      </p:sp>
      <p:sp>
        <p:nvSpPr>
          <p:cNvPr id="7" name="Footer Placeholder 6"/>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7796235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F59B20-40AF-4F9F-9CF8-9846BCD5CFD6}"/>
              </a:ext>
            </a:extLst>
          </p:cNvPr>
          <p:cNvSpPr>
            <a:spLocks noGrp="1"/>
          </p:cNvSpPr>
          <p:nvPr>
            <p:ph type="title"/>
          </p:nvPr>
        </p:nvSpPr>
        <p:spPr/>
        <p:txBody>
          <a:bodyPr/>
          <a:lstStyle/>
          <a:p>
            <a:r>
              <a:rPr lang="en-US" dirty="0"/>
              <a:t>Sources or Sinks</a:t>
            </a:r>
          </a:p>
        </p:txBody>
      </p:sp>
      <p:sp>
        <p:nvSpPr>
          <p:cNvPr id="4" name="Slide Number Placeholder 3">
            <a:extLst>
              <a:ext uri="{FF2B5EF4-FFF2-40B4-BE49-F238E27FC236}">
                <a16:creationId xmlns:a16="http://schemas.microsoft.com/office/drawing/2014/main" id="{670D1DBC-D402-449E-85A1-81D9CB8594B2}"/>
              </a:ext>
            </a:extLst>
          </p:cNvPr>
          <p:cNvSpPr>
            <a:spLocks noGrp="1"/>
          </p:cNvSpPr>
          <p:nvPr>
            <p:ph type="sldNum" sz="quarter" idx="10"/>
          </p:nvPr>
        </p:nvSpPr>
        <p:spPr/>
        <p:txBody>
          <a:bodyPr/>
          <a:lstStyle/>
          <a:p>
            <a:fld id="{67B19427-F580-D146-B60E-4CADEE75497F}" type="slidenum">
              <a:rPr lang="en-US" smtClean="0"/>
              <a:pPr/>
              <a:t>7</a:t>
            </a:fld>
            <a:endParaRPr lang="en-US" dirty="0"/>
          </a:p>
        </p:txBody>
      </p:sp>
      <p:sp>
        <p:nvSpPr>
          <p:cNvPr id="5" name="Footer Placeholder 4">
            <a:extLst>
              <a:ext uri="{FF2B5EF4-FFF2-40B4-BE49-F238E27FC236}">
                <a16:creationId xmlns:a16="http://schemas.microsoft.com/office/drawing/2014/main" id="{1628BAB3-71FC-4E43-ADA4-E887CC24383D}"/>
              </a:ext>
            </a:extLst>
          </p:cNvPr>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20994103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normAutofit/>
          </a:bodyPr>
          <a:lstStyle/>
          <a:p>
            <a:r>
              <a:rPr lang="en-US" altLang="en-US" b="1" dirty="0">
                <a:ea typeface="ＭＳ Ｐゴシック" panose="020B0600070205080204" pitchFamily="34" charset="-128"/>
              </a:rPr>
              <a:t>The Carbon-Silicate Cycle</a:t>
            </a:r>
            <a:endParaRPr lang="en-IN" b="1" dirty="0"/>
          </a:p>
        </p:txBody>
      </p:sp>
      <p:sp>
        <p:nvSpPr>
          <p:cNvPr id="6" name="Content Placeholder 5"/>
          <p:cNvSpPr>
            <a:spLocks noGrp="1"/>
          </p:cNvSpPr>
          <p:nvPr>
            <p:ph sz="quarter" idx="16"/>
          </p:nvPr>
        </p:nvSpPr>
        <p:spPr>
          <a:xfrm>
            <a:off x="304800" y="1752600"/>
            <a:ext cx="8534400" cy="2314434"/>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Over millions of years, C will interact with silicate cycle</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C</a:t>
            </a:r>
            <a:r>
              <a:rPr lang="en-US" altLang="en-US" sz="100" dirty="0">
                <a:latin typeface="Calibri" panose="020F0502020204030204" pitchFamily="34" charset="0"/>
                <a:ea typeface="ＭＳ Ｐゴシック" panose="020B0600070205080204" pitchFamily="34" charset="-128"/>
              </a:rPr>
              <a:t> </a:t>
            </a:r>
            <a:r>
              <a:rPr lang="en-US" altLang="en-US" dirty="0">
                <a:latin typeface="Calibri" panose="020F0502020204030204" pitchFamily="34" charset="0"/>
                <a:ea typeface="ＭＳ Ｐゴシック" panose="020B0600070205080204" pitchFamily="34" charset="-128"/>
              </a:rPr>
              <a:t>O</a:t>
            </a:r>
            <a:r>
              <a:rPr lang="en-US" altLang="en-US" baseline="-25000" dirty="0">
                <a:latin typeface="Calibri" panose="020F0502020204030204" pitchFamily="34" charset="0"/>
                <a:ea typeface="ＭＳ Ｐゴシック" panose="020B0600070205080204" pitchFamily="34" charset="-128"/>
              </a:rPr>
              <a:t>2</a:t>
            </a:r>
            <a:r>
              <a:rPr lang="en-US" altLang="en-US" dirty="0">
                <a:latin typeface="Calibri" panose="020F0502020204030204" pitchFamily="34" charset="0"/>
                <a:ea typeface="ＭＳ Ｐゴシック" panose="020B0600070205080204" pitchFamily="34" charset="-128"/>
              </a:rPr>
              <a:t> with rainwater becomes H</a:t>
            </a:r>
            <a:r>
              <a:rPr lang="en-US" altLang="en-US" baseline="-25000" dirty="0">
                <a:latin typeface="Calibri" panose="020F0502020204030204" pitchFamily="34" charset="0"/>
                <a:ea typeface="ＭＳ Ｐゴシック" panose="020B0600070205080204" pitchFamily="34" charset="-128"/>
              </a:rPr>
              <a:t>2</a:t>
            </a:r>
            <a:r>
              <a:rPr lang="en-US" altLang="en-US" dirty="0">
                <a:latin typeface="Calibri" panose="020F0502020204030204" pitchFamily="34" charset="0"/>
                <a:ea typeface="ＭＳ Ｐゴシック" panose="020B0600070205080204" pitchFamily="34" charset="-128"/>
              </a:rPr>
              <a:t>C</a:t>
            </a:r>
            <a:r>
              <a:rPr lang="en-US" altLang="en-US" sz="100" dirty="0">
                <a:latin typeface="Calibri" panose="020F0502020204030204" pitchFamily="34" charset="0"/>
                <a:ea typeface="ＭＳ Ｐゴシック" panose="020B0600070205080204" pitchFamily="34" charset="-128"/>
              </a:rPr>
              <a:t> </a:t>
            </a:r>
            <a:r>
              <a:rPr lang="en-US" altLang="en-US" dirty="0">
                <a:latin typeface="Calibri" panose="020F0502020204030204" pitchFamily="34" charset="0"/>
                <a:ea typeface="ＭＳ Ｐゴシック" panose="020B0600070205080204" pitchFamily="34" charset="-128"/>
              </a:rPr>
              <a:t>O</a:t>
            </a:r>
            <a:r>
              <a:rPr lang="en-US" altLang="en-US" baseline="-25000" dirty="0">
                <a:latin typeface="Calibri" panose="020F0502020204030204" pitchFamily="34" charset="0"/>
                <a:ea typeface="ＭＳ Ｐゴシック" panose="020B0600070205080204" pitchFamily="34" charset="-128"/>
              </a:rPr>
              <a:t>3</a:t>
            </a:r>
            <a:r>
              <a:rPr lang="en-US" altLang="en-US" dirty="0">
                <a:latin typeface="Calibri" panose="020F0502020204030204" pitchFamily="34" charset="0"/>
                <a:ea typeface="ＭＳ Ｐゴシック" panose="020B0600070205080204" pitchFamily="34" charset="-128"/>
              </a:rPr>
              <a:t> and will slowly weather silicate rich rocks </a:t>
            </a:r>
          </a:p>
          <a:p>
            <a:pPr marL="759600" lvl="1" indent="-4572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rPr>
              <a:t>Calcium minerals also released</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Ocean organisms use</a:t>
            </a:r>
            <a:endParaRPr lang="en-IN" dirty="0">
              <a:latin typeface="Calibri" panose="020F0502020204030204" pitchFamily="34" charset="0"/>
            </a:endParaRPr>
          </a:p>
        </p:txBody>
      </p:sp>
      <p:graphicFrame>
        <p:nvGraphicFramePr>
          <p:cNvPr id="11" name="Content Placeholder 10" descr="C a, 2 plus and S i, 4 plus&#10;"/>
          <p:cNvGraphicFramePr>
            <a:graphicFrameLocks noGrp="1" noChangeAspect="1"/>
          </p:cNvGraphicFramePr>
          <p:nvPr>
            <p:ph sz="quarter" idx="17"/>
            <p:extLst>
              <p:ext uri="{D42A27DB-BD31-4B8C-83A1-F6EECF244321}">
                <p14:modId xmlns:p14="http://schemas.microsoft.com/office/powerpoint/2010/main" val="712036043"/>
              </p:ext>
            </p:extLst>
          </p:nvPr>
        </p:nvGraphicFramePr>
        <p:xfrm>
          <a:off x="3837296" y="3541080"/>
          <a:ext cx="1845422" cy="468678"/>
        </p:xfrm>
        <a:graphic>
          <a:graphicData uri="http://schemas.openxmlformats.org/presentationml/2006/ole">
            <mc:AlternateContent xmlns:mc="http://schemas.openxmlformats.org/markup-compatibility/2006">
              <mc:Choice xmlns:v="urn:schemas-microsoft-com:vml" Requires="v">
                <p:oleObj spid="_x0000_s3335" name="Equation" r:id="rId3" imgW="799920" imgH="203040" progId="Equation.DSMT4">
                  <p:embed/>
                </p:oleObj>
              </mc:Choice>
              <mc:Fallback>
                <p:oleObj name="Equation" r:id="rId3" imgW="799920" imgH="203040" progId="Equation.DSMT4">
                  <p:embed/>
                  <p:pic>
                    <p:nvPicPr>
                      <p:cNvPr id="0" name=""/>
                      <p:cNvPicPr/>
                      <p:nvPr/>
                    </p:nvPicPr>
                    <p:blipFill>
                      <a:blip r:embed="rId4"/>
                      <a:stretch>
                        <a:fillRect/>
                      </a:stretch>
                    </p:blipFill>
                    <p:spPr>
                      <a:xfrm>
                        <a:off x="3837296" y="3541080"/>
                        <a:ext cx="1845422" cy="468678"/>
                      </a:xfrm>
                      <a:prstGeom prst="rect">
                        <a:avLst/>
                      </a:prstGeom>
                    </p:spPr>
                  </p:pic>
                </p:oleObj>
              </mc:Fallback>
            </mc:AlternateContent>
          </a:graphicData>
        </a:graphic>
      </p:graphicFrame>
      <p:sp>
        <p:nvSpPr>
          <p:cNvPr id="8" name="Content Placeholder 7"/>
          <p:cNvSpPr>
            <a:spLocks noGrp="1"/>
          </p:cNvSpPr>
          <p:nvPr>
            <p:ph sz="quarter" idx="18"/>
          </p:nvPr>
        </p:nvSpPr>
        <p:spPr>
          <a:xfrm>
            <a:off x="5729429" y="3583329"/>
            <a:ext cx="2199618" cy="385733"/>
          </a:xfrm>
        </p:spPr>
        <p:txBody>
          <a:bodyPr/>
          <a:lstStyle/>
          <a:p>
            <a:r>
              <a:rPr lang="en-US" altLang="en-US" dirty="0">
                <a:ea typeface="ＭＳ Ｐゴシック" panose="020B0600070205080204" pitchFamily="34" charset="-128"/>
              </a:rPr>
              <a:t>to form shells</a:t>
            </a:r>
            <a:endParaRPr lang="en-IN" dirty="0"/>
          </a:p>
        </p:txBody>
      </p:sp>
      <p:sp>
        <p:nvSpPr>
          <p:cNvPr id="9" name="Content Placeholder 8"/>
          <p:cNvSpPr>
            <a:spLocks noGrp="1"/>
          </p:cNvSpPr>
          <p:nvPr>
            <p:ph sz="quarter" idx="19"/>
          </p:nvPr>
        </p:nvSpPr>
        <p:spPr>
          <a:xfrm>
            <a:off x="301869" y="4120142"/>
            <a:ext cx="8534400" cy="13716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When die, shells become buried and over time formed into limestone</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Geologic uplift or subduction</a:t>
            </a:r>
            <a:endParaRPr lang="en-IN" dirty="0"/>
          </a:p>
        </p:txBody>
      </p:sp>
      <p:sp>
        <p:nvSpPr>
          <p:cNvPr id="4" name="Slide Number Placeholder 3"/>
          <p:cNvSpPr>
            <a:spLocks noGrp="1"/>
          </p:cNvSpPr>
          <p:nvPr>
            <p:ph type="sldNum" sz="quarter" idx="10"/>
          </p:nvPr>
        </p:nvSpPr>
        <p:spPr/>
        <p:txBody>
          <a:bodyPr/>
          <a:lstStyle/>
          <a:p>
            <a:fld id="{67B19427-F580-D146-B60E-4CADEE75497F}" type="slidenum">
              <a:rPr lang="en-US" smtClean="0"/>
              <a:pPr/>
              <a:t>8</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8173268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1"/>
            <a:ext cx="8534400" cy="654049"/>
          </a:xfrm>
          <a:prstGeom prst="rect">
            <a:avLst/>
          </a:prstGeom>
        </p:spPr>
        <p:txBody>
          <a:bodyPr/>
          <a:lstStyle/>
          <a:p>
            <a:r>
              <a:rPr lang="en-US" altLang="en-US" b="1" dirty="0">
                <a:ea typeface="ＭＳ Ｐゴシック" panose="020B0600070205080204" pitchFamily="34" charset="-128"/>
              </a:rPr>
              <a:t>Human Changes to C Cycle</a:t>
            </a:r>
            <a:endParaRPr lang="en-US" sz="4000" b="1" dirty="0">
              <a:solidFill>
                <a:schemeClr val="accent1"/>
              </a:solidFill>
            </a:endParaRPr>
          </a:p>
        </p:txBody>
      </p:sp>
      <p:sp>
        <p:nvSpPr>
          <p:cNvPr id="3" name="Content Placeholder 2"/>
          <p:cNvSpPr>
            <a:spLocks noGrp="1"/>
          </p:cNvSpPr>
          <p:nvPr>
            <p:ph sz="quarter" idx="16"/>
          </p:nvPr>
        </p:nvSpPr>
        <p:spPr>
          <a:xfrm>
            <a:off x="304801" y="1752600"/>
            <a:ext cx="4343400" cy="39624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C</a:t>
            </a:r>
            <a:r>
              <a:rPr lang="en-US" altLang="en-US" sz="100" dirty="0">
                <a:latin typeface="Calibri" panose="020F0502020204030204" pitchFamily="34" charset="0"/>
                <a:ea typeface="ＭＳ Ｐゴシック" panose="020B0600070205080204" pitchFamily="34" charset="-128"/>
              </a:rPr>
              <a:t> </a:t>
            </a:r>
            <a:r>
              <a:rPr lang="en-US" altLang="en-US" dirty="0">
                <a:latin typeface="Calibri" panose="020F0502020204030204" pitchFamily="34" charset="0"/>
                <a:ea typeface="ＭＳ Ｐゴシック" panose="020B0600070205080204" pitchFamily="34" charset="-128"/>
              </a:rPr>
              <a:t>O</a:t>
            </a:r>
            <a:r>
              <a:rPr lang="en-US" altLang="en-US" baseline="-25000" dirty="0">
                <a:latin typeface="Calibri" panose="020F0502020204030204" pitchFamily="34" charset="0"/>
                <a:ea typeface="ＭＳ Ｐゴシック" panose="020B0600070205080204" pitchFamily="34" charset="-128"/>
              </a:rPr>
              <a:t>2</a:t>
            </a:r>
            <a:r>
              <a:rPr lang="en-US" altLang="en-US" dirty="0">
                <a:latin typeface="Calibri" panose="020F0502020204030204" pitchFamily="34" charset="0"/>
                <a:ea typeface="ＭＳ Ｐゴシック" panose="020B0600070205080204" pitchFamily="34" charset="-128"/>
              </a:rPr>
              <a:t> was 0.029% of atmosphere (1700s)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C</a:t>
            </a:r>
            <a:r>
              <a:rPr lang="en-US" altLang="en-US" sz="100" dirty="0">
                <a:latin typeface="Calibri" panose="020F0502020204030204" pitchFamily="34" charset="0"/>
                <a:ea typeface="ＭＳ Ｐゴシック" panose="020B0600070205080204" pitchFamily="34" charset="-128"/>
              </a:rPr>
              <a:t> </a:t>
            </a:r>
            <a:r>
              <a:rPr lang="en-US" altLang="en-US" dirty="0">
                <a:latin typeface="Calibri" panose="020F0502020204030204" pitchFamily="34" charset="0"/>
                <a:ea typeface="ＭＳ Ｐゴシック" panose="020B0600070205080204" pitchFamily="34" charset="-128"/>
              </a:rPr>
              <a:t>O</a:t>
            </a:r>
            <a:r>
              <a:rPr lang="en-US" altLang="en-US" baseline="-25000" dirty="0">
                <a:latin typeface="Calibri" panose="020F0502020204030204" pitchFamily="34" charset="0"/>
                <a:ea typeface="ＭＳ Ｐゴシック" panose="020B0600070205080204" pitchFamily="34" charset="-128"/>
              </a:rPr>
              <a:t>2</a:t>
            </a:r>
            <a:r>
              <a:rPr lang="en-US" altLang="en-US" dirty="0">
                <a:latin typeface="Calibri" panose="020F0502020204030204" pitchFamily="34" charset="0"/>
                <a:ea typeface="ＭＳ Ｐゴシック" panose="020B0600070205080204" pitchFamily="34" charset="-128"/>
              </a:rPr>
              <a:t> is 0.04% (2017)</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Expected 0.06% by 2100</a:t>
            </a:r>
          </a:p>
          <a:p>
            <a:pPr marL="291600" indent="-291600">
              <a:buClr>
                <a:schemeClr val="accent2"/>
              </a:buClr>
              <a:buFont typeface="Arial" panose="020B0604020202020204" pitchFamily="34" charset="0"/>
              <a:buChar char="•"/>
            </a:pPr>
            <a:r>
              <a:rPr lang="en-US" altLang="en-US" dirty="0">
                <a:latin typeface="Calibri" panose="020F0502020204030204" pitchFamily="34" charset="0"/>
              </a:rPr>
              <a:t>Higher C</a:t>
            </a:r>
            <a:r>
              <a:rPr lang="en-US" altLang="en-US" sz="100" dirty="0">
                <a:latin typeface="Calibri" panose="020F0502020204030204" pitchFamily="34" charset="0"/>
              </a:rPr>
              <a:t> </a:t>
            </a:r>
            <a:r>
              <a:rPr lang="en-US" altLang="en-US" dirty="0">
                <a:latin typeface="Calibri" panose="020F0502020204030204" pitchFamily="34" charset="0"/>
              </a:rPr>
              <a:t>O</a:t>
            </a:r>
            <a:r>
              <a:rPr lang="en-US" altLang="en-US" baseline="-25000" dirty="0">
                <a:latin typeface="Calibri" panose="020F0502020204030204" pitchFamily="34" charset="0"/>
              </a:rPr>
              <a:t>2</a:t>
            </a:r>
            <a:r>
              <a:rPr lang="en-US" altLang="en-US" dirty="0">
                <a:latin typeface="Calibri" panose="020F0502020204030204" pitchFamily="34" charset="0"/>
              </a:rPr>
              <a:t> creates lots of feedbacks in environment</a:t>
            </a:r>
          </a:p>
          <a:p>
            <a:pPr lvl="1">
              <a:buClr>
                <a:schemeClr val="accent2"/>
              </a:buClr>
              <a:buSzPct val="80000"/>
              <a:buFont typeface="Courier New" panose="02070309020205020404" pitchFamily="49" charset="0"/>
              <a:buChar char="o"/>
            </a:pPr>
            <a:r>
              <a:rPr lang="en-US" altLang="en-US" sz="2600" dirty="0">
                <a:latin typeface="Calibri" panose="020F0502020204030204" pitchFamily="34" charset="0"/>
              </a:rPr>
              <a:t>&gt; C</a:t>
            </a:r>
            <a:r>
              <a:rPr lang="en-US" altLang="en-US" sz="100" dirty="0">
                <a:latin typeface="Calibri" panose="020F0502020204030204" pitchFamily="34" charset="0"/>
              </a:rPr>
              <a:t> </a:t>
            </a:r>
            <a:r>
              <a:rPr lang="en-US" altLang="en-US" sz="2600" dirty="0">
                <a:latin typeface="Calibri" panose="020F0502020204030204" pitchFamily="34" charset="0"/>
              </a:rPr>
              <a:t>O</a:t>
            </a:r>
            <a:r>
              <a:rPr lang="en-US" altLang="en-US" sz="2600" baseline="-25000" dirty="0">
                <a:latin typeface="Calibri" panose="020F0502020204030204" pitchFamily="34" charset="0"/>
              </a:rPr>
              <a:t>2</a:t>
            </a:r>
            <a:r>
              <a:rPr lang="en-US" altLang="en-US" sz="2600" dirty="0">
                <a:latin typeface="Calibri" panose="020F0502020204030204" pitchFamily="34" charset="0"/>
              </a:rPr>
              <a:t> dissolved in ocean, climate change, altered precipitation patterns</a:t>
            </a:r>
          </a:p>
        </p:txBody>
      </p:sp>
      <p:pic>
        <p:nvPicPr>
          <p:cNvPr id="8" name="Content Placeholder 7" descr="A diagram shows the carbon cycle. Carbon dioxide is produced through the following. Coal, partly decomposed plant remains, vegetation, soil, and detritus 2261 becomes soil microorganism respiration, which becomes carbon dioxide. Plant and animal respiration becomes C O 2. Decomposition becomes C O 2. Marine plankton remains become natural gas. Coal, oil, and natural gas aid in human and natural combustion, producing C O 2. Carbon dioxide aids in photosynthesis in land plants, chemical compounds in living organisms, and erosion. C O 2 dissolves in water, burial and compaction to form rock or limestone, leading to fossil fuels."/>
          <p:cNvPicPr>
            <a:picLocks noGrp="1" noChangeAspect="1"/>
          </p:cNvPicPr>
          <p:nvPr>
            <p:ph sz="quarter" idx="17"/>
          </p:nvPr>
        </p:nvPicPr>
        <p:blipFill>
          <a:blip r:embed="rId2"/>
          <a:stretch>
            <a:fillRect/>
          </a:stretch>
        </p:blipFill>
        <p:spPr>
          <a:xfrm>
            <a:off x="4968052" y="2231106"/>
            <a:ext cx="3969756" cy="3215781"/>
          </a:xfrm>
          <a:prstGeom prst="rect">
            <a:avLst/>
          </a:prstGeom>
        </p:spPr>
      </p:pic>
      <p:sp>
        <p:nvSpPr>
          <p:cNvPr id="5" name="Slide Number Placeholder "/>
          <p:cNvSpPr>
            <a:spLocks noGrp="1"/>
          </p:cNvSpPr>
          <p:nvPr>
            <p:ph type="sldNum" sz="quarter" idx="10"/>
          </p:nvPr>
        </p:nvSpPr>
        <p:spPr/>
        <p:txBody>
          <a:bodyPr/>
          <a:lstStyle/>
          <a:p>
            <a:fld id="{67B19427-F580-D146-B60E-4CADEE75497F}" type="slidenum">
              <a:rPr lang="en-US" smtClean="0"/>
              <a:pPr/>
              <a:t>9</a:t>
            </a:fld>
            <a:endParaRPr lang="en-US" dirty="0"/>
          </a:p>
        </p:txBody>
      </p:sp>
      <p:sp>
        <p:nvSpPr>
          <p:cNvPr id="6" name="Footer Placeholder "/>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102483025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19fc3a927bb38ddbe9de29d4e6bcefae5329d7"/>
</p:tagLst>
</file>

<file path=ppt/theme/theme1.xml><?xml version="1.0" encoding="utf-8"?>
<a:theme xmlns:a="http://schemas.openxmlformats.org/drawingml/2006/main" name="Open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hapter Outline">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Learning Objectives">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oncept Check Ques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Key Term">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Sec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Image Slide Mast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C61147181EF1E49A31CD7C99097B6AD" ma:contentTypeVersion="4" ma:contentTypeDescription="Create a new document." ma:contentTypeScope="" ma:versionID="3d33c06fcea50926218be754780d0437">
  <xsd:schema xmlns:xsd="http://www.w3.org/2001/XMLSchema" xmlns:xs="http://www.w3.org/2001/XMLSchema" xmlns:p="http://schemas.microsoft.com/office/2006/metadata/properties" xmlns:ns3="b020c952-d6ce-41f4-aa03-23125b03a1ca" targetNamespace="http://schemas.microsoft.com/office/2006/metadata/properties" ma:root="true" ma:fieldsID="4eb87c9e730e541744233613dd4fc13b" ns3:_="">
    <xsd:import namespace="b020c952-d6ce-41f4-aa03-23125b03a1ca"/>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20c952-d6ce-41f4-aa03-23125b03a1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F1C71EB-81EB-430C-AADD-7391148CA650}">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b020c952-d6ce-41f4-aa03-23125b03a1ca"/>
    <ds:schemaRef ds:uri="http://www.w3.org/XML/1998/namespace"/>
    <ds:schemaRef ds:uri="http://purl.org/dc/dcmitype/"/>
  </ds:schemaRefs>
</ds:datastoreItem>
</file>

<file path=customXml/itemProps2.xml><?xml version="1.0" encoding="utf-8"?>
<ds:datastoreItem xmlns:ds="http://schemas.openxmlformats.org/officeDocument/2006/customXml" ds:itemID="{288F1D47-4251-47E8-ACDB-2528FF86B6CA}">
  <ds:schemaRefs>
    <ds:schemaRef ds:uri="http://schemas.microsoft.com/sharepoint/v3/contenttype/forms"/>
  </ds:schemaRefs>
</ds:datastoreItem>
</file>

<file path=customXml/itemProps3.xml><?xml version="1.0" encoding="utf-8"?>
<ds:datastoreItem xmlns:ds="http://schemas.openxmlformats.org/officeDocument/2006/customXml" ds:itemID="{797B9B1D-66BA-4463-A8B8-BACC36974E8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020c952-d6ce-41f4-aa03-23125b03a1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16799</TotalTime>
  <Words>1186</Words>
  <Application>Microsoft Office PowerPoint</Application>
  <PresentationFormat>On-screen Show (4:3)</PresentationFormat>
  <Paragraphs>206</Paragraphs>
  <Slides>27</Slides>
  <Notes>3</Notes>
  <HiddenSlides>0</HiddenSlides>
  <MMClips>0</MMClips>
  <ScaleCrop>false</ScaleCrop>
  <HeadingPairs>
    <vt:vector size="8" baseType="variant">
      <vt:variant>
        <vt:lpstr>Fonts Used</vt:lpstr>
      </vt:variant>
      <vt:variant>
        <vt:i4>6</vt:i4>
      </vt:variant>
      <vt:variant>
        <vt:lpstr>Theme</vt:lpstr>
      </vt:variant>
      <vt:variant>
        <vt:i4>7</vt:i4>
      </vt:variant>
      <vt:variant>
        <vt:lpstr>Embedded OLE Servers</vt:lpstr>
      </vt:variant>
      <vt:variant>
        <vt:i4>1</vt:i4>
      </vt:variant>
      <vt:variant>
        <vt:lpstr>Slide Titles</vt:lpstr>
      </vt:variant>
      <vt:variant>
        <vt:i4>27</vt:i4>
      </vt:variant>
    </vt:vector>
  </HeadingPairs>
  <TitlesOfParts>
    <vt:vector size="41" baseType="lpstr">
      <vt:lpstr>Arial</vt:lpstr>
      <vt:lpstr>Calibri</vt:lpstr>
      <vt:lpstr>Calibri Light</vt:lpstr>
      <vt:lpstr>Courier New</vt:lpstr>
      <vt:lpstr>Source Sans Pro</vt:lpstr>
      <vt:lpstr>Wingdings</vt:lpstr>
      <vt:lpstr>Opener</vt:lpstr>
      <vt:lpstr>Chapter Outline</vt:lpstr>
      <vt:lpstr>Learning Objectives</vt:lpstr>
      <vt:lpstr>Concept Check Question</vt:lpstr>
      <vt:lpstr>Key Term</vt:lpstr>
      <vt:lpstr>Section</vt:lpstr>
      <vt:lpstr>Image Slide Master</vt:lpstr>
      <vt:lpstr>Equation</vt:lpstr>
      <vt:lpstr>PowerPoint Presentation</vt:lpstr>
      <vt:lpstr>Ecosystems and the Physical Environment</vt:lpstr>
      <vt:lpstr>Hubbard Brook Experimental Forest</vt:lpstr>
      <vt:lpstr>Cycling of Materials in Ecosystems</vt:lpstr>
      <vt:lpstr>The Carbon (C) Cycle</vt:lpstr>
      <vt:lpstr>Processes in the C Cycle</vt:lpstr>
      <vt:lpstr>Sources or Sinks</vt:lpstr>
      <vt:lpstr>The Carbon-Silicate Cycle</vt:lpstr>
      <vt:lpstr>Human Changes to C Cycle</vt:lpstr>
      <vt:lpstr>The Nitrogen (N) Cycle</vt:lpstr>
      <vt:lpstr>Five Steps of the N Cycle</vt:lpstr>
      <vt:lpstr>Processes in the N Cycle</vt:lpstr>
      <vt:lpstr>Definition of Each Step in the N Cycle</vt:lpstr>
      <vt:lpstr>Human Changes to N Cycle</vt:lpstr>
      <vt:lpstr>The Phosphorus (P) Cycle</vt:lpstr>
      <vt:lpstr>Processes in the P Cycle</vt:lpstr>
      <vt:lpstr>Human Changes to P Cycle</vt:lpstr>
      <vt:lpstr>The Water (Hydrologic) Cycle</vt:lpstr>
      <vt:lpstr>Processes in the Water Cycle</vt:lpstr>
      <vt:lpstr>Human Changes to Water Cycle</vt:lpstr>
      <vt:lpstr>Solar Radiation</vt:lpstr>
      <vt:lpstr>Temperature Changes with Latitude</vt:lpstr>
      <vt:lpstr>Temperature Changes with Season</vt:lpstr>
      <vt:lpstr>The Atmosphere</vt:lpstr>
      <vt:lpstr>Lower Layers of the Atmosphere</vt:lpstr>
      <vt:lpstr>Upper Layers of the Atmosphere</vt:lpstr>
      <vt:lpstr>Weather and Climate</vt:lpstr>
    </vt:vector>
  </TitlesOfParts>
  <Company>John Wiley and Sons,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Number Chapter Title</dc:title>
  <dc:creator>Garvin, Megan - Hoboken</dc:creator>
  <cp:lastModifiedBy>Parker, Rebekah Pine</cp:lastModifiedBy>
  <cp:revision>1315</cp:revision>
  <cp:lastPrinted>2017-04-26T13:25:47Z</cp:lastPrinted>
  <dcterms:created xsi:type="dcterms:W3CDTF">2017-04-21T14:49:46Z</dcterms:created>
  <dcterms:modified xsi:type="dcterms:W3CDTF">2020-08-21T19:51:10Z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0x0101002C61147181EF1E49A31CD7C99097B6AD</vt:lpwstr>
  </property>
</Properties>
</file>