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651" r:id="rId1"/>
  </p:sldMasterIdLst>
  <p:notesMasterIdLst>
    <p:notesMasterId r:id="rId32"/>
  </p:notesMasterIdLst>
  <p:sldIdLst>
    <p:sldId id="309" r:id="rId2"/>
    <p:sldId id="256" r:id="rId3"/>
    <p:sldId id="257" r:id="rId4"/>
    <p:sldId id="301" r:id="rId5"/>
    <p:sldId id="306" r:id="rId6"/>
    <p:sldId id="269" r:id="rId7"/>
    <p:sldId id="258" r:id="rId8"/>
    <p:sldId id="259" r:id="rId9"/>
    <p:sldId id="262" r:id="rId10"/>
    <p:sldId id="263" r:id="rId11"/>
    <p:sldId id="270" r:id="rId12"/>
    <p:sldId id="264" r:id="rId13"/>
    <p:sldId id="268" r:id="rId14"/>
    <p:sldId id="305" r:id="rId15"/>
    <p:sldId id="277" r:id="rId16"/>
    <p:sldId id="265" r:id="rId17"/>
    <p:sldId id="266" r:id="rId18"/>
    <p:sldId id="295" r:id="rId19"/>
    <p:sldId id="267" r:id="rId20"/>
    <p:sldId id="271" r:id="rId21"/>
    <p:sldId id="272" r:id="rId22"/>
    <p:sldId id="275" r:id="rId23"/>
    <p:sldId id="308" r:id="rId24"/>
    <p:sldId id="298" r:id="rId25"/>
    <p:sldId id="279" r:id="rId26"/>
    <p:sldId id="292" r:id="rId27"/>
    <p:sldId id="294" r:id="rId28"/>
    <p:sldId id="307" r:id="rId29"/>
    <p:sldId id="299" r:id="rId30"/>
    <p:sldId id="304"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739"/>
    <p:restoredTop sz="94658"/>
  </p:normalViewPr>
  <p:slideViewPr>
    <p:cSldViewPr snapToGrid="0" snapToObjects="1">
      <p:cViewPr>
        <p:scale>
          <a:sx n="93" d="100"/>
          <a:sy n="93" d="100"/>
        </p:scale>
        <p:origin x="832" y="28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notesMaster" Target="notesMasters/notesMaster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presProps" Target="presProps.xml"/><Relationship Id="rId34" Type="http://schemas.openxmlformats.org/officeDocument/2006/relationships/viewProps" Target="viewProps.xml"/><Relationship Id="rId35" Type="http://schemas.openxmlformats.org/officeDocument/2006/relationships/theme" Target="theme/theme1.xml"/><Relationship Id="rId3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7E3364D-F5ED-5B47-8185-5683E7D75BDC}" type="datetimeFigureOut">
              <a:rPr lang="en-US" smtClean="0"/>
              <a:t>8/24/20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8B2B86-34A2-D64E-8D4B-CC78F2C853D3}" type="slidenum">
              <a:rPr lang="en-US" smtClean="0"/>
              <a:t>‹#›</a:t>
            </a:fld>
            <a:endParaRPr lang="en-US"/>
          </a:p>
        </p:txBody>
      </p:sp>
    </p:spTree>
    <p:extLst>
      <p:ext uri="{BB962C8B-B14F-4D97-AF65-F5344CB8AC3E}">
        <p14:creationId xmlns:p14="http://schemas.microsoft.com/office/powerpoint/2010/main" val="9345610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Rectangle 7"/>
          <p:cNvSpPr/>
          <p:nvPr/>
        </p:nvSpPr>
        <p:spPr>
          <a:xfrm>
            <a:off x="8418195" y="0"/>
            <a:ext cx="731520" cy="6858000"/>
          </a:xfrm>
          <a:prstGeom prst="rect">
            <a:avLst/>
          </a:pr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946404" y="758952"/>
            <a:ext cx="7063740" cy="4041648"/>
          </a:xfrm>
        </p:spPr>
        <p:txBody>
          <a:bodyPr anchor="b">
            <a:normAutofit/>
          </a:bodyPr>
          <a:lstStyle>
            <a:lvl1pPr algn="l">
              <a:lnSpc>
                <a:spcPct val="85000"/>
              </a:lnSpc>
              <a:defRPr sz="6600" baseline="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946404" y="4800600"/>
            <a:ext cx="7063740" cy="1691640"/>
          </a:xfrm>
        </p:spPr>
        <p:txBody>
          <a:bodyPr>
            <a:normAutofit/>
          </a:bodyPr>
          <a:lstStyle>
            <a:lvl1pPr marL="0" indent="0" algn="l">
              <a:buNone/>
              <a:defRPr sz="2000" baseline="0">
                <a:solidFill>
                  <a:schemeClr val="tx1">
                    <a:lumMod val="65000"/>
                  </a:schemeClr>
                </a:solidFill>
              </a:defRPr>
            </a:lvl1pPr>
            <a:lvl2pPr marL="457200" indent="0" algn="ctr">
              <a:buNone/>
              <a:defRPr sz="2000"/>
            </a:lvl2pPr>
            <a:lvl3pPr marL="914400" indent="0" algn="ctr">
              <a:buNone/>
              <a:defRPr sz="20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7" name="Rectangle 6"/>
          <p:cNvSpPr/>
          <p:nvPr/>
        </p:nvSpPr>
        <p:spPr>
          <a:xfrm>
            <a:off x="0" y="0"/>
            <a:ext cx="342900" cy="6858000"/>
          </a:xfrm>
          <a:prstGeom prst="rect">
            <a:avLst/>
          </a:pr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Date Placeholder 3"/>
          <p:cNvSpPr>
            <a:spLocks noGrp="1"/>
          </p:cNvSpPr>
          <p:nvPr>
            <p:ph type="dt" sz="half" idx="10"/>
          </p:nvPr>
        </p:nvSpPr>
        <p:spPr/>
        <p:txBody>
          <a:bodyPr/>
          <a:lstStyle/>
          <a:p>
            <a:fld id="{451DEABC-D766-4322-8E78-B830FAE35C72}" type="datetime4">
              <a:rPr lang="en-US" smtClean="0"/>
              <a:pPr/>
              <a:t>August 24, 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38DF745-7D3F-47F4-83A3-874385CFAA69}" type="slidenum">
              <a:rPr lang="en-US" smtClean="0"/>
              <a:pPr/>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3131F9E-604E-4343-9F29-EF72E8231CAD}" type="datetime4">
              <a:rPr lang="en-US" smtClean="0"/>
              <a:pPr/>
              <a:t>August 24, 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38DF745-7D3F-47F4-83A3-874385CFAA69}"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86525" y="381000"/>
            <a:ext cx="1857375" cy="5897562"/>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71500" y="381000"/>
            <a:ext cx="5800725" cy="58975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4A8E1CE-37F8-4102-8DF9-852A0A51F293}" type="datetime4">
              <a:rPr lang="en-US" smtClean="0"/>
              <a:pPr/>
              <a:t>August 24, 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38DF745-7D3F-47F4-83A3-874385CFAA69}" type="slidenum">
              <a:rPr lang="en-US" smtClean="0"/>
              <a:pPr/>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3333F43-3E86-47E4-BFBB-2476D384E1C6}" type="datetime4">
              <a:rPr lang="en-US" smtClean="0"/>
              <a:pPr/>
              <a:t>August 24, 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38DF745-7D3F-47F4-83A3-874385CFAA69}"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46404" y="758952"/>
            <a:ext cx="7063740" cy="4041648"/>
          </a:xfrm>
        </p:spPr>
        <p:txBody>
          <a:bodyPr anchor="b">
            <a:normAutofit/>
          </a:bodyPr>
          <a:lstStyle>
            <a:lvl1pPr>
              <a:lnSpc>
                <a:spcPct val="85000"/>
              </a:lnSpc>
              <a:defRPr sz="6600" b="0"/>
            </a:lvl1pPr>
          </a:lstStyle>
          <a:p>
            <a:r>
              <a:rPr lang="en-US" smtClean="0"/>
              <a:t>Click to edit Master title style</a:t>
            </a:r>
            <a:endParaRPr lang="en-US" dirty="0"/>
          </a:p>
        </p:txBody>
      </p:sp>
      <p:sp>
        <p:nvSpPr>
          <p:cNvPr id="3" name="Text Placeholder 2"/>
          <p:cNvSpPr>
            <a:spLocks noGrp="1"/>
          </p:cNvSpPr>
          <p:nvPr>
            <p:ph type="body" idx="1"/>
          </p:nvPr>
        </p:nvSpPr>
        <p:spPr>
          <a:xfrm>
            <a:off x="946404" y="4800600"/>
            <a:ext cx="7063740" cy="1691640"/>
          </a:xfrm>
        </p:spPr>
        <p:txBody>
          <a:bodyPr anchor="t">
            <a:normAutofit/>
          </a:bodyPr>
          <a:lstStyle>
            <a:lvl1pPr marL="0" indent="0">
              <a:buNone/>
              <a:defRPr sz="2000">
                <a:solidFill>
                  <a:schemeClr val="tx1">
                    <a:lumMod val="6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51663BA-01FC-4367-B6F3-ABB2645D55F1}" type="datetime4">
              <a:rPr lang="en-US" smtClean="0"/>
              <a:pPr/>
              <a:t>August 24, 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38DF745-7D3F-47F4-83A3-874385CFAA69}" type="slidenum">
              <a:rPr lang="en-US" smtClean="0"/>
              <a:pPr/>
              <a:t>‹#›</a:t>
            </a:fld>
            <a:endParaRPr lang="en-US" dirty="0"/>
          </a:p>
        </p:txBody>
      </p:sp>
      <p:sp>
        <p:nvSpPr>
          <p:cNvPr id="7" name="Rectangle 6"/>
          <p:cNvSpPr/>
          <p:nvPr/>
        </p:nvSpPr>
        <p:spPr>
          <a:xfrm>
            <a:off x="0" y="0"/>
            <a:ext cx="342900" cy="6858000"/>
          </a:xfrm>
          <a:prstGeom prst="rect">
            <a:avLst/>
          </a:pr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946404" y="1828801"/>
            <a:ext cx="3360420" cy="4351337"/>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594860" y="1828801"/>
            <a:ext cx="3360420" cy="4351337"/>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79B19C71-EC74-44AF-B27E-FC7DC3C3A61D}" type="datetime4">
              <a:rPr lang="en-US" smtClean="0"/>
              <a:pPr/>
              <a:t>August 24, 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38DF745-7D3F-47F4-83A3-874385CFAA69}" type="slidenum">
              <a:rPr lang="en-US" smtClean="0"/>
              <a:pPr/>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946404" y="1717185"/>
            <a:ext cx="3360420" cy="731520"/>
          </a:xfrm>
        </p:spPr>
        <p:txBody>
          <a:bodyPr anchor="b">
            <a:normAutofit/>
          </a:bodyPr>
          <a:lstStyle>
            <a:lvl1pPr marL="0" indent="0">
              <a:spcBef>
                <a:spcPts val="0"/>
              </a:spcBef>
              <a:buNone/>
              <a:defRPr sz="1800" b="0">
                <a:solidFill>
                  <a:schemeClr val="tx1">
                    <a:lumMod val="65000"/>
                  </a:schemeClr>
                </a:solidFill>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946404" y="2507550"/>
            <a:ext cx="3360420" cy="366465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3"/>
          </p:nvPr>
        </p:nvSpPr>
        <p:spPr>
          <a:xfrm>
            <a:off x="4599432" y="1717185"/>
            <a:ext cx="3364992" cy="731520"/>
          </a:xfrm>
        </p:spPr>
        <p:txBody>
          <a:bodyPr anchor="b">
            <a:normAutofit/>
          </a:bodyPr>
          <a:lstStyle>
            <a:lvl1pPr marL="0" indent="0">
              <a:spcBef>
                <a:spcPts val="0"/>
              </a:spcBef>
              <a:buFontTx/>
              <a:buNone/>
              <a:defRPr sz="1800">
                <a:solidFill>
                  <a:schemeClr val="tx1">
                    <a:lumMod val="65000"/>
                  </a:schemeClr>
                </a:solidFill>
              </a:defRPr>
            </a:lvl1pPr>
          </a:lstStyle>
          <a:p>
            <a:pPr lvl="0"/>
            <a:r>
              <a:rPr lang="en-US" smtClean="0"/>
              <a:t>Click to edit Master text styles</a:t>
            </a:r>
          </a:p>
        </p:txBody>
      </p:sp>
      <p:sp>
        <p:nvSpPr>
          <p:cNvPr id="6" name="Content Placeholder 5"/>
          <p:cNvSpPr>
            <a:spLocks noGrp="1"/>
          </p:cNvSpPr>
          <p:nvPr>
            <p:ph sz="quarter" idx="4"/>
          </p:nvPr>
        </p:nvSpPr>
        <p:spPr>
          <a:xfrm>
            <a:off x="4594860" y="2507550"/>
            <a:ext cx="3360420" cy="366465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A5CDA29-3CBE-48EA-92AE-A996835462BA}" type="datetime4">
              <a:rPr lang="en-US" smtClean="0"/>
              <a:pPr/>
              <a:t>August 24, 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F38DF745-7D3F-47F4-83A3-874385CFAA69}" type="slidenum">
              <a:rPr lang="en-US" smtClean="0"/>
              <a:pPr/>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E29EC054-3869-4501-B163-1BBFDE8DCE04}" type="datetime4">
              <a:rPr lang="en-US" smtClean="0"/>
              <a:pPr/>
              <a:t>August 24, 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38DF745-7D3F-47F4-83A3-874385CFAA69}"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A63D831-56C1-49CF-8EF7-8B9A98402BCD}" type="datetime4">
              <a:rPr lang="en-US" smtClean="0"/>
              <a:pPr/>
              <a:t>August 24, 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F38DF745-7D3F-47F4-83A3-874385CFAA69}" type="slidenum">
              <a:rPr lang="en-US" smtClean="0"/>
              <a:pPr/>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936" y="457201"/>
            <a:ext cx="2400300" cy="1600197"/>
          </a:xfrm>
        </p:spPr>
        <p:txBody>
          <a:bodyPr anchor="b">
            <a:normAutofit/>
          </a:bodyPr>
          <a:lstStyle>
            <a:lvl1pPr>
              <a:defRPr sz="2800" b="0" baseline="0"/>
            </a:lvl1pPr>
          </a:lstStyle>
          <a:p>
            <a:r>
              <a:rPr lang="en-US" smtClean="0"/>
              <a:t>Click to edit Master title style</a:t>
            </a:r>
            <a:endParaRPr lang="en-US" dirty="0"/>
          </a:p>
        </p:txBody>
      </p:sp>
      <p:sp>
        <p:nvSpPr>
          <p:cNvPr id="3" name="Content Placeholder 2"/>
          <p:cNvSpPr>
            <a:spLocks noGrp="1"/>
          </p:cNvSpPr>
          <p:nvPr>
            <p:ph idx="1"/>
          </p:nvPr>
        </p:nvSpPr>
        <p:spPr>
          <a:xfrm>
            <a:off x="3378200" y="685800"/>
            <a:ext cx="4559300" cy="5486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30936" y="2099735"/>
            <a:ext cx="2400300" cy="3810001"/>
          </a:xfrm>
        </p:spPr>
        <p:txBody>
          <a:bodyPr>
            <a:normAutofit/>
          </a:bodyPr>
          <a:lstStyle>
            <a:lvl1pPr marL="0" indent="0">
              <a:lnSpc>
                <a:spcPct val="114000"/>
              </a:lnSpc>
              <a:spcBef>
                <a:spcPts val="800"/>
              </a:spcBef>
              <a:buNone/>
              <a:defRPr sz="13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EAD5615-7F4F-4584-84D5-CC95918C321F}" type="datetime4">
              <a:rPr lang="en-US" smtClean="0"/>
              <a:pPr/>
              <a:t>August 24, 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38DF745-7D3F-47F4-83A3-874385CFAA69}" type="slidenum">
              <a:rPr lang="en-US" smtClean="0"/>
              <a:pPr/>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5105400"/>
            <a:ext cx="8469630" cy="17526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5800" y="5257800"/>
            <a:ext cx="7486650" cy="914400"/>
          </a:xfrm>
        </p:spPr>
        <p:txBody>
          <a:bodyPr anchor="b">
            <a:normAutofit/>
          </a:bodyPr>
          <a:lstStyle>
            <a:lvl1pPr>
              <a:defRPr sz="2800" b="0">
                <a:solidFill>
                  <a:schemeClr val="tx1"/>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0" y="1"/>
            <a:ext cx="8469630" cy="5128923"/>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685800" y="6108590"/>
            <a:ext cx="7486650" cy="597011"/>
          </a:xfrm>
        </p:spPr>
        <p:txBody>
          <a:bodyPr>
            <a:normAutofit/>
          </a:bodyPr>
          <a:lstStyle>
            <a:lvl1pPr marL="0" indent="0">
              <a:lnSpc>
                <a:spcPct val="100000"/>
              </a:lnSpc>
              <a:spcBef>
                <a:spcPts val="800"/>
              </a:spcBef>
              <a:buNone/>
              <a:defRPr sz="1300">
                <a:solidFill>
                  <a:schemeClr val="tx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6EEA923-9BEE-48CE-9F28-5B525F399BAD}" type="datetime4">
              <a:rPr lang="en-US" smtClean="0"/>
              <a:pPr/>
              <a:t>August 24, 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38DF745-7D3F-47F4-83A3-874385CFAA69}"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8418195" y="0"/>
            <a:ext cx="731520" cy="6858000"/>
          </a:xfrm>
          <a:prstGeom prst="rect">
            <a:avLst/>
          </a:prstGeom>
          <a:solidFill>
            <a:srgbClr val="30303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946404" y="365760"/>
            <a:ext cx="7269480" cy="1325562"/>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946404" y="1828801"/>
            <a:ext cx="6446520" cy="435133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16200000">
            <a:off x="7831456" y="1044178"/>
            <a:ext cx="1904999" cy="273844"/>
          </a:xfrm>
          <a:prstGeom prst="rect">
            <a:avLst/>
          </a:prstGeom>
        </p:spPr>
        <p:txBody>
          <a:bodyPr vert="horz" lIns="91440" tIns="45720" rIns="91440" bIns="45720" rtlCol="0" anchor="ctr"/>
          <a:lstStyle>
            <a:lvl1pPr algn="r">
              <a:defRPr sz="1050" b="0">
                <a:solidFill>
                  <a:srgbClr val="969696"/>
                </a:solidFill>
              </a:defRPr>
            </a:lvl1pPr>
          </a:lstStyle>
          <a:p>
            <a:fld id="{17D0EFEE-2756-4A20-BF2A-63F0A94F99AC}" type="datetime4">
              <a:rPr lang="en-US" smtClean="0"/>
              <a:pPr/>
              <a:t>August 24, 2020</a:t>
            </a:fld>
            <a:endParaRPr lang="en-US" dirty="0"/>
          </a:p>
        </p:txBody>
      </p:sp>
      <p:sp>
        <p:nvSpPr>
          <p:cNvPr id="5" name="Footer Placeholder 4"/>
          <p:cNvSpPr>
            <a:spLocks noGrp="1"/>
          </p:cNvSpPr>
          <p:nvPr>
            <p:ph type="ftr" sz="quarter" idx="3"/>
          </p:nvPr>
        </p:nvSpPr>
        <p:spPr>
          <a:xfrm rot="16200000">
            <a:off x="6993255" y="4092178"/>
            <a:ext cx="3581400" cy="273844"/>
          </a:xfrm>
          <a:prstGeom prst="rect">
            <a:avLst/>
          </a:prstGeom>
        </p:spPr>
        <p:txBody>
          <a:bodyPr vert="horz" lIns="91440" tIns="45720" rIns="91440" bIns="45720" rtlCol="0" anchor="ctr"/>
          <a:lstStyle>
            <a:lvl1pPr algn="l">
              <a:defRPr sz="1050">
                <a:solidFill>
                  <a:schemeClr val="tx1">
                    <a:lumMod val="65000"/>
                  </a:schemeClr>
                </a:solidFill>
              </a:defRPr>
            </a:lvl1pPr>
          </a:lstStyle>
          <a:p>
            <a:endParaRPr lang="en-US" dirty="0"/>
          </a:p>
        </p:txBody>
      </p:sp>
      <p:sp>
        <p:nvSpPr>
          <p:cNvPr id="6" name="Slide Number Placeholder 5"/>
          <p:cNvSpPr>
            <a:spLocks noGrp="1"/>
          </p:cNvSpPr>
          <p:nvPr>
            <p:ph type="sldNum" sz="quarter" idx="4"/>
          </p:nvPr>
        </p:nvSpPr>
        <p:spPr>
          <a:xfrm>
            <a:off x="8441055" y="6172201"/>
            <a:ext cx="685800" cy="593725"/>
          </a:xfrm>
          <a:prstGeom prst="rect">
            <a:avLst/>
          </a:prstGeom>
        </p:spPr>
        <p:txBody>
          <a:bodyPr vert="horz" lIns="27432" tIns="45720" rIns="27432" bIns="45720" rtlCol="0" anchor="ctr">
            <a:normAutofit/>
          </a:bodyPr>
          <a:lstStyle>
            <a:lvl1pPr algn="ctr">
              <a:defRPr sz="3200">
                <a:solidFill>
                  <a:srgbClr val="777777"/>
                </a:solidFill>
              </a:defRPr>
            </a:lvl1pPr>
          </a:lstStyle>
          <a:p>
            <a:fld id="{F38DF745-7D3F-47F4-83A3-874385CFAA69}" type="slidenum">
              <a:rPr lang="en-US" smtClean="0"/>
              <a:pPr/>
              <a:t>‹#›</a:t>
            </a:fld>
            <a:endParaRPr lang="en-US" dirty="0"/>
          </a:p>
        </p:txBody>
      </p:sp>
    </p:spTree>
    <p:extLst>
      <p:ext uri="{BB962C8B-B14F-4D97-AF65-F5344CB8AC3E}">
        <p14:creationId xmlns:p14="http://schemas.microsoft.com/office/powerpoint/2010/main" val="1230539138"/>
      </p:ext>
    </p:extLst>
  </p:cSld>
  <p:clrMap bg1="dk1" tx1="lt1" bg2="dk2" tx2="lt2" accent1="accent1" accent2="accent2" accent3="accent3" accent4="accent4" accent5="accent5" accent6="accent6" hlink="hlink" folHlink="folHlink"/>
  <p:sldLayoutIdLst>
    <p:sldLayoutId id="2147484652" r:id="rId1"/>
    <p:sldLayoutId id="2147484653" r:id="rId2"/>
    <p:sldLayoutId id="2147484654" r:id="rId3"/>
    <p:sldLayoutId id="2147484655" r:id="rId4"/>
    <p:sldLayoutId id="2147484656" r:id="rId5"/>
    <p:sldLayoutId id="2147484657" r:id="rId6"/>
    <p:sldLayoutId id="2147484658" r:id="rId7"/>
    <p:sldLayoutId id="2147484659" r:id="rId8"/>
    <p:sldLayoutId id="2147484660" r:id="rId9"/>
    <p:sldLayoutId id="2147484661" r:id="rId10"/>
    <p:sldLayoutId id="2147484662" r:id="rId11"/>
  </p:sldLayoutIdLst>
  <p:hf sldNum="0" hdr="0" ftr="0" dt="0"/>
  <p:txStyles>
    <p:titleStyle>
      <a:lvl1pPr algn="l" defTabSz="914400" rtl="0" eaLnBrk="1" latinLnBrk="0" hangingPunct="1">
        <a:lnSpc>
          <a:spcPct val="90000"/>
        </a:lnSpc>
        <a:spcBef>
          <a:spcPct val="0"/>
        </a:spcBef>
        <a:buNone/>
        <a:defRPr sz="4000" kern="1200" spc="-50" baseline="0">
          <a:solidFill>
            <a:schemeClr val="tx1"/>
          </a:solidFill>
          <a:latin typeface="+mj-lt"/>
          <a:ea typeface="+mj-ea"/>
          <a:cs typeface="+mj-cs"/>
        </a:defRPr>
      </a:lvl1pPr>
    </p:titleStyle>
    <p:body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g"/><Relationship Id="rId3" Type="http://schemas.openxmlformats.org/officeDocument/2006/relationships/image" Target="../media/image8.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jpg"/><Relationship Id="rId3" Type="http://schemas.openxmlformats.org/officeDocument/2006/relationships/image" Target="../media/image10.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 Id="rId3" Type="http://schemas.openxmlformats.org/officeDocument/2006/relationships/hyperlink" Target="mailto:mkfoster@bsc.edu"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4909" y="1945179"/>
            <a:ext cx="7717121" cy="1325562"/>
          </a:xfrm>
        </p:spPr>
        <p:txBody>
          <a:bodyPr>
            <a:normAutofit/>
          </a:bodyPr>
          <a:lstStyle/>
          <a:p>
            <a:pPr algn="r"/>
            <a:r>
              <a:rPr lang="en-US" sz="4500" dirty="0" smtClean="0"/>
              <a:t>“Write like a motherfucker.” </a:t>
            </a:r>
            <a:r>
              <a:rPr lang="en-US" dirty="0" smtClean="0"/>
              <a:t/>
            </a:r>
            <a:br>
              <a:rPr lang="en-US" dirty="0" smtClean="0"/>
            </a:br>
            <a:r>
              <a:rPr lang="en-US" sz="3200" dirty="0" smtClean="0"/>
              <a:t>—Cheryl Strayed</a:t>
            </a:r>
            <a:endParaRPr lang="en-US" sz="3200" dirty="0"/>
          </a:p>
        </p:txBody>
      </p:sp>
    </p:spTree>
    <p:extLst>
      <p:ext uri="{BB962C8B-B14F-4D97-AF65-F5344CB8AC3E}">
        <p14:creationId xmlns:p14="http://schemas.microsoft.com/office/powerpoint/2010/main" val="18773541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67791"/>
            <a:ext cx="5791200" cy="682527"/>
          </a:xfrm>
        </p:spPr>
        <p:txBody>
          <a:bodyPr>
            <a:normAutofit/>
          </a:bodyPr>
          <a:lstStyle/>
          <a:p>
            <a:r>
              <a:rPr lang="en-US" dirty="0" smtClean="0"/>
              <a:t>Most Classes:</a:t>
            </a:r>
            <a:endParaRPr lang="en-US" dirty="0"/>
          </a:p>
        </p:txBody>
      </p:sp>
      <p:sp>
        <p:nvSpPr>
          <p:cNvPr id="3" name="Content Placeholder 2"/>
          <p:cNvSpPr>
            <a:spLocks noGrp="1"/>
          </p:cNvSpPr>
          <p:nvPr>
            <p:ph idx="1"/>
          </p:nvPr>
        </p:nvSpPr>
        <p:spPr>
          <a:xfrm>
            <a:off x="457200" y="1156587"/>
            <a:ext cx="7434197" cy="4545419"/>
          </a:xfrm>
        </p:spPr>
        <p:txBody>
          <a:bodyPr>
            <a:noAutofit/>
          </a:bodyPr>
          <a:lstStyle/>
          <a:p>
            <a:r>
              <a:rPr lang="en-US" dirty="0" smtClean="0">
                <a:latin typeface="Calisto MT" charset="0"/>
                <a:ea typeface="Calisto MT" charset="0"/>
                <a:cs typeface="Calisto MT" charset="0"/>
              </a:rPr>
              <a:t>-Bell-ringer quotes/videos</a:t>
            </a:r>
          </a:p>
          <a:p>
            <a:r>
              <a:rPr lang="en-US" dirty="0" smtClean="0">
                <a:latin typeface="Calisto MT" charset="0"/>
                <a:ea typeface="Calisto MT" charset="0"/>
                <a:cs typeface="Calisto MT" charset="0"/>
              </a:rPr>
              <a:t>Call </a:t>
            </a:r>
            <a:r>
              <a:rPr lang="en-US" dirty="0">
                <a:latin typeface="Calisto MT" charset="0"/>
                <a:ea typeface="Calisto MT" charset="0"/>
                <a:cs typeface="Calisto MT" charset="0"/>
              </a:rPr>
              <a:t>role; </a:t>
            </a:r>
            <a:r>
              <a:rPr lang="en-US" dirty="0" smtClean="0">
                <a:latin typeface="Calisto MT" charset="0"/>
                <a:ea typeface="Calisto MT" charset="0"/>
                <a:cs typeface="Calisto MT" charset="0"/>
              </a:rPr>
              <a:t>housekeeping; stretch</a:t>
            </a:r>
            <a:endParaRPr lang="en-US" dirty="0">
              <a:latin typeface="Calisto MT" charset="0"/>
              <a:ea typeface="Calisto MT" charset="0"/>
              <a:cs typeface="Calisto MT" charset="0"/>
            </a:endParaRPr>
          </a:p>
          <a:p>
            <a:r>
              <a:rPr lang="en-US" dirty="0" smtClean="0">
                <a:latin typeface="Calisto MT" charset="0"/>
                <a:ea typeface="Calisto MT" charset="0"/>
                <a:cs typeface="Calisto MT" charset="0"/>
              </a:rPr>
              <a:t>-Class Discussion of Reading</a:t>
            </a:r>
          </a:p>
          <a:p>
            <a:r>
              <a:rPr lang="en-US" dirty="0" smtClean="0">
                <a:latin typeface="Calisto MT" charset="0"/>
                <a:ea typeface="Calisto MT" charset="0"/>
                <a:cs typeface="Calisto MT" charset="0"/>
              </a:rPr>
              <a:t>-Heads-up </a:t>
            </a:r>
            <a:r>
              <a:rPr lang="en-US" dirty="0">
                <a:latin typeface="Calisto MT" charset="0"/>
                <a:ea typeface="Calisto MT" charset="0"/>
                <a:cs typeface="Calisto MT" charset="0"/>
              </a:rPr>
              <a:t>for the next class/ assignments</a:t>
            </a:r>
          </a:p>
          <a:p>
            <a:endParaRPr lang="en-US" dirty="0">
              <a:latin typeface="Calisto MT" charset="0"/>
              <a:ea typeface="Calisto MT" charset="0"/>
              <a:cs typeface="Calisto MT" charset="0"/>
            </a:endParaRPr>
          </a:p>
          <a:p>
            <a:r>
              <a:rPr lang="en-US" dirty="0">
                <a:latin typeface="Calisto MT" charset="0"/>
                <a:ea typeface="Calisto MT" charset="0"/>
                <a:cs typeface="Calisto MT" charset="0"/>
              </a:rPr>
              <a:t>*NOTE: not everything from class will be on </a:t>
            </a:r>
            <a:r>
              <a:rPr lang="en-US" dirty="0" smtClean="0">
                <a:latin typeface="Calisto MT" charset="0"/>
                <a:ea typeface="Calisto MT" charset="0"/>
                <a:cs typeface="Calisto MT" charset="0"/>
              </a:rPr>
              <a:t>any PowerPoint we might have for class. </a:t>
            </a:r>
            <a:r>
              <a:rPr lang="en-US" dirty="0">
                <a:latin typeface="Calisto MT" charset="0"/>
                <a:ea typeface="Calisto MT" charset="0"/>
                <a:cs typeface="Calisto MT" charset="0"/>
              </a:rPr>
              <a:t>Please take notes.  </a:t>
            </a:r>
          </a:p>
        </p:txBody>
      </p:sp>
    </p:spTree>
    <p:extLst>
      <p:ext uri="{BB962C8B-B14F-4D97-AF65-F5344CB8AC3E}">
        <p14:creationId xmlns:p14="http://schemas.microsoft.com/office/powerpoint/2010/main" val="21644222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253" y="98001"/>
            <a:ext cx="7269480" cy="764396"/>
          </a:xfrm>
        </p:spPr>
        <p:txBody>
          <a:bodyPr/>
          <a:lstStyle/>
          <a:p>
            <a:r>
              <a:rPr lang="en-US" dirty="0" smtClean="0"/>
              <a:t>Required Items</a:t>
            </a:r>
            <a:endParaRPr lang="en-US" dirty="0"/>
          </a:p>
        </p:txBody>
      </p:sp>
      <p:sp>
        <p:nvSpPr>
          <p:cNvPr id="3" name="Content Placeholder 2"/>
          <p:cNvSpPr>
            <a:spLocks noGrp="1"/>
          </p:cNvSpPr>
          <p:nvPr>
            <p:ph idx="1"/>
          </p:nvPr>
        </p:nvSpPr>
        <p:spPr>
          <a:xfrm>
            <a:off x="569935" y="1027522"/>
            <a:ext cx="5552569" cy="5691330"/>
          </a:xfrm>
        </p:spPr>
        <p:txBody>
          <a:bodyPr>
            <a:normAutofit fontScale="92500" lnSpcReduction="20000"/>
          </a:bodyPr>
          <a:lstStyle/>
          <a:p>
            <a:r>
              <a:rPr lang="en-US" dirty="0" err="1" smtClean="0">
                <a:latin typeface="Calisto MT" charset="0"/>
                <a:ea typeface="Calisto MT" charset="0"/>
                <a:cs typeface="Calisto MT" charset="0"/>
              </a:rPr>
              <a:t>Birkenstein</a:t>
            </a:r>
            <a:r>
              <a:rPr lang="en-US" dirty="0" smtClean="0">
                <a:latin typeface="Calisto MT" charset="0"/>
                <a:ea typeface="Calisto MT" charset="0"/>
                <a:cs typeface="Calisto MT" charset="0"/>
              </a:rPr>
              <a:t> &amp; Graff: </a:t>
            </a:r>
            <a:r>
              <a:rPr lang="en-US" i="1" dirty="0" smtClean="0">
                <a:latin typeface="Calisto MT" charset="0"/>
                <a:ea typeface="Calisto MT" charset="0"/>
                <a:cs typeface="Calisto MT" charset="0"/>
              </a:rPr>
              <a:t>They Say, I Say</a:t>
            </a:r>
          </a:p>
          <a:p>
            <a:r>
              <a:rPr lang="en-US" dirty="0" smtClean="0">
                <a:latin typeface="Calisto MT" charset="0"/>
                <a:ea typeface="Calisto MT" charset="0"/>
                <a:cs typeface="Calisto MT" charset="0"/>
              </a:rPr>
              <a:t>Netflix</a:t>
            </a:r>
          </a:p>
          <a:p>
            <a:r>
              <a:rPr lang="en-US" dirty="0" smtClean="0">
                <a:latin typeface="Calisto MT" charset="0"/>
                <a:ea typeface="Calisto MT" charset="0"/>
                <a:cs typeface="Calisto MT" charset="0"/>
              </a:rPr>
              <a:t>Laptop/Tablet for In-Class Work</a:t>
            </a:r>
          </a:p>
          <a:p>
            <a:r>
              <a:rPr lang="en-US" dirty="0" smtClean="0">
                <a:latin typeface="Calisto MT" charset="0"/>
                <a:ea typeface="Calisto MT" charset="0"/>
                <a:cs typeface="Calisto MT" charset="0"/>
              </a:rPr>
              <a:t>Writing </a:t>
            </a:r>
            <a:r>
              <a:rPr lang="en-US" dirty="0">
                <a:latin typeface="Calisto MT" charset="0"/>
                <a:ea typeface="Calisto MT" charset="0"/>
                <a:cs typeface="Calisto MT" charset="0"/>
              </a:rPr>
              <a:t>Notebook/ Folder</a:t>
            </a:r>
          </a:p>
          <a:p>
            <a:r>
              <a:rPr lang="en-US" dirty="0">
                <a:latin typeface="Calisto MT" charset="0"/>
                <a:ea typeface="Calisto MT" charset="0"/>
                <a:cs typeface="Calisto MT" charset="0"/>
              </a:rPr>
              <a:t>Reliable Internet</a:t>
            </a:r>
          </a:p>
          <a:p>
            <a:r>
              <a:rPr lang="en-US" dirty="0">
                <a:latin typeface="Calisto MT" charset="0"/>
                <a:ea typeface="Calisto MT" charset="0"/>
                <a:cs typeface="Calisto MT" charset="0"/>
              </a:rPr>
              <a:t>Reliable Printing Source</a:t>
            </a:r>
          </a:p>
          <a:p>
            <a:r>
              <a:rPr lang="en-US" dirty="0" smtClean="0">
                <a:latin typeface="Calisto MT" charset="0"/>
                <a:ea typeface="Calisto MT" charset="0"/>
                <a:cs typeface="Calisto MT" charset="0"/>
              </a:rPr>
              <a:t>Moodle</a:t>
            </a:r>
            <a:endParaRPr lang="en-US" dirty="0">
              <a:latin typeface="Calisto MT" charset="0"/>
              <a:ea typeface="Calisto MT" charset="0"/>
              <a:cs typeface="Calisto MT" charset="0"/>
            </a:endParaRPr>
          </a:p>
          <a:p>
            <a:r>
              <a:rPr lang="en-US" dirty="0">
                <a:latin typeface="Calisto MT" charset="0"/>
                <a:ea typeface="Calisto MT" charset="0"/>
                <a:cs typeface="Calisto MT" charset="0"/>
              </a:rPr>
              <a:t>Cloud Storage Technology </a:t>
            </a:r>
            <a:r>
              <a:rPr lang="en-US" dirty="0" smtClean="0">
                <a:latin typeface="Calisto MT" charset="0"/>
                <a:ea typeface="Calisto MT" charset="0"/>
                <a:cs typeface="Calisto MT" charset="0"/>
              </a:rPr>
              <a:t>(</a:t>
            </a:r>
            <a:r>
              <a:rPr lang="en-US" dirty="0">
                <a:latin typeface="Calisto MT" charset="0"/>
                <a:ea typeface="Calisto MT" charset="0"/>
                <a:cs typeface="Calisto MT" charset="0"/>
              </a:rPr>
              <a:t>ex: Google Drive, </a:t>
            </a:r>
            <a:r>
              <a:rPr lang="en-US" dirty="0" smtClean="0">
                <a:latin typeface="Calisto MT" charset="0"/>
                <a:ea typeface="Calisto MT" charset="0"/>
                <a:cs typeface="Calisto MT" charset="0"/>
              </a:rPr>
              <a:t>OneDrive, </a:t>
            </a:r>
            <a:r>
              <a:rPr lang="en-US" dirty="0">
                <a:latin typeface="Calisto MT" charset="0"/>
                <a:ea typeface="Calisto MT" charset="0"/>
                <a:cs typeface="Calisto MT" charset="0"/>
              </a:rPr>
              <a:t>Dropbox)</a:t>
            </a:r>
          </a:p>
          <a:p>
            <a:r>
              <a:rPr lang="en-US" dirty="0" smtClean="0">
                <a:latin typeface="Calisto MT" charset="0"/>
                <a:ea typeface="Calisto MT" charset="0"/>
                <a:cs typeface="Calisto MT" charset="0"/>
              </a:rPr>
              <a:t>Stapler</a:t>
            </a:r>
          </a:p>
          <a:p>
            <a:r>
              <a:rPr lang="en-US" dirty="0" smtClean="0">
                <a:latin typeface="Calisto MT" charset="0"/>
                <a:ea typeface="Calisto MT" charset="0"/>
                <a:cs typeface="Calisto MT" charset="0"/>
              </a:rPr>
              <a:t>CDC-APPROVED MASK</a:t>
            </a:r>
            <a:endParaRPr lang="en-US" dirty="0">
              <a:latin typeface="Calisto MT" charset="0"/>
              <a:ea typeface="Calisto MT" charset="0"/>
              <a:cs typeface="Calisto MT" charset="0"/>
            </a:endParaRPr>
          </a:p>
          <a:p>
            <a:r>
              <a:rPr lang="en-US" dirty="0" smtClean="0">
                <a:latin typeface="Calisto MT" charset="0"/>
                <a:ea typeface="Calisto MT" charset="0"/>
                <a:cs typeface="Calisto MT" charset="0"/>
              </a:rPr>
              <a:t>Multi-Vitamins </a:t>
            </a:r>
          </a:p>
          <a:p>
            <a:r>
              <a:rPr lang="en-US" dirty="0" smtClean="0">
                <a:latin typeface="Calisto MT" charset="0"/>
                <a:ea typeface="Calisto MT" charset="0"/>
                <a:cs typeface="Calisto MT" charset="0"/>
              </a:rPr>
              <a:t>Hand-Sanitizer</a:t>
            </a:r>
            <a:endParaRPr lang="en-US" dirty="0">
              <a:latin typeface="Calisto MT" charset="0"/>
              <a:ea typeface="Calisto MT" charset="0"/>
              <a:cs typeface="Calisto MT" charset="0"/>
            </a:endParaRPr>
          </a:p>
          <a:p>
            <a:r>
              <a:rPr lang="en-US" dirty="0" smtClean="0">
                <a:latin typeface="Calisto MT" charset="0"/>
                <a:ea typeface="Calisto MT" charset="0"/>
                <a:cs typeface="Calisto MT" charset="0"/>
              </a:rPr>
              <a:t>Buddy System</a:t>
            </a:r>
          </a:p>
          <a:p>
            <a:r>
              <a:rPr lang="en-US" dirty="0" smtClean="0">
                <a:latin typeface="Calisto MT" charset="0"/>
                <a:ea typeface="Calisto MT" charset="0"/>
                <a:cs typeface="Calisto MT" charset="0"/>
              </a:rPr>
              <a:t>(Recommended: Grammarly)</a:t>
            </a:r>
            <a:endParaRPr lang="en-US" dirty="0">
              <a:latin typeface="Calisto MT" charset="0"/>
              <a:ea typeface="Calisto MT" charset="0"/>
              <a:cs typeface="Calisto MT"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82486" y="1565027"/>
            <a:ext cx="2900955" cy="2900955"/>
          </a:xfrm>
          <a:prstGeom prst="rect">
            <a:avLst/>
          </a:prstGeom>
        </p:spPr>
      </p:pic>
    </p:spTree>
    <p:extLst>
      <p:ext uri="{BB962C8B-B14F-4D97-AF65-F5344CB8AC3E}">
        <p14:creationId xmlns:p14="http://schemas.microsoft.com/office/powerpoint/2010/main" val="38074637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7763" y="563672"/>
            <a:ext cx="7269480" cy="751870"/>
          </a:xfrm>
        </p:spPr>
        <p:txBody>
          <a:bodyPr/>
          <a:lstStyle/>
          <a:p>
            <a:r>
              <a:rPr lang="en-US" dirty="0" smtClean="0"/>
              <a:t>Attendance</a:t>
            </a:r>
            <a:endParaRPr lang="en-US" dirty="0"/>
          </a:p>
        </p:txBody>
      </p:sp>
      <p:sp>
        <p:nvSpPr>
          <p:cNvPr id="3" name="Content Placeholder 2"/>
          <p:cNvSpPr>
            <a:spLocks noGrp="1"/>
          </p:cNvSpPr>
          <p:nvPr>
            <p:ph idx="1"/>
          </p:nvPr>
        </p:nvSpPr>
        <p:spPr>
          <a:xfrm>
            <a:off x="946404" y="1478072"/>
            <a:ext cx="6446520" cy="4351337"/>
          </a:xfrm>
        </p:spPr>
        <p:txBody>
          <a:bodyPr>
            <a:normAutofit/>
          </a:bodyPr>
          <a:lstStyle/>
          <a:p>
            <a:pPr>
              <a:lnSpc>
                <a:spcPct val="150000"/>
              </a:lnSpc>
            </a:pPr>
            <a:r>
              <a:rPr lang="en-US" sz="2600" b="1" u="sng" dirty="0" smtClean="0"/>
              <a:t> Be here. </a:t>
            </a:r>
          </a:p>
          <a:p>
            <a:pPr>
              <a:lnSpc>
                <a:spcPct val="150000"/>
              </a:lnSpc>
            </a:pPr>
            <a:r>
              <a:rPr lang="en-US" dirty="0" smtClean="0">
                <a:latin typeface="Calisto MT" charset="0"/>
                <a:ea typeface="Calisto MT" charset="0"/>
                <a:cs typeface="Calisto MT" charset="0"/>
              </a:rPr>
              <a:t>To be otherwise is to risk credit to your “Qualitative Participation” in the course. See “Class Participation” in Syllabus.</a:t>
            </a:r>
            <a:endParaRPr lang="en-US" dirty="0">
              <a:latin typeface="Calisto MT" charset="0"/>
              <a:ea typeface="Calisto MT" charset="0"/>
              <a:cs typeface="Calisto MT" charset="0"/>
            </a:endParaRPr>
          </a:p>
        </p:txBody>
      </p:sp>
    </p:spTree>
    <p:extLst>
      <p:ext uri="{BB962C8B-B14F-4D97-AF65-F5344CB8AC3E}">
        <p14:creationId xmlns:p14="http://schemas.microsoft.com/office/powerpoint/2010/main" val="18601011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Extreme Extenuating Personal Circumstances</a:t>
            </a:r>
            <a:endParaRPr lang="en-US" dirty="0"/>
          </a:p>
        </p:txBody>
      </p:sp>
      <p:sp>
        <p:nvSpPr>
          <p:cNvPr id="3" name="Content Placeholder 2"/>
          <p:cNvSpPr>
            <a:spLocks noGrp="1"/>
          </p:cNvSpPr>
          <p:nvPr>
            <p:ph idx="1"/>
          </p:nvPr>
        </p:nvSpPr>
        <p:spPr>
          <a:xfrm>
            <a:off x="544381" y="1841327"/>
            <a:ext cx="7671503" cy="4351337"/>
          </a:xfrm>
        </p:spPr>
        <p:txBody>
          <a:bodyPr>
            <a:normAutofit/>
          </a:bodyPr>
          <a:lstStyle/>
          <a:p>
            <a:pPr>
              <a:lnSpc>
                <a:spcPct val="110000"/>
              </a:lnSpc>
            </a:pPr>
            <a:r>
              <a:rPr lang="en-US" dirty="0"/>
              <a:t>Life happens to us all, especially in college. If you have any chronic or sudden, extreme extenuating personal circumstances (ex: critical illness, loss of a loved one or friend, hospitalization, severe depression, anxiety etc.), you are not legally obligated share details, but you are asked to communicate with me or with </a:t>
            </a:r>
            <a:r>
              <a:rPr lang="en-US" dirty="0" smtClean="0"/>
              <a:t>Joel Brouwer, Chair of the English Department). </a:t>
            </a:r>
          </a:p>
        </p:txBody>
      </p:sp>
    </p:spTree>
    <p:extLst>
      <p:ext uri="{BB962C8B-B14F-4D97-AF65-F5344CB8AC3E}">
        <p14:creationId xmlns:p14="http://schemas.microsoft.com/office/powerpoint/2010/main" val="33597587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COVID-19 Timelines</a:t>
            </a:r>
            <a:endParaRPr lang="en-US" dirty="0"/>
          </a:p>
        </p:txBody>
      </p:sp>
      <p:sp>
        <p:nvSpPr>
          <p:cNvPr id="3" name="Content Placeholder 2"/>
          <p:cNvSpPr>
            <a:spLocks noGrp="1"/>
          </p:cNvSpPr>
          <p:nvPr>
            <p:ph idx="1"/>
          </p:nvPr>
        </p:nvSpPr>
        <p:spPr/>
        <p:txBody>
          <a:bodyPr/>
          <a:lstStyle/>
          <a:p>
            <a:r>
              <a:rPr lang="en-US" dirty="0" smtClean="0"/>
              <a:t>“Hard” Deadlines</a:t>
            </a:r>
          </a:p>
          <a:p>
            <a:r>
              <a:rPr lang="en-US" dirty="0" smtClean="0"/>
              <a:t>“Recommended” Deadlines</a:t>
            </a:r>
          </a:p>
          <a:p>
            <a:endParaRPr lang="en-US" dirty="0"/>
          </a:p>
        </p:txBody>
      </p:sp>
    </p:spTree>
    <p:extLst>
      <p:ext uri="{BB962C8B-B14F-4D97-AF65-F5344CB8AC3E}">
        <p14:creationId xmlns:p14="http://schemas.microsoft.com/office/powerpoint/2010/main" val="7573007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71051" y="528831"/>
            <a:ext cx="7696335" cy="5897021"/>
          </a:xfrm>
        </p:spPr>
      </p:pic>
    </p:spTree>
    <p:extLst>
      <p:ext uri="{BB962C8B-B14F-4D97-AF65-F5344CB8AC3E}">
        <p14:creationId xmlns:p14="http://schemas.microsoft.com/office/powerpoint/2010/main" val="19607582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7785" y="-200417"/>
            <a:ext cx="7269480" cy="964813"/>
          </a:xfrm>
        </p:spPr>
        <p:txBody>
          <a:bodyPr/>
          <a:lstStyle/>
          <a:p>
            <a:r>
              <a:rPr lang="en-US" dirty="0" smtClean="0"/>
              <a:t>Technology (an excerpt)</a:t>
            </a:r>
            <a:endParaRPr lang="en-US" dirty="0"/>
          </a:p>
        </p:txBody>
      </p:sp>
      <p:sp>
        <p:nvSpPr>
          <p:cNvPr id="3" name="Content Placeholder 2"/>
          <p:cNvSpPr>
            <a:spLocks noGrp="1"/>
          </p:cNvSpPr>
          <p:nvPr>
            <p:ph idx="1"/>
          </p:nvPr>
        </p:nvSpPr>
        <p:spPr>
          <a:xfrm>
            <a:off x="507992" y="764396"/>
            <a:ext cx="5029209" cy="5949555"/>
          </a:xfrm>
        </p:spPr>
        <p:txBody>
          <a:bodyPr>
            <a:normAutofit lnSpcReduction="10000"/>
          </a:bodyPr>
          <a:lstStyle/>
          <a:p>
            <a:r>
              <a:rPr lang="en-US" dirty="0">
                <a:latin typeface="Calisto MT" charset="0"/>
                <a:ea typeface="Calisto MT" charset="0"/>
                <a:cs typeface="Calisto MT" charset="0"/>
              </a:rPr>
              <a:t>PHONES </a:t>
            </a:r>
            <a:r>
              <a:rPr lang="en-US" dirty="0" smtClean="0">
                <a:latin typeface="Calisto MT" charset="0"/>
                <a:ea typeface="Calisto MT" charset="0"/>
                <a:cs typeface="Calisto MT" charset="0"/>
              </a:rPr>
              <a:t>AND MESSAGES OFF</a:t>
            </a:r>
            <a:r>
              <a:rPr lang="is-IS" dirty="0">
                <a:latin typeface="Calisto MT" charset="0"/>
                <a:ea typeface="Calisto MT" charset="0"/>
                <a:cs typeface="Calisto MT" charset="0"/>
              </a:rPr>
              <a:t>… as in POWERED OFF.</a:t>
            </a:r>
          </a:p>
          <a:p>
            <a:r>
              <a:rPr lang="en-US" dirty="0">
                <a:latin typeface="Calisto MT" charset="0"/>
                <a:ea typeface="Calisto MT" charset="0"/>
                <a:cs typeface="Calisto MT" charset="0"/>
              </a:rPr>
              <a:t>P</a:t>
            </a:r>
            <a:r>
              <a:rPr lang="is-IS" dirty="0">
                <a:latin typeface="Calisto MT" charset="0"/>
                <a:ea typeface="Calisto MT" charset="0"/>
                <a:cs typeface="Calisto MT" charset="0"/>
              </a:rPr>
              <a:t>lease. </a:t>
            </a:r>
          </a:p>
          <a:p>
            <a:r>
              <a:rPr lang="is-IS" dirty="0">
                <a:latin typeface="Calisto MT" charset="0"/>
                <a:ea typeface="Calisto MT" charset="0"/>
                <a:cs typeface="Calisto MT" charset="0"/>
              </a:rPr>
              <a:t>Internet turned off; messaging systems disabled. </a:t>
            </a:r>
            <a:endParaRPr lang="en-US" dirty="0">
              <a:latin typeface="Calisto MT" charset="0"/>
              <a:ea typeface="Calisto MT" charset="0"/>
              <a:cs typeface="Calisto MT" charset="0"/>
            </a:endParaRPr>
          </a:p>
          <a:p>
            <a:r>
              <a:rPr lang="en-US" u="sng" dirty="0">
                <a:latin typeface="Calisto MT" charset="0"/>
                <a:ea typeface="Calisto MT" charset="0"/>
                <a:cs typeface="Calisto MT" charset="0"/>
              </a:rPr>
              <a:t>If you are texting during class, I reserve the right to dismiss you from class for the day and to count it as an unexcused absence.</a:t>
            </a:r>
            <a:r>
              <a:rPr lang="en-US" dirty="0">
                <a:latin typeface="Calisto MT" charset="0"/>
                <a:ea typeface="Calisto MT" charset="0"/>
                <a:cs typeface="Calisto MT" charset="0"/>
              </a:rPr>
              <a:t> </a:t>
            </a:r>
          </a:p>
          <a:p>
            <a:r>
              <a:rPr lang="en-US" dirty="0">
                <a:latin typeface="Calisto MT" charset="0"/>
                <a:ea typeface="Calisto MT" charset="0"/>
                <a:cs typeface="Calisto MT" charset="0"/>
              </a:rPr>
              <a:t>Note: Trying to “hide-text” on your phone is unprofessional; it’s awkward and painful to watch, and I reserve the right to embarrass you accordingly.</a:t>
            </a:r>
          </a:p>
          <a:p>
            <a:r>
              <a:rPr lang="en-US" dirty="0">
                <a:latin typeface="Calisto MT" charset="0"/>
                <a:ea typeface="Calisto MT" charset="0"/>
                <a:cs typeface="Calisto MT" charset="0"/>
              </a:rPr>
              <a:t>Only exceptions: students with documented accommodations and/or cases of Extreme Extenuating Personal Circumstances. </a:t>
            </a:r>
          </a:p>
          <a:p>
            <a:pPr>
              <a:lnSpc>
                <a:spcPct val="150000"/>
              </a:lnSpc>
            </a:pPr>
            <a:r>
              <a:rPr lang="en-US" dirty="0" smtClean="0"/>
              <a:t>This policy extends to any and all abuses of technology.</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80658" y="3068858"/>
            <a:ext cx="3461357" cy="2596018"/>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24116" y="1148287"/>
            <a:ext cx="3574442" cy="1787221"/>
          </a:xfrm>
          <a:prstGeom prst="rect">
            <a:avLst/>
          </a:prstGeom>
        </p:spPr>
      </p:pic>
    </p:spTree>
    <p:extLst>
      <p:ext uri="{BB962C8B-B14F-4D97-AF65-F5344CB8AC3E}">
        <p14:creationId xmlns:p14="http://schemas.microsoft.com/office/powerpoint/2010/main" val="23156017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4924" y="322453"/>
            <a:ext cx="7269480" cy="801974"/>
          </a:xfrm>
        </p:spPr>
        <p:txBody>
          <a:bodyPr>
            <a:normAutofit fontScale="90000"/>
          </a:bodyPr>
          <a:lstStyle/>
          <a:p>
            <a:r>
              <a:rPr lang="en-US" smtClean="0"/>
              <a:t>Learning Accommodations </a:t>
            </a:r>
            <a:r>
              <a:rPr lang="en-US" dirty="0" smtClean="0"/>
              <a:t>&amp; </a:t>
            </a:r>
            <a:br>
              <a:rPr lang="en-US" dirty="0" smtClean="0"/>
            </a:br>
            <a:r>
              <a:rPr lang="en-US" dirty="0" smtClean="0"/>
              <a:t>“Universal Design”</a:t>
            </a:r>
            <a:endParaRPr lang="en-US" dirty="0"/>
          </a:p>
        </p:txBody>
      </p:sp>
      <p:sp>
        <p:nvSpPr>
          <p:cNvPr id="3" name="Content Placeholder 2"/>
          <p:cNvSpPr>
            <a:spLocks noGrp="1"/>
          </p:cNvSpPr>
          <p:nvPr>
            <p:ph idx="1"/>
          </p:nvPr>
        </p:nvSpPr>
        <p:spPr>
          <a:xfrm>
            <a:off x="645779" y="1177447"/>
            <a:ext cx="6446520" cy="5002691"/>
          </a:xfrm>
        </p:spPr>
        <p:txBody>
          <a:bodyPr>
            <a:normAutofit/>
          </a:bodyPr>
          <a:lstStyle/>
          <a:p>
            <a:pPr>
              <a:lnSpc>
                <a:spcPct val="110000"/>
              </a:lnSpc>
            </a:pPr>
            <a:r>
              <a:rPr lang="en-US" dirty="0" smtClean="0"/>
              <a:t>If there is any way that I can better tailor the class to support your and others’ learning needs, please let me know, and we can work together to form a stronger universally designed class.</a:t>
            </a:r>
          </a:p>
          <a:p>
            <a:pPr>
              <a:lnSpc>
                <a:spcPct val="110000"/>
              </a:lnSpc>
            </a:pPr>
            <a:r>
              <a:rPr lang="en-US" dirty="0" smtClean="0"/>
              <a:t>If </a:t>
            </a:r>
            <a:r>
              <a:rPr lang="en-US" dirty="0"/>
              <a:t>you are registered with the Office of Disability Services,</a:t>
            </a:r>
            <a:r>
              <a:rPr lang="en-US" u="sng" dirty="0"/>
              <a:t> it is your responsibility to make an appointment with me as soon as possible or to come by during office hours immediately to submit your documentation for my records and to privately discuss only any course </a:t>
            </a:r>
            <a:r>
              <a:rPr lang="en-US" i="1" u="sng" dirty="0"/>
              <a:t>accommodations</a:t>
            </a:r>
            <a:r>
              <a:rPr lang="en-US" u="sng" dirty="0"/>
              <a:t> that may be necessary</a:t>
            </a:r>
            <a:r>
              <a:rPr lang="en-US" dirty="0"/>
              <a:t>. </a:t>
            </a:r>
          </a:p>
        </p:txBody>
      </p:sp>
    </p:spTree>
    <p:extLst>
      <p:ext uri="{BB962C8B-B14F-4D97-AF65-F5344CB8AC3E}">
        <p14:creationId xmlns:p14="http://schemas.microsoft.com/office/powerpoint/2010/main" val="7468394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0436" y="-191706"/>
            <a:ext cx="7269480" cy="776922"/>
          </a:xfrm>
        </p:spPr>
        <p:txBody>
          <a:bodyPr>
            <a:normAutofit/>
          </a:bodyPr>
          <a:lstStyle/>
          <a:p>
            <a:r>
              <a:rPr lang="en-US" sz="3200" dirty="0" smtClean="0"/>
              <a:t>Email Etiquette::</a:t>
            </a:r>
            <a:endParaRPr lang="en-US" sz="32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392676" y="116605"/>
            <a:ext cx="2601965" cy="3236195"/>
          </a:xfr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98772" y="3438144"/>
            <a:ext cx="2601965" cy="2992260"/>
          </a:xfrm>
          <a:prstGeom prst="rect">
            <a:avLst/>
          </a:prstGeom>
        </p:spPr>
      </p:pic>
      <p:sp>
        <p:nvSpPr>
          <p:cNvPr id="6" name="Content Placeholder 2"/>
          <p:cNvSpPr txBox="1">
            <a:spLocks/>
          </p:cNvSpPr>
          <p:nvPr/>
        </p:nvSpPr>
        <p:spPr>
          <a:xfrm>
            <a:off x="440436" y="390144"/>
            <a:ext cx="5952240" cy="6364224"/>
          </a:xfrm>
          <a:prstGeom prst="rect">
            <a:avLst/>
          </a:prstGeom>
        </p:spPr>
        <p:txBody>
          <a:bodyPr vert="horz" lIns="91440" tIns="45720" rIns="91440" bIns="45720" rtlCol="0">
            <a:noAutofit/>
          </a:bodyPr>
          <a:lst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2000" kern="1200" spc="10" baseline="0">
                <a:solidFill>
                  <a:schemeClr val="tx1">
                    <a:lumMod val="65000"/>
                    <a:lumOff val="35000"/>
                  </a:schemeClr>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a:lnSpc>
                <a:spcPct val="110000"/>
              </a:lnSpc>
            </a:pPr>
            <a:r>
              <a:rPr lang="en-US" sz="1400" dirty="0" smtClean="0"/>
              <a:t>Do:</a:t>
            </a:r>
          </a:p>
          <a:p>
            <a:pPr lvl="1">
              <a:lnSpc>
                <a:spcPct val="110000"/>
              </a:lnSpc>
            </a:pPr>
            <a:r>
              <a:rPr lang="en-US" sz="1400" dirty="0" smtClean="0"/>
              <a:t>Email </a:t>
            </a:r>
            <a:r>
              <a:rPr lang="en-US" sz="1400" b="1" u="sng" dirty="0" smtClean="0"/>
              <a:t>only</a:t>
            </a:r>
            <a:r>
              <a:rPr lang="en-US" sz="1400" dirty="0" smtClean="0"/>
              <a:t> during business hours: </a:t>
            </a:r>
          </a:p>
          <a:p>
            <a:pPr lvl="2">
              <a:lnSpc>
                <a:spcPct val="110000"/>
              </a:lnSpc>
            </a:pPr>
            <a:r>
              <a:rPr lang="en-US" sz="1400" b="1" u="sng" dirty="0" smtClean="0"/>
              <a:t>(Monday- Friday / 8am-5pm)</a:t>
            </a:r>
          </a:p>
          <a:p>
            <a:pPr lvl="1">
              <a:lnSpc>
                <a:spcPct val="110000"/>
              </a:lnSpc>
            </a:pPr>
            <a:r>
              <a:rPr lang="en-US" sz="1400" dirty="0" smtClean="0"/>
              <a:t>Greet your Addressee— </a:t>
            </a:r>
          </a:p>
          <a:p>
            <a:pPr lvl="1">
              <a:lnSpc>
                <a:spcPct val="110000"/>
              </a:lnSpc>
            </a:pPr>
            <a:r>
              <a:rPr lang="en-US" sz="1400" dirty="0" smtClean="0"/>
              <a:t>State your concern/question/idea politely, thoughtfully, and briefly.</a:t>
            </a:r>
          </a:p>
          <a:p>
            <a:pPr lvl="1">
              <a:lnSpc>
                <a:spcPct val="110000"/>
              </a:lnSpc>
            </a:pPr>
            <a:r>
              <a:rPr lang="en-US" sz="1400" dirty="0" smtClean="0"/>
              <a:t>Hedge responsibility for any footwork or maintenance that your message requires.</a:t>
            </a:r>
          </a:p>
          <a:p>
            <a:pPr lvl="1">
              <a:lnSpc>
                <a:spcPct val="110000"/>
              </a:lnSpc>
            </a:pPr>
            <a:r>
              <a:rPr lang="en-US" sz="1400" dirty="0" smtClean="0"/>
              <a:t>Close your message by thanking your addressee for their time: THIS IS CRUCIAL.</a:t>
            </a:r>
          </a:p>
          <a:p>
            <a:pPr lvl="1">
              <a:lnSpc>
                <a:spcPct val="110000"/>
              </a:lnSpc>
            </a:pPr>
            <a:r>
              <a:rPr lang="en-US" sz="1400" dirty="0" smtClean="0"/>
              <a:t>Wish your addressee well (Recommended)</a:t>
            </a:r>
          </a:p>
          <a:p>
            <a:pPr lvl="1">
              <a:lnSpc>
                <a:spcPct val="110000"/>
              </a:lnSpc>
            </a:pPr>
            <a:r>
              <a:rPr lang="en-US" sz="1400" dirty="0" smtClean="0"/>
              <a:t>Sign your message. </a:t>
            </a:r>
          </a:p>
          <a:p>
            <a:pPr>
              <a:lnSpc>
                <a:spcPct val="110000"/>
              </a:lnSpc>
            </a:pPr>
            <a:r>
              <a:rPr lang="en-US" sz="1400" dirty="0" smtClean="0"/>
              <a:t>DO NOT:</a:t>
            </a:r>
          </a:p>
          <a:p>
            <a:pPr lvl="1">
              <a:lnSpc>
                <a:spcPct val="110000"/>
              </a:lnSpc>
            </a:pPr>
            <a:r>
              <a:rPr lang="en-US" sz="1400" dirty="0" smtClean="0"/>
              <a:t>Do not email after hours and/or under any influence. Ever. Ever.</a:t>
            </a:r>
          </a:p>
          <a:p>
            <a:pPr lvl="1">
              <a:lnSpc>
                <a:spcPct val="110000"/>
              </a:lnSpc>
            </a:pPr>
            <a:r>
              <a:rPr lang="en-US" sz="1400" dirty="0" smtClean="0"/>
              <a:t>Do not write without regard for spelling, punctuation, grammar, or syntax.</a:t>
            </a:r>
          </a:p>
          <a:p>
            <a:pPr lvl="1">
              <a:lnSpc>
                <a:spcPct val="110000"/>
              </a:lnSpc>
            </a:pPr>
            <a:r>
              <a:rPr lang="en-US" sz="1400" dirty="0" smtClean="0"/>
              <a:t>Do not treat your addressee as though they do not have other responsibilities</a:t>
            </a:r>
            <a:r>
              <a:rPr lang="en-US" sz="1400" dirty="0" smtClean="0">
                <a:sym typeface="Wingdings"/>
              </a:rPr>
              <a:t> This is rude, careless, selfish, unprofessional, and generally repulsive.</a:t>
            </a:r>
          </a:p>
          <a:p>
            <a:pPr lvl="1">
              <a:lnSpc>
                <a:spcPct val="110000"/>
              </a:lnSpc>
            </a:pPr>
            <a:r>
              <a:rPr lang="en-US" sz="1400" dirty="0" smtClean="0">
                <a:sym typeface="Wingdings"/>
              </a:rPr>
              <a:t>Do not harass or threaten your addressee.</a:t>
            </a:r>
          </a:p>
          <a:p>
            <a:pPr lvl="1">
              <a:lnSpc>
                <a:spcPct val="110000"/>
              </a:lnSpc>
            </a:pPr>
            <a:r>
              <a:rPr lang="en-US" sz="1400" dirty="0" smtClean="0">
                <a:sym typeface="Wingdings"/>
              </a:rPr>
              <a:t>Do not leave the “Sent from my iPhone” tag on your message. Set up a professional signature using your Settings function. </a:t>
            </a:r>
            <a:endParaRPr lang="en-US" sz="1400" dirty="0"/>
          </a:p>
        </p:txBody>
      </p:sp>
    </p:spTree>
    <p:extLst>
      <p:ext uri="{BB962C8B-B14F-4D97-AF65-F5344CB8AC3E}">
        <p14:creationId xmlns:p14="http://schemas.microsoft.com/office/powerpoint/2010/main" val="21299979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Disclaimers</a:t>
            </a:r>
            <a:endParaRPr lang="en-US" dirty="0"/>
          </a:p>
        </p:txBody>
      </p:sp>
      <p:sp>
        <p:nvSpPr>
          <p:cNvPr id="3" name="Content Placeholder 2"/>
          <p:cNvSpPr>
            <a:spLocks noGrp="1"/>
          </p:cNvSpPr>
          <p:nvPr>
            <p:ph idx="1"/>
          </p:nvPr>
        </p:nvSpPr>
        <p:spPr/>
        <p:txBody>
          <a:bodyPr>
            <a:normAutofit/>
          </a:bodyPr>
          <a:lstStyle/>
          <a:p>
            <a:pPr>
              <a:lnSpc>
                <a:spcPct val="110000"/>
              </a:lnSpc>
            </a:pPr>
            <a:r>
              <a:rPr lang="en-US" sz="2800" dirty="0" smtClean="0"/>
              <a:t>1) Adult Content</a:t>
            </a:r>
          </a:p>
          <a:p>
            <a:pPr>
              <a:lnSpc>
                <a:spcPct val="110000"/>
              </a:lnSpc>
            </a:pPr>
            <a:r>
              <a:rPr lang="en-US" sz="2800" dirty="0" smtClean="0"/>
              <a:t>2) Vulnerability</a:t>
            </a:r>
          </a:p>
          <a:p>
            <a:pPr>
              <a:lnSpc>
                <a:spcPct val="110000"/>
              </a:lnSpc>
            </a:pPr>
            <a:r>
              <a:rPr lang="en-US" sz="2800" dirty="0" smtClean="0"/>
              <a:t>3) Effort/Skill</a:t>
            </a:r>
          </a:p>
          <a:p>
            <a:pPr>
              <a:lnSpc>
                <a:spcPct val="110000"/>
              </a:lnSpc>
            </a:pPr>
            <a:r>
              <a:rPr lang="en-US" sz="2800" dirty="0" smtClean="0"/>
              <a:t>4) Professionalism</a:t>
            </a:r>
          </a:p>
          <a:p>
            <a:pPr>
              <a:lnSpc>
                <a:spcPct val="110000"/>
              </a:lnSpc>
            </a:pPr>
            <a:r>
              <a:rPr lang="en-US" sz="2800" dirty="0" smtClean="0"/>
              <a:t>5) FERPA</a:t>
            </a:r>
            <a:endParaRPr lang="en-US" sz="2800"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00323" y="1948447"/>
            <a:ext cx="4142635" cy="2443279"/>
          </a:xfrm>
          <a:prstGeom prst="rect">
            <a:avLst/>
          </a:prstGeom>
        </p:spPr>
      </p:pic>
    </p:spTree>
    <p:extLst>
      <p:ext uri="{BB962C8B-B14F-4D97-AF65-F5344CB8AC3E}">
        <p14:creationId xmlns:p14="http://schemas.microsoft.com/office/powerpoint/2010/main" val="489050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23712" y="6064195"/>
            <a:ext cx="7063740" cy="793805"/>
          </a:xfrm>
        </p:spPr>
        <p:txBody>
          <a:bodyPr/>
          <a:lstStyle/>
          <a:p>
            <a:r>
              <a:rPr lang="en-US" dirty="0" smtClean="0"/>
              <a:t>WEEK 1, LECTURE 1</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410700" cy="7277608"/>
          </a:xfrm>
          <a:prstGeom prst="rect">
            <a:avLst/>
          </a:prstGeom>
        </p:spPr>
      </p:pic>
    </p:spTree>
    <p:extLst>
      <p:ext uri="{BB962C8B-B14F-4D97-AF65-F5344CB8AC3E}">
        <p14:creationId xmlns:p14="http://schemas.microsoft.com/office/powerpoint/2010/main" val="84782682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3149" y="0"/>
            <a:ext cx="7269480" cy="789448"/>
          </a:xfrm>
        </p:spPr>
        <p:txBody>
          <a:bodyPr/>
          <a:lstStyle/>
          <a:p>
            <a:r>
              <a:rPr lang="en-US" dirty="0" smtClean="0"/>
              <a:t>Policy Quick Guide</a:t>
            </a:r>
            <a:endParaRPr lang="en-US" dirty="0"/>
          </a:p>
        </p:txBody>
      </p:sp>
      <p:sp>
        <p:nvSpPr>
          <p:cNvPr id="3" name="Content Placeholder 2"/>
          <p:cNvSpPr>
            <a:spLocks noGrp="1"/>
          </p:cNvSpPr>
          <p:nvPr>
            <p:ph idx="1"/>
          </p:nvPr>
        </p:nvSpPr>
        <p:spPr>
          <a:xfrm>
            <a:off x="713984" y="601559"/>
            <a:ext cx="6776580" cy="5724086"/>
          </a:xfrm>
        </p:spPr>
        <p:txBody>
          <a:bodyPr>
            <a:noAutofit/>
          </a:bodyPr>
          <a:lstStyle/>
          <a:p>
            <a:pPr lvl="0">
              <a:lnSpc>
                <a:spcPct val="170000"/>
              </a:lnSpc>
            </a:pPr>
            <a:r>
              <a:rPr lang="en-US" b="1" u="sng" dirty="0" smtClean="0"/>
              <a:t>You </a:t>
            </a:r>
            <a:r>
              <a:rPr lang="en-US" b="1" u="sng" dirty="0"/>
              <a:t>are required to attend every class. </a:t>
            </a:r>
          </a:p>
          <a:p>
            <a:pPr lvl="0">
              <a:lnSpc>
                <a:spcPct val="170000"/>
              </a:lnSpc>
            </a:pPr>
            <a:r>
              <a:rPr lang="en-US" b="1" u="sng" dirty="0"/>
              <a:t>You are required to complete all homework </a:t>
            </a:r>
            <a:r>
              <a:rPr lang="en-US" dirty="0"/>
              <a:t>and assignments and bring your work to every class.</a:t>
            </a:r>
          </a:p>
          <a:p>
            <a:pPr lvl="0">
              <a:lnSpc>
                <a:spcPct val="170000"/>
              </a:lnSpc>
            </a:pPr>
            <a:r>
              <a:rPr lang="en-US" b="1" u="sng" dirty="0"/>
              <a:t>You are required to abide by the policies </a:t>
            </a:r>
            <a:r>
              <a:rPr lang="en-US" dirty="0"/>
              <a:t>written on the syllabus and spoken in class.</a:t>
            </a:r>
          </a:p>
          <a:p>
            <a:pPr lvl="0">
              <a:lnSpc>
                <a:spcPct val="170000"/>
              </a:lnSpc>
            </a:pPr>
            <a:r>
              <a:rPr lang="en-US" dirty="0"/>
              <a:t>Damaging, disruptive, hateful, or violent behavior or language will never be tolerated.</a:t>
            </a:r>
          </a:p>
          <a:p>
            <a:pPr lvl="0">
              <a:lnSpc>
                <a:spcPct val="170000"/>
              </a:lnSpc>
            </a:pPr>
            <a:r>
              <a:rPr lang="en-US" dirty="0"/>
              <a:t>Just meeting requirements in the class is a minimum effort and is evaluated for an average score, usually 70-79%, or C-level grade.  </a:t>
            </a:r>
          </a:p>
        </p:txBody>
      </p:sp>
    </p:spTree>
    <p:extLst>
      <p:ext uri="{BB962C8B-B14F-4D97-AF65-F5344CB8AC3E}">
        <p14:creationId xmlns:p14="http://schemas.microsoft.com/office/powerpoint/2010/main" val="8160070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5363" y="-323172"/>
            <a:ext cx="7269480" cy="1325562"/>
          </a:xfrm>
        </p:spPr>
        <p:txBody>
          <a:bodyPr/>
          <a:lstStyle/>
          <a:p>
            <a:r>
              <a:rPr lang="en-US" dirty="0" smtClean="0"/>
              <a:t>Policy Quick Guide </a:t>
            </a:r>
            <a:r>
              <a:rPr lang="en-US" sz="2400" dirty="0" smtClean="0"/>
              <a:t>(continued)</a:t>
            </a:r>
            <a:endParaRPr lang="en-US" sz="2400" dirty="0"/>
          </a:p>
        </p:txBody>
      </p:sp>
      <p:sp>
        <p:nvSpPr>
          <p:cNvPr id="3" name="Content Placeholder 2"/>
          <p:cNvSpPr>
            <a:spLocks noGrp="1"/>
          </p:cNvSpPr>
          <p:nvPr>
            <p:ph idx="1"/>
          </p:nvPr>
        </p:nvSpPr>
        <p:spPr>
          <a:xfrm>
            <a:off x="576196" y="1002390"/>
            <a:ext cx="6826685" cy="5598825"/>
          </a:xfrm>
        </p:spPr>
        <p:txBody>
          <a:bodyPr>
            <a:normAutofit fontScale="92500" lnSpcReduction="20000"/>
          </a:bodyPr>
          <a:lstStyle/>
          <a:p>
            <a:pPr>
              <a:lnSpc>
                <a:spcPct val="170000"/>
              </a:lnSpc>
            </a:pPr>
            <a:r>
              <a:rPr lang="en-US" dirty="0"/>
              <a:t>There are two types of participation: Qualitative and Quantitative. Both are tracked and </a:t>
            </a:r>
            <a:r>
              <a:rPr lang="en-US" sz="2400" b="1" u="sng" dirty="0"/>
              <a:t>comprise </a:t>
            </a:r>
            <a:r>
              <a:rPr lang="en-US" sz="2400" b="1" u="sng" dirty="0" smtClean="0"/>
              <a:t>25% </a:t>
            </a:r>
            <a:r>
              <a:rPr lang="en-US" dirty="0"/>
              <a:t>of your final grade</a:t>
            </a:r>
            <a:r>
              <a:rPr lang="en-US" dirty="0" smtClean="0"/>
              <a:t>.</a:t>
            </a:r>
          </a:p>
          <a:p>
            <a:pPr lvl="0">
              <a:lnSpc>
                <a:spcPct val="170000"/>
              </a:lnSpc>
            </a:pPr>
            <a:r>
              <a:rPr lang="en-US" dirty="0" smtClean="0"/>
              <a:t>No </a:t>
            </a:r>
            <a:r>
              <a:rPr lang="en-US" dirty="0"/>
              <a:t>phones. No digital messaging of any kind. First offenses receive warnings in front of the whole class. I reserve the right to dismiss students from class for second and all subsequent offenses. No exceptions.  </a:t>
            </a:r>
          </a:p>
          <a:p>
            <a:pPr lvl="0">
              <a:lnSpc>
                <a:spcPct val="170000"/>
              </a:lnSpc>
            </a:pPr>
            <a:r>
              <a:rPr lang="en-US" dirty="0"/>
              <a:t>Exercise full maturity. </a:t>
            </a:r>
          </a:p>
          <a:p>
            <a:pPr lvl="0">
              <a:lnSpc>
                <a:spcPct val="170000"/>
              </a:lnSpc>
            </a:pPr>
            <a:r>
              <a:rPr lang="en-US" dirty="0"/>
              <a:t>Exercise utmost respect and civility. </a:t>
            </a:r>
          </a:p>
          <a:p>
            <a:pPr lvl="0">
              <a:lnSpc>
                <a:spcPct val="170000"/>
              </a:lnSpc>
            </a:pPr>
            <a:r>
              <a:rPr lang="en-US" dirty="0"/>
              <a:t>Exercise professionalism.</a:t>
            </a:r>
          </a:p>
          <a:p>
            <a:pPr lvl="0">
              <a:lnSpc>
                <a:spcPct val="170000"/>
              </a:lnSpc>
            </a:pPr>
            <a:r>
              <a:rPr lang="en-US" dirty="0"/>
              <a:t>Reserve all judgment. </a:t>
            </a:r>
          </a:p>
          <a:p>
            <a:endParaRPr lang="en-US" dirty="0"/>
          </a:p>
        </p:txBody>
      </p:sp>
    </p:spTree>
    <p:extLst>
      <p:ext uri="{BB962C8B-B14F-4D97-AF65-F5344CB8AC3E}">
        <p14:creationId xmlns:p14="http://schemas.microsoft.com/office/powerpoint/2010/main" val="14538535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2733" y="200416"/>
            <a:ext cx="7269480" cy="739344"/>
          </a:xfrm>
        </p:spPr>
        <p:txBody>
          <a:bodyPr/>
          <a:lstStyle/>
          <a:p>
            <a:r>
              <a:rPr lang="en-US" dirty="0" smtClean="0"/>
              <a:t>Evaluation Disclaimer</a:t>
            </a:r>
            <a:endParaRPr lang="en-US" dirty="0"/>
          </a:p>
        </p:txBody>
      </p:sp>
      <p:sp>
        <p:nvSpPr>
          <p:cNvPr id="3" name="Content Placeholder 2"/>
          <p:cNvSpPr>
            <a:spLocks noGrp="1"/>
          </p:cNvSpPr>
          <p:nvPr>
            <p:ph idx="1"/>
          </p:nvPr>
        </p:nvSpPr>
        <p:spPr>
          <a:xfrm>
            <a:off x="482941" y="1152395"/>
            <a:ext cx="7383404" cy="5047989"/>
          </a:xfrm>
        </p:spPr>
        <p:txBody>
          <a:bodyPr>
            <a:normAutofit/>
          </a:bodyPr>
          <a:lstStyle/>
          <a:p>
            <a:r>
              <a:rPr lang="en-US" dirty="0" smtClean="0"/>
              <a:t>C (74)</a:t>
            </a:r>
            <a:r>
              <a:rPr lang="en-US" dirty="0" smtClean="0">
                <a:sym typeface="Wingdings"/>
              </a:rPr>
              <a:t> C is for “Correct and Complete.”</a:t>
            </a:r>
            <a:r>
              <a:rPr lang="en-US" dirty="0" smtClean="0"/>
              <a:t> </a:t>
            </a:r>
          </a:p>
          <a:p>
            <a:r>
              <a:rPr lang="en-US" dirty="0" smtClean="0"/>
              <a:t>B (84): B is for “Beyond correct-and-complete.”</a:t>
            </a:r>
          </a:p>
          <a:p>
            <a:r>
              <a:rPr lang="en-US" dirty="0" smtClean="0"/>
              <a:t>A (94): A is for “Above beyond-correct-complete.”</a:t>
            </a:r>
          </a:p>
          <a:p>
            <a:r>
              <a:rPr lang="en-US" dirty="0" smtClean="0"/>
              <a:t>D (64) and F (&lt; 60): Incorrect or Incomplete work</a:t>
            </a:r>
          </a:p>
          <a:p>
            <a:endParaRPr lang="en-US" dirty="0"/>
          </a:p>
          <a:p>
            <a:r>
              <a:rPr lang="en-US" dirty="0" smtClean="0"/>
              <a:t>Translation: Everyone’s grades start with a “C” and gain credit from there. You do not start with an “A” and “lose credit.”</a:t>
            </a:r>
          </a:p>
          <a:p>
            <a:r>
              <a:rPr lang="en-US" dirty="0" smtClean="0"/>
              <a:t>Translation: a “C” is NOT a “failing” grade. </a:t>
            </a:r>
          </a:p>
          <a:p>
            <a:r>
              <a:rPr lang="en-US" dirty="0" smtClean="0"/>
              <a:t>Translation: This class is designed to challenge you to challenge yourself. </a:t>
            </a:r>
            <a:endParaRPr lang="en-US" dirty="0"/>
          </a:p>
        </p:txBody>
      </p:sp>
    </p:spTree>
    <p:extLst>
      <p:ext uri="{BB962C8B-B14F-4D97-AF65-F5344CB8AC3E}">
        <p14:creationId xmlns:p14="http://schemas.microsoft.com/office/powerpoint/2010/main" val="19534580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3059" y="-451658"/>
            <a:ext cx="8197596" cy="1325562"/>
          </a:xfrm>
        </p:spPr>
        <p:txBody>
          <a:bodyPr/>
          <a:lstStyle/>
          <a:p>
            <a:r>
              <a:rPr lang="en-US" smtClean="0"/>
              <a:t>Major Assignments</a:t>
            </a:r>
            <a:r>
              <a:rPr lang="en-US" smtClean="0">
                <a:sym typeface="Wingdings"/>
              </a:rPr>
              <a:t> Web Forum</a:t>
            </a:r>
            <a:endParaRPr lang="en-US" dirty="0"/>
          </a:p>
        </p:txBody>
      </p:sp>
      <p:sp>
        <p:nvSpPr>
          <p:cNvPr id="3" name="Content Placeholder 2"/>
          <p:cNvSpPr>
            <a:spLocks noGrp="1"/>
          </p:cNvSpPr>
          <p:nvPr>
            <p:ph idx="1"/>
          </p:nvPr>
        </p:nvSpPr>
        <p:spPr>
          <a:xfrm>
            <a:off x="503059" y="873904"/>
            <a:ext cx="7823523" cy="5831696"/>
          </a:xfrm>
        </p:spPr>
        <p:txBody>
          <a:bodyPr>
            <a:normAutofit fontScale="92500"/>
          </a:bodyPr>
          <a:lstStyle/>
          <a:p>
            <a:pPr>
              <a:lnSpc>
                <a:spcPct val="170000"/>
              </a:lnSpc>
            </a:pPr>
            <a:r>
              <a:rPr lang="en-US" dirty="0"/>
              <a:t>Y</a:t>
            </a:r>
            <a:r>
              <a:rPr lang="en-US" dirty="0" smtClean="0"/>
              <a:t>ou will work with one episode from the original Twilight Zone series.</a:t>
            </a:r>
          </a:p>
          <a:p>
            <a:pPr>
              <a:lnSpc>
                <a:spcPct val="170000"/>
              </a:lnSpc>
            </a:pPr>
            <a:r>
              <a:rPr lang="en-US" dirty="0"/>
              <a:t>T</a:t>
            </a:r>
            <a:r>
              <a:rPr lang="en-US" dirty="0" smtClean="0"/>
              <a:t>hemes or conversations from the episode should form the core of your assignment arc:</a:t>
            </a:r>
          </a:p>
          <a:p>
            <a:pPr lvl="1">
              <a:lnSpc>
                <a:spcPct val="170000"/>
              </a:lnSpc>
            </a:pPr>
            <a:r>
              <a:rPr lang="en-US" dirty="0" smtClean="0"/>
              <a:t>Analysis Essay</a:t>
            </a:r>
          </a:p>
          <a:p>
            <a:pPr lvl="1">
              <a:lnSpc>
                <a:spcPct val="170000"/>
              </a:lnSpc>
            </a:pPr>
            <a:r>
              <a:rPr lang="en-US" dirty="0" smtClean="0"/>
              <a:t>Stasis Essay</a:t>
            </a:r>
          </a:p>
          <a:p>
            <a:pPr lvl="1">
              <a:lnSpc>
                <a:spcPct val="170000"/>
              </a:lnSpc>
            </a:pPr>
            <a:r>
              <a:rPr lang="en-US" dirty="0" smtClean="0"/>
              <a:t>Research Assignment</a:t>
            </a:r>
          </a:p>
          <a:p>
            <a:pPr lvl="1">
              <a:lnSpc>
                <a:spcPct val="170000"/>
              </a:lnSpc>
            </a:pPr>
            <a:r>
              <a:rPr lang="en-US" dirty="0" smtClean="0"/>
              <a:t>Counterargument &amp; Audience Analysis</a:t>
            </a:r>
          </a:p>
          <a:p>
            <a:pPr lvl="1">
              <a:lnSpc>
                <a:spcPct val="170000"/>
              </a:lnSpc>
            </a:pPr>
            <a:r>
              <a:rPr lang="en-US" dirty="0" smtClean="0"/>
              <a:t>Final Essay</a:t>
            </a:r>
          </a:p>
          <a:p>
            <a:pPr lvl="1">
              <a:lnSpc>
                <a:spcPct val="170000"/>
              </a:lnSpc>
            </a:pPr>
            <a:r>
              <a:rPr lang="en-US" dirty="0" smtClean="0"/>
              <a:t>Introduction</a:t>
            </a:r>
          </a:p>
          <a:p>
            <a:pPr>
              <a:lnSpc>
                <a:spcPct val="170000"/>
              </a:lnSpc>
            </a:pPr>
            <a:r>
              <a:rPr lang="en-US" dirty="0" smtClean="0"/>
              <a:t>Changing Episodes/Topics: I ask that you not change episodes or topics, but if you do, I require that you re-do all major </a:t>
            </a:r>
            <a:r>
              <a:rPr lang="en-US" smtClean="0"/>
              <a:t>assignment work.</a:t>
            </a:r>
            <a:endParaRPr lang="en-US" dirty="0"/>
          </a:p>
        </p:txBody>
      </p:sp>
    </p:spTree>
    <p:extLst>
      <p:ext uri="{BB962C8B-B14F-4D97-AF65-F5344CB8AC3E}">
        <p14:creationId xmlns:p14="http://schemas.microsoft.com/office/powerpoint/2010/main" val="93832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3004" y="-571500"/>
            <a:ext cx="8045196" cy="4647155"/>
          </a:xfrm>
        </p:spPr>
        <p:txBody>
          <a:bodyPr>
            <a:normAutofit/>
          </a:bodyPr>
          <a:lstStyle/>
          <a:p>
            <a:r>
              <a:rPr lang="en-US" dirty="0" smtClean="0"/>
              <a:t>Also, for the record:</a:t>
            </a:r>
            <a:br>
              <a:rPr lang="en-US" dirty="0" smtClean="0"/>
            </a:br>
            <a:r>
              <a:rPr lang="en-US" dirty="0" smtClean="0"/>
              <a:t>there is neither a “RIGHT” nor “WRONG” answer in my class.</a:t>
            </a:r>
            <a:br>
              <a:rPr lang="en-US" dirty="0" smtClean="0"/>
            </a:br>
            <a:r>
              <a:rPr lang="en-US" dirty="0" smtClean="0"/>
              <a:t>Ever. </a:t>
            </a:r>
            <a:br>
              <a:rPr lang="en-US" dirty="0" smtClean="0"/>
            </a:br>
            <a:r>
              <a:rPr lang="en-US" dirty="0" smtClean="0"/>
              <a:t>(</a:t>
            </a:r>
            <a:r>
              <a:rPr lang="en-US" sz="3000" dirty="0" smtClean="0"/>
              <a:t>As long as you can support your vision and claim thoughtfully &amp; respectfully.)</a:t>
            </a:r>
            <a:r>
              <a:rPr lang="en-US" dirty="0" smtClean="0"/>
              <a:t/>
            </a:r>
            <a:br>
              <a:rPr lang="en-US" dirty="0" smtClean="0"/>
            </a:br>
            <a:endParaRPr lang="en-US" dirty="0"/>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t="4285" b="7881"/>
          <a:stretch/>
        </p:blipFill>
        <p:spPr>
          <a:xfrm>
            <a:off x="413004" y="3733801"/>
            <a:ext cx="7962900" cy="2606331"/>
          </a:xfrm>
          <a:prstGeom prst="rect">
            <a:avLst/>
          </a:prstGeom>
        </p:spPr>
      </p:pic>
    </p:spTree>
    <p:extLst>
      <p:ext uri="{BB962C8B-B14F-4D97-AF65-F5344CB8AC3E}">
        <p14:creationId xmlns:p14="http://schemas.microsoft.com/office/powerpoint/2010/main" val="14103744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82873" y="0"/>
            <a:ext cx="3007849" cy="1325562"/>
          </a:xfrm>
        </p:spPr>
        <p:txBody>
          <a:bodyPr>
            <a:normAutofit fontScale="90000"/>
          </a:bodyPr>
          <a:lstStyle/>
          <a:p>
            <a:r>
              <a:rPr lang="en-US" sz="2800" u="sng" dirty="0"/>
              <a:t>Types of </a:t>
            </a:r>
            <a:r>
              <a:rPr lang="en-US" sz="2800" u="sng" dirty="0" smtClean="0"/>
              <a:t>Plagiarism &amp; Academic Dishonesty</a:t>
            </a:r>
            <a:endParaRPr lang="en-US" sz="2800" u="sng" dirty="0"/>
          </a:p>
        </p:txBody>
      </p:sp>
      <p:sp>
        <p:nvSpPr>
          <p:cNvPr id="3" name="Content Placeholder 2"/>
          <p:cNvSpPr>
            <a:spLocks noGrp="1"/>
          </p:cNvSpPr>
          <p:nvPr>
            <p:ph idx="1"/>
          </p:nvPr>
        </p:nvSpPr>
        <p:spPr>
          <a:xfrm>
            <a:off x="482873" y="1325562"/>
            <a:ext cx="4165327" cy="5399088"/>
          </a:xfrm>
        </p:spPr>
        <p:txBody>
          <a:bodyPr>
            <a:normAutofit fontScale="92500" lnSpcReduction="10000"/>
          </a:bodyPr>
          <a:lstStyle/>
          <a:p>
            <a:pPr lvl="0">
              <a:lnSpc>
                <a:spcPct val="150000"/>
              </a:lnSpc>
            </a:pPr>
            <a:r>
              <a:rPr lang="en-US" sz="1300" dirty="0" smtClean="0"/>
              <a:t>CUT &amp; PASTE: Copying </a:t>
            </a:r>
            <a:r>
              <a:rPr lang="en-US" sz="1300" dirty="0"/>
              <a:t>word for word, and neglecting to both enclose the words in quotation marks </a:t>
            </a:r>
            <a:r>
              <a:rPr lang="en-US" sz="1300" i="1" dirty="0"/>
              <a:t>and</a:t>
            </a:r>
            <a:r>
              <a:rPr lang="en-US" sz="1300" dirty="0"/>
              <a:t> to cite the source. </a:t>
            </a:r>
          </a:p>
          <a:p>
            <a:pPr lvl="0">
              <a:lnSpc>
                <a:spcPct val="150000"/>
              </a:lnSpc>
            </a:pPr>
            <a:r>
              <a:rPr lang="en-US" sz="1300" dirty="0" smtClean="0"/>
              <a:t>PATCH-WRITING: Using </a:t>
            </a:r>
            <a:r>
              <a:rPr lang="en-US" sz="1300" dirty="0"/>
              <a:t>someone’s </a:t>
            </a:r>
            <a:r>
              <a:rPr lang="en-US" sz="1300" dirty="0" smtClean="0"/>
              <a:t>same sentence structure, but changing the words for synonyms, and failing to cite everything.</a:t>
            </a:r>
            <a:endParaRPr lang="en-US" sz="1300" dirty="0"/>
          </a:p>
          <a:p>
            <a:pPr lvl="0">
              <a:lnSpc>
                <a:spcPct val="150000"/>
              </a:lnSpc>
            </a:pPr>
            <a:r>
              <a:rPr lang="en-US" sz="1300" dirty="0"/>
              <a:t>UNCITED: Summarizing </a:t>
            </a:r>
            <a:r>
              <a:rPr lang="en-US" sz="1300" dirty="0" err="1"/>
              <a:t>mt</a:t>
            </a:r>
            <a:r>
              <a:rPr lang="en-US" sz="1300" dirty="0"/>
              <a:t> or paraphrasing someone else's words or ideas and failing to cite the source. </a:t>
            </a:r>
          </a:p>
          <a:p>
            <a:pPr lvl="0">
              <a:lnSpc>
                <a:spcPct val="150000"/>
              </a:lnSpc>
            </a:pPr>
            <a:r>
              <a:rPr lang="en-US" sz="1300" dirty="0" smtClean="0"/>
              <a:t>THEFT: Any </a:t>
            </a:r>
            <a:r>
              <a:rPr lang="en-US" sz="1300" dirty="0"/>
              <a:t>other act in which someone presents someone else's intellectual material as their own, whether it involves graphics, code, data, charts, etc</a:t>
            </a:r>
            <a:r>
              <a:rPr lang="en-US" sz="1300" dirty="0" smtClean="0"/>
              <a:t>.</a:t>
            </a:r>
          </a:p>
          <a:p>
            <a:pPr lvl="0">
              <a:lnSpc>
                <a:spcPct val="150000"/>
              </a:lnSpc>
            </a:pPr>
            <a:r>
              <a:rPr lang="en-US" sz="1300" dirty="0" smtClean="0"/>
              <a:t>PAPER MILLS: Turning in a paper purchased from the internet or another student, and presenting the work as your own. If I suspect your work came from a paper mill or was purchased, I reserve the right to audit drafts of your research and homework.</a:t>
            </a:r>
            <a:endParaRPr lang="en-US" sz="13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99186" y="1325562"/>
            <a:ext cx="3875088" cy="3875088"/>
          </a:xfrm>
          <a:prstGeom prst="rect">
            <a:avLst/>
          </a:prstGeom>
        </p:spPr>
      </p:pic>
    </p:spTree>
    <p:extLst>
      <p:ext uri="{BB962C8B-B14F-4D97-AF65-F5344CB8AC3E}">
        <p14:creationId xmlns:p14="http://schemas.microsoft.com/office/powerpoint/2010/main" val="36508300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03145"/>
            <a:ext cx="9296400" cy="6961145"/>
          </a:xfrm>
        </p:spPr>
      </p:pic>
    </p:spTree>
    <p:extLst>
      <p:ext uri="{BB962C8B-B14F-4D97-AF65-F5344CB8AC3E}">
        <p14:creationId xmlns:p14="http://schemas.microsoft.com/office/powerpoint/2010/main" val="7508332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723967" y="365760"/>
            <a:ext cx="4498259" cy="1325562"/>
          </a:xfrm>
        </p:spPr>
        <p:txBody>
          <a:bodyPr>
            <a:normAutofit/>
          </a:bodyPr>
          <a:lstStyle/>
          <a:p>
            <a:r>
              <a:rPr lang="en-US" dirty="0"/>
              <a:t>Plagiarism Summary:</a:t>
            </a: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30851" r="31519" b="2"/>
          <a:stretch/>
        </p:blipFill>
        <p:spPr>
          <a:xfrm>
            <a:off x="20" y="-97654"/>
            <a:ext cx="3489963" cy="6955654"/>
          </a:xfrm>
          <a:prstGeom prst="rect">
            <a:avLst/>
          </a:prstGeom>
        </p:spPr>
      </p:pic>
      <p:sp>
        <p:nvSpPr>
          <p:cNvPr id="3" name="Content Placeholder 2"/>
          <p:cNvSpPr>
            <a:spLocks noGrp="1"/>
          </p:cNvSpPr>
          <p:nvPr>
            <p:ph idx="1"/>
          </p:nvPr>
        </p:nvSpPr>
        <p:spPr>
          <a:xfrm>
            <a:off x="3723967" y="1828800"/>
            <a:ext cx="4511678" cy="4351337"/>
          </a:xfrm>
        </p:spPr>
        <p:txBody>
          <a:bodyPr>
            <a:normAutofit/>
          </a:bodyPr>
          <a:lstStyle/>
          <a:p>
            <a:r>
              <a:rPr lang="en-US" dirty="0"/>
              <a:t>Translation: No. Do not plagiarize. Ever. Ever. </a:t>
            </a:r>
          </a:p>
          <a:p>
            <a:r>
              <a:rPr lang="en-US" dirty="0"/>
              <a:t>Translation: If you really think this plagiarism presentation is a joke or that “everyone plagiarizes” or that you won’t “get caught,” this class is not for you. Please leave. Please drop it from your schedule after today.</a:t>
            </a:r>
          </a:p>
          <a:p>
            <a:r>
              <a:rPr lang="en-US" dirty="0"/>
              <a:t>Translation: If you plan to work hard, do your own work, and fight for yourself as a writer, this class is for you. Just you. You can stay here. </a:t>
            </a:r>
          </a:p>
        </p:txBody>
      </p:sp>
      <p:sp>
        <p:nvSpPr>
          <p:cNvPr id="9" name="Rectangle 8">
            <a:extLst>
              <a:ext uri="{FF2B5EF4-FFF2-40B4-BE49-F238E27FC236}">
                <a16:creationId xmlns="" xmlns:a16="http://schemas.microsoft.com/office/drawing/2014/main" id="{DF98C7A3-67B7-4AC0-A6C8-CC7111EEDE3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69630" y="0"/>
            <a:ext cx="685800" cy="6858000"/>
          </a:xfrm>
          <a:prstGeom prst="rect">
            <a:avLst/>
          </a:prstGeom>
          <a:solidFill>
            <a:srgbClr val="30303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3115575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21FFDA05-9640-4040-B33E-D46FD04434D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69630" y="0"/>
            <a:ext cx="6858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13981" r="29839"/>
          <a:stretch/>
        </p:blipFill>
        <p:spPr>
          <a:xfrm rot="5400000">
            <a:off x="1148715" y="-1148715"/>
            <a:ext cx="6858000" cy="9155430"/>
          </a:xfrm>
          <a:prstGeom prst="rect">
            <a:avLst/>
          </a:prstGeom>
        </p:spPr>
      </p:pic>
    </p:spTree>
    <p:extLst>
      <p:ext uri="{BB962C8B-B14F-4D97-AF65-F5344CB8AC3E}">
        <p14:creationId xmlns:p14="http://schemas.microsoft.com/office/powerpoint/2010/main" val="30748485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B39A2F9F-4BFD-43B1-8BBE-ACFE87A0DAF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915543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rotWithShape="1">
          <a:blip r:embed="rId2">
            <a:alphaModFix amt="25000"/>
            <a:extLst>
              <a:ext uri="{28A0092B-C50C-407E-A947-70E740481C1C}">
                <a14:useLocalDpi xmlns:a14="http://schemas.microsoft.com/office/drawing/2010/main" val="0"/>
              </a:ext>
            </a:extLst>
          </a:blip>
          <a:srcRect r="25000"/>
          <a:stretch/>
        </p:blipFill>
        <p:spPr>
          <a:xfrm>
            <a:off x="20" y="10"/>
            <a:ext cx="9143980" cy="6857990"/>
          </a:xfrm>
          <a:prstGeom prst="rect">
            <a:avLst/>
          </a:prstGeom>
        </p:spPr>
      </p:pic>
      <p:sp>
        <p:nvSpPr>
          <p:cNvPr id="4" name="Content Placeholder 2"/>
          <p:cNvSpPr>
            <a:spLocks noGrp="1"/>
          </p:cNvSpPr>
          <p:nvPr>
            <p:ph idx="1"/>
          </p:nvPr>
        </p:nvSpPr>
        <p:spPr>
          <a:xfrm>
            <a:off x="999684" y="1316184"/>
            <a:ext cx="7144651" cy="4836246"/>
          </a:xfrm>
        </p:spPr>
        <p:txBody>
          <a:bodyPr>
            <a:normAutofit/>
          </a:bodyPr>
          <a:lstStyle/>
          <a:p>
            <a:pPr marL="0" indent="0">
              <a:buNone/>
            </a:pPr>
            <a:r>
              <a:rPr lang="en-US" sz="2400" b="1" i="1" dirty="0" smtClean="0"/>
              <a:t>What is a “Twilight Zone”?</a:t>
            </a:r>
          </a:p>
          <a:p>
            <a:pPr marL="0" indent="0">
              <a:buNone/>
            </a:pPr>
            <a:endParaRPr lang="en-US" sz="2400" b="1" i="1" dirty="0" smtClean="0"/>
          </a:p>
          <a:p>
            <a:pPr marL="0" indent="0">
              <a:buNone/>
            </a:pPr>
            <a:r>
              <a:rPr lang="en-US" sz="2400" b="1" i="1" dirty="0" smtClean="0"/>
              <a:t>What does this mean to us in 2020?</a:t>
            </a:r>
          </a:p>
          <a:p>
            <a:pPr marL="0" indent="0">
              <a:buNone/>
            </a:pPr>
            <a:endParaRPr lang="en-US" sz="2400" b="1" i="1" dirty="0" smtClean="0"/>
          </a:p>
          <a:p>
            <a:pPr marL="0" indent="0">
              <a:buNone/>
            </a:pPr>
            <a:r>
              <a:rPr lang="en-US" sz="2400" b="1" i="1" dirty="0" smtClean="0"/>
              <a:t>What is a cultural narrative?</a:t>
            </a:r>
          </a:p>
          <a:p>
            <a:pPr marL="0" indent="0">
              <a:buNone/>
            </a:pPr>
            <a:endParaRPr lang="en-US" sz="2400" b="1" i="1" dirty="0" smtClean="0"/>
          </a:p>
          <a:p>
            <a:pPr marL="0" indent="0">
              <a:buNone/>
            </a:pPr>
            <a:r>
              <a:rPr lang="en-US" sz="2400" b="1" i="1" dirty="0" smtClean="0"/>
              <a:t>Who are the heroes? What is a monster? </a:t>
            </a:r>
            <a:r>
              <a:rPr lang="en-US" sz="2400" b="1" i="1" dirty="0"/>
              <a:t>			</a:t>
            </a:r>
          </a:p>
        </p:txBody>
      </p:sp>
      <p:sp>
        <p:nvSpPr>
          <p:cNvPr id="11" name="Rectangle 10">
            <a:extLst>
              <a:ext uri="{FF2B5EF4-FFF2-40B4-BE49-F238E27FC236}">
                <a16:creationId xmlns="" xmlns:a16="http://schemas.microsoft.com/office/drawing/2014/main" id="{DB383DC5-236D-4BB4-AB9E-014F4FCF14BF}"/>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69630" y="0"/>
            <a:ext cx="685800" cy="6858000"/>
          </a:xfrm>
          <a:prstGeom prst="rect">
            <a:avLst/>
          </a:prstGeom>
          <a:solidFill>
            <a:srgbClr val="30303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3072879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4672"/>
            <a:ext cx="7283884" cy="916109"/>
          </a:xfrm>
        </p:spPr>
        <p:txBody>
          <a:bodyPr>
            <a:normAutofit/>
          </a:bodyPr>
          <a:lstStyle/>
          <a:p>
            <a:r>
              <a:rPr lang="en-US" dirty="0" smtClean="0"/>
              <a:t>Today:</a:t>
            </a:r>
            <a:endParaRPr lang="en-US" dirty="0"/>
          </a:p>
        </p:txBody>
      </p:sp>
      <p:sp>
        <p:nvSpPr>
          <p:cNvPr id="3" name="Content Placeholder 2"/>
          <p:cNvSpPr>
            <a:spLocks noGrp="1"/>
          </p:cNvSpPr>
          <p:nvPr>
            <p:ph idx="1"/>
          </p:nvPr>
        </p:nvSpPr>
        <p:spPr>
          <a:xfrm>
            <a:off x="582459" y="1130781"/>
            <a:ext cx="7158625" cy="4530983"/>
          </a:xfrm>
        </p:spPr>
        <p:txBody>
          <a:bodyPr>
            <a:normAutofit lnSpcReduction="10000"/>
          </a:bodyPr>
          <a:lstStyle/>
          <a:p>
            <a:r>
              <a:rPr lang="en-US" sz="2800" dirty="0" err="1" smtClean="0"/>
              <a:t>Powerpoint</a:t>
            </a:r>
            <a:r>
              <a:rPr lang="en-US" sz="2800" dirty="0" smtClean="0"/>
              <a:t> “Syllabus”</a:t>
            </a:r>
          </a:p>
          <a:p>
            <a:r>
              <a:rPr lang="en-US" sz="2800" dirty="0" smtClean="0"/>
              <a:t>Introduction </a:t>
            </a:r>
            <a:r>
              <a:rPr lang="en-US" sz="2800" dirty="0"/>
              <a:t>to Course</a:t>
            </a:r>
          </a:p>
          <a:p>
            <a:r>
              <a:rPr lang="en-US" sz="2800" dirty="0"/>
              <a:t>Introduction to Syllabus</a:t>
            </a:r>
          </a:p>
          <a:p>
            <a:r>
              <a:rPr lang="en-US" sz="2800" dirty="0"/>
              <a:t>Course Expectations &amp; Commitments</a:t>
            </a:r>
          </a:p>
          <a:p>
            <a:r>
              <a:rPr lang="en-US" sz="2800" dirty="0"/>
              <a:t>Course Policy Details &amp; Disclaimers</a:t>
            </a:r>
          </a:p>
          <a:p>
            <a:r>
              <a:rPr lang="en-US" sz="2800" dirty="0">
                <a:latin typeface="Calisto MT" charset="0"/>
                <a:ea typeface="Calisto MT" charset="0"/>
                <a:cs typeface="Calisto MT" charset="0"/>
              </a:rPr>
              <a:t>Plagiarism 101</a:t>
            </a:r>
          </a:p>
          <a:p>
            <a:r>
              <a:rPr lang="mr-IN" sz="2800" i="1" dirty="0" smtClean="0"/>
              <a:t>…</a:t>
            </a:r>
            <a:r>
              <a:rPr lang="en-US" sz="2800" i="1" dirty="0" smtClean="0"/>
              <a:t>the “Twilight Zone”? </a:t>
            </a:r>
          </a:p>
          <a:p>
            <a:r>
              <a:rPr lang="en-US" sz="2800" dirty="0" smtClean="0"/>
              <a:t>Wednesday Assignment</a:t>
            </a:r>
            <a:endParaRPr lang="en-US" sz="2800" b="0" dirty="0"/>
          </a:p>
        </p:txBody>
      </p:sp>
    </p:spTree>
    <p:extLst>
      <p:ext uri="{BB962C8B-B14F-4D97-AF65-F5344CB8AC3E}">
        <p14:creationId xmlns:p14="http://schemas.microsoft.com/office/powerpoint/2010/main" val="130566230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0150" y="-105294"/>
            <a:ext cx="7269480" cy="1325562"/>
          </a:xfrm>
        </p:spPr>
        <p:txBody>
          <a:bodyPr/>
          <a:lstStyle/>
          <a:p>
            <a:r>
              <a:rPr lang="en-US" dirty="0" smtClean="0"/>
              <a:t>For Wednesday 8/26</a:t>
            </a:r>
            <a:endParaRPr lang="en-US" dirty="0"/>
          </a:p>
        </p:txBody>
      </p:sp>
      <p:sp>
        <p:nvSpPr>
          <p:cNvPr id="3" name="Content Placeholder 2"/>
          <p:cNvSpPr>
            <a:spLocks noGrp="1"/>
          </p:cNvSpPr>
          <p:nvPr>
            <p:ph idx="1"/>
          </p:nvPr>
        </p:nvSpPr>
        <p:spPr>
          <a:xfrm>
            <a:off x="446810" y="1496292"/>
            <a:ext cx="8248650" cy="4351337"/>
          </a:xfrm>
        </p:spPr>
        <p:txBody>
          <a:bodyPr>
            <a:normAutofit/>
          </a:bodyPr>
          <a:lstStyle/>
          <a:p>
            <a:r>
              <a:rPr lang="en-US" dirty="0" smtClean="0"/>
              <a:t>WATCH: “The Monsters are Due on Maple Street” (S1. E.22)</a:t>
            </a:r>
          </a:p>
          <a:p>
            <a:r>
              <a:rPr lang="en-US" dirty="0" smtClean="0"/>
              <a:t>WRITE: 250-word Response to Twilight Zone Episode (typed)</a:t>
            </a:r>
          </a:p>
          <a:p>
            <a:pPr lvl="1"/>
            <a:r>
              <a:rPr lang="en-US" dirty="0" smtClean="0"/>
              <a:t>Describe 1-2 details/themes that stand out to you &amp; Why?</a:t>
            </a:r>
          </a:p>
          <a:p>
            <a:pPr lvl="1"/>
            <a:r>
              <a:rPr lang="en-US" dirty="0" smtClean="0"/>
              <a:t>Ask 2 questions about this </a:t>
            </a:r>
            <a:r>
              <a:rPr lang="en-US" dirty="0" err="1" smtClean="0"/>
              <a:t>epsiode</a:t>
            </a:r>
            <a:r>
              <a:rPr lang="en-US" dirty="0" smtClean="0"/>
              <a:t>.</a:t>
            </a:r>
          </a:p>
          <a:p>
            <a:pPr lvl="1"/>
            <a:r>
              <a:rPr lang="en-US" dirty="0" smtClean="0"/>
              <a:t>Pitch answers for the 2 questions you wrote using details &amp; quotes from the episode.</a:t>
            </a:r>
          </a:p>
          <a:p>
            <a:r>
              <a:rPr lang="en-US" dirty="0" smtClean="0"/>
              <a:t>JOIN: Discord</a:t>
            </a:r>
          </a:p>
          <a:p>
            <a:r>
              <a:rPr lang="en-US" dirty="0" smtClean="0"/>
              <a:t>GATHER: Required Materials</a:t>
            </a:r>
          </a:p>
          <a:p>
            <a:r>
              <a:rPr lang="en-US" dirty="0" smtClean="0"/>
              <a:t>REVIEW: </a:t>
            </a:r>
            <a:r>
              <a:rPr lang="en-US" dirty="0" err="1" smtClean="0"/>
              <a:t>Powerpoint</a:t>
            </a:r>
            <a:r>
              <a:rPr lang="en-US" dirty="0" smtClean="0"/>
              <a:t> &amp; Moodle Items</a:t>
            </a:r>
          </a:p>
          <a:p>
            <a:r>
              <a:rPr lang="en-US" dirty="0" smtClean="0"/>
              <a:t>SIGN UP: for a Kick-Off Conference (8/31 &amp; 9/2) via Moodle link</a:t>
            </a:r>
          </a:p>
          <a:p>
            <a:r>
              <a:rPr lang="en-US" dirty="0" smtClean="0"/>
              <a:t>TUNE IN: “Web Wednesday” Class via Zoom (link sent through Discord)</a:t>
            </a:r>
            <a:endParaRPr lang="en-US" dirty="0"/>
          </a:p>
        </p:txBody>
      </p:sp>
    </p:spTree>
    <p:extLst>
      <p:ext uri="{BB962C8B-B14F-4D97-AF65-F5344CB8AC3E}">
        <p14:creationId xmlns:p14="http://schemas.microsoft.com/office/powerpoint/2010/main" val="2215527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815348" y="365760"/>
            <a:ext cx="3400535" cy="1325562"/>
          </a:xfrm>
        </p:spPr>
        <p:txBody>
          <a:bodyPr>
            <a:normAutofit/>
          </a:bodyPr>
          <a:lstStyle/>
          <a:p>
            <a:r>
              <a:rPr lang="en-US" dirty="0"/>
              <a:t>Welcome to EH </a:t>
            </a:r>
            <a:r>
              <a:rPr lang="en-US" dirty="0" smtClean="0"/>
              <a:t>102</a:t>
            </a:r>
            <a:endParaRPr lang="en-US" dirty="0"/>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r="1507"/>
          <a:stretch/>
        </p:blipFill>
        <p:spPr>
          <a:xfrm>
            <a:off x="711475" y="955222"/>
            <a:ext cx="3630558" cy="4914800"/>
          </a:xfrm>
          <a:prstGeom prst="rect">
            <a:avLst/>
          </a:prstGeom>
        </p:spPr>
      </p:pic>
      <p:sp>
        <p:nvSpPr>
          <p:cNvPr id="12" name="Rectangle 11">
            <a:extLst>
              <a:ext uri="{FF2B5EF4-FFF2-40B4-BE49-F238E27FC236}">
                <a16:creationId xmlns="" xmlns:a16="http://schemas.microsoft.com/office/drawing/2014/main" id="{F313EB42-8073-4CE3-84D2-5E164712572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2394" y="645106"/>
            <a:ext cx="4088720" cy="5527094"/>
          </a:xfrm>
          <a:prstGeom prst="rect">
            <a:avLst/>
          </a:prstGeom>
          <a:noFill/>
          <a:ln w="13970">
            <a:solidFill>
              <a:schemeClr val="tx1"/>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4815347" y="1828800"/>
            <a:ext cx="3429001" cy="4351337"/>
          </a:xfrm>
        </p:spPr>
        <p:txBody>
          <a:bodyPr>
            <a:normAutofit/>
          </a:bodyPr>
          <a:lstStyle/>
          <a:p>
            <a:r>
              <a:rPr lang="en-US" dirty="0"/>
              <a:t>Professor M.K. Foster</a:t>
            </a:r>
          </a:p>
          <a:p>
            <a:r>
              <a:rPr lang="en-US" dirty="0">
                <a:hlinkClick r:id="rId3"/>
              </a:rPr>
              <a:t>mkfoster@bsc.edu</a:t>
            </a:r>
            <a:endParaRPr lang="en-US" dirty="0"/>
          </a:p>
          <a:p>
            <a:r>
              <a:rPr lang="en-US" dirty="0"/>
              <a:t>Office: Humanities 326</a:t>
            </a:r>
          </a:p>
          <a:p>
            <a:r>
              <a:rPr lang="en-US" dirty="0"/>
              <a:t>Office Hours: </a:t>
            </a:r>
          </a:p>
          <a:p>
            <a:pPr lvl="1"/>
            <a:r>
              <a:rPr lang="en-US" dirty="0"/>
              <a:t>MW (virtual): 9:00-10:30am &amp; 2-3pm</a:t>
            </a:r>
          </a:p>
          <a:p>
            <a:pPr lvl="1"/>
            <a:r>
              <a:rPr lang="en-US" dirty="0"/>
              <a:t>M (in person): by appointment only</a:t>
            </a:r>
          </a:p>
          <a:p>
            <a:r>
              <a:rPr lang="en-US" dirty="0" smtClean="0"/>
              <a:t>Discord</a:t>
            </a:r>
          </a:p>
        </p:txBody>
      </p:sp>
    </p:spTree>
    <p:extLst>
      <p:ext uri="{BB962C8B-B14F-4D97-AF65-F5344CB8AC3E}">
        <p14:creationId xmlns:p14="http://schemas.microsoft.com/office/powerpoint/2010/main" val="27877408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5400000">
            <a:off x="-1047799" y="-1434347"/>
            <a:ext cx="11283593" cy="8462693"/>
          </a:xfrm>
        </p:spPr>
      </p:pic>
    </p:spTree>
    <p:extLst>
      <p:ext uri="{BB962C8B-B14F-4D97-AF65-F5344CB8AC3E}">
        <p14:creationId xmlns:p14="http://schemas.microsoft.com/office/powerpoint/2010/main" val="1113302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14892"/>
            <a:ext cx="7620000" cy="1143000"/>
          </a:xfrm>
        </p:spPr>
        <p:txBody>
          <a:bodyPr>
            <a:normAutofit fontScale="90000"/>
          </a:bodyPr>
          <a:lstStyle/>
          <a:p>
            <a:r>
              <a:rPr lang="en-US" dirty="0" smtClean="0"/>
              <a:t>Syllabus Highpoints</a:t>
            </a:r>
            <a:br>
              <a:rPr lang="en-US" dirty="0" smtClean="0"/>
            </a:br>
            <a:r>
              <a:rPr lang="en-US" sz="2800" u="sng" dirty="0" smtClean="0"/>
              <a:t>(but not all. Please read the entire document)</a:t>
            </a:r>
            <a:r>
              <a:rPr lang="en-US" dirty="0" smtClean="0"/>
              <a:t>:</a:t>
            </a:r>
            <a:endParaRPr lang="en-US" dirty="0"/>
          </a:p>
        </p:txBody>
      </p:sp>
      <p:sp>
        <p:nvSpPr>
          <p:cNvPr id="3" name="Content Placeholder 2"/>
          <p:cNvSpPr>
            <a:spLocks noGrp="1"/>
          </p:cNvSpPr>
          <p:nvPr>
            <p:ph idx="1"/>
          </p:nvPr>
        </p:nvSpPr>
        <p:spPr>
          <a:xfrm>
            <a:off x="457200" y="1973527"/>
            <a:ext cx="7620000" cy="4066892"/>
          </a:xfrm>
        </p:spPr>
        <p:txBody>
          <a:bodyPr>
            <a:normAutofit fontScale="92500" lnSpcReduction="20000"/>
          </a:bodyPr>
          <a:lstStyle/>
          <a:p>
            <a:r>
              <a:rPr lang="en-US" sz="2400" dirty="0" smtClean="0"/>
              <a:t>Expectations</a:t>
            </a:r>
          </a:p>
          <a:p>
            <a:r>
              <a:rPr lang="en-US" sz="2400" dirty="0" smtClean="0"/>
              <a:t>“Most Classes”</a:t>
            </a:r>
          </a:p>
          <a:p>
            <a:r>
              <a:rPr lang="en-US" sz="2400" dirty="0" smtClean="0"/>
              <a:t>My Commitments</a:t>
            </a:r>
          </a:p>
          <a:p>
            <a:r>
              <a:rPr lang="en-US" sz="2400" dirty="0" smtClean="0"/>
              <a:t>Required Items</a:t>
            </a:r>
          </a:p>
          <a:p>
            <a:r>
              <a:rPr lang="en-US" sz="2400" dirty="0" smtClean="0"/>
              <a:t>Attendance</a:t>
            </a:r>
          </a:p>
          <a:p>
            <a:r>
              <a:rPr lang="en-US" sz="2400" dirty="0" smtClean="0"/>
              <a:t>Technology</a:t>
            </a:r>
          </a:p>
          <a:p>
            <a:r>
              <a:rPr lang="en-US" sz="2400" dirty="0" smtClean="0"/>
              <a:t>Extreme Extenuating Personal Circumstances</a:t>
            </a:r>
          </a:p>
          <a:p>
            <a:r>
              <a:rPr lang="en-US" sz="2400" dirty="0" smtClean="0"/>
              <a:t>Universal Design</a:t>
            </a:r>
          </a:p>
          <a:p>
            <a:r>
              <a:rPr lang="en-US" sz="2400" dirty="0" smtClean="0"/>
              <a:t>Disclaimers</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48147" y="1973527"/>
            <a:ext cx="4029053" cy="2433877"/>
          </a:xfrm>
          <a:prstGeom prst="rect">
            <a:avLst/>
          </a:prstGeom>
        </p:spPr>
      </p:pic>
    </p:spTree>
    <p:extLst>
      <p:ext uri="{BB962C8B-B14F-4D97-AF65-F5344CB8AC3E}">
        <p14:creationId xmlns:p14="http://schemas.microsoft.com/office/powerpoint/2010/main" val="35080981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Syllabus/ Introductions to the Course</a:t>
            </a:r>
            <a:endParaRPr lang="en-US" dirty="0"/>
          </a:p>
        </p:txBody>
      </p:sp>
      <p:sp>
        <p:nvSpPr>
          <p:cNvPr id="3" name="Content Placeholder 2"/>
          <p:cNvSpPr>
            <a:spLocks noGrp="1"/>
          </p:cNvSpPr>
          <p:nvPr>
            <p:ph idx="1"/>
          </p:nvPr>
        </p:nvSpPr>
        <p:spPr>
          <a:xfrm>
            <a:off x="457199" y="1792085"/>
            <a:ext cx="8169873" cy="4373563"/>
          </a:xfrm>
        </p:spPr>
        <p:txBody>
          <a:bodyPr>
            <a:normAutofit/>
          </a:bodyPr>
          <a:lstStyle/>
          <a:p>
            <a:r>
              <a:rPr lang="en-US" sz="2200" b="0" dirty="0"/>
              <a:t> </a:t>
            </a:r>
            <a:r>
              <a:rPr lang="en-US" sz="2200" b="0" dirty="0" smtClean="0"/>
              <a:t>-</a:t>
            </a:r>
            <a:r>
              <a:rPr lang="en-US" sz="2200" b="0" dirty="0"/>
              <a:t>Y</a:t>
            </a:r>
            <a:r>
              <a:rPr lang="en-US" sz="2200" b="0" dirty="0" smtClean="0"/>
              <a:t>our syllabus and schedule are </a:t>
            </a:r>
            <a:r>
              <a:rPr lang="en-US" sz="2200" b="0" dirty="0"/>
              <a:t>just as</a:t>
            </a:r>
            <a:r>
              <a:rPr lang="en-US" sz="2200" u="sng" dirty="0"/>
              <a:t> important as </a:t>
            </a:r>
            <a:r>
              <a:rPr lang="en-US" sz="2200" u="sng" dirty="0" smtClean="0"/>
              <a:t> textbooks and as binding as contracts. </a:t>
            </a:r>
            <a:endParaRPr lang="en-US" sz="2200" b="0" dirty="0" smtClean="0"/>
          </a:p>
          <a:p>
            <a:r>
              <a:rPr lang="en-US" sz="2200" b="0" dirty="0" smtClean="0"/>
              <a:t>-By </a:t>
            </a:r>
            <a:r>
              <a:rPr lang="en-US" sz="2200" b="0" dirty="0"/>
              <a:t>the end </a:t>
            </a:r>
            <a:r>
              <a:rPr lang="en-US" sz="2200" b="0" dirty="0" smtClean="0"/>
              <a:t>of this semester, my commitment is to help </a:t>
            </a:r>
            <a:r>
              <a:rPr lang="en-US" sz="2200" b="0" dirty="0"/>
              <a:t>you to feel confident in yourself as a writer and as a scholar</a:t>
            </a:r>
            <a:r>
              <a:rPr lang="en-US" sz="2200" b="0" dirty="0" smtClean="0"/>
              <a:t>.</a:t>
            </a:r>
          </a:p>
          <a:p>
            <a:r>
              <a:rPr lang="en-US" sz="2200" b="0" dirty="0" smtClean="0">
                <a:sym typeface="Wingdings"/>
              </a:rPr>
              <a:t> Look over required materials, attendance, participation, readings carefully</a:t>
            </a:r>
            <a:endParaRPr lang="en-US" sz="2200" b="0" dirty="0" smtClean="0"/>
          </a:p>
        </p:txBody>
      </p:sp>
    </p:spTree>
    <p:extLst>
      <p:ext uri="{BB962C8B-B14F-4D97-AF65-F5344CB8AC3E}">
        <p14:creationId xmlns:p14="http://schemas.microsoft.com/office/powerpoint/2010/main" val="189701461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Expectations…:</a:t>
            </a:r>
            <a:endParaRPr lang="en-US" dirty="0"/>
          </a:p>
        </p:txBody>
      </p:sp>
      <p:sp>
        <p:nvSpPr>
          <p:cNvPr id="3" name="Content Placeholder 2"/>
          <p:cNvSpPr>
            <a:spLocks noGrp="1"/>
          </p:cNvSpPr>
          <p:nvPr>
            <p:ph idx="1"/>
          </p:nvPr>
        </p:nvSpPr>
        <p:spPr/>
        <p:txBody>
          <a:bodyPr>
            <a:normAutofit/>
          </a:bodyPr>
          <a:lstStyle/>
          <a:p>
            <a:r>
              <a:rPr lang="en-US" sz="2400" b="0" dirty="0" smtClean="0"/>
              <a:t>(In short,)</a:t>
            </a:r>
            <a:r>
              <a:rPr lang="en-US" sz="2400" b="0" dirty="0" smtClean="0">
                <a:sym typeface="Wingdings"/>
              </a:rPr>
              <a:t> </a:t>
            </a:r>
            <a:endParaRPr lang="en-US" sz="2400" b="0" dirty="0">
              <a:sym typeface="Wingdings"/>
            </a:endParaRPr>
          </a:p>
          <a:p>
            <a:pPr lvl="1"/>
            <a:r>
              <a:rPr lang="en-US" sz="2800" b="0" dirty="0" smtClean="0">
                <a:sym typeface="Wingdings"/>
              </a:rPr>
              <a:t>Be Prompt</a:t>
            </a:r>
          </a:p>
          <a:p>
            <a:pPr lvl="1"/>
            <a:r>
              <a:rPr lang="en-US" sz="2800" b="0" dirty="0" smtClean="0">
                <a:sym typeface="Wingdings"/>
              </a:rPr>
              <a:t>Be Prepared</a:t>
            </a:r>
          </a:p>
          <a:p>
            <a:pPr lvl="1"/>
            <a:r>
              <a:rPr lang="en-US" sz="2800" dirty="0" smtClean="0">
                <a:sym typeface="Wingdings"/>
              </a:rPr>
              <a:t>Be Professional</a:t>
            </a:r>
            <a:endParaRPr lang="en-US" sz="2800" b="0" dirty="0" smtClean="0">
              <a:sym typeface="Wingdings"/>
            </a:endParaRPr>
          </a:p>
          <a:p>
            <a:pPr lvl="1"/>
            <a:r>
              <a:rPr lang="en-US" sz="2800" b="0" dirty="0" smtClean="0">
                <a:sym typeface="Wingdings"/>
              </a:rPr>
              <a:t>Be Present</a:t>
            </a:r>
            <a:endParaRPr lang="en-US" sz="2800" b="0" dirty="0" smtClean="0"/>
          </a:p>
        </p:txBody>
      </p:sp>
    </p:spTree>
    <p:extLst>
      <p:ext uri="{BB962C8B-B14F-4D97-AF65-F5344CB8AC3E}">
        <p14:creationId xmlns:p14="http://schemas.microsoft.com/office/powerpoint/2010/main" val="387982034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0884"/>
            <a:ext cx="7620000" cy="755113"/>
          </a:xfrm>
        </p:spPr>
        <p:txBody>
          <a:bodyPr>
            <a:normAutofit/>
          </a:bodyPr>
          <a:lstStyle/>
          <a:p>
            <a:r>
              <a:rPr lang="en-US" dirty="0" smtClean="0"/>
              <a:t>My Commitments to You:</a:t>
            </a:r>
            <a:endParaRPr lang="en-US" dirty="0"/>
          </a:p>
        </p:txBody>
      </p:sp>
      <p:sp>
        <p:nvSpPr>
          <p:cNvPr id="3" name="Content Placeholder 2"/>
          <p:cNvSpPr>
            <a:spLocks noGrp="1"/>
          </p:cNvSpPr>
          <p:nvPr>
            <p:ph idx="1"/>
          </p:nvPr>
        </p:nvSpPr>
        <p:spPr>
          <a:xfrm>
            <a:off x="457200" y="1555832"/>
            <a:ext cx="7620000" cy="4373563"/>
          </a:xfrm>
        </p:spPr>
        <p:txBody>
          <a:bodyPr>
            <a:normAutofit/>
          </a:bodyPr>
          <a:lstStyle/>
          <a:p>
            <a:pPr>
              <a:lnSpc>
                <a:spcPct val="130000"/>
              </a:lnSpc>
            </a:pPr>
            <a:r>
              <a:rPr lang="en-US" b="0" u="sng" dirty="0" smtClean="0"/>
              <a:t>-</a:t>
            </a:r>
            <a:r>
              <a:rPr lang="en-US" b="0" u="sng" dirty="0"/>
              <a:t>I will never ask you to do anything that I am not willing to do, that I have not already done for a class, or that I don’t already do for a class.</a:t>
            </a:r>
          </a:p>
          <a:p>
            <a:pPr>
              <a:lnSpc>
                <a:spcPct val="130000"/>
              </a:lnSpc>
            </a:pPr>
            <a:r>
              <a:rPr lang="en-US" b="0" dirty="0" smtClean="0"/>
              <a:t>-</a:t>
            </a:r>
            <a:r>
              <a:rPr lang="en-US" b="0" dirty="0"/>
              <a:t>I will bring my A-game to every class and </a:t>
            </a:r>
            <a:r>
              <a:rPr lang="en-US" b="0" dirty="0" smtClean="0"/>
              <a:t>assignment</a:t>
            </a:r>
            <a:r>
              <a:rPr lang="en-US" b="0" dirty="0"/>
              <a:t>. 	</a:t>
            </a:r>
            <a:endParaRPr lang="en-US" b="0" dirty="0" smtClean="0"/>
          </a:p>
          <a:p>
            <a:pPr>
              <a:lnSpc>
                <a:spcPct val="130000"/>
              </a:lnSpc>
            </a:pPr>
            <a:r>
              <a:rPr lang="en-US" b="0" dirty="0" smtClean="0"/>
              <a:t>-</a:t>
            </a:r>
            <a:r>
              <a:rPr lang="en-US" b="0" dirty="0"/>
              <a:t>I will be as </a:t>
            </a:r>
            <a:r>
              <a:rPr lang="en-US" b="0" i="1" dirty="0"/>
              <a:t>clear and transparent </a:t>
            </a:r>
            <a:r>
              <a:rPr lang="en-US" b="0" dirty="0"/>
              <a:t>as possible with reminders, emails, and assignments, and grades. </a:t>
            </a:r>
            <a:endParaRPr lang="en-US" b="0" dirty="0" smtClean="0"/>
          </a:p>
          <a:p>
            <a:pPr>
              <a:lnSpc>
                <a:spcPct val="130000"/>
              </a:lnSpc>
            </a:pPr>
            <a:r>
              <a:rPr lang="en-US" b="0" dirty="0" smtClean="0"/>
              <a:t>-</a:t>
            </a:r>
            <a:r>
              <a:rPr lang="en-US" b="0" dirty="0"/>
              <a:t>I will work </a:t>
            </a:r>
            <a:r>
              <a:rPr lang="en-US" b="0" i="1" dirty="0" smtClean="0"/>
              <a:t>with </a:t>
            </a:r>
            <a:r>
              <a:rPr lang="en-US" b="0" i="1" dirty="0"/>
              <a:t>and for </a:t>
            </a:r>
            <a:r>
              <a:rPr lang="en-US" b="0" dirty="0"/>
              <a:t>each of you to become the writer that you want to </a:t>
            </a:r>
            <a:r>
              <a:rPr lang="en-US" b="0" dirty="0" smtClean="0"/>
              <a:t>be.</a:t>
            </a:r>
            <a:r>
              <a:rPr lang="en-US" b="0" dirty="0"/>
              <a:t>	</a:t>
            </a:r>
            <a:endParaRPr lang="en-US" b="0" dirty="0" smtClean="0"/>
          </a:p>
          <a:p>
            <a:pPr>
              <a:lnSpc>
                <a:spcPct val="130000"/>
              </a:lnSpc>
            </a:pPr>
            <a:r>
              <a:rPr lang="en-US" b="0" dirty="0" smtClean="0"/>
              <a:t>- “</a:t>
            </a:r>
            <a:r>
              <a:rPr lang="en-US" b="0" dirty="0"/>
              <a:t>There is nothing that I know that I won’t teach you.” </a:t>
            </a:r>
          </a:p>
          <a:p>
            <a:pPr>
              <a:lnSpc>
                <a:spcPct val="130000"/>
              </a:lnSpc>
            </a:pPr>
            <a:endParaRPr lang="en-US" b="0" dirty="0"/>
          </a:p>
        </p:txBody>
      </p:sp>
    </p:spTree>
    <p:extLst>
      <p:ext uri="{BB962C8B-B14F-4D97-AF65-F5344CB8AC3E}">
        <p14:creationId xmlns:p14="http://schemas.microsoft.com/office/powerpoint/2010/main" val="3395352647"/>
      </p:ext>
    </p:extLst>
  </p:cSld>
  <p:clrMapOvr>
    <a:masterClrMapping/>
  </p:clrMapOvr>
</p:sld>
</file>

<file path=ppt/theme/theme1.xml><?xml version="1.0" encoding="utf-8"?>
<a:theme xmlns:a="http://schemas.openxmlformats.org/drawingml/2006/main" name="View">
  <a:themeElements>
    <a:clrScheme name="View">
      <a:dk1>
        <a:sysClr val="windowText" lastClr="000000"/>
      </a:dk1>
      <a:lt1>
        <a:sysClr val="window" lastClr="FFFFFF"/>
      </a:lt1>
      <a:dk2>
        <a:srgbClr val="564B3C"/>
      </a:dk2>
      <a:lt2>
        <a:srgbClr val="ECEDD1"/>
      </a:lt2>
      <a:accent1>
        <a:srgbClr val="93A299"/>
      </a:accent1>
      <a:accent2>
        <a:srgbClr val="CB4B30"/>
      </a:accent2>
      <a:accent3>
        <a:srgbClr val="B5AE53"/>
      </a:accent3>
      <a:accent4>
        <a:srgbClr val="6F6A7A"/>
      </a:accent4>
      <a:accent5>
        <a:srgbClr val="E8B54D"/>
      </a:accent5>
      <a:accent6>
        <a:srgbClr val="8A7952"/>
      </a:accent6>
      <a:hlink>
        <a:srgbClr val="9F9F0B"/>
      </a:hlink>
      <a:folHlink>
        <a:srgbClr val="B2B2B2"/>
      </a:folHlink>
    </a:clrScheme>
    <a:fontScheme name="View">
      <a:maj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View">
      <a:fillStyleLst>
        <a:solidFill>
          <a:schemeClr val="phClr"/>
        </a:solidFill>
        <a:solidFill>
          <a:schemeClr val="phClr">
            <a:tint val="60000"/>
            <a:satMod val="120000"/>
          </a:schemeClr>
        </a:solidFill>
        <a:solidFill>
          <a:schemeClr val="phClr">
            <a:shade val="75000"/>
            <a:satMod val="130000"/>
          </a:schemeClr>
        </a:solidFill>
      </a:fillStyleLst>
      <a:lnStyleLst>
        <a:ln w="9525" cap="flat" cmpd="sng" algn="ctr">
          <a:solidFill>
            <a:schemeClr val="phClr"/>
          </a:solidFill>
          <a:prstDash val="solid"/>
        </a:ln>
        <a:ln w="13970" cap="flat" cmpd="sng" algn="ctr">
          <a:solidFill>
            <a:schemeClr val="phClr"/>
          </a:solidFill>
          <a:prstDash val="solid"/>
        </a:ln>
        <a:ln w="17145" cap="flat" cmpd="sng" algn="ctr">
          <a:solidFill>
            <a:schemeClr val="phClr">
              <a:shade val="95000"/>
              <a:alpha val="95000"/>
              <a:satMod val="150000"/>
            </a:schemeClr>
          </a:solidFill>
          <a:prstDash val="solid"/>
        </a:ln>
      </a:lnStyleLst>
      <a:effectStyleLst>
        <a:effectStyle>
          <a:effectLst/>
        </a:effectStyle>
        <a:effectStyle>
          <a:effectLst>
            <a:outerShdw blurRad="50800" dist="15240" dir="5400000" algn="tl" rotWithShape="0">
              <a:srgbClr val="000000">
                <a:alpha val="75000"/>
              </a:srgbClr>
            </a:outerShdw>
          </a:effectLst>
          <a:scene3d>
            <a:camera prst="orthographicFront">
              <a:rot lat="0" lon="0" rev="0"/>
            </a:camera>
            <a:lightRig rig="brightRoom" dir="tl"/>
          </a:scene3d>
          <a:sp3d contourW="9525" prstMaterial="flat">
            <a:bevelT w="0" h="0" prst="coolSlant"/>
            <a:contourClr>
              <a:schemeClr val="phClr">
                <a:shade val="35000"/>
                <a:satMod val="130000"/>
              </a:schemeClr>
            </a:contourClr>
          </a:sp3d>
        </a:effectStyle>
        <a:effectStyle>
          <a:effectLst>
            <a:outerShdw blurRad="76200" dist="25400" dir="5400000" algn="tl" rotWithShape="0">
              <a:srgbClr val="000000">
                <a:alpha val="55000"/>
              </a:srgbClr>
            </a:outerShdw>
          </a:effectLst>
          <a:scene3d>
            <a:camera prst="orthographicFront">
              <a:rot lat="0" lon="0" rev="0"/>
            </a:camera>
            <a:lightRig rig="brightRoom" dir="tl"/>
          </a:scene3d>
          <a:sp3d contourW="19050" prstMaterial="flat">
            <a:bevelT w="0" h="0" prst="coolSlant"/>
            <a:contourClr>
              <a:schemeClr val="phClr">
                <a:shade val="35000"/>
                <a:satMod val="140000"/>
              </a:schemeClr>
            </a:contourClr>
          </a:sp3d>
        </a:effectStyle>
      </a:effectStyleLst>
      <a:bgFillStyleLst>
        <a:solidFill>
          <a:schemeClr val="phClr"/>
        </a:solidFill>
        <a:solidFill>
          <a:schemeClr val="phClr">
            <a:tint val="95000"/>
            <a:satMod val="170000"/>
          </a:schemeClr>
        </a:solidFill>
        <a:gradFill rotWithShape="1">
          <a:gsLst>
            <a:gs pos="0">
              <a:schemeClr val="phClr">
                <a:tint val="94000"/>
                <a:shade val="98000"/>
                <a:satMod val="130000"/>
                <a:lumMod val="102000"/>
              </a:schemeClr>
            </a:gs>
            <a:gs pos="100000">
              <a:schemeClr val="phClr">
                <a:tint val="98000"/>
                <a:shade val="78000"/>
                <a:satMod val="140000"/>
              </a:schemeClr>
            </a:gs>
          </a:gsLst>
          <a:path path="circle">
            <a:fillToRect l="100000" t="100000" r="100000" b="100000"/>
          </a:path>
        </a:gradFill>
      </a:bgFillStyleLst>
    </a:fmtScheme>
  </a:themeElements>
  <a:objectDefaults/>
  <a:extraClrSchemeLst/>
  <a:extLst>
    <a:ext uri="{05A4C25C-085E-4340-85A3-A5531E510DB2}">
      <thm15:themeFamily xmlns:thm15="http://schemas.microsoft.com/office/thememl/2012/main" name="View" id="{BA0EB5A6-F2D4-4F82-977B-64ADEE4A2A69}" vid="{3866257B-E5CE-4C43-9210-F2DE76BE10B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View</Template>
  <TotalTime>742</TotalTime>
  <Words>1511</Words>
  <Application>Microsoft Macintosh PowerPoint</Application>
  <PresentationFormat>On-screen Show (4:3)</PresentationFormat>
  <Paragraphs>169</Paragraphs>
  <Slides>30</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30</vt:i4>
      </vt:variant>
    </vt:vector>
  </HeadingPairs>
  <TitlesOfParts>
    <vt:vector size="38" baseType="lpstr">
      <vt:lpstr>Calibri</vt:lpstr>
      <vt:lpstr>Calisto MT</vt:lpstr>
      <vt:lpstr>Century Schoolbook</vt:lpstr>
      <vt:lpstr>Mangal</vt:lpstr>
      <vt:lpstr>Wingdings</vt:lpstr>
      <vt:lpstr>Wingdings 2</vt:lpstr>
      <vt:lpstr>Arial</vt:lpstr>
      <vt:lpstr>View</vt:lpstr>
      <vt:lpstr>“Write like a motherfucker.”  —Cheryl Strayed</vt:lpstr>
      <vt:lpstr>PowerPoint Presentation</vt:lpstr>
      <vt:lpstr>Today:</vt:lpstr>
      <vt:lpstr>Welcome to EH 102</vt:lpstr>
      <vt:lpstr>PowerPoint Presentation</vt:lpstr>
      <vt:lpstr>Syllabus Highpoints (but not all. Please read the entire document):</vt:lpstr>
      <vt:lpstr>Syllabus/ Introductions to the Course</vt:lpstr>
      <vt:lpstr>Expectations…:</vt:lpstr>
      <vt:lpstr>My Commitments to You:</vt:lpstr>
      <vt:lpstr>Most Classes:</vt:lpstr>
      <vt:lpstr>Required Items</vt:lpstr>
      <vt:lpstr>Attendance</vt:lpstr>
      <vt:lpstr>Extreme Extenuating Personal Circumstances</vt:lpstr>
      <vt:lpstr>COVID-19 Timelines</vt:lpstr>
      <vt:lpstr>PowerPoint Presentation</vt:lpstr>
      <vt:lpstr>Technology (an excerpt)</vt:lpstr>
      <vt:lpstr>Learning Accommodations &amp;  “Universal Design”</vt:lpstr>
      <vt:lpstr>Email Etiquette::</vt:lpstr>
      <vt:lpstr>Disclaimers</vt:lpstr>
      <vt:lpstr>Policy Quick Guide</vt:lpstr>
      <vt:lpstr>Policy Quick Guide (continued)</vt:lpstr>
      <vt:lpstr>Evaluation Disclaimer</vt:lpstr>
      <vt:lpstr>Major Assignments Web Forum</vt:lpstr>
      <vt:lpstr>Also, for the record: there is neither a “RIGHT” nor “WRONG” answer in my class. Ever.  (As long as you can support your vision and claim thoughtfully &amp; respectfully.) </vt:lpstr>
      <vt:lpstr>Types of Plagiarism &amp; Academic Dishonesty</vt:lpstr>
      <vt:lpstr>PowerPoint Presentation</vt:lpstr>
      <vt:lpstr>Plagiarism Summary:</vt:lpstr>
      <vt:lpstr>PowerPoint Presentation</vt:lpstr>
      <vt:lpstr>PowerPoint Presentation</vt:lpstr>
      <vt:lpstr>For Wednesday 8/26</vt:lpstr>
    </vt:vector>
  </TitlesOfParts>
  <Company/>
  <LinksUpToDate>false</LinksUpToDate>
  <SharedDoc>false</SharedDoc>
  <HyperlinksChanged>false</HyperlinksChanged>
  <AppVersion>15.0031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Holla </dc:title>
  <dc:creator>Mary Katherine Foster</dc:creator>
  <cp:lastModifiedBy>M.K. Foster</cp:lastModifiedBy>
  <cp:revision>81</cp:revision>
  <dcterms:created xsi:type="dcterms:W3CDTF">2013-07-07T18:44:03Z</dcterms:created>
  <dcterms:modified xsi:type="dcterms:W3CDTF">2020-08-24T15:46:12Z</dcterms:modified>
</cp:coreProperties>
</file>