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6" r:id="rId1"/>
  </p:sldMasterIdLst>
  <p:sldIdLst>
    <p:sldId id="256" r:id="rId2"/>
    <p:sldId id="257" r:id="rId3"/>
    <p:sldId id="258" r:id="rId4"/>
    <p:sldId id="267" r:id="rId5"/>
    <p:sldId id="273" r:id="rId6"/>
    <p:sldId id="259" r:id="rId7"/>
    <p:sldId id="279" r:id="rId8"/>
    <p:sldId id="266" r:id="rId9"/>
    <p:sldId id="270" r:id="rId10"/>
    <p:sldId id="274" r:id="rId11"/>
    <p:sldId id="275" r:id="rId12"/>
    <p:sldId id="260" r:id="rId13"/>
    <p:sldId id="276" r:id="rId14"/>
    <p:sldId id="277" r:id="rId15"/>
    <p:sldId id="269" r:id="rId16"/>
    <p:sldId id="271" r:id="rId17"/>
    <p:sldId id="261" r:id="rId18"/>
    <p:sldId id="262" r:id="rId19"/>
    <p:sldId id="272" r:id="rId20"/>
    <p:sldId id="263" r:id="rId21"/>
    <p:sldId id="264" r:id="rId22"/>
    <p:sldId id="26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nabaker:Desktop:Jones%20Valley%20Data%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nabaker:Desktop:Jones%20Valley%20Data%2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nabaker:Desktop:Jones%20Valley%20Data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Sheet4!$A$3:$A$8</c:f>
              <c:strCache>
                <c:ptCount val="6"/>
                <c:pt idx="0">
                  <c:v>Evaluation </c:v>
                </c:pt>
                <c:pt idx="1">
                  <c:v>Synthesis</c:v>
                </c:pt>
                <c:pt idx="2">
                  <c:v>Analysis</c:v>
                </c:pt>
                <c:pt idx="3">
                  <c:v>Application</c:v>
                </c:pt>
                <c:pt idx="4">
                  <c:v>Comprehension</c:v>
                </c:pt>
                <c:pt idx="5">
                  <c:v>Knowledge </c:v>
                </c:pt>
              </c:strCache>
            </c:strRef>
          </c:cat>
          <c:val>
            <c:numRef>
              <c:f>Sheet4!$B$3:$B$8</c:f>
              <c:numCache>
                <c:formatCode>General</c:formatCode>
                <c:ptCount val="6"/>
                <c:pt idx="0">
                  <c:v>8.0</c:v>
                </c:pt>
                <c:pt idx="1">
                  <c:v>5.0</c:v>
                </c:pt>
                <c:pt idx="2">
                  <c:v>4.0</c:v>
                </c:pt>
                <c:pt idx="3">
                  <c:v>8.0</c:v>
                </c:pt>
                <c:pt idx="4">
                  <c:v>3.0</c:v>
                </c:pt>
                <c:pt idx="5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0679752"/>
        <c:axId val="-2070692344"/>
      </c:barChart>
      <c:catAx>
        <c:axId val="-20706797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0692344"/>
        <c:crosses val="autoZero"/>
        <c:auto val="1"/>
        <c:lblAlgn val="ctr"/>
        <c:lblOffset val="100"/>
        <c:noMultiLvlLbl val="0"/>
      </c:catAx>
      <c:valAx>
        <c:axId val="-2070692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0679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 b="1" i="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3"/>
            <c:invertIfNegative val="0"/>
            <c:bubble3D val="0"/>
            <c:spPr/>
          </c:dPt>
          <c:cat>
            <c:strRef>
              <c:f>Sheet4!$A$3:$A$8</c:f>
              <c:strCache>
                <c:ptCount val="6"/>
                <c:pt idx="0">
                  <c:v>Evaluation </c:v>
                </c:pt>
                <c:pt idx="1">
                  <c:v>Synthesis</c:v>
                </c:pt>
                <c:pt idx="2">
                  <c:v>Analysis</c:v>
                </c:pt>
                <c:pt idx="3">
                  <c:v>Application</c:v>
                </c:pt>
                <c:pt idx="4">
                  <c:v>Comprehension</c:v>
                </c:pt>
                <c:pt idx="5">
                  <c:v>Knowledge </c:v>
                </c:pt>
              </c:strCache>
            </c:strRef>
          </c:cat>
          <c:val>
            <c:numRef>
              <c:f>Sheet4!$B$3:$B$8</c:f>
              <c:numCache>
                <c:formatCode>General</c:formatCode>
                <c:ptCount val="6"/>
                <c:pt idx="0">
                  <c:v>8.0</c:v>
                </c:pt>
                <c:pt idx="1">
                  <c:v>5.0</c:v>
                </c:pt>
                <c:pt idx="2">
                  <c:v>4.0</c:v>
                </c:pt>
                <c:pt idx="3">
                  <c:v>8.0</c:v>
                </c:pt>
                <c:pt idx="4">
                  <c:v>3.0</c:v>
                </c:pt>
                <c:pt idx="5">
                  <c:v>5.0</c:v>
                </c:pt>
              </c:numCache>
            </c:numRef>
          </c:val>
        </c:ser>
        <c:ser>
          <c:idx val="1"/>
          <c:order val="1"/>
          <c:invertIfNegative val="0"/>
          <c:cat>
            <c:strRef>
              <c:f>Sheet4!$A$3:$A$8</c:f>
              <c:strCache>
                <c:ptCount val="6"/>
                <c:pt idx="0">
                  <c:v>Evaluation </c:v>
                </c:pt>
                <c:pt idx="1">
                  <c:v>Synthesis</c:v>
                </c:pt>
                <c:pt idx="2">
                  <c:v>Analysis</c:v>
                </c:pt>
                <c:pt idx="3">
                  <c:v>Application</c:v>
                </c:pt>
                <c:pt idx="4">
                  <c:v>Comprehension</c:v>
                </c:pt>
                <c:pt idx="5">
                  <c:v>Knowledge </c:v>
                </c:pt>
              </c:strCache>
            </c:strRef>
          </c:cat>
          <c:val>
            <c:numRef>
              <c:f>Sheet4!$C$3:$C$8</c:f>
              <c:numCache>
                <c:formatCode>General</c:formatCode>
                <c:ptCount val="6"/>
                <c:pt idx="0">
                  <c:v>5.0</c:v>
                </c:pt>
                <c:pt idx="1">
                  <c:v>4.0</c:v>
                </c:pt>
                <c:pt idx="2">
                  <c:v>3.0</c:v>
                </c:pt>
                <c:pt idx="3">
                  <c:v>6.0</c:v>
                </c:pt>
                <c:pt idx="4">
                  <c:v>2.0</c:v>
                </c:pt>
                <c:pt idx="5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2795672"/>
        <c:axId val="2122825992"/>
      </c:barChart>
      <c:catAx>
        <c:axId val="2122795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="1" i="0"/>
            </a:pPr>
            <a:endParaRPr lang="en-US"/>
          </a:p>
        </c:txPr>
        <c:crossAx val="2122825992"/>
        <c:crosses val="autoZero"/>
        <c:auto val="1"/>
        <c:lblAlgn val="ctr"/>
        <c:lblOffset val="100"/>
        <c:noMultiLvlLbl val="0"/>
      </c:catAx>
      <c:valAx>
        <c:axId val="2122825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2795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Sheet5!$A$1:$A$6</c:f>
              <c:strCache>
                <c:ptCount val="6"/>
                <c:pt idx="0">
                  <c:v>Evaluation </c:v>
                </c:pt>
                <c:pt idx="1">
                  <c:v>Synthesis </c:v>
                </c:pt>
                <c:pt idx="2">
                  <c:v>Analysis</c:v>
                </c:pt>
                <c:pt idx="3">
                  <c:v>Application </c:v>
                </c:pt>
                <c:pt idx="4">
                  <c:v>Comprehension</c:v>
                </c:pt>
                <c:pt idx="5">
                  <c:v>Knowledge </c:v>
                </c:pt>
              </c:strCache>
            </c:strRef>
          </c:cat>
          <c:val>
            <c:numRef>
              <c:f>Sheet5!$B$1:$B$6</c:f>
              <c:numCache>
                <c:formatCode>General</c:formatCode>
                <c:ptCount val="6"/>
                <c:pt idx="0">
                  <c:v>5.0</c:v>
                </c:pt>
                <c:pt idx="1">
                  <c:v>4.0</c:v>
                </c:pt>
                <c:pt idx="2">
                  <c:v>3.0</c:v>
                </c:pt>
                <c:pt idx="3">
                  <c:v>6.0</c:v>
                </c:pt>
                <c:pt idx="4">
                  <c:v>2.0</c:v>
                </c:pt>
                <c:pt idx="5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824792"/>
        <c:axId val="-2023723688"/>
      </c:barChart>
      <c:catAx>
        <c:axId val="212482479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23723688"/>
        <c:crosses val="autoZero"/>
        <c:auto val="1"/>
        <c:lblAlgn val="ctr"/>
        <c:lblOffset val="100"/>
        <c:noMultiLvlLbl val="0"/>
      </c:catAx>
      <c:valAx>
        <c:axId val="-2023723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4824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 b="1" i="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F49A5F1-30D8-F247-8508-D2A28128494B}" type="datetimeFigureOut">
              <a:rPr lang="en-US" smtClean="0"/>
              <a:t>11/29/16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FEBA43E-F1F4-114F-8AA9-D4D15087D1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7881" y="896471"/>
            <a:ext cx="5498353" cy="2375647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A6300"/>
                </a:solidFill>
              </a:rPr>
              <a:t>Growing Gardens and Growing Minds: School Gardens and Higher-Order Thinking </a:t>
            </a:r>
            <a:endParaRPr lang="en-US" sz="3200" b="1" dirty="0">
              <a:solidFill>
                <a:srgbClr val="4A63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4706" y="3645648"/>
            <a:ext cx="6427694" cy="657412"/>
          </a:xfrm>
        </p:spPr>
        <p:txBody>
          <a:bodyPr/>
          <a:lstStyle/>
          <a:p>
            <a:r>
              <a:rPr lang="en-US" dirty="0" smtClean="0"/>
              <a:t>Anna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1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Student Farmer’s Marker I observed: </a:t>
            </a:r>
            <a:r>
              <a:rPr lang="en-US" dirty="0"/>
              <a:t>“A student planned a route to take the cart to sell maximum amount of produce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Because I could label the verb “Planning” to it, I added it to the synthesis data 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Jones_Valley_Teaching_Farm_kids_12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765" y="3839881"/>
            <a:ext cx="4527177" cy="301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776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a class on pickling vegetables from the garden I observed: “a student told his neighbor she put too much seasoning in their pickling jar” </a:t>
            </a:r>
          </a:p>
          <a:p>
            <a:r>
              <a:rPr lang="en-US" dirty="0" smtClean="0"/>
              <a:t>Because I could label “critiquing”</a:t>
            </a:r>
            <a:r>
              <a:rPr lang="en-US" dirty="0"/>
              <a:t> </a:t>
            </a:r>
            <a:r>
              <a:rPr lang="en-US" dirty="0" smtClean="0"/>
              <a:t>to it, I added it to the Evaluation data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118" y="4138706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0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7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Initial Results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781988"/>
              </p:ext>
            </p:extLst>
          </p:nvPr>
        </p:nvGraphicFramePr>
        <p:xfrm>
          <a:off x="337671" y="1600200"/>
          <a:ext cx="8229600" cy="4764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8168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data accurate?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 started second guessing the accuracy of my data analysis, because I had not looked at Bloom’s original definitions </a:t>
            </a:r>
          </a:p>
          <a:p>
            <a:endParaRPr lang="en-US" dirty="0" smtClean="0"/>
          </a:p>
          <a:p>
            <a:r>
              <a:rPr lang="en-US" dirty="0" smtClean="0"/>
              <a:t>When I did read his original work, my thinking and my data changed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530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Bloom’s Original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Difference in Evaluations and Opinions </a:t>
            </a:r>
          </a:p>
          <a:p>
            <a:endParaRPr lang="en-US" dirty="0" smtClean="0"/>
          </a:p>
          <a:p>
            <a:r>
              <a:rPr lang="en-US" dirty="0" smtClean="0"/>
              <a:t>“For purposes of classification, only those evaluations which are or can be made with distinct criteria in mind are considered.”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82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Editing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0269486"/>
              </p:ext>
            </p:extLst>
          </p:nvPr>
        </p:nvGraphicFramePr>
        <p:xfrm>
          <a:off x="725488" y="1587500"/>
          <a:ext cx="769302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9970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Results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019674"/>
              </p:ext>
            </p:extLst>
          </p:nvPr>
        </p:nvGraphicFramePr>
        <p:xfrm>
          <a:off x="725488" y="1587499"/>
          <a:ext cx="7693025" cy="4747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0320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Evaluation and Application were the most common </a:t>
            </a:r>
          </a:p>
          <a:p>
            <a:endParaRPr lang="en-US" dirty="0" smtClean="0"/>
          </a:p>
          <a:p>
            <a:r>
              <a:rPr lang="en-US" dirty="0" smtClean="0"/>
              <a:t>Students are given the opportunity to apply knowledge and critically discuss things with peers </a:t>
            </a:r>
          </a:p>
          <a:p>
            <a:endParaRPr lang="en-US" dirty="0" smtClean="0"/>
          </a:p>
          <a:p>
            <a:r>
              <a:rPr lang="en-US" dirty="0" smtClean="0"/>
              <a:t>This kind of hands on learning can help students think more deeply </a:t>
            </a:r>
          </a:p>
        </p:txBody>
      </p:sp>
    </p:spTree>
    <p:extLst>
      <p:ext uri="{BB962C8B-B14F-4D97-AF65-F5344CB8AC3E}">
        <p14:creationId xmlns:p14="http://schemas.microsoft.com/office/powerpoint/2010/main" val="709031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Comparisons with </a:t>
            </a:r>
            <a:r>
              <a:rPr lang="en-US" dirty="0"/>
              <a:t>O</a:t>
            </a:r>
            <a:r>
              <a:rPr lang="en-US" dirty="0" smtClean="0"/>
              <a:t>ther </a:t>
            </a:r>
            <a:r>
              <a:rPr lang="en-US" dirty="0"/>
              <a:t>R</a:t>
            </a:r>
            <a:r>
              <a:rPr lang="en-US" dirty="0" smtClean="0"/>
              <a:t>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My and</a:t>
            </a:r>
            <a:r>
              <a:rPr lang="en-US" dirty="0" smtClean="0"/>
              <a:t> </a:t>
            </a:r>
            <a:r>
              <a:rPr lang="en-US" dirty="0" err="1" smtClean="0"/>
              <a:t>Waliczek’s</a:t>
            </a:r>
            <a:r>
              <a:rPr lang="en-US" dirty="0" smtClean="0"/>
              <a:t> research both have the Application level as being most common </a:t>
            </a:r>
          </a:p>
          <a:p>
            <a:endParaRPr lang="en-US" dirty="0" smtClean="0"/>
          </a:p>
          <a:p>
            <a:r>
              <a:rPr lang="en-US" dirty="0" smtClean="0"/>
              <a:t>My research shows more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198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Discoveries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Bloom’s taxonomy is under-read and misunderstood </a:t>
            </a:r>
          </a:p>
          <a:p>
            <a:endParaRPr lang="en-US" dirty="0" smtClean="0"/>
          </a:p>
          <a:p>
            <a:r>
              <a:rPr lang="en-US" dirty="0" smtClean="0"/>
              <a:t>Teacher lectures limit demonstrations of  higher-order thinking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70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often do students use higher-order thinking while participating in garden-based </a:t>
            </a:r>
            <a:r>
              <a:rPr lang="en-US" dirty="0" smtClean="0"/>
              <a:t>learning activities? </a:t>
            </a:r>
          </a:p>
          <a:p>
            <a:endParaRPr lang="en-US" dirty="0" smtClean="0"/>
          </a:p>
        </p:txBody>
      </p:sp>
      <p:pic>
        <p:nvPicPr>
          <p:cNvPr id="7" name="Content Placeholder 3" descr="JonesValley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5" r="-845"/>
          <a:stretch>
            <a:fillRect/>
          </a:stretch>
        </p:blipFill>
        <p:spPr>
          <a:xfrm>
            <a:off x="989705" y="2567346"/>
            <a:ext cx="7213001" cy="400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87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for further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075765"/>
            <a:ext cx="7691719" cy="508298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More extensive research</a:t>
            </a:r>
            <a:endParaRPr lang="en-US" dirty="0" smtClean="0"/>
          </a:p>
          <a:p>
            <a:r>
              <a:rPr lang="en-US" dirty="0" smtClean="0"/>
              <a:t>Focus on most effective practices </a:t>
            </a:r>
            <a:endParaRPr lang="en-US" dirty="0"/>
          </a:p>
        </p:txBody>
      </p:sp>
      <p:pic>
        <p:nvPicPr>
          <p:cNvPr id="7" name="Picture 6" descr="225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311" y="3080035"/>
            <a:ext cx="4931336" cy="328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82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 </a:t>
            </a:r>
            <a:endParaRPr lang="en-US" dirty="0"/>
          </a:p>
        </p:txBody>
      </p:sp>
      <p:pic>
        <p:nvPicPr>
          <p:cNvPr id="10" name="Content Placeholder 9" descr="12109200_1028810587138732_7305053615624096338_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592" r="-335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4417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pic>
        <p:nvPicPr>
          <p:cNvPr id="4" name="Content Placeholder 3" descr="Jones-Valley-Teaching-Farm-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9" b="54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1728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much research on higher-order thinking skills in school gardens </a:t>
            </a:r>
          </a:p>
          <a:p>
            <a:r>
              <a:rPr lang="en-US" dirty="0" smtClean="0"/>
              <a:t>Williams and Dixon’s research synthesis on two decades of school garden research found only four studies on the subject </a:t>
            </a:r>
          </a:p>
          <a:p>
            <a:r>
              <a:rPr lang="en-US" dirty="0" err="1" smtClean="0"/>
              <a:t>Wailiczek</a:t>
            </a:r>
            <a:r>
              <a:rPr lang="en-US" dirty="0" smtClean="0"/>
              <a:t>, Logan and </a:t>
            </a:r>
            <a:r>
              <a:rPr lang="en-US" dirty="0" err="1" smtClean="0"/>
              <a:t>Zajick</a:t>
            </a:r>
            <a:r>
              <a:rPr lang="en-US" dirty="0" smtClean="0"/>
              <a:t> looked at Bloom’s taxonomy in the school gardens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9892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Bloom’s Taxonomy</a:t>
            </a:r>
            <a:endParaRPr lang="en-US" dirty="0"/>
          </a:p>
        </p:txBody>
      </p:sp>
      <p:pic>
        <p:nvPicPr>
          <p:cNvPr id="4" name="Content Placeholder 3" descr="blooms_ol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37" r="-219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4672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Wailiczek</a:t>
            </a:r>
            <a:r>
              <a:rPr lang="en-US" dirty="0" smtClean="0"/>
              <a:t>, Logan and </a:t>
            </a:r>
            <a:r>
              <a:rPr lang="en-US" dirty="0" err="1" smtClean="0"/>
              <a:t>Zajick’s</a:t>
            </a:r>
            <a:r>
              <a:rPr lang="en-US" dirty="0" smtClean="0"/>
              <a:t>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They found that in this school garden program, students did use the highest levels of Bloom’s Taxonomy </a:t>
            </a:r>
          </a:p>
          <a:p>
            <a:r>
              <a:rPr lang="en-US" dirty="0" smtClean="0"/>
              <a:t>Most common level used was “Application”</a:t>
            </a:r>
          </a:p>
          <a:p>
            <a:r>
              <a:rPr lang="en-US" dirty="0" smtClean="0"/>
              <a:t>Data used for this subject was gathered in 1998-1999 school year </a:t>
            </a:r>
          </a:p>
          <a:p>
            <a:r>
              <a:rPr lang="en-US" dirty="0" smtClean="0"/>
              <a:t>Teachers need more recent research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89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Jones Valley – farm lab club, in school program and student run farmer’s </a:t>
            </a:r>
            <a:r>
              <a:rPr lang="en-US" dirty="0" smtClean="0"/>
              <a:t>market</a:t>
            </a:r>
            <a:endParaRPr lang="en-US" dirty="0" smtClean="0"/>
          </a:p>
        </p:txBody>
      </p:sp>
      <p:pic>
        <p:nvPicPr>
          <p:cNvPr id="5" name="Picture 4" descr="Jones_Valley_Teaching_Farm_12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354" y="2505137"/>
            <a:ext cx="6260353" cy="417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2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586754"/>
            <a:ext cx="7691719" cy="2641600"/>
          </a:xfrm>
        </p:spPr>
        <p:txBody>
          <a:bodyPr/>
          <a:lstStyle/>
          <a:p>
            <a:r>
              <a:rPr lang="en-US" dirty="0"/>
              <a:t>Made observations using a graphic organizer with the different levels of Bloom’s taxonomy. </a:t>
            </a:r>
          </a:p>
          <a:p>
            <a:r>
              <a:rPr lang="en-US" dirty="0"/>
              <a:t>Wrote down observations that I thought fit in the different categories in 5 minute intervals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19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Initially, I matched my observations with the verbs for each category included in Anderson’s 2001 revision of Bloom’s Taxonomy </a:t>
            </a:r>
          </a:p>
          <a:p>
            <a:endParaRPr lang="en-US" dirty="0"/>
          </a:p>
        </p:txBody>
      </p:sp>
      <p:pic>
        <p:nvPicPr>
          <p:cNvPr id="4" name="Picture 3" descr="Jones-Valley-Teaching-Farm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554" y="2868706"/>
            <a:ext cx="5454716" cy="378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6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Blooms-Tax-01-sb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85" b="-9185"/>
          <a:stretch>
            <a:fillRect/>
          </a:stretch>
        </p:blipFill>
        <p:spPr>
          <a:xfrm>
            <a:off x="457200" y="388472"/>
            <a:ext cx="8229600" cy="5737692"/>
          </a:xfrm>
        </p:spPr>
      </p:pic>
    </p:spTree>
    <p:extLst>
      <p:ext uri="{BB962C8B-B14F-4D97-AF65-F5344CB8AC3E}">
        <p14:creationId xmlns:p14="http://schemas.microsoft.com/office/powerpoint/2010/main" val="2016984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2616</TotalTime>
  <Words>464</Words>
  <Application>Microsoft Macintosh PowerPoint</Application>
  <PresentationFormat>On-screen Show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Venture</vt:lpstr>
      <vt:lpstr>Growing Gardens and Growing Minds: School Gardens and Higher-Order Thinking </vt:lpstr>
      <vt:lpstr>My Study</vt:lpstr>
      <vt:lpstr>Literature Review </vt:lpstr>
      <vt:lpstr>Bloom’s Taxonomy</vt:lpstr>
      <vt:lpstr>Wailiczek, Logan and Zajick’s study</vt:lpstr>
      <vt:lpstr>Study Design </vt:lpstr>
      <vt:lpstr>Study Design</vt:lpstr>
      <vt:lpstr>Analyzing the Data </vt:lpstr>
      <vt:lpstr>PowerPoint Presentation</vt:lpstr>
      <vt:lpstr>Examples</vt:lpstr>
      <vt:lpstr>Examples</vt:lpstr>
      <vt:lpstr>Initial Results</vt:lpstr>
      <vt:lpstr>Is this data accurate?</vt:lpstr>
      <vt:lpstr>Bloom’s Original Work </vt:lpstr>
      <vt:lpstr>After Editing</vt:lpstr>
      <vt:lpstr>Revised Results</vt:lpstr>
      <vt:lpstr>Discoveries</vt:lpstr>
      <vt:lpstr>Comparisons with Other Research</vt:lpstr>
      <vt:lpstr>Other Discoveries</vt:lpstr>
      <vt:lpstr>Recommendations for further research</vt:lpstr>
      <vt:lpstr>Thank you! </vt:lpstr>
      <vt:lpstr>Questions?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Gardens and Higher-Order Thinking</dc:title>
  <dc:creator>Anna Baker</dc:creator>
  <cp:lastModifiedBy>Anna Baker</cp:lastModifiedBy>
  <cp:revision>29</cp:revision>
  <dcterms:created xsi:type="dcterms:W3CDTF">2016-11-28T04:30:53Z</dcterms:created>
  <dcterms:modified xsi:type="dcterms:W3CDTF">2016-12-01T02:46:58Z</dcterms:modified>
</cp:coreProperties>
</file>