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64" r:id="rId5"/>
    <p:sldId id="265" r:id="rId6"/>
    <p:sldId id="266" r:id="rId7"/>
    <p:sldId id="259" r:id="rId8"/>
    <p:sldId id="260" r:id="rId9"/>
    <p:sldId id="261" r:id="rId10"/>
    <p:sldId id="267" r:id="rId11"/>
    <p:sldId id="258" r:id="rId12"/>
    <p:sldId id="262" r:id="rId13"/>
    <p:sldId id="268" r:id="rId14"/>
    <p:sldId id="269" r:id="rId15"/>
    <p:sldId id="26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BED507-DEDF-474C-A1B0-147BD39755F3}"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212A8B-B2F1-4930-8366-BDD53DFCCC0C}" type="slidenum">
              <a:rPr lang="en-US" smtClean="0"/>
              <a:t>‹#›</a:t>
            </a:fld>
            <a:endParaRPr lang="en-US"/>
          </a:p>
        </p:txBody>
      </p:sp>
    </p:spTree>
    <p:extLst>
      <p:ext uri="{BB962C8B-B14F-4D97-AF65-F5344CB8AC3E}">
        <p14:creationId xmlns:p14="http://schemas.microsoft.com/office/powerpoint/2010/main" val="3044011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ED507-DEDF-474C-A1B0-147BD39755F3}"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212A8B-B2F1-4930-8366-BDD53DFCCC0C}" type="slidenum">
              <a:rPr lang="en-US" smtClean="0"/>
              <a:t>‹#›</a:t>
            </a:fld>
            <a:endParaRPr lang="en-US"/>
          </a:p>
        </p:txBody>
      </p:sp>
    </p:spTree>
    <p:extLst>
      <p:ext uri="{BB962C8B-B14F-4D97-AF65-F5344CB8AC3E}">
        <p14:creationId xmlns:p14="http://schemas.microsoft.com/office/powerpoint/2010/main" val="1721782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ED507-DEDF-474C-A1B0-147BD39755F3}"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212A8B-B2F1-4930-8366-BDD53DFCCC0C}" type="slidenum">
              <a:rPr lang="en-US" smtClean="0"/>
              <a:t>‹#›</a:t>
            </a:fld>
            <a:endParaRPr lang="en-US"/>
          </a:p>
        </p:txBody>
      </p:sp>
    </p:spTree>
    <p:extLst>
      <p:ext uri="{BB962C8B-B14F-4D97-AF65-F5344CB8AC3E}">
        <p14:creationId xmlns:p14="http://schemas.microsoft.com/office/powerpoint/2010/main" val="1570753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BED507-DEDF-474C-A1B0-147BD39755F3}"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212A8B-B2F1-4930-8366-BDD53DFCCC0C}" type="slidenum">
              <a:rPr lang="en-US" smtClean="0"/>
              <a:t>‹#›</a:t>
            </a:fld>
            <a:endParaRPr lang="en-US"/>
          </a:p>
        </p:txBody>
      </p:sp>
    </p:spTree>
    <p:extLst>
      <p:ext uri="{BB962C8B-B14F-4D97-AF65-F5344CB8AC3E}">
        <p14:creationId xmlns:p14="http://schemas.microsoft.com/office/powerpoint/2010/main" val="1577283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BED507-DEDF-474C-A1B0-147BD39755F3}"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212A8B-B2F1-4930-8366-BDD53DFCCC0C}" type="slidenum">
              <a:rPr lang="en-US" smtClean="0"/>
              <a:t>‹#›</a:t>
            </a:fld>
            <a:endParaRPr lang="en-US"/>
          </a:p>
        </p:txBody>
      </p:sp>
    </p:spTree>
    <p:extLst>
      <p:ext uri="{BB962C8B-B14F-4D97-AF65-F5344CB8AC3E}">
        <p14:creationId xmlns:p14="http://schemas.microsoft.com/office/powerpoint/2010/main" val="2255437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BED507-DEDF-474C-A1B0-147BD39755F3}" type="datetimeFigureOut">
              <a:rPr lang="en-US" smtClean="0"/>
              <a:t>11/12/2012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212A8B-B2F1-4930-8366-BDD53DFCCC0C}" type="slidenum">
              <a:rPr lang="en-US" smtClean="0"/>
              <a:t>‹#›</a:t>
            </a:fld>
            <a:endParaRPr lang="en-US"/>
          </a:p>
        </p:txBody>
      </p:sp>
    </p:spTree>
    <p:extLst>
      <p:ext uri="{BB962C8B-B14F-4D97-AF65-F5344CB8AC3E}">
        <p14:creationId xmlns:p14="http://schemas.microsoft.com/office/powerpoint/2010/main" val="465129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BED507-DEDF-474C-A1B0-147BD39755F3}" type="datetimeFigureOut">
              <a:rPr lang="en-US" smtClean="0"/>
              <a:t>11/12/2012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212A8B-B2F1-4930-8366-BDD53DFCCC0C}" type="slidenum">
              <a:rPr lang="en-US" smtClean="0"/>
              <a:t>‹#›</a:t>
            </a:fld>
            <a:endParaRPr lang="en-US"/>
          </a:p>
        </p:txBody>
      </p:sp>
    </p:spTree>
    <p:extLst>
      <p:ext uri="{BB962C8B-B14F-4D97-AF65-F5344CB8AC3E}">
        <p14:creationId xmlns:p14="http://schemas.microsoft.com/office/powerpoint/2010/main" val="1332418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BED507-DEDF-474C-A1B0-147BD39755F3}" type="datetimeFigureOut">
              <a:rPr lang="en-US" smtClean="0"/>
              <a:t>11/12/2012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212A8B-B2F1-4930-8366-BDD53DFCCC0C}" type="slidenum">
              <a:rPr lang="en-US" smtClean="0"/>
              <a:t>‹#›</a:t>
            </a:fld>
            <a:endParaRPr lang="en-US"/>
          </a:p>
        </p:txBody>
      </p:sp>
    </p:spTree>
    <p:extLst>
      <p:ext uri="{BB962C8B-B14F-4D97-AF65-F5344CB8AC3E}">
        <p14:creationId xmlns:p14="http://schemas.microsoft.com/office/powerpoint/2010/main" val="1190784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BED507-DEDF-474C-A1B0-147BD39755F3}" type="datetimeFigureOut">
              <a:rPr lang="en-US" smtClean="0"/>
              <a:t>11/12/2012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212A8B-B2F1-4930-8366-BDD53DFCCC0C}" type="slidenum">
              <a:rPr lang="en-US" smtClean="0"/>
              <a:t>‹#›</a:t>
            </a:fld>
            <a:endParaRPr lang="en-US"/>
          </a:p>
        </p:txBody>
      </p:sp>
    </p:spTree>
    <p:extLst>
      <p:ext uri="{BB962C8B-B14F-4D97-AF65-F5344CB8AC3E}">
        <p14:creationId xmlns:p14="http://schemas.microsoft.com/office/powerpoint/2010/main" val="1820899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ED507-DEDF-474C-A1B0-147BD39755F3}" type="datetimeFigureOut">
              <a:rPr lang="en-US" smtClean="0"/>
              <a:t>11/12/2012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212A8B-B2F1-4930-8366-BDD53DFCCC0C}" type="slidenum">
              <a:rPr lang="en-US" smtClean="0"/>
              <a:t>‹#›</a:t>
            </a:fld>
            <a:endParaRPr lang="en-US"/>
          </a:p>
        </p:txBody>
      </p:sp>
    </p:spTree>
    <p:extLst>
      <p:ext uri="{BB962C8B-B14F-4D97-AF65-F5344CB8AC3E}">
        <p14:creationId xmlns:p14="http://schemas.microsoft.com/office/powerpoint/2010/main" val="78066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BED507-DEDF-474C-A1B0-147BD39755F3}" type="datetimeFigureOut">
              <a:rPr lang="en-US" smtClean="0"/>
              <a:t>11/12/2012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212A8B-B2F1-4930-8366-BDD53DFCCC0C}" type="slidenum">
              <a:rPr lang="en-US" smtClean="0"/>
              <a:t>‹#›</a:t>
            </a:fld>
            <a:endParaRPr lang="en-US"/>
          </a:p>
        </p:txBody>
      </p:sp>
    </p:spTree>
    <p:extLst>
      <p:ext uri="{BB962C8B-B14F-4D97-AF65-F5344CB8AC3E}">
        <p14:creationId xmlns:p14="http://schemas.microsoft.com/office/powerpoint/2010/main" val="1699569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BED507-DEDF-474C-A1B0-147BD39755F3}" type="datetimeFigureOut">
              <a:rPr lang="en-US" smtClean="0"/>
              <a:t>11/12/2012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212A8B-B2F1-4930-8366-BDD53DFCCC0C}" type="slidenum">
              <a:rPr lang="en-US" smtClean="0"/>
              <a:t>‹#›</a:t>
            </a:fld>
            <a:endParaRPr lang="en-US"/>
          </a:p>
        </p:txBody>
      </p:sp>
    </p:spTree>
    <p:extLst>
      <p:ext uri="{BB962C8B-B14F-4D97-AF65-F5344CB8AC3E}">
        <p14:creationId xmlns:p14="http://schemas.microsoft.com/office/powerpoint/2010/main" val="2377501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upload.wikimedia.org/wikipedia/commons/8/87/YellowTerror.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upload.wikimedia.org/wikipedia/commons/f/fa/Voelker_Europas.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upload.wikimedia.org/wikipedia/commons/4/4c/Yellow_peril_rupert.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upload.wikimedia.org/wikipedia/en/8/84/Punch_1903_-_Chinese_Paul.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Turn of the Century Century </a:t>
            </a:r>
            <a:br>
              <a:rPr lang="en-US" dirty="0" smtClean="0"/>
            </a:br>
            <a:r>
              <a:rPr lang="en-US" dirty="0" smtClean="0"/>
              <a:t>“Yellow Peril” Stuff</a:t>
            </a:r>
            <a:endParaRPr lang="en-US" dirty="0"/>
          </a:p>
        </p:txBody>
      </p:sp>
      <p:sp>
        <p:nvSpPr>
          <p:cNvPr id="3" name="Subtitle 2"/>
          <p:cNvSpPr>
            <a:spLocks noGrp="1"/>
          </p:cNvSpPr>
          <p:nvPr>
            <p:ph type="subTitle" idx="1"/>
          </p:nvPr>
        </p:nvSpPr>
        <p:spPr/>
        <p:txBody>
          <a:bodyPr>
            <a:normAutofit/>
          </a:bodyPr>
          <a:lstStyle/>
          <a:p>
            <a:r>
              <a:rPr lang="en-US" sz="9600" dirty="0" smtClean="0"/>
              <a:t>CHINA</a:t>
            </a:r>
            <a:endParaRPr lang="en-US" sz="9600" dirty="0"/>
          </a:p>
        </p:txBody>
      </p:sp>
    </p:spTree>
    <p:extLst>
      <p:ext uri="{BB962C8B-B14F-4D97-AF65-F5344CB8AC3E}">
        <p14:creationId xmlns:p14="http://schemas.microsoft.com/office/powerpoint/2010/main" val="37160633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Anti-Immigration cartoon</a:t>
            </a:r>
            <a:endParaRPr lang="en-US" dirty="0"/>
          </a:p>
        </p:txBody>
      </p:sp>
      <p:pic>
        <p:nvPicPr>
          <p:cNvPr id="4" name="Picture 6" descr="http://www.newstaco.com/wp-content/uploads/2011/09/the-yellow-peril-immigration.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36844" y="1600200"/>
            <a:ext cx="3270312"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5847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http://www.manzanarcommittee.org/The_Manzanar_Committee/HP_Racial_Hatred_files/shapeimage_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219200"/>
            <a:ext cx="6200775" cy="4486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1158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Ogre of the Orient</a:t>
            </a:r>
            <a:endParaRPr lang="en-US" dirty="0"/>
          </a:p>
        </p:txBody>
      </p:sp>
      <p:pic>
        <p:nvPicPr>
          <p:cNvPr id="4" name="Picture 4" descr="MIT Visualizing Cultur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85912" y="1891506"/>
            <a:ext cx="5972175" cy="3943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549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Yellow Peril and its Moral Impact</a:t>
            </a:r>
            <a:endParaRPr lang="en-US" dirty="0"/>
          </a:p>
        </p:txBody>
      </p:sp>
      <p:pic>
        <p:nvPicPr>
          <p:cNvPr id="4" name="Picture 8" descr="http://tpo.tepapa.govt.nz/Images/Picture/TPOPNZ034800.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52610" y="1600200"/>
            <a:ext cx="5238780"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0801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Again, Moral and Societal Impact of Yellow Peril</a:t>
            </a:r>
            <a:endParaRPr lang="en-US" dirty="0"/>
          </a:p>
        </p:txBody>
      </p:sp>
      <p:pic>
        <p:nvPicPr>
          <p:cNvPr id="4" name="Picture 10" descr="http://www.ironbarkresources.com/graphics/asianoctopus198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4600" y="1905000"/>
            <a:ext cx="4572000"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8227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8385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Yellow Terror in all His Glory” (1899)</a:t>
            </a:r>
            <a:endParaRPr lang="en-US" dirty="0"/>
          </a:p>
        </p:txBody>
      </p:sp>
      <p:pic>
        <p:nvPicPr>
          <p:cNvPr id="4" name="Picture 2" descr="File:YellowTerror.jp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39586" y="1600200"/>
            <a:ext cx="4064827"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1066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Yellow Threat to White Women</a:t>
            </a:r>
            <a:endParaRPr lang="en-US" dirty="0"/>
          </a:p>
        </p:txBody>
      </p:sp>
      <p:pic>
        <p:nvPicPr>
          <p:cNvPr id="4" name="Picture 12" descr="http://www.dartmouth.edu/~hist32/History/a%20yellow_peril.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71800" y="1828800"/>
            <a:ext cx="3581400"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2783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Chinaman Enters White Woman’s Bedroom</a:t>
            </a:r>
            <a:endParaRPr lang="en-US" dirty="0"/>
          </a:p>
        </p:txBody>
      </p:sp>
      <p:pic>
        <p:nvPicPr>
          <p:cNvPr id="4" name="Picture 2" descr="http://adilbookz.com/YellowPeril/Images/YellowPeril.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52800" y="1981200"/>
            <a:ext cx="2895600"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8964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Triumph of the Yellow</a:t>
            </a:r>
            <a:endParaRPr lang="en-US" dirty="0"/>
          </a:p>
        </p:txBody>
      </p:sp>
      <p:pic>
        <p:nvPicPr>
          <p:cNvPr id="4" name="Picture 12" descr="MIT Visualizing Cultur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30655" y="1600200"/>
            <a:ext cx="2882690"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7794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Yellow Peril: European Nightmare</a:t>
            </a:r>
            <a:endParaRPr lang="en-US" dirty="0"/>
          </a:p>
        </p:txBody>
      </p:sp>
      <p:pic>
        <p:nvPicPr>
          <p:cNvPr id="4" name="Picture 16" descr="MIT Visualizing Culture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85912" y="1891506"/>
            <a:ext cx="5972175" cy="3943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1861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600" i="1" dirty="0" smtClean="0">
                <a:effectLst/>
              </a:rPr>
              <a:t>“</a:t>
            </a:r>
            <a:r>
              <a:rPr lang="en-US" sz="1600" i="1" dirty="0" err="1" smtClean="0">
                <a:effectLst/>
              </a:rPr>
              <a:t>Völker</a:t>
            </a:r>
            <a:r>
              <a:rPr lang="en-US" sz="1600" i="1" dirty="0" smtClean="0">
                <a:effectLst/>
              </a:rPr>
              <a:t> </a:t>
            </a:r>
            <a:r>
              <a:rPr lang="en-US" sz="1600" i="1" dirty="0" err="1" smtClean="0">
                <a:effectLst/>
              </a:rPr>
              <a:t>Europas</a:t>
            </a:r>
            <a:r>
              <a:rPr lang="en-US" sz="1600" i="1" dirty="0" smtClean="0">
                <a:effectLst/>
              </a:rPr>
              <a:t>, </a:t>
            </a:r>
            <a:r>
              <a:rPr lang="en-US" sz="1600" i="1" dirty="0" err="1" smtClean="0">
                <a:effectLst/>
              </a:rPr>
              <a:t>wahrt</a:t>
            </a:r>
            <a:r>
              <a:rPr lang="en-US" sz="1600" i="1" dirty="0" smtClean="0">
                <a:effectLst/>
              </a:rPr>
              <a:t> </a:t>
            </a:r>
            <a:r>
              <a:rPr lang="en-US" sz="1600" i="1" dirty="0" err="1" smtClean="0">
                <a:effectLst/>
              </a:rPr>
              <a:t>eure</a:t>
            </a:r>
            <a:r>
              <a:rPr lang="en-US" sz="1600" i="1" dirty="0" smtClean="0">
                <a:effectLst/>
              </a:rPr>
              <a:t> </a:t>
            </a:r>
            <a:r>
              <a:rPr lang="en-US" sz="1600" i="1" dirty="0" err="1" smtClean="0">
                <a:effectLst/>
              </a:rPr>
              <a:t>heiligsten</a:t>
            </a:r>
            <a:r>
              <a:rPr lang="en-US" sz="1600" i="1" dirty="0" smtClean="0">
                <a:effectLst/>
              </a:rPr>
              <a:t> </a:t>
            </a:r>
            <a:r>
              <a:rPr lang="en-US" sz="1600" i="1" dirty="0" err="1" smtClean="0">
                <a:effectLst/>
              </a:rPr>
              <a:t>Güter</a:t>
            </a:r>
            <a:r>
              <a:rPr lang="en-US" sz="1600" i="1" dirty="0" smtClean="0">
                <a:effectLst/>
              </a:rPr>
              <a:t>"</a:t>
            </a:r>
            <a:r>
              <a:rPr lang="en-US" sz="1600" dirty="0" smtClean="0">
                <a:effectLst/>
              </a:rPr>
              <a:t> (Peoples of Europe, guard your dearest goods),  </a:t>
            </a:r>
            <a:r>
              <a:rPr lang="en-US" sz="1600" dirty="0" smtClean="0"/>
              <a:t>D</a:t>
            </a:r>
            <a:r>
              <a:rPr lang="en-US" sz="1400" dirty="0" smtClean="0"/>
              <a:t>epicting the Archangel Michael as an allegorical Germany leading the European powers (Lady Britain is to the left)  against an Asiatic threat represented by a  golden Buddha sitting above China in flames</a:t>
            </a:r>
            <a:endParaRPr lang="en-US" sz="1400" dirty="0"/>
          </a:p>
        </p:txBody>
      </p:sp>
      <p:pic>
        <p:nvPicPr>
          <p:cNvPr id="4" name="Picture 4" descr="File:Voelker Europas.jp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57400" y="1600200"/>
            <a:ext cx="55626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055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effectLst/>
              </a:rPr>
              <a:t>Cover of the third edition of G.G. Rupert's </a:t>
            </a:r>
            <a:r>
              <a:rPr lang="en-US" sz="2000" i="1" dirty="0" smtClean="0">
                <a:effectLst/>
              </a:rPr>
              <a:t>The Yellow Peril</a:t>
            </a:r>
            <a:r>
              <a:rPr lang="en-US" sz="2000" dirty="0" smtClean="0">
                <a:effectLst/>
              </a:rPr>
              <a:t>, depicting Uncle Sam in a swordfight with a stereotypical pigtailed “Chinaman” to the Left, and a bipolar globe, beneath, the Title of the Book</a:t>
            </a:r>
            <a:endParaRPr lang="en-US" sz="2000" dirty="0"/>
          </a:p>
        </p:txBody>
      </p:sp>
      <p:pic>
        <p:nvPicPr>
          <p:cNvPr id="4" name="Picture 6" descr="File:Yellow peril rupert.jp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57977" y="1600200"/>
            <a:ext cx="3028046"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0453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sz="2000" dirty="0" smtClean="0"/>
              <a:t>C</a:t>
            </a:r>
            <a:r>
              <a:rPr lang="en-US" sz="2000" dirty="0" smtClean="0">
                <a:effectLst/>
              </a:rPr>
              <a:t>artoon</a:t>
            </a:r>
            <a:r>
              <a:rPr lang="en-US" sz="2000" dirty="0"/>
              <a:t> </a:t>
            </a:r>
            <a:r>
              <a:rPr lang="en-US" sz="2000" dirty="0" smtClean="0"/>
              <a:t>in Punch magazin</a:t>
            </a:r>
            <a:r>
              <a:rPr lang="en-US" sz="2000" dirty="0"/>
              <a:t>e</a:t>
            </a:r>
            <a:r>
              <a:rPr lang="en-US" sz="2000" dirty="0" smtClean="0">
                <a:effectLst/>
              </a:rPr>
              <a:t> 1903, “The Rand Mine-Owners’ employment of Chinese labour was controversial and contributed to the Liberal Party’s Victory in Parliamentary elections of 1906</a:t>
            </a:r>
            <a:endParaRPr lang="en-US" sz="2000" dirty="0"/>
          </a:p>
        </p:txBody>
      </p:sp>
      <p:pic>
        <p:nvPicPr>
          <p:cNvPr id="4" name="Picture 8" descr="File:Punch 1903 - Chinese Paul.jpg">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875532" y="1828800"/>
            <a:ext cx="3058668" cy="403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55853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183</Words>
  <Application>Microsoft Office PowerPoint</Application>
  <PresentationFormat>On-screen Show (4:3)</PresentationFormat>
  <Paragraphs>14</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Turn of the Century Century  “Yellow Peril” Stuff</vt:lpstr>
      <vt:lpstr>“The Yellow Terror in all His Glory” (1899)</vt:lpstr>
      <vt:lpstr>Yellow Threat to White Women</vt:lpstr>
      <vt:lpstr>Chinaman Enters White Woman’s Bedroom</vt:lpstr>
      <vt:lpstr>Triumph of the Yellow</vt:lpstr>
      <vt:lpstr>Yellow Peril: European Nightmare</vt:lpstr>
      <vt:lpstr>“Völker Europas, wahrt eure heiligsten Güter" (Peoples of Europe, guard your dearest goods),  Depicting the Archangel Michael as an allegorical Germany leading the European powers (Lady Britain is to the left)  against an Asiatic threat represented by a  golden Buddha sitting above China in flames</vt:lpstr>
      <vt:lpstr>Cover of the third edition of G.G. Rupert's The Yellow Peril, depicting Uncle Sam in a swordfight with a stereotypical pigtailed “Chinaman” to the Left, and a bipolar globe, beneath, the Title of the Book</vt:lpstr>
      <vt:lpstr>Cartoon in Punch magazine 1903, “The Rand Mine-Owners’ employment of Chinese labour was controversial and contributed to the Liberal Party’s Victory in Parliamentary elections of 1906</vt:lpstr>
      <vt:lpstr>Anti-Immigration cartoon</vt:lpstr>
      <vt:lpstr>PowerPoint Presentation</vt:lpstr>
      <vt:lpstr>The Ogre of the Orient</vt:lpstr>
      <vt:lpstr>Yellow Peril and its Moral Impact</vt:lpstr>
      <vt:lpstr>Again, Moral and Societal Impact of Yellow Peril</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20th Century  “Yellow Peril” Stuff</dc:title>
  <dc:creator>Levey, Matt A.</dc:creator>
  <cp:lastModifiedBy>Levey, Matt A.</cp:lastModifiedBy>
  <cp:revision>4</cp:revision>
  <dcterms:created xsi:type="dcterms:W3CDTF">2012-11-12T16:45:04Z</dcterms:created>
  <dcterms:modified xsi:type="dcterms:W3CDTF">2012-11-12T17:27:50Z</dcterms:modified>
</cp:coreProperties>
</file>