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7" r:id="rId1"/>
  </p:sldMasterIdLst>
  <p:notesMasterIdLst>
    <p:notesMasterId r:id="rId29"/>
  </p:notesMasterIdLst>
  <p:sldIdLst>
    <p:sldId id="256" r:id="rId2"/>
    <p:sldId id="279" r:id="rId3"/>
    <p:sldId id="280" r:id="rId4"/>
    <p:sldId id="281" r:id="rId5"/>
    <p:sldId id="282" r:id="rId6"/>
    <p:sldId id="288" r:id="rId7"/>
    <p:sldId id="257" r:id="rId8"/>
    <p:sldId id="260" r:id="rId9"/>
    <p:sldId id="283" r:id="rId10"/>
    <p:sldId id="262" r:id="rId11"/>
    <p:sldId id="263" r:id="rId12"/>
    <p:sldId id="264" r:id="rId13"/>
    <p:sldId id="265" r:id="rId14"/>
    <p:sldId id="266" r:id="rId15"/>
    <p:sldId id="267" r:id="rId16"/>
    <p:sldId id="268" r:id="rId17"/>
    <p:sldId id="285" r:id="rId18"/>
    <p:sldId id="269" r:id="rId19"/>
    <p:sldId id="271" r:id="rId20"/>
    <p:sldId id="287" r:id="rId21"/>
    <p:sldId id="273" r:id="rId22"/>
    <p:sldId id="274" r:id="rId23"/>
    <p:sldId id="275" r:id="rId24"/>
    <p:sldId id="276" r:id="rId25"/>
    <p:sldId id="277" r:id="rId26"/>
    <p:sldId id="278" r:id="rId27"/>
    <p:sldId id="284" r:id="rId28"/>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06"/>
    <p:restoredTop sz="95853"/>
  </p:normalViewPr>
  <p:slideViewPr>
    <p:cSldViewPr snapToGrid="0" snapToObjects="1">
      <p:cViewPr varScale="1">
        <p:scale>
          <a:sx n="101" d="100"/>
          <a:sy n="101" d="100"/>
        </p:scale>
        <p:origin x="126" y="6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5.svg"/></Relationships>
</file>

<file path=ppt/diagrams/_rels/data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2.svg"/><Relationship Id="rId1" Type="http://schemas.openxmlformats.org/officeDocument/2006/relationships/image" Target="../media/image21.png"/><Relationship Id="rId4" Type="http://schemas.openxmlformats.org/officeDocument/2006/relationships/image" Target="../media/image3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5.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2.svg"/><Relationship Id="rId1" Type="http://schemas.openxmlformats.org/officeDocument/2006/relationships/image" Target="../media/image21.png"/><Relationship Id="rId4" Type="http://schemas.openxmlformats.org/officeDocument/2006/relationships/image" Target="../media/image3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F30573-A63C-475A-91F3-BFA4F82E1A02}"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6E14719C-D6D4-4F08-95F1-40691EB36B0E}">
      <dgm:prSet/>
      <dgm:spPr/>
      <dgm:t>
        <a:bodyPr/>
        <a:lstStyle/>
        <a:p>
          <a:r>
            <a:rPr lang="en-US"/>
            <a:t>The following slides will contain questions from the reading assignment. Login to Turning Point on your turning point app on your mobile device or go to the following website on your iPad or laptop to participate:  student.turningtechnologies.com</a:t>
          </a:r>
        </a:p>
      </dgm:t>
    </dgm:pt>
    <dgm:pt modelId="{1BA4C132-9CEF-4E5C-A0B6-BE4B03A15D85}" type="parTrans" cxnId="{026A80C3-F7B3-4685-96CC-4CB1E09F05C9}">
      <dgm:prSet/>
      <dgm:spPr/>
      <dgm:t>
        <a:bodyPr/>
        <a:lstStyle/>
        <a:p>
          <a:endParaRPr lang="en-US"/>
        </a:p>
      </dgm:t>
    </dgm:pt>
    <dgm:pt modelId="{0420FD57-EC46-40A4-8053-1D9665894D0C}" type="sibTrans" cxnId="{026A80C3-F7B3-4685-96CC-4CB1E09F05C9}">
      <dgm:prSet/>
      <dgm:spPr/>
      <dgm:t>
        <a:bodyPr/>
        <a:lstStyle/>
        <a:p>
          <a:endParaRPr lang="en-US"/>
        </a:p>
      </dgm:t>
    </dgm:pt>
    <dgm:pt modelId="{CE84313F-9078-42FB-90AF-EFC53BD9B75E}">
      <dgm:prSet/>
      <dgm:spPr/>
      <dgm:t>
        <a:bodyPr/>
        <a:lstStyle/>
        <a:p>
          <a:r>
            <a:rPr lang="en-US"/>
            <a:t>Name of session: hurt</a:t>
          </a:r>
        </a:p>
      </dgm:t>
    </dgm:pt>
    <dgm:pt modelId="{5FE4BD60-F22B-45CB-BDEC-52E12D0AD0FE}" type="parTrans" cxnId="{3ED37C1D-4825-45B2-A0C5-9A2E4F9983D8}">
      <dgm:prSet/>
      <dgm:spPr/>
      <dgm:t>
        <a:bodyPr/>
        <a:lstStyle/>
        <a:p>
          <a:endParaRPr lang="en-US"/>
        </a:p>
      </dgm:t>
    </dgm:pt>
    <dgm:pt modelId="{4FC12ACE-2434-41DE-A65C-14EA371625F6}" type="sibTrans" cxnId="{3ED37C1D-4825-45B2-A0C5-9A2E4F9983D8}">
      <dgm:prSet/>
      <dgm:spPr/>
      <dgm:t>
        <a:bodyPr/>
        <a:lstStyle/>
        <a:p>
          <a:endParaRPr lang="en-US"/>
        </a:p>
      </dgm:t>
    </dgm:pt>
    <dgm:pt modelId="{4981F974-1058-45BA-8576-88D7AA173F5C}">
      <dgm:prSet/>
      <dgm:spPr/>
      <dgm:t>
        <a:bodyPr/>
        <a:lstStyle/>
        <a:p>
          <a:r>
            <a:rPr lang="en-US"/>
            <a:t>The questions are not timed, but I will advance the slides based on responses received and observed participation efforts.</a:t>
          </a:r>
        </a:p>
      </dgm:t>
    </dgm:pt>
    <dgm:pt modelId="{1A968B98-0631-45A1-A29A-210D82395FB3}" type="parTrans" cxnId="{0FEDE005-2486-4593-A6A0-FDDAFC06E26F}">
      <dgm:prSet/>
      <dgm:spPr/>
      <dgm:t>
        <a:bodyPr/>
        <a:lstStyle/>
        <a:p>
          <a:endParaRPr lang="en-US"/>
        </a:p>
      </dgm:t>
    </dgm:pt>
    <dgm:pt modelId="{E5481EEC-1E6F-4F41-85F7-2819F845966C}" type="sibTrans" cxnId="{0FEDE005-2486-4593-A6A0-FDDAFC06E26F}">
      <dgm:prSet/>
      <dgm:spPr/>
      <dgm:t>
        <a:bodyPr/>
        <a:lstStyle/>
        <a:p>
          <a:endParaRPr lang="en-US"/>
        </a:p>
      </dgm:t>
    </dgm:pt>
    <dgm:pt modelId="{C44037C1-26FF-457C-86E2-05F5F5200B6B}" type="pres">
      <dgm:prSet presAssocID="{54F30573-A63C-475A-91F3-BFA4F82E1A02}" presName="root" presStyleCnt="0">
        <dgm:presLayoutVars>
          <dgm:dir/>
          <dgm:resizeHandles val="exact"/>
        </dgm:presLayoutVars>
      </dgm:prSet>
      <dgm:spPr/>
      <dgm:t>
        <a:bodyPr/>
        <a:lstStyle/>
        <a:p>
          <a:endParaRPr lang="en-US"/>
        </a:p>
      </dgm:t>
    </dgm:pt>
    <dgm:pt modelId="{BB0F62D9-1275-4E24-A4B6-5F60021C7AAD}" type="pres">
      <dgm:prSet presAssocID="{6E14719C-D6D4-4F08-95F1-40691EB36B0E}" presName="compNode" presStyleCnt="0"/>
      <dgm:spPr/>
    </dgm:pt>
    <dgm:pt modelId="{7168A782-1901-4490-BC54-BC52B05C45A3}" type="pres">
      <dgm:prSet presAssocID="{6E14719C-D6D4-4F08-95F1-40691EB36B0E}" presName="bgRect" presStyleLbl="bgShp" presStyleIdx="0" presStyleCnt="3"/>
      <dgm:spPr/>
    </dgm:pt>
    <dgm:pt modelId="{F0A390CA-751B-43B0-A18D-B8598C171523}" type="pres">
      <dgm:prSet presAssocID="{6E14719C-D6D4-4F08-95F1-40691EB36B0E}"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Laptop"/>
        </a:ext>
      </dgm:extLst>
    </dgm:pt>
    <dgm:pt modelId="{77A55960-19CD-4095-9F8A-0B0CF8BA456F}" type="pres">
      <dgm:prSet presAssocID="{6E14719C-D6D4-4F08-95F1-40691EB36B0E}" presName="spaceRect" presStyleCnt="0"/>
      <dgm:spPr/>
    </dgm:pt>
    <dgm:pt modelId="{458923C8-65D3-4C6D-95CF-552E62831BB9}" type="pres">
      <dgm:prSet presAssocID="{6E14719C-D6D4-4F08-95F1-40691EB36B0E}" presName="parTx" presStyleLbl="revTx" presStyleIdx="0" presStyleCnt="3">
        <dgm:presLayoutVars>
          <dgm:chMax val="0"/>
          <dgm:chPref val="0"/>
        </dgm:presLayoutVars>
      </dgm:prSet>
      <dgm:spPr/>
      <dgm:t>
        <a:bodyPr/>
        <a:lstStyle/>
        <a:p>
          <a:endParaRPr lang="en-US"/>
        </a:p>
      </dgm:t>
    </dgm:pt>
    <dgm:pt modelId="{20C92EF2-3714-4F13-989E-BC51BDF8918F}" type="pres">
      <dgm:prSet presAssocID="{0420FD57-EC46-40A4-8053-1D9665894D0C}" presName="sibTrans" presStyleCnt="0"/>
      <dgm:spPr/>
    </dgm:pt>
    <dgm:pt modelId="{DB95D4B5-ADA0-4551-8457-27038F2101D6}" type="pres">
      <dgm:prSet presAssocID="{CE84313F-9078-42FB-90AF-EFC53BD9B75E}" presName="compNode" presStyleCnt="0"/>
      <dgm:spPr/>
    </dgm:pt>
    <dgm:pt modelId="{4CFC4621-56A2-488F-9E20-1793EFE2CC48}" type="pres">
      <dgm:prSet presAssocID="{CE84313F-9078-42FB-90AF-EFC53BD9B75E}" presName="bgRect" presStyleLbl="bgShp" presStyleIdx="1" presStyleCnt="3"/>
      <dgm:spPr/>
    </dgm:pt>
    <dgm:pt modelId="{FC438F35-9C6F-4566-9955-637C3EA26022}" type="pres">
      <dgm:prSet presAssocID="{CE84313F-9078-42FB-90AF-EFC53BD9B75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6E226567-15F7-4356-8AED-323661101376}" type="pres">
      <dgm:prSet presAssocID="{CE84313F-9078-42FB-90AF-EFC53BD9B75E}" presName="spaceRect" presStyleCnt="0"/>
      <dgm:spPr/>
    </dgm:pt>
    <dgm:pt modelId="{A7AE0C63-C082-4C32-9E96-5207BB6CC2B7}" type="pres">
      <dgm:prSet presAssocID="{CE84313F-9078-42FB-90AF-EFC53BD9B75E}" presName="parTx" presStyleLbl="revTx" presStyleIdx="1" presStyleCnt="3">
        <dgm:presLayoutVars>
          <dgm:chMax val="0"/>
          <dgm:chPref val="0"/>
        </dgm:presLayoutVars>
      </dgm:prSet>
      <dgm:spPr/>
      <dgm:t>
        <a:bodyPr/>
        <a:lstStyle/>
        <a:p>
          <a:endParaRPr lang="en-US"/>
        </a:p>
      </dgm:t>
    </dgm:pt>
    <dgm:pt modelId="{8972086A-F568-4B11-8570-FE9388270B13}" type="pres">
      <dgm:prSet presAssocID="{4FC12ACE-2434-41DE-A65C-14EA371625F6}" presName="sibTrans" presStyleCnt="0"/>
      <dgm:spPr/>
    </dgm:pt>
    <dgm:pt modelId="{A7A25DFC-31DE-446E-9509-4E27D11418CD}" type="pres">
      <dgm:prSet presAssocID="{4981F974-1058-45BA-8576-88D7AA173F5C}" presName="compNode" presStyleCnt="0"/>
      <dgm:spPr/>
    </dgm:pt>
    <dgm:pt modelId="{1E27867E-B349-440C-8974-18253A39FE40}" type="pres">
      <dgm:prSet presAssocID="{4981F974-1058-45BA-8576-88D7AA173F5C}" presName="bgRect" presStyleLbl="bgShp" presStyleIdx="2" presStyleCnt="3"/>
      <dgm:spPr/>
    </dgm:pt>
    <dgm:pt modelId="{82929171-815F-47E2-BFB7-E1D3B17220CC}" type="pres">
      <dgm:prSet presAssocID="{4981F974-1058-45BA-8576-88D7AA173F5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Presentation with Checklist"/>
        </a:ext>
      </dgm:extLst>
    </dgm:pt>
    <dgm:pt modelId="{0D6373F5-ADF7-4DB0-A957-E3AEAE0C048A}" type="pres">
      <dgm:prSet presAssocID="{4981F974-1058-45BA-8576-88D7AA173F5C}" presName="spaceRect" presStyleCnt="0"/>
      <dgm:spPr/>
    </dgm:pt>
    <dgm:pt modelId="{8F68C1AE-386B-447B-8D81-80A5938D61EE}" type="pres">
      <dgm:prSet presAssocID="{4981F974-1058-45BA-8576-88D7AA173F5C}" presName="parTx" presStyleLbl="revTx" presStyleIdx="2" presStyleCnt="3">
        <dgm:presLayoutVars>
          <dgm:chMax val="0"/>
          <dgm:chPref val="0"/>
        </dgm:presLayoutVars>
      </dgm:prSet>
      <dgm:spPr/>
      <dgm:t>
        <a:bodyPr/>
        <a:lstStyle/>
        <a:p>
          <a:endParaRPr lang="en-US"/>
        </a:p>
      </dgm:t>
    </dgm:pt>
  </dgm:ptLst>
  <dgm:cxnLst>
    <dgm:cxn modelId="{3ED37C1D-4825-45B2-A0C5-9A2E4F9983D8}" srcId="{54F30573-A63C-475A-91F3-BFA4F82E1A02}" destId="{CE84313F-9078-42FB-90AF-EFC53BD9B75E}" srcOrd="1" destOrd="0" parTransId="{5FE4BD60-F22B-45CB-BDEC-52E12D0AD0FE}" sibTransId="{4FC12ACE-2434-41DE-A65C-14EA371625F6}"/>
    <dgm:cxn modelId="{026A80C3-F7B3-4685-96CC-4CB1E09F05C9}" srcId="{54F30573-A63C-475A-91F3-BFA4F82E1A02}" destId="{6E14719C-D6D4-4F08-95F1-40691EB36B0E}" srcOrd="0" destOrd="0" parTransId="{1BA4C132-9CEF-4E5C-A0B6-BE4B03A15D85}" sibTransId="{0420FD57-EC46-40A4-8053-1D9665894D0C}"/>
    <dgm:cxn modelId="{EB03D009-71CF-2045-9ADC-403C6E9B3D79}" type="presOf" srcId="{4981F974-1058-45BA-8576-88D7AA173F5C}" destId="{8F68C1AE-386B-447B-8D81-80A5938D61EE}" srcOrd="0" destOrd="0" presId="urn:microsoft.com/office/officeart/2018/2/layout/IconVerticalSolidList"/>
    <dgm:cxn modelId="{E0CB4596-973B-5648-B08D-8CDB11C72AF7}" type="presOf" srcId="{54F30573-A63C-475A-91F3-BFA4F82E1A02}" destId="{C44037C1-26FF-457C-86E2-05F5F5200B6B}" srcOrd="0" destOrd="0" presId="urn:microsoft.com/office/officeart/2018/2/layout/IconVerticalSolidList"/>
    <dgm:cxn modelId="{37994520-FF05-3C40-9E3D-BD7CEDEBAE54}" type="presOf" srcId="{CE84313F-9078-42FB-90AF-EFC53BD9B75E}" destId="{A7AE0C63-C082-4C32-9E96-5207BB6CC2B7}" srcOrd="0" destOrd="0" presId="urn:microsoft.com/office/officeart/2018/2/layout/IconVerticalSolidList"/>
    <dgm:cxn modelId="{028DE3F5-266B-2646-93F4-4B72D93D7E28}" type="presOf" srcId="{6E14719C-D6D4-4F08-95F1-40691EB36B0E}" destId="{458923C8-65D3-4C6D-95CF-552E62831BB9}" srcOrd="0" destOrd="0" presId="urn:microsoft.com/office/officeart/2018/2/layout/IconVerticalSolidList"/>
    <dgm:cxn modelId="{0FEDE005-2486-4593-A6A0-FDDAFC06E26F}" srcId="{54F30573-A63C-475A-91F3-BFA4F82E1A02}" destId="{4981F974-1058-45BA-8576-88D7AA173F5C}" srcOrd="2" destOrd="0" parTransId="{1A968B98-0631-45A1-A29A-210D82395FB3}" sibTransId="{E5481EEC-1E6F-4F41-85F7-2819F845966C}"/>
    <dgm:cxn modelId="{B05E531B-0692-2B41-9EBB-D7D330B5FD08}" type="presParOf" srcId="{C44037C1-26FF-457C-86E2-05F5F5200B6B}" destId="{BB0F62D9-1275-4E24-A4B6-5F60021C7AAD}" srcOrd="0" destOrd="0" presId="urn:microsoft.com/office/officeart/2018/2/layout/IconVerticalSolidList"/>
    <dgm:cxn modelId="{469B0F3B-FE2E-AD4A-901A-8B74D14723F3}" type="presParOf" srcId="{BB0F62D9-1275-4E24-A4B6-5F60021C7AAD}" destId="{7168A782-1901-4490-BC54-BC52B05C45A3}" srcOrd="0" destOrd="0" presId="urn:microsoft.com/office/officeart/2018/2/layout/IconVerticalSolidList"/>
    <dgm:cxn modelId="{6D43B293-3B32-6F40-9A67-414A642BC8C7}" type="presParOf" srcId="{BB0F62D9-1275-4E24-A4B6-5F60021C7AAD}" destId="{F0A390CA-751B-43B0-A18D-B8598C171523}" srcOrd="1" destOrd="0" presId="urn:microsoft.com/office/officeart/2018/2/layout/IconVerticalSolidList"/>
    <dgm:cxn modelId="{549DD9F0-94D4-4440-81F8-B212ECB60FF5}" type="presParOf" srcId="{BB0F62D9-1275-4E24-A4B6-5F60021C7AAD}" destId="{77A55960-19CD-4095-9F8A-0B0CF8BA456F}" srcOrd="2" destOrd="0" presId="urn:microsoft.com/office/officeart/2018/2/layout/IconVerticalSolidList"/>
    <dgm:cxn modelId="{727DFCA0-68C7-AD48-AF3D-AE99739F62B9}" type="presParOf" srcId="{BB0F62D9-1275-4E24-A4B6-5F60021C7AAD}" destId="{458923C8-65D3-4C6D-95CF-552E62831BB9}" srcOrd="3" destOrd="0" presId="urn:microsoft.com/office/officeart/2018/2/layout/IconVerticalSolidList"/>
    <dgm:cxn modelId="{579872B2-881A-0249-94E3-4D1A5BCA7812}" type="presParOf" srcId="{C44037C1-26FF-457C-86E2-05F5F5200B6B}" destId="{20C92EF2-3714-4F13-989E-BC51BDF8918F}" srcOrd="1" destOrd="0" presId="urn:microsoft.com/office/officeart/2018/2/layout/IconVerticalSolidList"/>
    <dgm:cxn modelId="{C37FDA24-595C-5A4A-B600-CCF0A0107051}" type="presParOf" srcId="{C44037C1-26FF-457C-86E2-05F5F5200B6B}" destId="{DB95D4B5-ADA0-4551-8457-27038F2101D6}" srcOrd="2" destOrd="0" presId="urn:microsoft.com/office/officeart/2018/2/layout/IconVerticalSolidList"/>
    <dgm:cxn modelId="{FA8F75FE-2545-5A4F-8452-E392A3CA91D8}" type="presParOf" srcId="{DB95D4B5-ADA0-4551-8457-27038F2101D6}" destId="{4CFC4621-56A2-488F-9E20-1793EFE2CC48}" srcOrd="0" destOrd="0" presId="urn:microsoft.com/office/officeart/2018/2/layout/IconVerticalSolidList"/>
    <dgm:cxn modelId="{9F25B57E-7ADC-1B4E-84ED-7433448A825D}" type="presParOf" srcId="{DB95D4B5-ADA0-4551-8457-27038F2101D6}" destId="{FC438F35-9C6F-4566-9955-637C3EA26022}" srcOrd="1" destOrd="0" presId="urn:microsoft.com/office/officeart/2018/2/layout/IconVerticalSolidList"/>
    <dgm:cxn modelId="{7C66CE47-743A-8A48-906F-BB174DD3FC3B}" type="presParOf" srcId="{DB95D4B5-ADA0-4551-8457-27038F2101D6}" destId="{6E226567-15F7-4356-8AED-323661101376}" srcOrd="2" destOrd="0" presId="urn:microsoft.com/office/officeart/2018/2/layout/IconVerticalSolidList"/>
    <dgm:cxn modelId="{21DE70C2-2C64-1D43-982C-0073D64E6E4D}" type="presParOf" srcId="{DB95D4B5-ADA0-4551-8457-27038F2101D6}" destId="{A7AE0C63-C082-4C32-9E96-5207BB6CC2B7}" srcOrd="3" destOrd="0" presId="urn:microsoft.com/office/officeart/2018/2/layout/IconVerticalSolidList"/>
    <dgm:cxn modelId="{86E50C8D-EB14-CD4F-A3B4-27F32220AF63}" type="presParOf" srcId="{C44037C1-26FF-457C-86E2-05F5F5200B6B}" destId="{8972086A-F568-4B11-8570-FE9388270B13}" srcOrd="3" destOrd="0" presId="urn:microsoft.com/office/officeart/2018/2/layout/IconVerticalSolidList"/>
    <dgm:cxn modelId="{DDD25F1E-F3C6-E448-AC31-469B9436795F}" type="presParOf" srcId="{C44037C1-26FF-457C-86E2-05F5F5200B6B}" destId="{A7A25DFC-31DE-446E-9509-4E27D11418CD}" srcOrd="4" destOrd="0" presId="urn:microsoft.com/office/officeart/2018/2/layout/IconVerticalSolidList"/>
    <dgm:cxn modelId="{1A5BB3B2-24D1-2444-863E-5921979C974A}" type="presParOf" srcId="{A7A25DFC-31DE-446E-9509-4E27D11418CD}" destId="{1E27867E-B349-440C-8974-18253A39FE40}" srcOrd="0" destOrd="0" presId="urn:microsoft.com/office/officeart/2018/2/layout/IconVerticalSolidList"/>
    <dgm:cxn modelId="{E071BA14-4278-C247-AA4D-7A851BC321B5}" type="presParOf" srcId="{A7A25DFC-31DE-446E-9509-4E27D11418CD}" destId="{82929171-815F-47E2-BFB7-E1D3B17220CC}" srcOrd="1" destOrd="0" presId="urn:microsoft.com/office/officeart/2018/2/layout/IconVerticalSolidList"/>
    <dgm:cxn modelId="{FA9D4587-AE7D-E440-A423-C16ABA196155}" type="presParOf" srcId="{A7A25DFC-31DE-446E-9509-4E27D11418CD}" destId="{0D6373F5-ADF7-4DB0-A957-E3AEAE0C048A}" srcOrd="2" destOrd="0" presId="urn:microsoft.com/office/officeart/2018/2/layout/IconVerticalSolidList"/>
    <dgm:cxn modelId="{31E0B62F-33A7-6C4D-A558-392CCAF2B5BF}" type="presParOf" srcId="{A7A25DFC-31DE-446E-9509-4E27D11418CD}" destId="{8F68C1AE-386B-447B-8D81-80A5938D61E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BD71F-7FAA-4372-8FDB-3BA8D848FBAE}"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7670E80B-8938-41B5-8AD3-D7924A9EE167}">
      <dgm:prSet/>
      <dgm:spPr/>
      <dgm:t>
        <a:bodyPr/>
        <a:lstStyle/>
        <a:p>
          <a:r>
            <a:rPr lang="en-US" dirty="0"/>
            <a:t>Matter is anything that has mass and takes up space</a:t>
          </a:r>
        </a:p>
      </dgm:t>
    </dgm:pt>
    <dgm:pt modelId="{BDBAD724-F325-49F6-9F75-200AB399DF8F}" type="parTrans" cxnId="{8D881235-886D-4D66-A93E-980957B1D1CC}">
      <dgm:prSet/>
      <dgm:spPr/>
      <dgm:t>
        <a:bodyPr/>
        <a:lstStyle/>
        <a:p>
          <a:endParaRPr lang="en-US"/>
        </a:p>
      </dgm:t>
    </dgm:pt>
    <dgm:pt modelId="{4D7385A1-312A-46C9-8B8B-647D1C2FDC1D}" type="sibTrans" cxnId="{8D881235-886D-4D66-A93E-980957B1D1CC}">
      <dgm:prSet/>
      <dgm:spPr/>
      <dgm:t>
        <a:bodyPr/>
        <a:lstStyle/>
        <a:p>
          <a:endParaRPr lang="en-US"/>
        </a:p>
      </dgm:t>
    </dgm:pt>
    <dgm:pt modelId="{96F32CE0-FC25-471C-8EB8-21806A91D6A8}">
      <dgm:prSet/>
      <dgm:spPr/>
      <dgm:t>
        <a:bodyPr/>
        <a:lstStyle/>
        <a:p>
          <a:r>
            <a:rPr lang="en-US" dirty="0"/>
            <a:t>Rocks</a:t>
          </a:r>
        </a:p>
      </dgm:t>
    </dgm:pt>
    <dgm:pt modelId="{CA65B5B0-9B0F-4A34-8FB5-72D36DA26922}" type="parTrans" cxnId="{49A1E1CD-EDC0-4304-B6D4-75AF69C1B2AC}">
      <dgm:prSet/>
      <dgm:spPr/>
      <dgm:t>
        <a:bodyPr/>
        <a:lstStyle/>
        <a:p>
          <a:endParaRPr lang="en-US"/>
        </a:p>
      </dgm:t>
    </dgm:pt>
    <dgm:pt modelId="{07576BB6-A3A2-4C1A-BE32-A0393A3AFCAA}" type="sibTrans" cxnId="{49A1E1CD-EDC0-4304-B6D4-75AF69C1B2AC}">
      <dgm:prSet/>
      <dgm:spPr/>
      <dgm:t>
        <a:bodyPr/>
        <a:lstStyle/>
        <a:p>
          <a:endParaRPr lang="en-US"/>
        </a:p>
      </dgm:t>
    </dgm:pt>
    <dgm:pt modelId="{3285D471-6C06-47A2-A2F9-F45D6C01A6FF}">
      <dgm:prSet/>
      <dgm:spPr/>
      <dgm:t>
        <a:bodyPr/>
        <a:lstStyle/>
        <a:p>
          <a:r>
            <a:rPr lang="en-US" dirty="0"/>
            <a:t>Metals</a:t>
          </a:r>
        </a:p>
      </dgm:t>
    </dgm:pt>
    <dgm:pt modelId="{5A8F4257-F306-4A2E-B5FC-891FABBFEC95}" type="parTrans" cxnId="{6C395416-EC51-44D1-947E-1EBAE376F880}">
      <dgm:prSet/>
      <dgm:spPr/>
      <dgm:t>
        <a:bodyPr/>
        <a:lstStyle/>
        <a:p>
          <a:endParaRPr lang="en-US"/>
        </a:p>
      </dgm:t>
    </dgm:pt>
    <dgm:pt modelId="{41544ED6-487C-429A-92E3-904ACD4B2DDC}" type="sibTrans" cxnId="{6C395416-EC51-44D1-947E-1EBAE376F880}">
      <dgm:prSet/>
      <dgm:spPr/>
      <dgm:t>
        <a:bodyPr/>
        <a:lstStyle/>
        <a:p>
          <a:endParaRPr lang="en-US"/>
        </a:p>
      </dgm:t>
    </dgm:pt>
    <dgm:pt modelId="{2C15C090-B3E6-4D14-BF21-C21201DE3487}">
      <dgm:prSet/>
      <dgm:spPr/>
      <dgm:t>
        <a:bodyPr/>
        <a:lstStyle/>
        <a:p>
          <a:r>
            <a:rPr lang="en-US" dirty="0"/>
            <a:t>Oils</a:t>
          </a:r>
        </a:p>
      </dgm:t>
    </dgm:pt>
    <dgm:pt modelId="{E76FC19F-9F0E-4A1D-BFC9-3940E0957ED0}" type="parTrans" cxnId="{179F4196-C61D-486E-8DED-DA697FF83B9E}">
      <dgm:prSet/>
      <dgm:spPr/>
      <dgm:t>
        <a:bodyPr/>
        <a:lstStyle/>
        <a:p>
          <a:endParaRPr lang="en-US"/>
        </a:p>
      </dgm:t>
    </dgm:pt>
    <dgm:pt modelId="{FA1719C3-31D6-4F69-8797-07B5584F9D01}" type="sibTrans" cxnId="{179F4196-C61D-486E-8DED-DA697FF83B9E}">
      <dgm:prSet/>
      <dgm:spPr/>
      <dgm:t>
        <a:bodyPr/>
        <a:lstStyle/>
        <a:p>
          <a:endParaRPr lang="en-US"/>
        </a:p>
      </dgm:t>
    </dgm:pt>
    <dgm:pt modelId="{001D3146-2833-49CE-B97B-A26ED53B376F}">
      <dgm:prSet/>
      <dgm:spPr/>
      <dgm:t>
        <a:bodyPr/>
        <a:lstStyle/>
        <a:p>
          <a:r>
            <a:rPr lang="en-US" dirty="0"/>
            <a:t>Gases</a:t>
          </a:r>
        </a:p>
      </dgm:t>
    </dgm:pt>
    <dgm:pt modelId="{837BEFD0-2165-4EC8-88B8-2F814AEB392E}" type="parTrans" cxnId="{13A126B4-305E-4FED-977F-484E970A5E6D}">
      <dgm:prSet/>
      <dgm:spPr/>
      <dgm:t>
        <a:bodyPr/>
        <a:lstStyle/>
        <a:p>
          <a:endParaRPr lang="en-US"/>
        </a:p>
      </dgm:t>
    </dgm:pt>
    <dgm:pt modelId="{4B721DA5-EC79-4D34-B81A-62ADAE8C8083}" type="sibTrans" cxnId="{13A126B4-305E-4FED-977F-484E970A5E6D}">
      <dgm:prSet/>
      <dgm:spPr/>
      <dgm:t>
        <a:bodyPr/>
        <a:lstStyle/>
        <a:p>
          <a:endParaRPr lang="en-US"/>
        </a:p>
      </dgm:t>
    </dgm:pt>
    <dgm:pt modelId="{5CD6CDF4-F88E-4EB2-8715-7514A02F40A7}">
      <dgm:prSet/>
      <dgm:spPr/>
      <dgm:t>
        <a:bodyPr/>
        <a:lstStyle/>
        <a:p>
          <a:r>
            <a:rPr lang="en-US" dirty="0"/>
            <a:t>Organisms</a:t>
          </a:r>
        </a:p>
      </dgm:t>
    </dgm:pt>
    <dgm:pt modelId="{138A75E0-BFF2-41DA-8F8F-E45386F2061F}" type="parTrans" cxnId="{A7AC1D19-A7C8-4423-853B-95FC81A3B925}">
      <dgm:prSet/>
      <dgm:spPr/>
      <dgm:t>
        <a:bodyPr/>
        <a:lstStyle/>
        <a:p>
          <a:endParaRPr lang="en-US"/>
        </a:p>
      </dgm:t>
    </dgm:pt>
    <dgm:pt modelId="{DA98CD24-D5B9-4C5C-8570-2B0DD30D53D8}" type="sibTrans" cxnId="{A7AC1D19-A7C8-4423-853B-95FC81A3B925}">
      <dgm:prSet/>
      <dgm:spPr/>
      <dgm:t>
        <a:bodyPr/>
        <a:lstStyle/>
        <a:p>
          <a:endParaRPr lang="en-US"/>
        </a:p>
      </dgm:t>
    </dgm:pt>
    <dgm:pt modelId="{ECBB8BF5-C218-4674-ACB0-CE4532F22223}">
      <dgm:prSet/>
      <dgm:spPr/>
      <dgm:t>
        <a:bodyPr/>
        <a:lstStyle/>
        <a:p>
          <a:r>
            <a:rPr lang="en-US"/>
            <a:t>Matter is made up of elements</a:t>
          </a:r>
        </a:p>
      </dgm:t>
    </dgm:pt>
    <dgm:pt modelId="{DF3E1F57-BF45-474E-92F9-A394D6726596}" type="parTrans" cxnId="{87B4501D-1083-490D-879B-999DD19C8943}">
      <dgm:prSet/>
      <dgm:spPr/>
      <dgm:t>
        <a:bodyPr/>
        <a:lstStyle/>
        <a:p>
          <a:endParaRPr lang="en-US"/>
        </a:p>
      </dgm:t>
    </dgm:pt>
    <dgm:pt modelId="{54323EC6-D528-4D7D-9673-543958EE3A76}" type="sibTrans" cxnId="{87B4501D-1083-490D-879B-999DD19C8943}">
      <dgm:prSet/>
      <dgm:spPr/>
      <dgm:t>
        <a:bodyPr/>
        <a:lstStyle/>
        <a:p>
          <a:endParaRPr lang="en-US"/>
        </a:p>
      </dgm:t>
    </dgm:pt>
    <dgm:pt modelId="{BA70C3CB-492A-4ECE-BDEA-B90B5E558F81}">
      <dgm:prSet/>
      <dgm:spPr/>
      <dgm:t>
        <a:bodyPr/>
        <a:lstStyle/>
        <a:p>
          <a:r>
            <a:rPr lang="en-US"/>
            <a:t>a substance that cannot be broken down to other substances by chemical reactions</a:t>
          </a:r>
        </a:p>
      </dgm:t>
    </dgm:pt>
    <dgm:pt modelId="{E428B1FE-3EAE-4FCD-94E3-F93A1D2A4F17}" type="parTrans" cxnId="{381B0EFC-97E6-4132-A740-7BCF7C0C5A8D}">
      <dgm:prSet/>
      <dgm:spPr/>
      <dgm:t>
        <a:bodyPr/>
        <a:lstStyle/>
        <a:p>
          <a:endParaRPr lang="en-US"/>
        </a:p>
      </dgm:t>
    </dgm:pt>
    <dgm:pt modelId="{EF13FAB9-EA9B-4FEB-B3A4-1C56F77FDD3B}" type="sibTrans" cxnId="{381B0EFC-97E6-4132-A740-7BCF7C0C5A8D}">
      <dgm:prSet/>
      <dgm:spPr/>
      <dgm:t>
        <a:bodyPr/>
        <a:lstStyle/>
        <a:p>
          <a:endParaRPr lang="en-US"/>
        </a:p>
      </dgm:t>
    </dgm:pt>
    <dgm:pt modelId="{60D1A515-5C06-45CB-8FE7-50330B4115F7}">
      <dgm:prSet/>
      <dgm:spPr/>
      <dgm:t>
        <a:bodyPr/>
        <a:lstStyle/>
        <a:p>
          <a:r>
            <a:rPr lang="en-US" dirty="0"/>
            <a:t>gold, copper, carbon, and oxygen</a:t>
          </a:r>
        </a:p>
      </dgm:t>
    </dgm:pt>
    <dgm:pt modelId="{BC06494F-2F81-4FF3-B1CA-9858B6FD02C5}" type="parTrans" cxnId="{B54DAF9A-8704-4B05-8F8C-8D23B25DE6E7}">
      <dgm:prSet/>
      <dgm:spPr/>
      <dgm:t>
        <a:bodyPr/>
        <a:lstStyle/>
        <a:p>
          <a:endParaRPr lang="en-US"/>
        </a:p>
      </dgm:t>
    </dgm:pt>
    <dgm:pt modelId="{BEA339F6-1ECA-415D-8FDE-0ACF17AC460E}" type="sibTrans" cxnId="{B54DAF9A-8704-4B05-8F8C-8D23B25DE6E7}">
      <dgm:prSet/>
      <dgm:spPr/>
      <dgm:t>
        <a:bodyPr/>
        <a:lstStyle/>
        <a:p>
          <a:endParaRPr lang="en-US"/>
        </a:p>
      </dgm:t>
    </dgm:pt>
    <dgm:pt modelId="{DF51C3CB-2B4A-2A45-8A0E-75E7A50460B7}" type="pres">
      <dgm:prSet presAssocID="{190BD71F-7FAA-4372-8FDB-3BA8D848FBAE}" presName="linear" presStyleCnt="0">
        <dgm:presLayoutVars>
          <dgm:dir/>
          <dgm:animLvl val="lvl"/>
          <dgm:resizeHandles val="exact"/>
        </dgm:presLayoutVars>
      </dgm:prSet>
      <dgm:spPr/>
      <dgm:t>
        <a:bodyPr/>
        <a:lstStyle/>
        <a:p>
          <a:endParaRPr lang="en-US"/>
        </a:p>
      </dgm:t>
    </dgm:pt>
    <dgm:pt modelId="{A6C3237C-F847-B145-AA92-4704A40F64B2}" type="pres">
      <dgm:prSet presAssocID="{7670E80B-8938-41B5-8AD3-D7924A9EE167}" presName="parentLin" presStyleCnt="0"/>
      <dgm:spPr/>
    </dgm:pt>
    <dgm:pt modelId="{BD31E297-1F77-4D44-8F59-C2CCC898A589}" type="pres">
      <dgm:prSet presAssocID="{7670E80B-8938-41B5-8AD3-D7924A9EE167}" presName="parentLeftMargin" presStyleLbl="node1" presStyleIdx="0" presStyleCnt="2"/>
      <dgm:spPr/>
      <dgm:t>
        <a:bodyPr/>
        <a:lstStyle/>
        <a:p>
          <a:endParaRPr lang="en-US"/>
        </a:p>
      </dgm:t>
    </dgm:pt>
    <dgm:pt modelId="{7BF31CA1-BF61-DC4E-B6D7-55ED8250B690}" type="pres">
      <dgm:prSet presAssocID="{7670E80B-8938-41B5-8AD3-D7924A9EE167}" presName="parentText" presStyleLbl="node1" presStyleIdx="0" presStyleCnt="2">
        <dgm:presLayoutVars>
          <dgm:chMax val="0"/>
          <dgm:bulletEnabled val="1"/>
        </dgm:presLayoutVars>
      </dgm:prSet>
      <dgm:spPr/>
      <dgm:t>
        <a:bodyPr/>
        <a:lstStyle/>
        <a:p>
          <a:endParaRPr lang="en-US"/>
        </a:p>
      </dgm:t>
    </dgm:pt>
    <dgm:pt modelId="{2438DCC0-2FB1-F049-9286-C56DEB460475}" type="pres">
      <dgm:prSet presAssocID="{7670E80B-8938-41B5-8AD3-D7924A9EE167}" presName="negativeSpace" presStyleCnt="0"/>
      <dgm:spPr/>
    </dgm:pt>
    <dgm:pt modelId="{96B32387-44D4-F146-8EB1-4BA67193AEA8}" type="pres">
      <dgm:prSet presAssocID="{7670E80B-8938-41B5-8AD3-D7924A9EE167}" presName="childText" presStyleLbl="conFgAcc1" presStyleIdx="0" presStyleCnt="2">
        <dgm:presLayoutVars>
          <dgm:bulletEnabled val="1"/>
        </dgm:presLayoutVars>
      </dgm:prSet>
      <dgm:spPr/>
      <dgm:t>
        <a:bodyPr/>
        <a:lstStyle/>
        <a:p>
          <a:endParaRPr lang="en-US"/>
        </a:p>
      </dgm:t>
    </dgm:pt>
    <dgm:pt modelId="{913DCA64-0CCE-FA43-9892-E1F45DD5DBCD}" type="pres">
      <dgm:prSet presAssocID="{4D7385A1-312A-46C9-8B8B-647D1C2FDC1D}" presName="spaceBetweenRectangles" presStyleCnt="0"/>
      <dgm:spPr/>
    </dgm:pt>
    <dgm:pt modelId="{1736551C-DBBA-404C-9830-DA4B888756AB}" type="pres">
      <dgm:prSet presAssocID="{ECBB8BF5-C218-4674-ACB0-CE4532F22223}" presName="parentLin" presStyleCnt="0"/>
      <dgm:spPr/>
    </dgm:pt>
    <dgm:pt modelId="{CC0D3D49-BD4D-7144-A6B4-7C27FFE5F933}" type="pres">
      <dgm:prSet presAssocID="{ECBB8BF5-C218-4674-ACB0-CE4532F22223}" presName="parentLeftMargin" presStyleLbl="node1" presStyleIdx="0" presStyleCnt="2"/>
      <dgm:spPr/>
      <dgm:t>
        <a:bodyPr/>
        <a:lstStyle/>
        <a:p>
          <a:endParaRPr lang="en-US"/>
        </a:p>
      </dgm:t>
    </dgm:pt>
    <dgm:pt modelId="{46A7B21D-E323-EB46-A397-940A49C49B1F}" type="pres">
      <dgm:prSet presAssocID="{ECBB8BF5-C218-4674-ACB0-CE4532F22223}" presName="parentText" presStyleLbl="node1" presStyleIdx="1" presStyleCnt="2">
        <dgm:presLayoutVars>
          <dgm:chMax val="0"/>
          <dgm:bulletEnabled val="1"/>
        </dgm:presLayoutVars>
      </dgm:prSet>
      <dgm:spPr/>
      <dgm:t>
        <a:bodyPr/>
        <a:lstStyle/>
        <a:p>
          <a:endParaRPr lang="en-US"/>
        </a:p>
      </dgm:t>
    </dgm:pt>
    <dgm:pt modelId="{E4F8F56B-CF35-394C-AB2E-CF6080C1B6CD}" type="pres">
      <dgm:prSet presAssocID="{ECBB8BF5-C218-4674-ACB0-CE4532F22223}" presName="negativeSpace" presStyleCnt="0"/>
      <dgm:spPr/>
    </dgm:pt>
    <dgm:pt modelId="{D2D97A6C-27AB-5049-B12B-A6C27C1855BB}" type="pres">
      <dgm:prSet presAssocID="{ECBB8BF5-C218-4674-ACB0-CE4532F22223}" presName="childText" presStyleLbl="conFgAcc1" presStyleIdx="1" presStyleCnt="2">
        <dgm:presLayoutVars>
          <dgm:bulletEnabled val="1"/>
        </dgm:presLayoutVars>
      </dgm:prSet>
      <dgm:spPr/>
      <dgm:t>
        <a:bodyPr/>
        <a:lstStyle/>
        <a:p>
          <a:endParaRPr lang="en-US"/>
        </a:p>
      </dgm:t>
    </dgm:pt>
  </dgm:ptLst>
  <dgm:cxnLst>
    <dgm:cxn modelId="{A7AC1D19-A7C8-4423-853B-95FC81A3B925}" srcId="{7670E80B-8938-41B5-8AD3-D7924A9EE167}" destId="{5CD6CDF4-F88E-4EB2-8715-7514A02F40A7}" srcOrd="4" destOrd="0" parTransId="{138A75E0-BFF2-41DA-8F8F-E45386F2061F}" sibTransId="{DA98CD24-D5B9-4C5C-8570-2B0DD30D53D8}"/>
    <dgm:cxn modelId="{22D8C876-981A-BD4D-9776-34428CE8E000}" type="presOf" srcId="{60D1A515-5C06-45CB-8FE7-50330B4115F7}" destId="{D2D97A6C-27AB-5049-B12B-A6C27C1855BB}" srcOrd="0" destOrd="1" presId="urn:microsoft.com/office/officeart/2005/8/layout/list1"/>
    <dgm:cxn modelId="{A2B3FD6D-7125-E444-BFC8-F8DF5DED4AAC}" type="presOf" srcId="{BA70C3CB-492A-4ECE-BDEA-B90B5E558F81}" destId="{D2D97A6C-27AB-5049-B12B-A6C27C1855BB}" srcOrd="0" destOrd="0" presId="urn:microsoft.com/office/officeart/2005/8/layout/list1"/>
    <dgm:cxn modelId="{381B0EFC-97E6-4132-A740-7BCF7C0C5A8D}" srcId="{ECBB8BF5-C218-4674-ACB0-CE4532F22223}" destId="{BA70C3CB-492A-4ECE-BDEA-B90B5E558F81}" srcOrd="0" destOrd="0" parTransId="{E428B1FE-3EAE-4FCD-94E3-F93A1D2A4F17}" sibTransId="{EF13FAB9-EA9B-4FEB-B3A4-1C56F77FDD3B}"/>
    <dgm:cxn modelId="{57642350-0DDB-2345-855D-8BD80644517E}" type="presOf" srcId="{3285D471-6C06-47A2-A2F9-F45D6C01A6FF}" destId="{96B32387-44D4-F146-8EB1-4BA67193AEA8}" srcOrd="0" destOrd="1" presId="urn:microsoft.com/office/officeart/2005/8/layout/list1"/>
    <dgm:cxn modelId="{A5F63F5D-86C6-8C4F-9C6A-BA5F88EB7CC3}" type="presOf" srcId="{ECBB8BF5-C218-4674-ACB0-CE4532F22223}" destId="{CC0D3D49-BD4D-7144-A6B4-7C27FFE5F933}" srcOrd="0" destOrd="0" presId="urn:microsoft.com/office/officeart/2005/8/layout/list1"/>
    <dgm:cxn modelId="{C19CDFE1-9D03-0749-9D08-B02D5EFA1072}" type="presOf" srcId="{2C15C090-B3E6-4D14-BF21-C21201DE3487}" destId="{96B32387-44D4-F146-8EB1-4BA67193AEA8}" srcOrd="0" destOrd="2" presId="urn:microsoft.com/office/officeart/2005/8/layout/list1"/>
    <dgm:cxn modelId="{0B2F9F44-990C-9A46-8184-FC98A66DC09F}" type="presOf" srcId="{96F32CE0-FC25-471C-8EB8-21806A91D6A8}" destId="{96B32387-44D4-F146-8EB1-4BA67193AEA8}" srcOrd="0" destOrd="0" presId="urn:microsoft.com/office/officeart/2005/8/layout/list1"/>
    <dgm:cxn modelId="{316FE47D-6E40-954A-BB04-A16132AC23EC}" type="presOf" srcId="{001D3146-2833-49CE-B97B-A26ED53B376F}" destId="{96B32387-44D4-F146-8EB1-4BA67193AEA8}" srcOrd="0" destOrd="3" presId="urn:microsoft.com/office/officeart/2005/8/layout/list1"/>
    <dgm:cxn modelId="{94A5BB13-0C8B-9849-B0B1-E10A76AD612A}" type="presOf" srcId="{ECBB8BF5-C218-4674-ACB0-CE4532F22223}" destId="{46A7B21D-E323-EB46-A397-940A49C49B1F}" srcOrd="1" destOrd="0" presId="urn:microsoft.com/office/officeart/2005/8/layout/list1"/>
    <dgm:cxn modelId="{C62A14BE-E779-174C-9060-A6ACBDCACE56}" type="presOf" srcId="{7670E80B-8938-41B5-8AD3-D7924A9EE167}" destId="{7BF31CA1-BF61-DC4E-B6D7-55ED8250B690}" srcOrd="1" destOrd="0" presId="urn:microsoft.com/office/officeart/2005/8/layout/list1"/>
    <dgm:cxn modelId="{87B4501D-1083-490D-879B-999DD19C8943}" srcId="{190BD71F-7FAA-4372-8FDB-3BA8D848FBAE}" destId="{ECBB8BF5-C218-4674-ACB0-CE4532F22223}" srcOrd="1" destOrd="0" parTransId="{DF3E1F57-BF45-474E-92F9-A394D6726596}" sibTransId="{54323EC6-D528-4D7D-9673-543958EE3A76}"/>
    <dgm:cxn modelId="{49A1E1CD-EDC0-4304-B6D4-75AF69C1B2AC}" srcId="{7670E80B-8938-41B5-8AD3-D7924A9EE167}" destId="{96F32CE0-FC25-471C-8EB8-21806A91D6A8}" srcOrd="0" destOrd="0" parTransId="{CA65B5B0-9B0F-4A34-8FB5-72D36DA26922}" sibTransId="{07576BB6-A3A2-4C1A-BE32-A0393A3AFCAA}"/>
    <dgm:cxn modelId="{8D881235-886D-4D66-A93E-980957B1D1CC}" srcId="{190BD71F-7FAA-4372-8FDB-3BA8D848FBAE}" destId="{7670E80B-8938-41B5-8AD3-D7924A9EE167}" srcOrd="0" destOrd="0" parTransId="{BDBAD724-F325-49F6-9F75-200AB399DF8F}" sibTransId="{4D7385A1-312A-46C9-8B8B-647D1C2FDC1D}"/>
    <dgm:cxn modelId="{6C395416-EC51-44D1-947E-1EBAE376F880}" srcId="{7670E80B-8938-41B5-8AD3-D7924A9EE167}" destId="{3285D471-6C06-47A2-A2F9-F45D6C01A6FF}" srcOrd="1" destOrd="0" parTransId="{5A8F4257-F306-4A2E-B5FC-891FABBFEC95}" sibTransId="{41544ED6-487C-429A-92E3-904ACD4B2DDC}"/>
    <dgm:cxn modelId="{13A126B4-305E-4FED-977F-484E970A5E6D}" srcId="{7670E80B-8938-41B5-8AD3-D7924A9EE167}" destId="{001D3146-2833-49CE-B97B-A26ED53B376F}" srcOrd="3" destOrd="0" parTransId="{837BEFD0-2165-4EC8-88B8-2F814AEB392E}" sibTransId="{4B721DA5-EC79-4D34-B81A-62ADAE8C8083}"/>
    <dgm:cxn modelId="{1FA6091B-538E-3C40-B09D-D6C32E2F6E8B}" type="presOf" srcId="{5CD6CDF4-F88E-4EB2-8715-7514A02F40A7}" destId="{96B32387-44D4-F146-8EB1-4BA67193AEA8}" srcOrd="0" destOrd="4" presId="urn:microsoft.com/office/officeart/2005/8/layout/list1"/>
    <dgm:cxn modelId="{B54DAF9A-8704-4B05-8F8C-8D23B25DE6E7}" srcId="{BA70C3CB-492A-4ECE-BDEA-B90B5E558F81}" destId="{60D1A515-5C06-45CB-8FE7-50330B4115F7}" srcOrd="0" destOrd="0" parTransId="{BC06494F-2F81-4FF3-B1CA-9858B6FD02C5}" sibTransId="{BEA339F6-1ECA-415D-8FDE-0ACF17AC460E}"/>
    <dgm:cxn modelId="{DF15B2F7-02B4-6749-B618-C24ADA40361C}" type="presOf" srcId="{7670E80B-8938-41B5-8AD3-D7924A9EE167}" destId="{BD31E297-1F77-4D44-8F59-C2CCC898A589}" srcOrd="0" destOrd="0" presId="urn:microsoft.com/office/officeart/2005/8/layout/list1"/>
    <dgm:cxn modelId="{7A2F38A6-16DB-7941-A9EF-87EB476A08A0}" type="presOf" srcId="{190BD71F-7FAA-4372-8FDB-3BA8D848FBAE}" destId="{DF51C3CB-2B4A-2A45-8A0E-75E7A50460B7}" srcOrd="0" destOrd="0" presId="urn:microsoft.com/office/officeart/2005/8/layout/list1"/>
    <dgm:cxn modelId="{179F4196-C61D-486E-8DED-DA697FF83B9E}" srcId="{7670E80B-8938-41B5-8AD3-D7924A9EE167}" destId="{2C15C090-B3E6-4D14-BF21-C21201DE3487}" srcOrd="2" destOrd="0" parTransId="{E76FC19F-9F0E-4A1D-BFC9-3940E0957ED0}" sibTransId="{FA1719C3-31D6-4F69-8797-07B5584F9D01}"/>
    <dgm:cxn modelId="{1C4ACCF7-AA89-FC4D-A591-7474A344F710}" type="presParOf" srcId="{DF51C3CB-2B4A-2A45-8A0E-75E7A50460B7}" destId="{A6C3237C-F847-B145-AA92-4704A40F64B2}" srcOrd="0" destOrd="0" presId="urn:microsoft.com/office/officeart/2005/8/layout/list1"/>
    <dgm:cxn modelId="{6771E806-5F64-0540-9BEC-1E91A0ED1A3D}" type="presParOf" srcId="{A6C3237C-F847-B145-AA92-4704A40F64B2}" destId="{BD31E297-1F77-4D44-8F59-C2CCC898A589}" srcOrd="0" destOrd="0" presId="urn:microsoft.com/office/officeart/2005/8/layout/list1"/>
    <dgm:cxn modelId="{F50B93DB-1E68-5040-BA39-A7707E29D6D3}" type="presParOf" srcId="{A6C3237C-F847-B145-AA92-4704A40F64B2}" destId="{7BF31CA1-BF61-DC4E-B6D7-55ED8250B690}" srcOrd="1" destOrd="0" presId="urn:microsoft.com/office/officeart/2005/8/layout/list1"/>
    <dgm:cxn modelId="{C205846D-7ACA-6647-AA80-7C6512CCE605}" type="presParOf" srcId="{DF51C3CB-2B4A-2A45-8A0E-75E7A50460B7}" destId="{2438DCC0-2FB1-F049-9286-C56DEB460475}" srcOrd="1" destOrd="0" presId="urn:microsoft.com/office/officeart/2005/8/layout/list1"/>
    <dgm:cxn modelId="{2AE684BF-3AC3-044D-9454-94F282D43BF5}" type="presParOf" srcId="{DF51C3CB-2B4A-2A45-8A0E-75E7A50460B7}" destId="{96B32387-44D4-F146-8EB1-4BA67193AEA8}" srcOrd="2" destOrd="0" presId="urn:microsoft.com/office/officeart/2005/8/layout/list1"/>
    <dgm:cxn modelId="{551ADD47-ED79-D148-8E03-799E0B90BE6F}" type="presParOf" srcId="{DF51C3CB-2B4A-2A45-8A0E-75E7A50460B7}" destId="{913DCA64-0CCE-FA43-9892-E1F45DD5DBCD}" srcOrd="3" destOrd="0" presId="urn:microsoft.com/office/officeart/2005/8/layout/list1"/>
    <dgm:cxn modelId="{ADB00C0F-8D7A-FD47-9891-D16ADC64605E}" type="presParOf" srcId="{DF51C3CB-2B4A-2A45-8A0E-75E7A50460B7}" destId="{1736551C-DBBA-404C-9830-DA4B888756AB}" srcOrd="4" destOrd="0" presId="urn:microsoft.com/office/officeart/2005/8/layout/list1"/>
    <dgm:cxn modelId="{4A6DE69A-9211-534C-83A1-07FC07901861}" type="presParOf" srcId="{1736551C-DBBA-404C-9830-DA4B888756AB}" destId="{CC0D3D49-BD4D-7144-A6B4-7C27FFE5F933}" srcOrd="0" destOrd="0" presId="urn:microsoft.com/office/officeart/2005/8/layout/list1"/>
    <dgm:cxn modelId="{03661136-C1C0-BF4C-B6B7-FEB3B526036F}" type="presParOf" srcId="{1736551C-DBBA-404C-9830-DA4B888756AB}" destId="{46A7B21D-E323-EB46-A397-940A49C49B1F}" srcOrd="1" destOrd="0" presId="urn:microsoft.com/office/officeart/2005/8/layout/list1"/>
    <dgm:cxn modelId="{6CB97354-A6D3-ED4E-A272-407FB985DB9F}" type="presParOf" srcId="{DF51C3CB-2B4A-2A45-8A0E-75E7A50460B7}" destId="{E4F8F56B-CF35-394C-AB2E-CF6080C1B6CD}" srcOrd="5" destOrd="0" presId="urn:microsoft.com/office/officeart/2005/8/layout/list1"/>
    <dgm:cxn modelId="{D8654826-D8D1-0545-B78D-86FFAF7B99E7}" type="presParOf" srcId="{DF51C3CB-2B4A-2A45-8A0E-75E7A50460B7}" destId="{D2D97A6C-27AB-5049-B12B-A6C27C1855B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E9C589-8E28-4D7E-A3EF-41EE7FA9FF19}"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FB67B972-88CA-4C14-9F8B-1EA935EE1111}">
      <dgm:prSet/>
      <dgm:spPr/>
      <dgm:t>
        <a:bodyPr/>
        <a:lstStyle/>
        <a:p>
          <a:pPr algn="just"/>
          <a:r>
            <a:rPr lang="en-US" dirty="0"/>
            <a:t>A “parent” isotope decays into its “daughter” isotope at a fixed rate, expressed as the </a:t>
          </a:r>
          <a:r>
            <a:rPr lang="en-US" b="1" dirty="0"/>
            <a:t>half-life</a:t>
          </a:r>
          <a:endParaRPr lang="en-US" dirty="0"/>
        </a:p>
      </dgm:t>
    </dgm:pt>
    <dgm:pt modelId="{359F286D-58D6-4D95-9785-7DEB9AF08BB8}" type="parTrans" cxnId="{4F8B138F-1DE7-4CAD-9A63-9CFAA3973208}">
      <dgm:prSet/>
      <dgm:spPr/>
      <dgm:t>
        <a:bodyPr/>
        <a:lstStyle/>
        <a:p>
          <a:endParaRPr lang="en-US"/>
        </a:p>
      </dgm:t>
    </dgm:pt>
    <dgm:pt modelId="{74318A24-4958-4453-83ED-A2A388EF3F99}" type="sibTrans" cxnId="{4F8B138F-1DE7-4CAD-9A63-9CFAA3973208}">
      <dgm:prSet/>
      <dgm:spPr/>
      <dgm:t>
        <a:bodyPr/>
        <a:lstStyle/>
        <a:p>
          <a:endParaRPr lang="en-US"/>
        </a:p>
      </dgm:t>
    </dgm:pt>
    <dgm:pt modelId="{0272DF35-F327-41FC-9918-6B73A0BA2D41}">
      <dgm:prSet/>
      <dgm:spPr/>
      <dgm:t>
        <a:bodyPr/>
        <a:lstStyle/>
        <a:p>
          <a:pPr algn="just"/>
          <a:r>
            <a:rPr lang="en-US" dirty="0"/>
            <a:t>In </a:t>
          </a:r>
          <a:r>
            <a:rPr lang="en-US" b="1" dirty="0"/>
            <a:t>radiometric dating</a:t>
          </a:r>
          <a:r>
            <a:rPr lang="en-US" dirty="0"/>
            <a:t>, scientists measure the ratio of different isotopes and calculate how many half-lives have passed since the fossil or rock was formed </a:t>
          </a:r>
        </a:p>
      </dgm:t>
    </dgm:pt>
    <dgm:pt modelId="{121A4B6D-A6F5-4134-8B09-8FD20B8A4A42}" type="parTrans" cxnId="{9AC93DD4-0526-4CCA-81A5-E9BBD7A40323}">
      <dgm:prSet/>
      <dgm:spPr/>
      <dgm:t>
        <a:bodyPr/>
        <a:lstStyle/>
        <a:p>
          <a:endParaRPr lang="en-US"/>
        </a:p>
      </dgm:t>
    </dgm:pt>
    <dgm:pt modelId="{33B2B957-9602-4CCE-A4E3-C7BDC22C6C83}" type="sibTrans" cxnId="{9AC93DD4-0526-4CCA-81A5-E9BBD7A40323}">
      <dgm:prSet/>
      <dgm:spPr/>
      <dgm:t>
        <a:bodyPr/>
        <a:lstStyle/>
        <a:p>
          <a:endParaRPr lang="en-US"/>
        </a:p>
      </dgm:t>
    </dgm:pt>
    <dgm:pt modelId="{28383F36-4DDC-46E8-BBC7-3FC387524EE2}">
      <dgm:prSet/>
      <dgm:spPr/>
      <dgm:t>
        <a:bodyPr/>
        <a:lstStyle/>
        <a:p>
          <a:r>
            <a:rPr lang="en-US"/>
            <a:t>Half-life values vary from seconds or days to billions of years</a:t>
          </a:r>
        </a:p>
      </dgm:t>
    </dgm:pt>
    <dgm:pt modelId="{B3EE70D1-0413-4E6E-82BE-B9B4A634BC4E}" type="parTrans" cxnId="{42B5DC2D-9990-4877-B872-608D29F49BB1}">
      <dgm:prSet/>
      <dgm:spPr/>
      <dgm:t>
        <a:bodyPr/>
        <a:lstStyle/>
        <a:p>
          <a:endParaRPr lang="en-US"/>
        </a:p>
      </dgm:t>
    </dgm:pt>
    <dgm:pt modelId="{5687E029-B9B9-43BC-8245-E273921609AF}" type="sibTrans" cxnId="{42B5DC2D-9990-4877-B872-608D29F49BB1}">
      <dgm:prSet/>
      <dgm:spPr/>
      <dgm:t>
        <a:bodyPr/>
        <a:lstStyle/>
        <a:p>
          <a:endParaRPr lang="en-US"/>
        </a:p>
      </dgm:t>
    </dgm:pt>
    <dgm:pt modelId="{032BE299-83D8-1A44-947D-6BB2B23B8BDF}" type="pres">
      <dgm:prSet presAssocID="{1AE9C589-8E28-4D7E-A3EF-41EE7FA9FF19}" presName="vert0" presStyleCnt="0">
        <dgm:presLayoutVars>
          <dgm:dir/>
          <dgm:animOne val="branch"/>
          <dgm:animLvl val="lvl"/>
        </dgm:presLayoutVars>
      </dgm:prSet>
      <dgm:spPr/>
      <dgm:t>
        <a:bodyPr/>
        <a:lstStyle/>
        <a:p>
          <a:endParaRPr lang="en-US"/>
        </a:p>
      </dgm:t>
    </dgm:pt>
    <dgm:pt modelId="{F64D59FD-AC94-FC4B-A0A0-FE3A0FACCD60}" type="pres">
      <dgm:prSet presAssocID="{FB67B972-88CA-4C14-9F8B-1EA935EE1111}" presName="thickLine" presStyleLbl="alignNode1" presStyleIdx="0" presStyleCnt="3"/>
      <dgm:spPr/>
    </dgm:pt>
    <dgm:pt modelId="{3EA088B8-8782-3C4B-9652-E1429321BD29}" type="pres">
      <dgm:prSet presAssocID="{FB67B972-88CA-4C14-9F8B-1EA935EE1111}" presName="horz1" presStyleCnt="0"/>
      <dgm:spPr/>
    </dgm:pt>
    <dgm:pt modelId="{252623A0-E2BB-004C-B72C-9158D8B1B18E}" type="pres">
      <dgm:prSet presAssocID="{FB67B972-88CA-4C14-9F8B-1EA935EE1111}" presName="tx1" presStyleLbl="revTx" presStyleIdx="0" presStyleCnt="3"/>
      <dgm:spPr/>
      <dgm:t>
        <a:bodyPr/>
        <a:lstStyle/>
        <a:p>
          <a:endParaRPr lang="en-US"/>
        </a:p>
      </dgm:t>
    </dgm:pt>
    <dgm:pt modelId="{B5212636-1120-BA44-932C-0A82EE662495}" type="pres">
      <dgm:prSet presAssocID="{FB67B972-88CA-4C14-9F8B-1EA935EE1111}" presName="vert1" presStyleCnt="0"/>
      <dgm:spPr/>
    </dgm:pt>
    <dgm:pt modelId="{801125DF-6A24-F34A-96CC-0E51AED615F8}" type="pres">
      <dgm:prSet presAssocID="{0272DF35-F327-41FC-9918-6B73A0BA2D41}" presName="thickLine" presStyleLbl="alignNode1" presStyleIdx="1" presStyleCnt="3"/>
      <dgm:spPr/>
    </dgm:pt>
    <dgm:pt modelId="{106694FB-2BB0-1C41-B3FF-DAA172C2C9FB}" type="pres">
      <dgm:prSet presAssocID="{0272DF35-F327-41FC-9918-6B73A0BA2D41}" presName="horz1" presStyleCnt="0"/>
      <dgm:spPr/>
    </dgm:pt>
    <dgm:pt modelId="{330CD85D-059A-5A45-9E8F-61991DE384EF}" type="pres">
      <dgm:prSet presAssocID="{0272DF35-F327-41FC-9918-6B73A0BA2D41}" presName="tx1" presStyleLbl="revTx" presStyleIdx="1" presStyleCnt="3"/>
      <dgm:spPr/>
      <dgm:t>
        <a:bodyPr/>
        <a:lstStyle/>
        <a:p>
          <a:endParaRPr lang="en-US"/>
        </a:p>
      </dgm:t>
    </dgm:pt>
    <dgm:pt modelId="{5195FF7A-180B-B84A-831B-C6AFFD495A29}" type="pres">
      <dgm:prSet presAssocID="{0272DF35-F327-41FC-9918-6B73A0BA2D41}" presName="vert1" presStyleCnt="0"/>
      <dgm:spPr/>
    </dgm:pt>
    <dgm:pt modelId="{BB8247EF-663E-5A4C-AA3D-E68DE8147CE0}" type="pres">
      <dgm:prSet presAssocID="{28383F36-4DDC-46E8-BBC7-3FC387524EE2}" presName="thickLine" presStyleLbl="alignNode1" presStyleIdx="2" presStyleCnt="3"/>
      <dgm:spPr/>
    </dgm:pt>
    <dgm:pt modelId="{3EA579AE-B4F8-1B45-A208-079F6991C6DC}" type="pres">
      <dgm:prSet presAssocID="{28383F36-4DDC-46E8-BBC7-3FC387524EE2}" presName="horz1" presStyleCnt="0"/>
      <dgm:spPr/>
    </dgm:pt>
    <dgm:pt modelId="{794045E6-44D1-4145-80BF-372F77819B36}" type="pres">
      <dgm:prSet presAssocID="{28383F36-4DDC-46E8-BBC7-3FC387524EE2}" presName="tx1" presStyleLbl="revTx" presStyleIdx="2" presStyleCnt="3"/>
      <dgm:spPr/>
      <dgm:t>
        <a:bodyPr/>
        <a:lstStyle/>
        <a:p>
          <a:endParaRPr lang="en-US"/>
        </a:p>
      </dgm:t>
    </dgm:pt>
    <dgm:pt modelId="{9A1EE6AA-2CD8-D94E-902F-20CC4CE8C95F}" type="pres">
      <dgm:prSet presAssocID="{28383F36-4DDC-46E8-BBC7-3FC387524EE2}" presName="vert1" presStyleCnt="0"/>
      <dgm:spPr/>
    </dgm:pt>
  </dgm:ptLst>
  <dgm:cxnLst>
    <dgm:cxn modelId="{AD4C5860-0C3E-EA4C-9B88-BE91FD50CAF5}" type="presOf" srcId="{1AE9C589-8E28-4D7E-A3EF-41EE7FA9FF19}" destId="{032BE299-83D8-1A44-947D-6BB2B23B8BDF}" srcOrd="0" destOrd="0" presId="urn:microsoft.com/office/officeart/2008/layout/LinedList"/>
    <dgm:cxn modelId="{9AC93DD4-0526-4CCA-81A5-E9BBD7A40323}" srcId="{1AE9C589-8E28-4D7E-A3EF-41EE7FA9FF19}" destId="{0272DF35-F327-41FC-9918-6B73A0BA2D41}" srcOrd="1" destOrd="0" parTransId="{121A4B6D-A6F5-4134-8B09-8FD20B8A4A42}" sibTransId="{33B2B957-9602-4CCE-A4E3-C7BDC22C6C83}"/>
    <dgm:cxn modelId="{42B5DC2D-9990-4877-B872-608D29F49BB1}" srcId="{1AE9C589-8E28-4D7E-A3EF-41EE7FA9FF19}" destId="{28383F36-4DDC-46E8-BBC7-3FC387524EE2}" srcOrd="2" destOrd="0" parTransId="{B3EE70D1-0413-4E6E-82BE-B9B4A634BC4E}" sibTransId="{5687E029-B9B9-43BC-8245-E273921609AF}"/>
    <dgm:cxn modelId="{4F8B138F-1DE7-4CAD-9A63-9CFAA3973208}" srcId="{1AE9C589-8E28-4D7E-A3EF-41EE7FA9FF19}" destId="{FB67B972-88CA-4C14-9F8B-1EA935EE1111}" srcOrd="0" destOrd="0" parTransId="{359F286D-58D6-4D95-9785-7DEB9AF08BB8}" sibTransId="{74318A24-4958-4453-83ED-A2A388EF3F99}"/>
    <dgm:cxn modelId="{DEC724B7-B8EE-FE44-8670-8A12FE229BEB}" type="presOf" srcId="{0272DF35-F327-41FC-9918-6B73A0BA2D41}" destId="{330CD85D-059A-5A45-9E8F-61991DE384EF}" srcOrd="0" destOrd="0" presId="urn:microsoft.com/office/officeart/2008/layout/LinedList"/>
    <dgm:cxn modelId="{15138C40-DFC3-644F-AE20-1264493E2ABB}" type="presOf" srcId="{FB67B972-88CA-4C14-9F8B-1EA935EE1111}" destId="{252623A0-E2BB-004C-B72C-9158D8B1B18E}" srcOrd="0" destOrd="0" presId="urn:microsoft.com/office/officeart/2008/layout/LinedList"/>
    <dgm:cxn modelId="{8485BDD0-67DF-B449-92D6-9740887AF430}" type="presOf" srcId="{28383F36-4DDC-46E8-BBC7-3FC387524EE2}" destId="{794045E6-44D1-4145-80BF-372F77819B36}" srcOrd="0" destOrd="0" presId="urn:microsoft.com/office/officeart/2008/layout/LinedList"/>
    <dgm:cxn modelId="{F82FF5AB-F243-D945-8555-9E24338B48EA}" type="presParOf" srcId="{032BE299-83D8-1A44-947D-6BB2B23B8BDF}" destId="{F64D59FD-AC94-FC4B-A0A0-FE3A0FACCD60}" srcOrd="0" destOrd="0" presId="urn:microsoft.com/office/officeart/2008/layout/LinedList"/>
    <dgm:cxn modelId="{A1899A88-599C-604D-B18C-EF3010F33979}" type="presParOf" srcId="{032BE299-83D8-1A44-947D-6BB2B23B8BDF}" destId="{3EA088B8-8782-3C4B-9652-E1429321BD29}" srcOrd="1" destOrd="0" presId="urn:microsoft.com/office/officeart/2008/layout/LinedList"/>
    <dgm:cxn modelId="{C036D59B-D6FC-EA4F-B664-4E5E1CF5451D}" type="presParOf" srcId="{3EA088B8-8782-3C4B-9652-E1429321BD29}" destId="{252623A0-E2BB-004C-B72C-9158D8B1B18E}" srcOrd="0" destOrd="0" presId="urn:microsoft.com/office/officeart/2008/layout/LinedList"/>
    <dgm:cxn modelId="{9408F843-A9D3-AF42-B2D7-30159289ED1F}" type="presParOf" srcId="{3EA088B8-8782-3C4B-9652-E1429321BD29}" destId="{B5212636-1120-BA44-932C-0A82EE662495}" srcOrd="1" destOrd="0" presId="urn:microsoft.com/office/officeart/2008/layout/LinedList"/>
    <dgm:cxn modelId="{1626D69C-A671-354B-BDE5-AC2165AC01A9}" type="presParOf" srcId="{032BE299-83D8-1A44-947D-6BB2B23B8BDF}" destId="{801125DF-6A24-F34A-96CC-0E51AED615F8}" srcOrd="2" destOrd="0" presId="urn:microsoft.com/office/officeart/2008/layout/LinedList"/>
    <dgm:cxn modelId="{8B779B4C-21FF-8845-BD6E-FA0C7C27A431}" type="presParOf" srcId="{032BE299-83D8-1A44-947D-6BB2B23B8BDF}" destId="{106694FB-2BB0-1C41-B3FF-DAA172C2C9FB}" srcOrd="3" destOrd="0" presId="urn:microsoft.com/office/officeart/2008/layout/LinedList"/>
    <dgm:cxn modelId="{752A60E5-034A-7649-A7C1-15FA975BEE7A}" type="presParOf" srcId="{106694FB-2BB0-1C41-B3FF-DAA172C2C9FB}" destId="{330CD85D-059A-5A45-9E8F-61991DE384EF}" srcOrd="0" destOrd="0" presId="urn:microsoft.com/office/officeart/2008/layout/LinedList"/>
    <dgm:cxn modelId="{4D11CFD6-1C4B-A24C-AB93-53850DCBDDDE}" type="presParOf" srcId="{106694FB-2BB0-1C41-B3FF-DAA172C2C9FB}" destId="{5195FF7A-180B-B84A-831B-C6AFFD495A29}" srcOrd="1" destOrd="0" presId="urn:microsoft.com/office/officeart/2008/layout/LinedList"/>
    <dgm:cxn modelId="{83884BE5-9CF0-DB42-9C13-DC837B5CC17A}" type="presParOf" srcId="{032BE299-83D8-1A44-947D-6BB2B23B8BDF}" destId="{BB8247EF-663E-5A4C-AA3D-E68DE8147CE0}" srcOrd="4" destOrd="0" presId="urn:microsoft.com/office/officeart/2008/layout/LinedList"/>
    <dgm:cxn modelId="{EE80A527-2FE9-8743-92E6-CB836456F207}" type="presParOf" srcId="{032BE299-83D8-1A44-947D-6BB2B23B8BDF}" destId="{3EA579AE-B4F8-1B45-A208-079F6991C6DC}" srcOrd="5" destOrd="0" presId="urn:microsoft.com/office/officeart/2008/layout/LinedList"/>
    <dgm:cxn modelId="{9DD11F88-0E5A-3F49-83B2-7E2C76CA121E}" type="presParOf" srcId="{3EA579AE-B4F8-1B45-A208-079F6991C6DC}" destId="{794045E6-44D1-4145-80BF-372F77819B36}" srcOrd="0" destOrd="0" presId="urn:microsoft.com/office/officeart/2008/layout/LinedList"/>
    <dgm:cxn modelId="{B9536759-6568-184E-8EE6-55127F12C1D9}" type="presParOf" srcId="{3EA579AE-B4F8-1B45-A208-079F6991C6DC}" destId="{9A1EE6AA-2CD8-D94E-902F-20CC4CE8C95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EA5F3C-4F39-4D7E-B35C-E8DCF964431E}"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74346A9C-0E31-4753-B047-93BBA4E5DE27}">
      <dgm:prSet/>
      <dgm:spPr/>
      <dgm:t>
        <a:bodyPr/>
        <a:lstStyle/>
        <a:p>
          <a:r>
            <a:rPr lang="en-US"/>
            <a:t>Check Moodle Course page for lectures and assignments</a:t>
          </a:r>
        </a:p>
      </dgm:t>
    </dgm:pt>
    <dgm:pt modelId="{3DAD9B9D-43DF-473C-BCB2-053281B49ECB}" type="parTrans" cxnId="{8FADF7D9-4386-4789-8B73-EEC68BD7726F}">
      <dgm:prSet/>
      <dgm:spPr/>
      <dgm:t>
        <a:bodyPr/>
        <a:lstStyle/>
        <a:p>
          <a:endParaRPr lang="en-US"/>
        </a:p>
      </dgm:t>
    </dgm:pt>
    <dgm:pt modelId="{F30AECDE-A6A6-4FA5-8B83-6EFB49AB3C66}" type="sibTrans" cxnId="{8FADF7D9-4386-4789-8B73-EEC68BD7726F}">
      <dgm:prSet/>
      <dgm:spPr/>
      <dgm:t>
        <a:bodyPr/>
        <a:lstStyle/>
        <a:p>
          <a:endParaRPr lang="en-US"/>
        </a:p>
      </dgm:t>
    </dgm:pt>
    <dgm:pt modelId="{893888C4-2C88-4144-BE47-81DAE414632F}">
      <dgm:prSet/>
      <dgm:spPr/>
      <dgm:t>
        <a:bodyPr/>
        <a:lstStyle/>
        <a:p>
          <a:r>
            <a:rPr lang="en-US" dirty="0"/>
            <a:t>Purchase Modified Mastering  with e-text for</a:t>
          </a:r>
        </a:p>
      </dgm:t>
    </dgm:pt>
    <dgm:pt modelId="{352E5AF2-9967-4B88-A2F8-E6B7ABC08C23}" type="parTrans" cxnId="{C66BB678-6F40-4500-BF4C-C77EFA7ABF44}">
      <dgm:prSet/>
      <dgm:spPr/>
      <dgm:t>
        <a:bodyPr/>
        <a:lstStyle/>
        <a:p>
          <a:endParaRPr lang="en-US"/>
        </a:p>
      </dgm:t>
    </dgm:pt>
    <dgm:pt modelId="{78FE056B-3AD9-4E3C-A1DD-72AFF002E007}" type="sibTrans" cxnId="{C66BB678-6F40-4500-BF4C-C77EFA7ABF44}">
      <dgm:prSet/>
      <dgm:spPr/>
      <dgm:t>
        <a:bodyPr/>
        <a:lstStyle/>
        <a:p>
          <a:endParaRPr lang="en-US"/>
        </a:p>
      </dgm:t>
    </dgm:pt>
    <dgm:pt modelId="{B4878D27-96BD-4152-BDEA-01094B204EDB}" type="pres">
      <dgm:prSet presAssocID="{61EA5F3C-4F39-4D7E-B35C-E8DCF964431E}" presName="root" presStyleCnt="0">
        <dgm:presLayoutVars>
          <dgm:dir/>
          <dgm:resizeHandles val="exact"/>
        </dgm:presLayoutVars>
      </dgm:prSet>
      <dgm:spPr/>
      <dgm:t>
        <a:bodyPr/>
        <a:lstStyle/>
        <a:p>
          <a:endParaRPr lang="en-US"/>
        </a:p>
      </dgm:t>
    </dgm:pt>
    <dgm:pt modelId="{E4B70E22-678C-446C-843A-5B109D8ADE15}" type="pres">
      <dgm:prSet presAssocID="{74346A9C-0E31-4753-B047-93BBA4E5DE27}" presName="compNode" presStyleCnt="0"/>
      <dgm:spPr/>
    </dgm:pt>
    <dgm:pt modelId="{53DD00DB-3E3A-41E1-BC27-5755A4588769}" type="pres">
      <dgm:prSet presAssocID="{74346A9C-0E31-4753-B047-93BBA4E5DE27}" presName="bgRect" presStyleLbl="bgShp" presStyleIdx="0" presStyleCnt="2"/>
      <dgm:spPr/>
    </dgm:pt>
    <dgm:pt modelId="{B093EF9B-6EBA-47DE-9096-2B9948D696FD}" type="pres">
      <dgm:prSet presAssocID="{74346A9C-0E31-4753-B047-93BBA4E5DE27}" presName="iconRect"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Open Book"/>
        </a:ext>
      </dgm:extLst>
    </dgm:pt>
    <dgm:pt modelId="{5288CEE5-CBC0-43ED-8A3E-E0C3C9A0213B}" type="pres">
      <dgm:prSet presAssocID="{74346A9C-0E31-4753-B047-93BBA4E5DE27}" presName="spaceRect" presStyleCnt="0"/>
      <dgm:spPr/>
    </dgm:pt>
    <dgm:pt modelId="{14836668-5EA7-447D-94B1-6884F342528A}" type="pres">
      <dgm:prSet presAssocID="{74346A9C-0E31-4753-B047-93BBA4E5DE27}" presName="parTx" presStyleLbl="revTx" presStyleIdx="0" presStyleCnt="2">
        <dgm:presLayoutVars>
          <dgm:chMax val="0"/>
          <dgm:chPref val="0"/>
        </dgm:presLayoutVars>
      </dgm:prSet>
      <dgm:spPr/>
      <dgm:t>
        <a:bodyPr/>
        <a:lstStyle/>
        <a:p>
          <a:endParaRPr lang="en-US"/>
        </a:p>
      </dgm:t>
    </dgm:pt>
    <dgm:pt modelId="{3355AB29-E9A9-4AEA-9FFC-F7D95B85DA86}" type="pres">
      <dgm:prSet presAssocID="{F30AECDE-A6A6-4FA5-8B83-6EFB49AB3C66}" presName="sibTrans" presStyleCnt="0"/>
      <dgm:spPr/>
    </dgm:pt>
    <dgm:pt modelId="{4E96603D-BFD4-4E23-AA85-AD0B14FC54E3}" type="pres">
      <dgm:prSet presAssocID="{893888C4-2C88-4144-BE47-81DAE414632F}" presName="compNode" presStyleCnt="0"/>
      <dgm:spPr/>
    </dgm:pt>
    <dgm:pt modelId="{FA2FB302-ACBB-4AE9-B0A2-914C8006C5BA}" type="pres">
      <dgm:prSet presAssocID="{893888C4-2C88-4144-BE47-81DAE414632F}" presName="bgRect" presStyleLbl="bgShp" presStyleIdx="1" presStyleCnt="2"/>
      <dgm:spPr/>
    </dgm:pt>
    <dgm:pt modelId="{5FD1F69E-9DB4-45B1-A30A-16A7FC9E08E7}" type="pres">
      <dgm:prSet presAssocID="{893888C4-2C88-4144-BE47-81DAE414632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Checkmark"/>
        </a:ext>
      </dgm:extLst>
    </dgm:pt>
    <dgm:pt modelId="{D82AE880-0A3E-49AE-9F5C-000CB996FF13}" type="pres">
      <dgm:prSet presAssocID="{893888C4-2C88-4144-BE47-81DAE414632F}" presName="spaceRect" presStyleCnt="0"/>
      <dgm:spPr/>
    </dgm:pt>
    <dgm:pt modelId="{C1EBEB27-5205-4B3D-ADE1-109244AC7861}" type="pres">
      <dgm:prSet presAssocID="{893888C4-2C88-4144-BE47-81DAE414632F}" presName="parTx" presStyleLbl="revTx" presStyleIdx="1" presStyleCnt="2">
        <dgm:presLayoutVars>
          <dgm:chMax val="0"/>
          <dgm:chPref val="0"/>
        </dgm:presLayoutVars>
      </dgm:prSet>
      <dgm:spPr/>
      <dgm:t>
        <a:bodyPr/>
        <a:lstStyle/>
        <a:p>
          <a:endParaRPr lang="en-US"/>
        </a:p>
      </dgm:t>
    </dgm:pt>
  </dgm:ptLst>
  <dgm:cxnLst>
    <dgm:cxn modelId="{670E0096-58DA-45C6-9575-D9204B9CF5D6}" type="presOf" srcId="{893888C4-2C88-4144-BE47-81DAE414632F}" destId="{C1EBEB27-5205-4B3D-ADE1-109244AC7861}" srcOrd="0" destOrd="0" presId="urn:microsoft.com/office/officeart/2018/2/layout/IconVerticalSolidList"/>
    <dgm:cxn modelId="{9B75D8E6-E723-4AA8-B3F0-DD1C01359C3B}" type="presOf" srcId="{61EA5F3C-4F39-4D7E-B35C-E8DCF964431E}" destId="{B4878D27-96BD-4152-BDEA-01094B204EDB}" srcOrd="0" destOrd="0" presId="urn:microsoft.com/office/officeart/2018/2/layout/IconVerticalSolidList"/>
    <dgm:cxn modelId="{C66BB678-6F40-4500-BF4C-C77EFA7ABF44}" srcId="{61EA5F3C-4F39-4D7E-B35C-E8DCF964431E}" destId="{893888C4-2C88-4144-BE47-81DAE414632F}" srcOrd="1" destOrd="0" parTransId="{352E5AF2-9967-4B88-A2F8-E6B7ABC08C23}" sibTransId="{78FE056B-3AD9-4E3C-A1DD-72AFF002E007}"/>
    <dgm:cxn modelId="{9A1D0FE7-26E3-4344-BBC4-EA47D6501529}" type="presOf" srcId="{74346A9C-0E31-4753-B047-93BBA4E5DE27}" destId="{14836668-5EA7-447D-94B1-6884F342528A}" srcOrd="0" destOrd="0" presId="urn:microsoft.com/office/officeart/2018/2/layout/IconVerticalSolidList"/>
    <dgm:cxn modelId="{8FADF7D9-4386-4789-8B73-EEC68BD7726F}" srcId="{61EA5F3C-4F39-4D7E-B35C-E8DCF964431E}" destId="{74346A9C-0E31-4753-B047-93BBA4E5DE27}" srcOrd="0" destOrd="0" parTransId="{3DAD9B9D-43DF-473C-BCB2-053281B49ECB}" sibTransId="{F30AECDE-A6A6-4FA5-8B83-6EFB49AB3C66}"/>
    <dgm:cxn modelId="{FA6C46D4-D0C1-47E2-9949-62D2C3105971}" type="presParOf" srcId="{B4878D27-96BD-4152-BDEA-01094B204EDB}" destId="{E4B70E22-678C-446C-843A-5B109D8ADE15}" srcOrd="0" destOrd="0" presId="urn:microsoft.com/office/officeart/2018/2/layout/IconVerticalSolidList"/>
    <dgm:cxn modelId="{216A01CB-C581-4241-8B52-A6BE2AA6FB39}" type="presParOf" srcId="{E4B70E22-678C-446C-843A-5B109D8ADE15}" destId="{53DD00DB-3E3A-41E1-BC27-5755A4588769}" srcOrd="0" destOrd="0" presId="urn:microsoft.com/office/officeart/2018/2/layout/IconVerticalSolidList"/>
    <dgm:cxn modelId="{9941D069-6435-4FFA-8F90-FF09AC4C4527}" type="presParOf" srcId="{E4B70E22-678C-446C-843A-5B109D8ADE15}" destId="{B093EF9B-6EBA-47DE-9096-2B9948D696FD}" srcOrd="1" destOrd="0" presId="urn:microsoft.com/office/officeart/2018/2/layout/IconVerticalSolidList"/>
    <dgm:cxn modelId="{71FE360E-EAA5-454C-9742-5B717F99F92C}" type="presParOf" srcId="{E4B70E22-678C-446C-843A-5B109D8ADE15}" destId="{5288CEE5-CBC0-43ED-8A3E-E0C3C9A0213B}" srcOrd="2" destOrd="0" presId="urn:microsoft.com/office/officeart/2018/2/layout/IconVerticalSolidList"/>
    <dgm:cxn modelId="{E1530845-FF0B-4E41-8281-D0E0C1C5252A}" type="presParOf" srcId="{E4B70E22-678C-446C-843A-5B109D8ADE15}" destId="{14836668-5EA7-447D-94B1-6884F342528A}" srcOrd="3" destOrd="0" presId="urn:microsoft.com/office/officeart/2018/2/layout/IconVerticalSolidList"/>
    <dgm:cxn modelId="{C37B1F8E-B788-4B80-A3C5-078EF71CC6DE}" type="presParOf" srcId="{B4878D27-96BD-4152-BDEA-01094B204EDB}" destId="{3355AB29-E9A9-4AEA-9FFC-F7D95B85DA86}" srcOrd="1" destOrd="0" presId="urn:microsoft.com/office/officeart/2018/2/layout/IconVerticalSolidList"/>
    <dgm:cxn modelId="{F280C5A3-032D-4E9F-9846-0DC263866199}" type="presParOf" srcId="{B4878D27-96BD-4152-BDEA-01094B204EDB}" destId="{4E96603D-BFD4-4E23-AA85-AD0B14FC54E3}" srcOrd="2" destOrd="0" presId="urn:microsoft.com/office/officeart/2018/2/layout/IconVerticalSolidList"/>
    <dgm:cxn modelId="{2C87E613-95A9-4D87-83B0-F9B57393CE61}" type="presParOf" srcId="{4E96603D-BFD4-4E23-AA85-AD0B14FC54E3}" destId="{FA2FB302-ACBB-4AE9-B0A2-914C8006C5BA}" srcOrd="0" destOrd="0" presId="urn:microsoft.com/office/officeart/2018/2/layout/IconVerticalSolidList"/>
    <dgm:cxn modelId="{E0C1753E-F7E3-4C46-955B-DD82E6E7667D}" type="presParOf" srcId="{4E96603D-BFD4-4E23-AA85-AD0B14FC54E3}" destId="{5FD1F69E-9DB4-45B1-A30A-16A7FC9E08E7}" srcOrd="1" destOrd="0" presId="urn:microsoft.com/office/officeart/2018/2/layout/IconVerticalSolidList"/>
    <dgm:cxn modelId="{2568AED6-A552-4D3C-98AC-2E073C8047AD}" type="presParOf" srcId="{4E96603D-BFD4-4E23-AA85-AD0B14FC54E3}" destId="{D82AE880-0A3E-49AE-9F5C-000CB996FF13}" srcOrd="2" destOrd="0" presId="urn:microsoft.com/office/officeart/2018/2/layout/IconVerticalSolidList"/>
    <dgm:cxn modelId="{DDEF7BED-4D75-498D-B340-C22D273ADD95}" type="presParOf" srcId="{4E96603D-BFD4-4E23-AA85-AD0B14FC54E3}" destId="{C1EBEB27-5205-4B3D-ADE1-109244AC786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8A782-1901-4490-BC54-BC52B05C45A3}">
      <dsp:nvSpPr>
        <dsp:cNvPr id="0" name=""/>
        <dsp:cNvSpPr/>
      </dsp:nvSpPr>
      <dsp:spPr>
        <a:xfrm>
          <a:off x="0" y="531"/>
          <a:ext cx="10515600" cy="1243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A390CA-751B-43B0-A18D-B8598C171523}">
      <dsp:nvSpPr>
        <dsp:cNvPr id="0" name=""/>
        <dsp:cNvSpPr/>
      </dsp:nvSpPr>
      <dsp:spPr>
        <a:xfrm>
          <a:off x="376092" y="280269"/>
          <a:ext cx="683804" cy="68380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8923C8-65D3-4C6D-95CF-552E62831BB9}">
      <dsp:nvSpPr>
        <dsp:cNvPr id="0" name=""/>
        <dsp:cNvSpPr/>
      </dsp:nvSpPr>
      <dsp:spPr>
        <a:xfrm>
          <a:off x="1435988" y="531"/>
          <a:ext cx="9079611" cy="12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81" tIns="131581" rIns="131581" bIns="131581" numCol="1" spcCol="1270" anchor="ctr" anchorCtr="0">
          <a:noAutofit/>
        </a:bodyPr>
        <a:lstStyle/>
        <a:p>
          <a:pPr lvl="0" algn="l" defTabSz="889000">
            <a:lnSpc>
              <a:spcPct val="90000"/>
            </a:lnSpc>
            <a:spcBef>
              <a:spcPct val="0"/>
            </a:spcBef>
            <a:spcAft>
              <a:spcPct val="35000"/>
            </a:spcAft>
          </a:pPr>
          <a:r>
            <a:rPr lang="en-US" sz="2000" kern="1200"/>
            <a:t>The following slides will contain questions from the reading assignment. Login to Turning Point on your turning point app on your mobile device or go to the following website on your iPad or laptop to participate:  student.turningtechnologies.com</a:t>
          </a:r>
        </a:p>
      </dsp:txBody>
      <dsp:txXfrm>
        <a:off x="1435988" y="531"/>
        <a:ext cx="9079611" cy="1243280"/>
      </dsp:txXfrm>
    </dsp:sp>
    <dsp:sp modelId="{4CFC4621-56A2-488F-9E20-1793EFE2CC48}">
      <dsp:nvSpPr>
        <dsp:cNvPr id="0" name=""/>
        <dsp:cNvSpPr/>
      </dsp:nvSpPr>
      <dsp:spPr>
        <a:xfrm>
          <a:off x="0" y="1554631"/>
          <a:ext cx="10515600" cy="1243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438F35-9C6F-4566-9955-637C3EA26022}">
      <dsp:nvSpPr>
        <dsp:cNvPr id="0" name=""/>
        <dsp:cNvSpPr/>
      </dsp:nvSpPr>
      <dsp:spPr>
        <a:xfrm>
          <a:off x="376092" y="1834369"/>
          <a:ext cx="683804" cy="68380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7AE0C63-C082-4C32-9E96-5207BB6CC2B7}">
      <dsp:nvSpPr>
        <dsp:cNvPr id="0" name=""/>
        <dsp:cNvSpPr/>
      </dsp:nvSpPr>
      <dsp:spPr>
        <a:xfrm>
          <a:off x="1435988" y="1554631"/>
          <a:ext cx="9079611" cy="12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81" tIns="131581" rIns="131581" bIns="131581" numCol="1" spcCol="1270" anchor="ctr" anchorCtr="0">
          <a:noAutofit/>
        </a:bodyPr>
        <a:lstStyle/>
        <a:p>
          <a:pPr lvl="0" algn="l" defTabSz="889000">
            <a:lnSpc>
              <a:spcPct val="90000"/>
            </a:lnSpc>
            <a:spcBef>
              <a:spcPct val="0"/>
            </a:spcBef>
            <a:spcAft>
              <a:spcPct val="35000"/>
            </a:spcAft>
          </a:pPr>
          <a:r>
            <a:rPr lang="en-US" sz="2000" kern="1200"/>
            <a:t>Name of session: hurt</a:t>
          </a:r>
        </a:p>
      </dsp:txBody>
      <dsp:txXfrm>
        <a:off x="1435988" y="1554631"/>
        <a:ext cx="9079611" cy="1243280"/>
      </dsp:txXfrm>
    </dsp:sp>
    <dsp:sp modelId="{1E27867E-B349-440C-8974-18253A39FE40}">
      <dsp:nvSpPr>
        <dsp:cNvPr id="0" name=""/>
        <dsp:cNvSpPr/>
      </dsp:nvSpPr>
      <dsp:spPr>
        <a:xfrm>
          <a:off x="0" y="3108732"/>
          <a:ext cx="10515600" cy="1243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929171-815F-47E2-BFB7-E1D3B17220CC}">
      <dsp:nvSpPr>
        <dsp:cNvPr id="0" name=""/>
        <dsp:cNvSpPr/>
      </dsp:nvSpPr>
      <dsp:spPr>
        <a:xfrm>
          <a:off x="376092" y="3388470"/>
          <a:ext cx="683804" cy="68380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F68C1AE-386B-447B-8D81-80A5938D61EE}">
      <dsp:nvSpPr>
        <dsp:cNvPr id="0" name=""/>
        <dsp:cNvSpPr/>
      </dsp:nvSpPr>
      <dsp:spPr>
        <a:xfrm>
          <a:off x="1435988" y="3108732"/>
          <a:ext cx="9079611" cy="12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81" tIns="131581" rIns="131581" bIns="131581" numCol="1" spcCol="1270" anchor="ctr" anchorCtr="0">
          <a:noAutofit/>
        </a:bodyPr>
        <a:lstStyle/>
        <a:p>
          <a:pPr lvl="0" algn="l" defTabSz="889000">
            <a:lnSpc>
              <a:spcPct val="90000"/>
            </a:lnSpc>
            <a:spcBef>
              <a:spcPct val="0"/>
            </a:spcBef>
            <a:spcAft>
              <a:spcPct val="35000"/>
            </a:spcAft>
          </a:pPr>
          <a:r>
            <a:rPr lang="en-US" sz="2000" kern="1200"/>
            <a:t>The questions are not timed, but I will advance the slides based on responses received and observed participation efforts.</a:t>
          </a:r>
        </a:p>
      </dsp:txBody>
      <dsp:txXfrm>
        <a:off x="1435988" y="3108732"/>
        <a:ext cx="9079611" cy="1243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32387-44D4-F146-8EB1-4BA67193AEA8}">
      <dsp:nvSpPr>
        <dsp:cNvPr id="0" name=""/>
        <dsp:cNvSpPr/>
      </dsp:nvSpPr>
      <dsp:spPr>
        <a:xfrm>
          <a:off x="0" y="467918"/>
          <a:ext cx="10515600" cy="21420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416560" rIns="816127"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Rocks</a:t>
          </a:r>
        </a:p>
        <a:p>
          <a:pPr marL="228600" lvl="1" indent="-228600" algn="l" defTabSz="889000">
            <a:lnSpc>
              <a:spcPct val="90000"/>
            </a:lnSpc>
            <a:spcBef>
              <a:spcPct val="0"/>
            </a:spcBef>
            <a:spcAft>
              <a:spcPct val="15000"/>
            </a:spcAft>
            <a:buChar char="••"/>
          </a:pPr>
          <a:r>
            <a:rPr lang="en-US" sz="2000" kern="1200" dirty="0"/>
            <a:t>Metals</a:t>
          </a:r>
        </a:p>
        <a:p>
          <a:pPr marL="228600" lvl="1" indent="-228600" algn="l" defTabSz="889000">
            <a:lnSpc>
              <a:spcPct val="90000"/>
            </a:lnSpc>
            <a:spcBef>
              <a:spcPct val="0"/>
            </a:spcBef>
            <a:spcAft>
              <a:spcPct val="15000"/>
            </a:spcAft>
            <a:buChar char="••"/>
          </a:pPr>
          <a:r>
            <a:rPr lang="en-US" sz="2000" kern="1200" dirty="0"/>
            <a:t>Oils</a:t>
          </a:r>
        </a:p>
        <a:p>
          <a:pPr marL="228600" lvl="1" indent="-228600" algn="l" defTabSz="889000">
            <a:lnSpc>
              <a:spcPct val="90000"/>
            </a:lnSpc>
            <a:spcBef>
              <a:spcPct val="0"/>
            </a:spcBef>
            <a:spcAft>
              <a:spcPct val="15000"/>
            </a:spcAft>
            <a:buChar char="••"/>
          </a:pPr>
          <a:r>
            <a:rPr lang="en-US" sz="2000" kern="1200" dirty="0"/>
            <a:t>Gases</a:t>
          </a:r>
        </a:p>
        <a:p>
          <a:pPr marL="228600" lvl="1" indent="-228600" algn="l" defTabSz="889000">
            <a:lnSpc>
              <a:spcPct val="90000"/>
            </a:lnSpc>
            <a:spcBef>
              <a:spcPct val="0"/>
            </a:spcBef>
            <a:spcAft>
              <a:spcPct val="15000"/>
            </a:spcAft>
            <a:buChar char="••"/>
          </a:pPr>
          <a:r>
            <a:rPr lang="en-US" sz="2000" kern="1200" dirty="0"/>
            <a:t>Organisms</a:t>
          </a:r>
        </a:p>
      </dsp:txBody>
      <dsp:txXfrm>
        <a:off x="0" y="467918"/>
        <a:ext cx="10515600" cy="2142000"/>
      </dsp:txXfrm>
    </dsp:sp>
    <dsp:sp modelId="{7BF31CA1-BF61-DC4E-B6D7-55ED8250B690}">
      <dsp:nvSpPr>
        <dsp:cNvPr id="0" name=""/>
        <dsp:cNvSpPr/>
      </dsp:nvSpPr>
      <dsp:spPr>
        <a:xfrm>
          <a:off x="525780" y="172718"/>
          <a:ext cx="7360920" cy="5904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lvl="0" algn="l" defTabSz="889000">
            <a:lnSpc>
              <a:spcPct val="90000"/>
            </a:lnSpc>
            <a:spcBef>
              <a:spcPct val="0"/>
            </a:spcBef>
            <a:spcAft>
              <a:spcPct val="35000"/>
            </a:spcAft>
          </a:pPr>
          <a:r>
            <a:rPr lang="en-US" sz="2000" kern="1200" dirty="0"/>
            <a:t>Matter is anything that has mass and takes up space</a:t>
          </a:r>
        </a:p>
      </dsp:txBody>
      <dsp:txXfrm>
        <a:off x="554601" y="201539"/>
        <a:ext cx="7303278" cy="532758"/>
      </dsp:txXfrm>
    </dsp:sp>
    <dsp:sp modelId="{D2D97A6C-27AB-5049-B12B-A6C27C1855BB}">
      <dsp:nvSpPr>
        <dsp:cNvPr id="0" name=""/>
        <dsp:cNvSpPr/>
      </dsp:nvSpPr>
      <dsp:spPr>
        <a:xfrm>
          <a:off x="0" y="3013119"/>
          <a:ext cx="10515600" cy="1165500"/>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416560" rIns="816127"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a:t>a substance that cannot be broken down to other substances by chemical reactions</a:t>
          </a:r>
        </a:p>
        <a:p>
          <a:pPr marL="457200" lvl="2" indent="-228600" algn="l" defTabSz="889000">
            <a:lnSpc>
              <a:spcPct val="90000"/>
            </a:lnSpc>
            <a:spcBef>
              <a:spcPct val="0"/>
            </a:spcBef>
            <a:spcAft>
              <a:spcPct val="15000"/>
            </a:spcAft>
            <a:buChar char="••"/>
          </a:pPr>
          <a:r>
            <a:rPr lang="en-US" sz="2000" kern="1200" dirty="0"/>
            <a:t>gold, copper, carbon, and oxygen</a:t>
          </a:r>
        </a:p>
      </dsp:txBody>
      <dsp:txXfrm>
        <a:off x="0" y="3013119"/>
        <a:ext cx="10515600" cy="1165500"/>
      </dsp:txXfrm>
    </dsp:sp>
    <dsp:sp modelId="{46A7B21D-E323-EB46-A397-940A49C49B1F}">
      <dsp:nvSpPr>
        <dsp:cNvPr id="0" name=""/>
        <dsp:cNvSpPr/>
      </dsp:nvSpPr>
      <dsp:spPr>
        <a:xfrm>
          <a:off x="525780" y="2717919"/>
          <a:ext cx="7360920" cy="5904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lvl="0" algn="l" defTabSz="889000">
            <a:lnSpc>
              <a:spcPct val="90000"/>
            </a:lnSpc>
            <a:spcBef>
              <a:spcPct val="0"/>
            </a:spcBef>
            <a:spcAft>
              <a:spcPct val="35000"/>
            </a:spcAft>
          </a:pPr>
          <a:r>
            <a:rPr lang="en-US" sz="2000" kern="1200"/>
            <a:t>Matter is made up of elements</a:t>
          </a:r>
        </a:p>
      </dsp:txBody>
      <dsp:txXfrm>
        <a:off x="554601" y="2746740"/>
        <a:ext cx="7303278"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D59FD-AC94-FC4B-A0A0-FE3A0FACCD60}">
      <dsp:nvSpPr>
        <dsp:cNvPr id="0" name=""/>
        <dsp:cNvSpPr/>
      </dsp:nvSpPr>
      <dsp:spPr>
        <a:xfrm>
          <a:off x="0" y="2124"/>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2623A0-E2BB-004C-B72C-9158D8B1B18E}">
      <dsp:nvSpPr>
        <dsp:cNvPr id="0" name=""/>
        <dsp:cNvSpPr/>
      </dsp:nvSpPr>
      <dsp:spPr>
        <a:xfrm>
          <a:off x="0" y="212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just" defTabSz="1289050">
            <a:lnSpc>
              <a:spcPct val="90000"/>
            </a:lnSpc>
            <a:spcBef>
              <a:spcPct val="0"/>
            </a:spcBef>
            <a:spcAft>
              <a:spcPct val="35000"/>
            </a:spcAft>
          </a:pPr>
          <a:r>
            <a:rPr lang="en-US" sz="2900" kern="1200" dirty="0"/>
            <a:t>A “parent” isotope decays into its “daughter” isotope at a fixed rate, expressed as the </a:t>
          </a:r>
          <a:r>
            <a:rPr lang="en-US" sz="2900" b="1" kern="1200" dirty="0"/>
            <a:t>half-life</a:t>
          </a:r>
          <a:endParaRPr lang="en-US" sz="2900" kern="1200" dirty="0"/>
        </a:p>
      </dsp:txBody>
      <dsp:txXfrm>
        <a:off x="0" y="2124"/>
        <a:ext cx="10515600" cy="1449029"/>
      </dsp:txXfrm>
    </dsp:sp>
    <dsp:sp modelId="{801125DF-6A24-F34A-96CC-0E51AED615F8}">
      <dsp:nvSpPr>
        <dsp:cNvPr id="0" name=""/>
        <dsp:cNvSpPr/>
      </dsp:nvSpPr>
      <dsp:spPr>
        <a:xfrm>
          <a:off x="0" y="1451154"/>
          <a:ext cx="10515600"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0CD85D-059A-5A45-9E8F-61991DE384EF}">
      <dsp:nvSpPr>
        <dsp:cNvPr id="0" name=""/>
        <dsp:cNvSpPr/>
      </dsp:nvSpPr>
      <dsp:spPr>
        <a:xfrm>
          <a:off x="0" y="145115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just" defTabSz="1289050">
            <a:lnSpc>
              <a:spcPct val="90000"/>
            </a:lnSpc>
            <a:spcBef>
              <a:spcPct val="0"/>
            </a:spcBef>
            <a:spcAft>
              <a:spcPct val="35000"/>
            </a:spcAft>
          </a:pPr>
          <a:r>
            <a:rPr lang="en-US" sz="2900" kern="1200" dirty="0"/>
            <a:t>In </a:t>
          </a:r>
          <a:r>
            <a:rPr lang="en-US" sz="2900" b="1" kern="1200" dirty="0"/>
            <a:t>radiometric dating</a:t>
          </a:r>
          <a:r>
            <a:rPr lang="en-US" sz="2900" kern="1200" dirty="0"/>
            <a:t>, scientists measure the ratio of different isotopes and calculate how many half-lives have passed since the fossil or rock was formed </a:t>
          </a:r>
        </a:p>
      </dsp:txBody>
      <dsp:txXfrm>
        <a:off x="0" y="1451154"/>
        <a:ext cx="10515600" cy="1449029"/>
      </dsp:txXfrm>
    </dsp:sp>
    <dsp:sp modelId="{BB8247EF-663E-5A4C-AA3D-E68DE8147CE0}">
      <dsp:nvSpPr>
        <dsp:cNvPr id="0" name=""/>
        <dsp:cNvSpPr/>
      </dsp:nvSpPr>
      <dsp:spPr>
        <a:xfrm>
          <a:off x="0" y="2900183"/>
          <a:ext cx="1051560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4045E6-44D1-4145-80BF-372F77819B36}">
      <dsp:nvSpPr>
        <dsp:cNvPr id="0" name=""/>
        <dsp:cNvSpPr/>
      </dsp:nvSpPr>
      <dsp:spPr>
        <a:xfrm>
          <a:off x="0" y="2900183"/>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a:t>Half-life values vary from seconds or days to billions of years</a:t>
          </a:r>
        </a:p>
      </dsp:txBody>
      <dsp:txXfrm>
        <a:off x="0" y="2900183"/>
        <a:ext cx="10515600" cy="14490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DD00DB-3E3A-41E1-BC27-5755A4588769}">
      <dsp:nvSpPr>
        <dsp:cNvPr id="0" name=""/>
        <dsp:cNvSpPr/>
      </dsp:nvSpPr>
      <dsp:spPr>
        <a:xfrm>
          <a:off x="0" y="707092"/>
          <a:ext cx="10515600" cy="130540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93EF9B-6EBA-47DE-9096-2B9948D696FD}">
      <dsp:nvSpPr>
        <dsp:cNvPr id="0" name=""/>
        <dsp:cNvSpPr/>
      </dsp:nvSpPr>
      <dsp:spPr>
        <a:xfrm>
          <a:off x="394883" y="1000807"/>
          <a:ext cx="717970" cy="71797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4836668-5EA7-447D-94B1-6884F342528A}">
      <dsp:nvSpPr>
        <dsp:cNvPr id="0" name=""/>
        <dsp:cNvSpPr/>
      </dsp:nvSpPr>
      <dsp:spPr>
        <a:xfrm>
          <a:off x="1507738" y="707092"/>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lvl="0" algn="l" defTabSz="1111250">
            <a:lnSpc>
              <a:spcPct val="90000"/>
            </a:lnSpc>
            <a:spcBef>
              <a:spcPct val="0"/>
            </a:spcBef>
            <a:spcAft>
              <a:spcPct val="35000"/>
            </a:spcAft>
          </a:pPr>
          <a:r>
            <a:rPr lang="en-US" sz="2500" kern="1200"/>
            <a:t>Check Moodle Course page for lectures and assignments</a:t>
          </a:r>
        </a:p>
      </dsp:txBody>
      <dsp:txXfrm>
        <a:off x="1507738" y="707092"/>
        <a:ext cx="9007861" cy="1305401"/>
      </dsp:txXfrm>
    </dsp:sp>
    <dsp:sp modelId="{FA2FB302-ACBB-4AE9-B0A2-914C8006C5BA}">
      <dsp:nvSpPr>
        <dsp:cNvPr id="0" name=""/>
        <dsp:cNvSpPr/>
      </dsp:nvSpPr>
      <dsp:spPr>
        <a:xfrm>
          <a:off x="0" y="2338844"/>
          <a:ext cx="10515600" cy="130540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D1F69E-9DB4-45B1-A30A-16A7FC9E08E7}">
      <dsp:nvSpPr>
        <dsp:cNvPr id="0" name=""/>
        <dsp:cNvSpPr/>
      </dsp:nvSpPr>
      <dsp:spPr>
        <a:xfrm>
          <a:off x="394883" y="2632559"/>
          <a:ext cx="717970" cy="7179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EBEB27-5205-4B3D-ADE1-109244AC7861}">
      <dsp:nvSpPr>
        <dsp:cNvPr id="0" name=""/>
        <dsp:cNvSpPr/>
      </dsp:nvSpPr>
      <dsp:spPr>
        <a:xfrm>
          <a:off x="1507738" y="2338844"/>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lvl="0" algn="l" defTabSz="1111250">
            <a:lnSpc>
              <a:spcPct val="90000"/>
            </a:lnSpc>
            <a:spcBef>
              <a:spcPct val="0"/>
            </a:spcBef>
            <a:spcAft>
              <a:spcPct val="35000"/>
            </a:spcAft>
          </a:pPr>
          <a:r>
            <a:rPr lang="en-US" sz="2500" kern="1200" dirty="0"/>
            <a:t>Purchase Modified Mastering  with e-text for</a:t>
          </a:r>
        </a:p>
      </dsp:txBody>
      <dsp:txXfrm>
        <a:off x="1507738" y="2338844"/>
        <a:ext cx="9007861" cy="130540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C0247-F5CB-A843-A1B0-B07FEEBB234A}" type="datetimeFigureOut">
              <a:rPr lang="en-US" smtClean="0"/>
              <a:t>8/26/2020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1E17C5-D44E-D94B-8D74-B84C0020221A}" type="slidenum">
              <a:rPr lang="en-US" smtClean="0"/>
              <a:t>‹#›</a:t>
            </a:fld>
            <a:endParaRPr lang="en-US"/>
          </a:p>
        </p:txBody>
      </p:sp>
    </p:spTree>
    <p:extLst>
      <p:ext uri="{BB962C8B-B14F-4D97-AF65-F5344CB8AC3E}">
        <p14:creationId xmlns:p14="http://schemas.microsoft.com/office/powerpoint/2010/main" val="2641721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3</a:t>
            </a:fld>
            <a:endParaRPr lang="en-US" dirty="0"/>
          </a:p>
        </p:txBody>
      </p:sp>
    </p:spTree>
    <p:extLst>
      <p:ext uri="{BB962C8B-B14F-4D97-AF65-F5344CB8AC3E}">
        <p14:creationId xmlns:p14="http://schemas.microsoft.com/office/powerpoint/2010/main" val="351908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19</a:t>
            </a:fld>
            <a:endParaRPr lang="en-US" dirty="0"/>
          </a:p>
        </p:txBody>
      </p:sp>
    </p:spTree>
    <p:extLst>
      <p:ext uri="{BB962C8B-B14F-4D97-AF65-F5344CB8AC3E}">
        <p14:creationId xmlns:p14="http://schemas.microsoft.com/office/powerpoint/2010/main" val="1888294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21</a:t>
            </a:fld>
            <a:endParaRPr lang="en-US" dirty="0"/>
          </a:p>
        </p:txBody>
      </p:sp>
    </p:spTree>
    <p:extLst>
      <p:ext uri="{BB962C8B-B14F-4D97-AF65-F5344CB8AC3E}">
        <p14:creationId xmlns:p14="http://schemas.microsoft.com/office/powerpoint/2010/main" val="314031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endParaRPr>
          </a:p>
        </p:txBody>
      </p:sp>
    </p:spTree>
    <p:extLst>
      <p:ext uri="{BB962C8B-B14F-4D97-AF65-F5344CB8AC3E}">
        <p14:creationId xmlns:p14="http://schemas.microsoft.com/office/powerpoint/2010/main" val="27741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rPr>
              <a:t>Figure 2.7b Electron distribution diagrams for the first 18 elements in the periodic table (part 2)</a:t>
            </a:r>
          </a:p>
          <a:p>
            <a:endParaRPr lang="en-US" dirty="0">
              <a:latin typeface="Arial"/>
            </a:endParaRPr>
          </a:p>
        </p:txBody>
      </p:sp>
    </p:spTree>
    <p:extLst>
      <p:ext uri="{BB962C8B-B14F-4D97-AF65-F5344CB8AC3E}">
        <p14:creationId xmlns:p14="http://schemas.microsoft.com/office/powerpoint/2010/main" val="2747025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endParaRPr>
          </a:p>
        </p:txBody>
      </p:sp>
    </p:spTree>
    <p:extLst>
      <p:ext uri="{BB962C8B-B14F-4D97-AF65-F5344CB8AC3E}">
        <p14:creationId xmlns:p14="http://schemas.microsoft.com/office/powerpoint/2010/main" val="4198716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5</a:t>
            </a:fld>
            <a:endParaRPr lang="en-US" dirty="0"/>
          </a:p>
        </p:txBody>
      </p:sp>
    </p:spTree>
    <p:extLst>
      <p:ext uri="{BB962C8B-B14F-4D97-AF65-F5344CB8AC3E}">
        <p14:creationId xmlns:p14="http://schemas.microsoft.com/office/powerpoint/2010/main" val="669343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7</a:t>
            </a:fld>
            <a:endParaRPr lang="en-US" dirty="0"/>
          </a:p>
        </p:txBody>
      </p:sp>
    </p:spTree>
    <p:extLst>
      <p:ext uri="{BB962C8B-B14F-4D97-AF65-F5344CB8AC3E}">
        <p14:creationId xmlns:p14="http://schemas.microsoft.com/office/powerpoint/2010/main" val="4037473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can we find these elements?</a:t>
            </a:r>
          </a:p>
          <a:p>
            <a:r>
              <a:rPr lang="en-US" dirty="0"/>
              <a:t>Essential elements are</a:t>
            </a:r>
            <a:r>
              <a:rPr lang="en-US" baseline="0" dirty="0"/>
              <a:t> necessary for organisms to live a healthy life and reproduce</a:t>
            </a:r>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10</a:t>
            </a:fld>
            <a:endParaRPr lang="en-US" dirty="0"/>
          </a:p>
        </p:txBody>
      </p:sp>
    </p:spTree>
    <p:extLst>
      <p:ext uri="{BB962C8B-B14F-4D97-AF65-F5344CB8AC3E}">
        <p14:creationId xmlns:p14="http://schemas.microsoft.com/office/powerpoint/2010/main" val="601827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rPr>
              <a:t>Table 2.1 Elements in the human body</a:t>
            </a:r>
          </a:p>
          <a:p>
            <a:endParaRPr lang="en-US" dirty="0">
              <a:latin typeface="Arial"/>
            </a:endParaRPr>
          </a:p>
        </p:txBody>
      </p:sp>
    </p:spTree>
    <p:extLst>
      <p:ext uri="{BB962C8B-B14F-4D97-AF65-F5344CB8AC3E}">
        <p14:creationId xmlns:p14="http://schemas.microsoft.com/office/powerpoint/2010/main" val="1458467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12</a:t>
            </a:fld>
            <a:endParaRPr lang="en-US" dirty="0"/>
          </a:p>
        </p:txBody>
      </p:sp>
    </p:spTree>
    <p:extLst>
      <p:ext uri="{BB962C8B-B14F-4D97-AF65-F5344CB8AC3E}">
        <p14:creationId xmlns:p14="http://schemas.microsoft.com/office/powerpoint/2010/main" val="312401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13</a:t>
            </a:fld>
            <a:endParaRPr lang="en-US" dirty="0"/>
          </a:p>
        </p:txBody>
      </p:sp>
    </p:spTree>
    <p:extLst>
      <p:ext uri="{BB962C8B-B14F-4D97-AF65-F5344CB8AC3E}">
        <p14:creationId xmlns:p14="http://schemas.microsoft.com/office/powerpoint/2010/main" val="2468937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endParaRPr>
          </a:p>
        </p:txBody>
      </p:sp>
    </p:spTree>
    <p:extLst>
      <p:ext uri="{BB962C8B-B14F-4D97-AF65-F5344CB8AC3E}">
        <p14:creationId xmlns:p14="http://schemas.microsoft.com/office/powerpoint/2010/main" val="4253126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6972E0-0194-4284-A1FC-434D465ACCCE}" type="slidenum">
              <a:rPr lang="en-US" smtClean="0"/>
              <a:t>15</a:t>
            </a:fld>
            <a:endParaRPr lang="en-US" dirty="0"/>
          </a:p>
        </p:txBody>
      </p:sp>
    </p:spTree>
    <p:extLst>
      <p:ext uri="{BB962C8B-B14F-4D97-AF65-F5344CB8AC3E}">
        <p14:creationId xmlns:p14="http://schemas.microsoft.com/office/powerpoint/2010/main" val="848699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23B23-C66A-3946-8C56-E0AA66FB2C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AC6881-9C79-A64F-939D-8ED32CF000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8A89EF-7852-514F-8F28-1CC9B7947EDA}"/>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5" name="Footer Placeholder 4">
            <a:extLst>
              <a:ext uri="{FF2B5EF4-FFF2-40B4-BE49-F238E27FC236}">
                <a16:creationId xmlns:a16="http://schemas.microsoft.com/office/drawing/2014/main" id="{4B0D5698-52E6-BD46-9AA0-588E2A6BD9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DC320C2-3089-D845-8012-A8FD0E12C19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42904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4F88C-5B38-814A-A932-994C1EB70A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9AE998-BAB4-6941-AAE0-A1414665ADA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B48B27-F1EA-9D4F-B1E9-6996F983CB00}"/>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5" name="Footer Placeholder 4">
            <a:extLst>
              <a:ext uri="{FF2B5EF4-FFF2-40B4-BE49-F238E27FC236}">
                <a16:creationId xmlns:a16="http://schemas.microsoft.com/office/drawing/2014/main" id="{9318AE0E-E65C-0149-AA57-9E29B2F83AD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58CFA9F-A0E9-A041-92F8-3EE7F469AF41}"/>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1147579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D5E9DE-F83C-7D43-9F6E-72D6B63A22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4E213-2626-E842-A44A-E94C8E26415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D90AF6-ED07-D242-8E3D-7733573BC16E}"/>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5" name="Footer Placeholder 4">
            <a:extLst>
              <a:ext uri="{FF2B5EF4-FFF2-40B4-BE49-F238E27FC236}">
                <a16:creationId xmlns:a16="http://schemas.microsoft.com/office/drawing/2014/main" id="{3119F05D-0FD8-D240-9565-42CB2C4D7DD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6977694-B76A-1D46-8A96-868E26A76A2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6754864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904D4-518F-4CA4-BF1F-6B115761522C}" type="datetimeFigureOut">
              <a:rPr lang="en-US" smtClean="0"/>
              <a:t>8/26/2020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5F242-66F8-4680-BF41-37DED0172348}" type="slidenum">
              <a:rPr lang="en-US" smtClean="0"/>
              <a:t>‹#›</a:t>
            </a:fld>
            <a:endParaRPr lang="en-US" dirty="0"/>
          </a:p>
        </p:txBody>
      </p:sp>
    </p:spTree>
    <p:extLst>
      <p:ext uri="{BB962C8B-B14F-4D97-AF65-F5344CB8AC3E}">
        <p14:creationId xmlns:p14="http://schemas.microsoft.com/office/powerpoint/2010/main" val="2036117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B1AB5-CE73-794B-9B89-22E27F942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33591C-90CF-2D41-B394-10BC1159F2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C7401E-A8CD-6D46-A450-8F3F7C3FDB4D}"/>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5" name="Footer Placeholder 4">
            <a:extLst>
              <a:ext uri="{FF2B5EF4-FFF2-40B4-BE49-F238E27FC236}">
                <a16:creationId xmlns:a16="http://schemas.microsoft.com/office/drawing/2014/main" id="{95E7FCAE-C710-EE41-868E-142CFB2A6CB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A107BE-F751-6242-A73B-AB2CFF07EFB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4750676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3FEBF-9902-7148-BFBB-F544FF3EE7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D6FE08-6F2B-5243-BA73-4DE96661CA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8C8D94-DE1D-9943-905C-57439E9271BF}"/>
              </a:ext>
            </a:extLst>
          </p:cNvPr>
          <p:cNvSpPr>
            <a:spLocks noGrp="1"/>
          </p:cNvSpPr>
          <p:nvPr>
            <p:ph type="dt" sz="half" idx="10"/>
          </p:nvPr>
        </p:nvSpPr>
        <p:spPr/>
        <p:txBody>
          <a:bodyPr/>
          <a:lstStyle/>
          <a:p>
            <a:fld id="{B2497495-0637-405E-AE64-5CC7506D51F5}" type="datetime1">
              <a:rPr lang="en-US" smtClean="0"/>
              <a:t>8/26/2020</a:t>
            </a:fld>
            <a:endParaRPr lang="en-US" dirty="0"/>
          </a:p>
        </p:txBody>
      </p:sp>
      <p:sp>
        <p:nvSpPr>
          <p:cNvPr id="5" name="Footer Placeholder 4">
            <a:extLst>
              <a:ext uri="{FF2B5EF4-FFF2-40B4-BE49-F238E27FC236}">
                <a16:creationId xmlns:a16="http://schemas.microsoft.com/office/drawing/2014/main" id="{DA1B2400-7F2C-9B48-BC33-0E632322E1D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F996F94-243B-854C-9EBF-28B7AC8EE75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2790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5848E-39D6-7F4F-B923-3ACD5B1E11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1A0220-1187-1E4E-BDAB-3C4B81C855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AC5D86-AA90-1C4F-BF43-86541FCC0D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D8C539-98BB-7242-B8DC-CCC58AA36962}"/>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6" name="Footer Placeholder 5">
            <a:extLst>
              <a:ext uri="{FF2B5EF4-FFF2-40B4-BE49-F238E27FC236}">
                <a16:creationId xmlns:a16="http://schemas.microsoft.com/office/drawing/2014/main" id="{6CB745C8-9125-7140-AB4A-F1ABA3A83A0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EB3F715-7592-A44B-8E5F-E89DDF7C01BA}"/>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09739107"/>
      </p:ext>
    </p:extLst>
  </p:cSld>
  <p:clrMapOvr>
    <a:masterClrMapping/>
  </p:clrMapOvr>
  <p:hf sldNum="0"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8505A-FA32-F24A-A54F-3C5741036F5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E2C0EE-4771-3F4F-9CD2-674A75169F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4BF5FC-CEE5-DE4F-B02D-11CE839B12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C4959B-F5D8-AF4A-91E4-920CD964DC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8F534C-2C72-B24F-A49F-473C7995733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EBAC22-0F3D-114C-9ACD-F9F8867FAD69}"/>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8" name="Footer Placeholder 7">
            <a:extLst>
              <a:ext uri="{FF2B5EF4-FFF2-40B4-BE49-F238E27FC236}">
                <a16:creationId xmlns:a16="http://schemas.microsoft.com/office/drawing/2014/main" id="{476E0BA2-868E-F64C-9708-D5D4DF40717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11BB11E-0FBB-1A4E-B460-6B46E2BC42FD}"/>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50174238"/>
      </p:ext>
    </p:extLst>
  </p:cSld>
  <p:clrMapOvr>
    <a:masterClrMapping/>
  </p:clrMapOvr>
  <p:hf sldNum="0"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2C194-6D35-B548-9992-24B28EA9390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52F515E-075D-6349-9CB4-A027CC22EB08}"/>
              </a:ext>
            </a:extLst>
          </p:cNvPr>
          <p:cNvSpPr>
            <a:spLocks noGrp="1"/>
          </p:cNvSpPr>
          <p:nvPr>
            <p:ph type="dt" sz="half" idx="10"/>
          </p:nvPr>
        </p:nvSpPr>
        <p:spPr/>
        <p:txBody>
          <a:bodyPr/>
          <a:lstStyle/>
          <a:p>
            <a:fld id="{5DB4ED54-5B5E-4A04-93D3-5772E3CE3818}" type="datetime1">
              <a:rPr lang="en-US" smtClean="0"/>
              <a:t>8/26/2020</a:t>
            </a:fld>
            <a:endParaRPr lang="en-US" dirty="0"/>
          </a:p>
        </p:txBody>
      </p:sp>
      <p:sp>
        <p:nvSpPr>
          <p:cNvPr id="4" name="Footer Placeholder 3">
            <a:extLst>
              <a:ext uri="{FF2B5EF4-FFF2-40B4-BE49-F238E27FC236}">
                <a16:creationId xmlns:a16="http://schemas.microsoft.com/office/drawing/2014/main" id="{5F68D5BF-4D6D-9843-99E5-ABC8813D833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D2880BA-C503-2741-9014-BD0AE807B7A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24405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D174A3-6980-0644-A08E-E0BE5E3F10DF}"/>
              </a:ext>
            </a:extLst>
          </p:cNvPr>
          <p:cNvSpPr>
            <a:spLocks noGrp="1"/>
          </p:cNvSpPr>
          <p:nvPr>
            <p:ph type="dt" sz="half" idx="10"/>
          </p:nvPr>
        </p:nvSpPr>
        <p:spPr/>
        <p:txBody>
          <a:bodyPr/>
          <a:lstStyle/>
          <a:p>
            <a:fld id="{4EDE50D6-574B-40AF-946F-D52A04ADE379}" type="datetime1">
              <a:rPr lang="en-US" smtClean="0"/>
              <a:t>8/26/2020</a:t>
            </a:fld>
            <a:endParaRPr lang="en-US" dirty="0"/>
          </a:p>
        </p:txBody>
      </p:sp>
      <p:sp>
        <p:nvSpPr>
          <p:cNvPr id="3" name="Footer Placeholder 2">
            <a:extLst>
              <a:ext uri="{FF2B5EF4-FFF2-40B4-BE49-F238E27FC236}">
                <a16:creationId xmlns:a16="http://schemas.microsoft.com/office/drawing/2014/main" id="{16338EB5-36D9-8644-8D5C-1BC5F206F8D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3ADE7FD-1F68-1B48-8081-0A052266A74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69965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B4D6B-5D9A-7941-BDDD-E2DF7A0EDE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628D59-27D3-1B4D-A2C6-E5EFAEF031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870485-B059-E34E-AA76-765F93048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9D7B8A-4074-2441-A2E0-9390964810DB}"/>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6" name="Footer Placeholder 5">
            <a:extLst>
              <a:ext uri="{FF2B5EF4-FFF2-40B4-BE49-F238E27FC236}">
                <a16:creationId xmlns:a16="http://schemas.microsoft.com/office/drawing/2014/main" id="{F08C6C5A-7E1E-2843-8CCD-CFC877D52ED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4E8FA35-CD4D-F74B-B143-7B0023B6D841}"/>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00134765"/>
      </p:ext>
    </p:extLst>
  </p:cSld>
  <p:clrMapOvr>
    <a:masterClrMapping/>
  </p:clrMapOvr>
  <p:hf sldNum="0"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34F49-E4DF-214F-AC50-1A09D02977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D9277AD-57AE-1546-B6F9-53A2CB9487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2EC603-254E-264A-B286-314D70220F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6FDD20-C6C2-144A-8142-4D0A456F2F6C}"/>
              </a:ext>
            </a:extLst>
          </p:cNvPr>
          <p:cNvSpPr>
            <a:spLocks noGrp="1"/>
          </p:cNvSpPr>
          <p:nvPr>
            <p:ph type="dt" sz="half" idx="10"/>
          </p:nvPr>
        </p:nvSpPr>
        <p:spPr/>
        <p:txBody>
          <a:bodyPr/>
          <a:lstStyle/>
          <a:p>
            <a:fld id="{ED291B17-9318-49DB-B28B-6E5994AE9581}" type="datetime1">
              <a:rPr lang="en-US" smtClean="0"/>
              <a:t>8/26/2020</a:t>
            </a:fld>
            <a:endParaRPr lang="en-US" dirty="0"/>
          </a:p>
        </p:txBody>
      </p:sp>
      <p:sp>
        <p:nvSpPr>
          <p:cNvPr id="6" name="Footer Placeholder 5">
            <a:extLst>
              <a:ext uri="{FF2B5EF4-FFF2-40B4-BE49-F238E27FC236}">
                <a16:creationId xmlns:a16="http://schemas.microsoft.com/office/drawing/2014/main" id="{AA185999-7152-EF4E-A834-95D7761A366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63BF38B-2EC4-AD4E-9644-594C49E0B731}"/>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1244413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3CE0A5-A5B3-FC4F-AB45-48227D0BC5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3C51E9-5C02-A04F-AED8-B9D41598A7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F2D837-A8F0-B542-9706-B2E3F19BE3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291B17-9318-49DB-B28B-6E5994AE9581}" type="datetime1">
              <a:rPr lang="en-US" smtClean="0"/>
              <a:t>8/26/2020</a:t>
            </a:fld>
            <a:endParaRPr lang="en-US" dirty="0"/>
          </a:p>
        </p:txBody>
      </p:sp>
      <p:sp>
        <p:nvSpPr>
          <p:cNvPr id="5" name="Footer Placeholder 4">
            <a:extLst>
              <a:ext uri="{FF2B5EF4-FFF2-40B4-BE49-F238E27FC236}">
                <a16:creationId xmlns:a16="http://schemas.microsoft.com/office/drawing/2014/main" id="{168BF1D9-DD49-844B-A2A4-260A66EA83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33F1490A-5E1F-094C-A8F5-A500DF768F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820519434"/>
      </p:ext>
    </p:extLst>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 id="2147484099"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file:///C:\Documents%20and%20Settings\rajesh.ACEPRO\Desktop\25-July\Chapter%2002\Unlabeled\02_T01ElementsInBody-U.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file:///C:\Documents%20and%20Settings\rajesh.ACEPRO\Desktop\25-July\Chapter%2002\Unlabeled\02_04HeliumModels-U.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5.png"/><Relationship Id="rId4"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file:///C:\Documents%20and%20Settings\rajesh.ACEPRO\Desktop\25-July\Chapter%2002\Unlabeled\02_05PETScan-U.jpg" TargetMode="External"/><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5.png"/><Relationship Id="rId4"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file:///C:\Documents%20and%20Settings\rajesh.ACEPRO\Desktop\25-July\Chapter%2002\Unlabeled\02_06EnergyLevels-U.jp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file:///C:\Documents%20and%20Settings\rajesh.ACEPRO\Desktop\25-July\Chapter%2002\Unlabeled\02_07bElectronDiagrams-U.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5.png"/><Relationship Id="rId5" Type="http://schemas.openxmlformats.org/officeDocument/2006/relationships/notesSlide" Target="../notesSlides/notesSlide2.xml"/><Relationship Id="rId4"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C3436EE-ED4E-4FFD-8440-4ABFC6584357}"/>
              </a:ext>
            </a:extLst>
          </p:cNvPr>
          <p:cNvPicPr>
            <a:picLocks noChangeAspect="1"/>
          </p:cNvPicPr>
          <p:nvPr/>
        </p:nvPicPr>
        <p:blipFill rotWithShape="1">
          <a:blip r:embed="rId2"/>
          <a:srcRect t="15094"/>
          <a:stretch/>
        </p:blipFill>
        <p:spPr>
          <a:xfrm>
            <a:off x="20" y="10"/>
            <a:ext cx="12191980" cy="6857990"/>
          </a:xfrm>
          <a:prstGeom prst="rect">
            <a:avLst/>
          </a:prstGeom>
        </p:spPr>
      </p:pic>
      <p:sp>
        <p:nvSpPr>
          <p:cNvPr id="2" name="Title 1">
            <a:extLst>
              <a:ext uri="{FF2B5EF4-FFF2-40B4-BE49-F238E27FC236}">
                <a16:creationId xmlns:a16="http://schemas.microsoft.com/office/drawing/2014/main" id="{F50DBAAF-659A-1343-AA34-C5409F722204}"/>
              </a:ext>
            </a:extLst>
          </p:cNvPr>
          <p:cNvSpPr>
            <a:spLocks noGrp="1"/>
          </p:cNvSpPr>
          <p:nvPr>
            <p:ph type="ctrTitle"/>
          </p:nvPr>
        </p:nvSpPr>
        <p:spPr>
          <a:xfrm>
            <a:off x="6535270" y="2324906"/>
            <a:ext cx="5298141" cy="1588698"/>
          </a:xfrm>
        </p:spPr>
        <p:txBody>
          <a:bodyPr>
            <a:normAutofit fontScale="90000"/>
          </a:bodyPr>
          <a:lstStyle/>
          <a:p>
            <a:r>
              <a:rPr lang="en-US" dirty="0">
                <a:solidFill>
                  <a:schemeClr val="bg1"/>
                </a:solidFill>
              </a:rPr>
              <a:t>The Chemical Context of Life</a:t>
            </a:r>
          </a:p>
        </p:txBody>
      </p:sp>
      <p:sp>
        <p:nvSpPr>
          <p:cNvPr id="3" name="Subtitle 2">
            <a:extLst>
              <a:ext uri="{FF2B5EF4-FFF2-40B4-BE49-F238E27FC236}">
                <a16:creationId xmlns:a16="http://schemas.microsoft.com/office/drawing/2014/main" id="{786DE680-CC39-3042-AA4C-273192B35FD8}"/>
              </a:ext>
            </a:extLst>
          </p:cNvPr>
          <p:cNvSpPr>
            <a:spLocks noGrp="1"/>
          </p:cNvSpPr>
          <p:nvPr>
            <p:ph type="subTitle" idx="1"/>
          </p:nvPr>
        </p:nvSpPr>
        <p:spPr>
          <a:xfrm>
            <a:off x="7889065" y="4277572"/>
            <a:ext cx="3403426" cy="738820"/>
          </a:xfrm>
        </p:spPr>
        <p:txBody>
          <a:bodyPr>
            <a:normAutofit fontScale="92500" lnSpcReduction="10000"/>
          </a:bodyPr>
          <a:lstStyle/>
          <a:p>
            <a:pPr>
              <a:lnSpc>
                <a:spcPct val="110000"/>
              </a:lnSpc>
            </a:pPr>
            <a:r>
              <a:rPr lang="en-US" sz="1800" dirty="0">
                <a:solidFill>
                  <a:schemeClr val="bg1"/>
                </a:solidFill>
              </a:rPr>
              <a:t>August 26, 2020</a:t>
            </a:r>
          </a:p>
          <a:p>
            <a:pPr>
              <a:lnSpc>
                <a:spcPct val="110000"/>
              </a:lnSpc>
            </a:pPr>
            <a:r>
              <a:rPr lang="en-US" sz="1800" dirty="0">
                <a:solidFill>
                  <a:schemeClr val="bg1"/>
                </a:solidFill>
              </a:rPr>
              <a:t>Dr. Hurt</a:t>
            </a:r>
          </a:p>
        </p:txBody>
      </p:sp>
    </p:spTree>
    <p:extLst>
      <p:ext uri="{BB962C8B-B14F-4D97-AF65-F5344CB8AC3E}">
        <p14:creationId xmlns:p14="http://schemas.microsoft.com/office/powerpoint/2010/main" val="42478284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10">
            <a:extLst>
              <a:ext uri="{FF2B5EF4-FFF2-40B4-BE49-F238E27FC236}">
                <a16:creationId xmlns:a16="http://schemas.microsoft.com/office/drawing/2014/main" id="{867D4867-5BA7-4462-B2F6-A23F4A622A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43468" y="623392"/>
            <a:ext cx="3363974" cy="1607060"/>
          </a:xfrm>
          <a:noFill/>
          <a:ln w="19050">
            <a:solidFill>
              <a:schemeClr val="tx1"/>
            </a:solidFill>
          </a:ln>
        </p:spPr>
        <p:txBody>
          <a:bodyPr wrap="square" anchor="ctr">
            <a:normAutofit/>
          </a:bodyPr>
          <a:lstStyle/>
          <a:p>
            <a:pPr algn="just"/>
            <a:r>
              <a:rPr lang="en-US" sz="2800" dirty="0"/>
              <a:t>The Facts of Life</a:t>
            </a:r>
          </a:p>
        </p:txBody>
      </p:sp>
      <p:sp>
        <p:nvSpPr>
          <p:cNvPr id="5" name="Content Placeholder 4"/>
          <p:cNvSpPr>
            <a:spLocks noGrp="1"/>
          </p:cNvSpPr>
          <p:nvPr>
            <p:ph idx="1"/>
          </p:nvPr>
        </p:nvSpPr>
        <p:spPr>
          <a:xfrm>
            <a:off x="-1" y="2638043"/>
            <a:ext cx="4654296" cy="3415623"/>
          </a:xfrm>
        </p:spPr>
        <p:txBody>
          <a:bodyPr>
            <a:normAutofit/>
          </a:bodyPr>
          <a:lstStyle/>
          <a:p>
            <a:pPr algn="just"/>
            <a:r>
              <a:rPr lang="en-US" sz="1800" dirty="0"/>
              <a:t>20-25% of the 92 natural elements are </a:t>
            </a:r>
            <a:r>
              <a:rPr lang="en-US" sz="1800" b="1" dirty="0"/>
              <a:t>required for life (essential elements)</a:t>
            </a:r>
          </a:p>
          <a:p>
            <a:pPr algn="just"/>
            <a:r>
              <a:rPr lang="en-US" sz="1800" b="1" dirty="0"/>
              <a:t>Trace elements</a:t>
            </a:r>
            <a:r>
              <a:rPr lang="en-US" sz="1800" dirty="0"/>
              <a:t> are required by organisms in minute quantities (i.e. iron and iodine)</a:t>
            </a:r>
          </a:p>
          <a:p>
            <a:pPr algn="just"/>
            <a:r>
              <a:rPr lang="en-US" sz="1800" dirty="0"/>
              <a:t>Carbon, hydrogen, oxygen, and nitrogen make up 96% of living matter</a:t>
            </a:r>
          </a:p>
          <a:p>
            <a:pPr algn="just"/>
            <a:r>
              <a:rPr lang="en-US" sz="1800" dirty="0"/>
              <a:t>Calcium, phosphorous, potassium and sulfur make up the remaining 4% of an organism’s mass</a:t>
            </a:r>
          </a:p>
        </p:txBody>
      </p:sp>
      <p:pic>
        <p:nvPicPr>
          <p:cNvPr id="6" name="Picture 5" descr="A close up of a keyboard&#10;&#10;Description automatically generated">
            <a:extLst>
              <a:ext uri="{FF2B5EF4-FFF2-40B4-BE49-F238E27FC236}">
                <a16:creationId xmlns:a16="http://schemas.microsoft.com/office/drawing/2014/main" id="{3D070500-A944-E141-9CCF-9F0B4CA9B9BE}"/>
              </a:ext>
            </a:extLst>
          </p:cNvPr>
          <p:cNvPicPr>
            <a:picLocks noChangeAspect="1"/>
          </p:cNvPicPr>
          <p:nvPr/>
        </p:nvPicPr>
        <p:blipFill>
          <a:blip r:embed="rId3"/>
          <a:stretch>
            <a:fillRect/>
          </a:stretch>
        </p:blipFill>
        <p:spPr>
          <a:xfrm>
            <a:off x="4757852" y="1389991"/>
            <a:ext cx="7434148" cy="4572000"/>
          </a:xfrm>
          <a:prstGeom prst="rect">
            <a:avLst/>
          </a:prstGeom>
        </p:spPr>
      </p:pic>
    </p:spTree>
    <p:extLst>
      <p:ext uri="{BB962C8B-B14F-4D97-AF65-F5344CB8AC3E}">
        <p14:creationId xmlns:p14="http://schemas.microsoft.com/office/powerpoint/2010/main" val="44023061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1D0AF59-99C3-4251-AB9A-C966C6AD44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855405F-37A2-4869-9154-F8BE3BECE6C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77B6660-AD8F-B541-9CB0-057C76A573E5}"/>
              </a:ext>
            </a:extLst>
          </p:cNvPr>
          <p:cNvPicPr>
            <a:picLocks noChangeAspect="1"/>
          </p:cNvPicPr>
          <p:nvPr/>
        </p:nvPicPr>
        <p:blipFill>
          <a:blip r:embed="rId3" r:link="rId4">
            <a:extLst>
              <a:ext uri="{28A0092B-C50C-407E-A947-70E740481C1C}">
                <a14:useLocalDpi xmlns:a14="http://schemas.microsoft.com/office/drawing/2010/main" val="0"/>
              </a:ext>
            </a:extLst>
          </a:blip>
          <a:srcRect b="2315"/>
          <a:stretch>
            <a:fillRect/>
          </a:stretch>
        </p:blipFill>
        <p:spPr>
          <a:xfrm>
            <a:off x="3070486" y="643467"/>
            <a:ext cx="6051028" cy="5571066"/>
          </a:xfrm>
          <a:prstGeom prst="rect">
            <a:avLst/>
          </a:prstGeom>
        </p:spPr>
      </p:pic>
    </p:spTree>
    <p:extLst>
      <p:ext uri="{BB962C8B-B14F-4D97-AF65-F5344CB8AC3E}">
        <p14:creationId xmlns:p14="http://schemas.microsoft.com/office/powerpoint/2010/main" val="1051361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Case Study: Evolution of Tolerance to Toxic Elements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34805" y="1825625"/>
            <a:ext cx="5922390" cy="4351338"/>
          </a:xfrm>
          <a:prstGeom prst="rect">
            <a:avLst/>
          </a:prstGeom>
        </p:spPr>
      </p:pic>
      <p:sp>
        <p:nvSpPr>
          <p:cNvPr id="5" name="Rectangle 4"/>
          <p:cNvSpPr/>
          <p:nvPr/>
        </p:nvSpPr>
        <p:spPr>
          <a:xfrm>
            <a:off x="3134990" y="5992297"/>
            <a:ext cx="3257623" cy="307777"/>
          </a:xfrm>
          <a:prstGeom prst="rect">
            <a:avLst/>
          </a:prstGeom>
        </p:spPr>
        <p:txBody>
          <a:bodyPr wrap="none">
            <a:spAutoFit/>
          </a:bodyPr>
          <a:lstStyle/>
          <a:p>
            <a:r>
              <a:rPr lang="en-US" sz="1400" dirty="0">
                <a:latin typeface="Arial"/>
              </a:rPr>
              <a:t>Figure 2.3 Serpentine plant community</a:t>
            </a:r>
          </a:p>
        </p:txBody>
      </p:sp>
    </p:spTree>
    <p:extLst>
      <p:ext uri="{BB962C8B-B14F-4D97-AF65-F5344CB8AC3E}">
        <p14:creationId xmlns:p14="http://schemas.microsoft.com/office/powerpoint/2010/main" val="20562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8929" y="629266"/>
            <a:ext cx="5127031" cy="1676603"/>
          </a:xfrm>
        </p:spPr>
        <p:txBody>
          <a:bodyPr>
            <a:normAutofit/>
          </a:bodyPr>
          <a:lstStyle/>
          <a:p>
            <a:r>
              <a:rPr lang="en-US"/>
              <a:t>Concept 2.2: What’s your atom?</a:t>
            </a:r>
          </a:p>
        </p:txBody>
      </p:sp>
      <p:sp>
        <p:nvSpPr>
          <p:cNvPr id="3" name="Content Placeholder 2"/>
          <p:cNvSpPr>
            <a:spLocks noGrp="1"/>
          </p:cNvSpPr>
          <p:nvPr>
            <p:ph idx="1"/>
          </p:nvPr>
        </p:nvSpPr>
        <p:spPr>
          <a:xfrm>
            <a:off x="648930" y="2438400"/>
            <a:ext cx="5127029" cy="3785419"/>
          </a:xfrm>
        </p:spPr>
        <p:txBody>
          <a:bodyPr>
            <a:normAutofit/>
          </a:bodyPr>
          <a:lstStyle/>
          <a:p>
            <a:pPr algn="just"/>
            <a:r>
              <a:rPr lang="en-US" sz="2200" dirty="0"/>
              <a:t>Each element consists of unique atoms </a:t>
            </a:r>
          </a:p>
          <a:p>
            <a:pPr algn="just"/>
            <a:r>
              <a:rPr lang="en-US" sz="2200" dirty="0"/>
              <a:t>An </a:t>
            </a:r>
            <a:r>
              <a:rPr lang="en-US" sz="2200" b="1" dirty="0"/>
              <a:t>atom</a:t>
            </a:r>
            <a:r>
              <a:rPr lang="en-US" sz="2200" dirty="0"/>
              <a:t> is the smallest unit of matter that still retains the properties of an element</a:t>
            </a:r>
          </a:p>
          <a:p>
            <a:pPr algn="just"/>
            <a:r>
              <a:rPr lang="en-US" sz="2200" dirty="0"/>
              <a:t>Atoms are composed of subatomic particles:</a:t>
            </a:r>
          </a:p>
          <a:p>
            <a:pPr lvl="1" algn="just"/>
            <a:r>
              <a:rPr lang="en-US" sz="2200" b="1" dirty="0"/>
              <a:t>Neutrons</a:t>
            </a:r>
            <a:r>
              <a:rPr lang="en-US" sz="2200" dirty="0"/>
              <a:t> (no electrical charge)</a:t>
            </a:r>
          </a:p>
          <a:p>
            <a:pPr lvl="1" algn="just"/>
            <a:r>
              <a:rPr lang="en-US" sz="2200" b="1" dirty="0"/>
              <a:t>Protons</a:t>
            </a:r>
            <a:r>
              <a:rPr lang="en-US" sz="2200" dirty="0"/>
              <a:t> (positive charge) </a:t>
            </a:r>
          </a:p>
          <a:p>
            <a:pPr lvl="1" algn="just"/>
            <a:r>
              <a:rPr lang="en-US" sz="2200" b="1" dirty="0"/>
              <a:t>Electrons</a:t>
            </a:r>
            <a:r>
              <a:rPr lang="en-US" sz="2200" dirty="0"/>
              <a:t> (negative charge)</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082" r="-3" b="-3"/>
          <a:stretch/>
        </p:blipFill>
        <p:spPr>
          <a:xfrm>
            <a:off x="6090613" y="640082"/>
            <a:ext cx="5461724" cy="5577837"/>
          </a:xfrm>
          <a:prstGeom prst="rect">
            <a:avLst/>
          </a:prstGeom>
          <a:effectLst/>
        </p:spPr>
      </p:pic>
    </p:spTree>
    <p:extLst>
      <p:ext uri="{BB962C8B-B14F-4D97-AF65-F5344CB8AC3E}">
        <p14:creationId xmlns:p14="http://schemas.microsoft.com/office/powerpoint/2010/main" val="167453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a:grpSpLocks noChangeAspect="1"/>
          </p:cNvGrpSpPr>
          <p:nvPr/>
        </p:nvGrpSpPr>
        <p:grpSpPr>
          <a:xfrm>
            <a:off x="146411" y="2316979"/>
            <a:ext cx="5326891" cy="3305320"/>
            <a:chOff x="2667000" y="1218842"/>
            <a:chExt cx="6858000" cy="4255366"/>
          </a:xfrm>
        </p:grpSpPr>
        <p:pic>
          <p:nvPicPr>
            <p:cNvPr id="2" name="Picture 1"/>
            <p:cNvPicPr>
              <a:picLocks noChangeAspect="1"/>
            </p:cNvPicPr>
            <p:nvPr/>
          </p:nvPicPr>
          <p:blipFill>
            <a:blip r:embed="rId3" r:link="rId4">
              <a:extLst>
                <a:ext uri="{28A0092B-C50C-407E-A947-70E740481C1C}">
                  <a14:useLocalDpi xmlns:a14="http://schemas.microsoft.com/office/drawing/2010/main" val="0"/>
                </a:ext>
              </a:extLst>
            </a:blip>
            <a:srcRect b="3592"/>
            <a:stretch>
              <a:fillRect/>
            </a:stretch>
          </p:blipFill>
          <p:spPr>
            <a:xfrm>
              <a:off x="2667000" y="1383792"/>
              <a:ext cx="6858000" cy="4090416"/>
            </a:xfrm>
            <a:prstGeom prst="rect">
              <a:avLst/>
            </a:prstGeom>
          </p:spPr>
        </p:pic>
        <p:sp>
          <p:nvSpPr>
            <p:cNvPr id="6" name="TextBox 2"/>
            <p:cNvSpPr txBox="1">
              <a:spLocks noChangeArrowheads="1"/>
            </p:cNvSpPr>
            <p:nvPr/>
          </p:nvSpPr>
          <p:spPr bwMode="auto">
            <a:xfrm>
              <a:off x="2998076" y="1218842"/>
              <a:ext cx="2192908" cy="666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600"/>
                </a:lnSpc>
              </a:pPr>
              <a:r>
                <a:rPr lang="en-US" b="1" dirty="0">
                  <a:solidFill>
                    <a:srgbClr val="000000"/>
                  </a:solidFill>
                  <a:latin typeface="Arial"/>
                  <a:ea typeface="ＭＳ Ｐゴシック" charset="0"/>
                </a:rPr>
                <a:t>Cloud of negative</a:t>
              </a:r>
            </a:p>
            <a:p>
              <a:pPr>
                <a:lnSpc>
                  <a:spcPts val="2600"/>
                </a:lnSpc>
              </a:pPr>
              <a:r>
                <a:rPr lang="en-US" b="1" dirty="0">
                  <a:solidFill>
                    <a:srgbClr val="000000"/>
                  </a:solidFill>
                  <a:latin typeface="Arial"/>
                  <a:ea typeface="ＭＳ Ｐゴシック" charset="0"/>
                </a:rPr>
                <a:t>charge (2 electrons)</a:t>
              </a:r>
            </a:p>
          </p:txBody>
        </p:sp>
        <p:sp>
          <p:nvSpPr>
            <p:cNvPr id="7" name="TextBox 4"/>
            <p:cNvSpPr txBox="1">
              <a:spLocks noChangeArrowheads="1"/>
            </p:cNvSpPr>
            <p:nvPr/>
          </p:nvSpPr>
          <p:spPr bwMode="auto">
            <a:xfrm>
              <a:off x="5903200" y="2214342"/>
              <a:ext cx="89768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Nucleus</a:t>
              </a:r>
            </a:p>
          </p:txBody>
        </p:sp>
        <p:sp>
          <p:nvSpPr>
            <p:cNvPr id="8" name="TextBox 5"/>
            <p:cNvSpPr txBox="1">
              <a:spLocks noChangeArrowheads="1"/>
            </p:cNvSpPr>
            <p:nvPr/>
          </p:nvSpPr>
          <p:spPr bwMode="auto">
            <a:xfrm>
              <a:off x="4379200" y="3350992"/>
              <a:ext cx="13144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Times New Roman" pitchFamily="18" charset="0"/>
                  <a:ea typeface="ＭＳ Ｐゴシック" charset="0"/>
                  <a:cs typeface="Times New Roman" pitchFamily="18" charset="0"/>
                </a:rPr>
                <a:t>+</a:t>
              </a:r>
            </a:p>
          </p:txBody>
        </p:sp>
        <p:sp>
          <p:nvSpPr>
            <p:cNvPr id="9" name="TextBox 6"/>
            <p:cNvSpPr txBox="1">
              <a:spLocks noChangeArrowheads="1"/>
            </p:cNvSpPr>
            <p:nvPr/>
          </p:nvSpPr>
          <p:spPr bwMode="auto">
            <a:xfrm>
              <a:off x="4379200" y="3795492"/>
              <a:ext cx="13144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Times New Roman" pitchFamily="18" charset="0"/>
                  <a:ea typeface="ＭＳ Ｐゴシック" charset="0"/>
                  <a:cs typeface="Times New Roman" pitchFamily="18" charset="0"/>
                </a:rPr>
                <a:t>+</a:t>
              </a:r>
            </a:p>
          </p:txBody>
        </p:sp>
        <p:sp>
          <p:nvSpPr>
            <p:cNvPr id="10" name="TextBox 7"/>
            <p:cNvSpPr txBox="1">
              <a:spLocks noChangeArrowheads="1"/>
            </p:cNvSpPr>
            <p:nvPr/>
          </p:nvSpPr>
          <p:spPr bwMode="auto">
            <a:xfrm>
              <a:off x="7478000" y="1353917"/>
              <a:ext cx="105157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Electrons</a:t>
              </a:r>
            </a:p>
          </p:txBody>
        </p:sp>
        <p:sp>
          <p:nvSpPr>
            <p:cNvPr id="11" name="TextBox 8"/>
            <p:cNvSpPr txBox="1">
              <a:spLocks noChangeArrowheads="1"/>
            </p:cNvSpPr>
            <p:nvPr/>
          </p:nvSpPr>
          <p:spPr bwMode="auto">
            <a:xfrm>
              <a:off x="7766925" y="2344517"/>
              <a:ext cx="13144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Times New Roman" pitchFamily="18" charset="0"/>
                  <a:ea typeface="ＭＳ Ｐゴシック" charset="0"/>
                  <a:cs typeface="Times New Roman" pitchFamily="18" charset="0"/>
                </a:rPr>
                <a:t>−</a:t>
              </a:r>
            </a:p>
          </p:txBody>
        </p:sp>
        <p:sp>
          <p:nvSpPr>
            <p:cNvPr id="12" name="TextBox 9"/>
            <p:cNvSpPr txBox="1">
              <a:spLocks noChangeArrowheads="1"/>
            </p:cNvSpPr>
            <p:nvPr/>
          </p:nvSpPr>
          <p:spPr bwMode="auto">
            <a:xfrm>
              <a:off x="8101887" y="3322417"/>
              <a:ext cx="13144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Times New Roman" pitchFamily="18" charset="0"/>
                  <a:ea typeface="ＭＳ Ｐゴシック" charset="0"/>
                  <a:cs typeface="Times New Roman" pitchFamily="18" charset="0"/>
                </a:rPr>
                <a:t>+</a:t>
              </a:r>
            </a:p>
          </p:txBody>
        </p:sp>
        <p:sp>
          <p:nvSpPr>
            <p:cNvPr id="13" name="TextBox 10"/>
            <p:cNvSpPr txBox="1">
              <a:spLocks noChangeArrowheads="1"/>
            </p:cNvSpPr>
            <p:nvPr/>
          </p:nvSpPr>
          <p:spPr bwMode="auto">
            <a:xfrm>
              <a:off x="8101887" y="3768505"/>
              <a:ext cx="13144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Times New Roman" pitchFamily="18" charset="0"/>
                  <a:ea typeface="ＭＳ Ｐゴシック" charset="0"/>
                  <a:cs typeface="Times New Roman" pitchFamily="18" charset="0"/>
                </a:rPr>
                <a:t>+</a:t>
              </a:r>
            </a:p>
          </p:txBody>
        </p:sp>
        <p:sp>
          <p:nvSpPr>
            <p:cNvPr id="14" name="TextBox 11"/>
            <p:cNvSpPr txBox="1">
              <a:spLocks noChangeArrowheads="1"/>
            </p:cNvSpPr>
            <p:nvPr/>
          </p:nvSpPr>
          <p:spPr bwMode="auto">
            <a:xfrm>
              <a:off x="8401925" y="2344517"/>
              <a:ext cx="13144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Times New Roman" pitchFamily="18" charset="0"/>
                  <a:ea typeface="ＭＳ Ｐゴシック" charset="0"/>
                  <a:cs typeface="Times New Roman" pitchFamily="18" charset="0"/>
                </a:rPr>
                <a:t>−</a:t>
              </a:r>
            </a:p>
          </p:txBody>
        </p:sp>
        <p:sp>
          <p:nvSpPr>
            <p:cNvPr id="15" name="TextBox 12"/>
            <p:cNvSpPr txBox="1">
              <a:spLocks noChangeArrowheads="1"/>
            </p:cNvSpPr>
            <p:nvPr/>
          </p:nvSpPr>
          <p:spPr bwMode="auto">
            <a:xfrm>
              <a:off x="2701213" y="5094067"/>
              <a:ext cx="28212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(a)</a:t>
              </a:r>
            </a:p>
          </p:txBody>
        </p:sp>
        <p:sp>
          <p:nvSpPr>
            <p:cNvPr id="16" name="TextBox 14"/>
            <p:cNvSpPr txBox="1">
              <a:spLocks noChangeArrowheads="1"/>
            </p:cNvSpPr>
            <p:nvPr/>
          </p:nvSpPr>
          <p:spPr bwMode="auto">
            <a:xfrm>
              <a:off x="6423901" y="5094067"/>
              <a:ext cx="29495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(b)</a:t>
              </a:r>
            </a:p>
          </p:txBody>
        </p:sp>
        <p:sp>
          <p:nvSpPr>
            <p:cNvPr id="17" name="Freeform 16"/>
            <p:cNvSpPr/>
            <p:nvPr/>
          </p:nvSpPr>
          <p:spPr>
            <a:xfrm>
              <a:off x="4467396" y="2051115"/>
              <a:ext cx="50800" cy="331419"/>
            </a:xfrm>
            <a:custGeom>
              <a:avLst/>
              <a:gdLst>
                <a:gd name="connsiteX0" fmla="*/ 12700 w 50800"/>
                <a:gd name="connsiteY0" fmla="*/ 12700 h 331419"/>
                <a:gd name="connsiteX1" fmla="*/ 12700 w 50800"/>
                <a:gd name="connsiteY1" fmla="*/ 318719 h 331419"/>
              </a:gdLst>
              <a:ahLst/>
              <a:cxnLst>
                <a:cxn ang="0">
                  <a:pos x="connsiteX0" y="connsiteY0"/>
                </a:cxn>
                <a:cxn ang="1">
                  <a:pos x="connsiteX1" y="connsiteY1"/>
                </a:cxn>
              </a:cxnLst>
              <a:rect l="l" t="t" r="r" b="b"/>
              <a:pathLst>
                <a:path w="50800" h="331419">
                  <a:moveTo>
                    <a:pt x="12700" y="12700"/>
                  </a:moveTo>
                  <a:lnTo>
                    <a:pt x="12700" y="318719"/>
                  </a:lnTo>
                </a:path>
              </a:pathLst>
            </a:cu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solidFill>
                  <a:srgbClr val="000000"/>
                </a:solidFill>
              </a:endParaRPr>
            </a:p>
          </p:txBody>
        </p:sp>
        <p:sp>
          <p:nvSpPr>
            <p:cNvPr id="18" name="Freeform 3"/>
            <p:cNvSpPr/>
            <p:nvPr/>
          </p:nvSpPr>
          <p:spPr>
            <a:xfrm>
              <a:off x="7833220" y="1748736"/>
              <a:ext cx="656869" cy="701255"/>
            </a:xfrm>
            <a:custGeom>
              <a:avLst/>
              <a:gdLst>
                <a:gd name="connsiteX0" fmla="*/ 12700 w 656869"/>
                <a:gd name="connsiteY0" fmla="*/ 684098 h 701255"/>
                <a:gd name="connsiteX1" fmla="*/ 344944 w 656869"/>
                <a:gd name="connsiteY1" fmla="*/ 12700 h 701255"/>
                <a:gd name="connsiteX2" fmla="*/ 644169 w 656869"/>
                <a:gd name="connsiteY2" fmla="*/ 688555 h 701255"/>
              </a:gdLst>
              <a:ahLst/>
              <a:cxnLst>
                <a:cxn ang="0">
                  <a:pos x="connsiteX0" y="connsiteY0"/>
                </a:cxn>
                <a:cxn ang="1">
                  <a:pos x="connsiteX1" y="connsiteY1"/>
                </a:cxn>
                <a:cxn ang="2">
                  <a:pos x="connsiteX2" y="connsiteY2"/>
                </a:cxn>
              </a:cxnLst>
              <a:rect l="l" t="t" r="r" b="b"/>
              <a:pathLst>
                <a:path w="656869" h="701255">
                  <a:moveTo>
                    <a:pt x="12700" y="684098"/>
                  </a:moveTo>
                  <a:lnTo>
                    <a:pt x="344944" y="12700"/>
                  </a:lnTo>
                  <a:lnTo>
                    <a:pt x="644169" y="688555"/>
                  </a:lnTo>
                </a:path>
              </a:pathLst>
            </a:cu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solidFill>
                  <a:srgbClr val="000000"/>
                </a:solidFill>
              </a:endParaRPr>
            </a:p>
          </p:txBody>
        </p:sp>
        <p:grpSp>
          <p:nvGrpSpPr>
            <p:cNvPr id="19" name="Group 18"/>
            <p:cNvGrpSpPr/>
            <p:nvPr/>
          </p:nvGrpSpPr>
          <p:grpSpPr>
            <a:xfrm>
              <a:off x="4384826" y="2435062"/>
              <a:ext cx="1445592" cy="1363330"/>
              <a:chOff x="1716209" y="1052741"/>
              <a:chExt cx="1445592" cy="1363330"/>
            </a:xfrm>
          </p:grpSpPr>
          <p:sp>
            <p:nvSpPr>
              <p:cNvPr id="20" name="Freeform 3"/>
              <p:cNvSpPr/>
              <p:nvPr/>
            </p:nvSpPr>
            <p:spPr>
              <a:xfrm>
                <a:off x="2209098" y="1052741"/>
                <a:ext cx="952703" cy="883348"/>
              </a:xfrm>
              <a:custGeom>
                <a:avLst/>
                <a:gdLst>
                  <a:gd name="connsiteX0" fmla="*/ 12700 w 952703"/>
                  <a:gd name="connsiteY0" fmla="*/ 870648 h 883348"/>
                  <a:gd name="connsiteX1" fmla="*/ 940003 w 952703"/>
                  <a:gd name="connsiteY1" fmla="*/ 12700 h 883348"/>
                </a:gdLst>
                <a:ahLst/>
                <a:cxnLst>
                  <a:cxn ang="0">
                    <a:pos x="connsiteX0" y="connsiteY0"/>
                  </a:cxn>
                  <a:cxn ang="1">
                    <a:pos x="connsiteX1" y="connsiteY1"/>
                  </a:cxn>
                </a:cxnLst>
                <a:rect l="l" t="t" r="r" b="b"/>
                <a:pathLst>
                  <a:path w="952703" h="883348">
                    <a:moveTo>
                      <a:pt x="12700" y="870648"/>
                    </a:moveTo>
                    <a:lnTo>
                      <a:pt x="940003" y="12700"/>
                    </a:lnTo>
                  </a:path>
                </a:pathLst>
              </a:cu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solidFill>
                    <a:srgbClr val="000000"/>
                  </a:solidFill>
                </a:endParaRPr>
              </a:p>
            </p:txBody>
          </p:sp>
          <p:sp>
            <p:nvSpPr>
              <p:cNvPr id="21" name="Freeform 3"/>
              <p:cNvSpPr/>
              <p:nvPr/>
            </p:nvSpPr>
            <p:spPr>
              <a:xfrm>
                <a:off x="1716209" y="1753689"/>
                <a:ext cx="714306" cy="662382"/>
              </a:xfrm>
              <a:custGeom>
                <a:avLst/>
                <a:gdLst>
                  <a:gd name="connsiteX0" fmla="*/ 650176 w 714306"/>
                  <a:gd name="connsiteY0" fmla="*/ 649682 h 662382"/>
                  <a:gd name="connsiteX1" fmla="*/ 677011 w 714306"/>
                  <a:gd name="connsiteY1" fmla="*/ 463589 h 662382"/>
                  <a:gd name="connsiteX2" fmla="*/ 528193 w 714306"/>
                  <a:gd name="connsiteY2" fmla="*/ 330036 h 662382"/>
                  <a:gd name="connsiteX3" fmla="*/ 505587 w 714306"/>
                  <a:gd name="connsiteY3" fmla="*/ 169699 h 662382"/>
                  <a:gd name="connsiteX4" fmla="*/ 343700 w 714306"/>
                  <a:gd name="connsiteY4" fmla="*/ 164644 h 662382"/>
                  <a:gd name="connsiteX5" fmla="*/ 194856 w 714306"/>
                  <a:gd name="connsiteY5" fmla="*/ 31091 h 662382"/>
                  <a:gd name="connsiteX6" fmla="*/ 12700 w 714306"/>
                  <a:gd name="connsiteY6" fmla="*/ 77979 h 66238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714306" h="662382">
                    <a:moveTo>
                      <a:pt x="650176" y="649682"/>
                    </a:moveTo>
                    <a:cubicBezTo>
                      <a:pt x="650176" y="649682"/>
                      <a:pt x="745248" y="524778"/>
                      <a:pt x="677011" y="463589"/>
                    </a:cubicBezTo>
                    <a:cubicBezTo>
                      <a:pt x="609041" y="402642"/>
                      <a:pt x="581545" y="377915"/>
                      <a:pt x="528193" y="330036"/>
                    </a:cubicBezTo>
                    <a:cubicBezTo>
                      <a:pt x="474776" y="282182"/>
                      <a:pt x="505587" y="169699"/>
                      <a:pt x="505587" y="169699"/>
                    </a:cubicBezTo>
                    <a:cubicBezTo>
                      <a:pt x="505587" y="169699"/>
                      <a:pt x="397129" y="212523"/>
                      <a:pt x="343700" y="164644"/>
                    </a:cubicBezTo>
                    <a:cubicBezTo>
                      <a:pt x="290322" y="116714"/>
                      <a:pt x="262826" y="92063"/>
                      <a:pt x="194856" y="31091"/>
                    </a:cubicBezTo>
                    <a:cubicBezTo>
                      <a:pt x="126923" y="-29868"/>
                      <a:pt x="12700" y="77979"/>
                      <a:pt x="12700" y="77979"/>
                    </a:cubicBezTo>
                  </a:path>
                </a:pathLst>
              </a:cu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solidFill>
                    <a:srgbClr val="000000"/>
                  </a:solidFill>
                </a:endParaRPr>
              </a:p>
            </p:txBody>
          </p:sp>
        </p:grpSp>
        <p:grpSp>
          <p:nvGrpSpPr>
            <p:cNvPr id="22" name="Group 21"/>
            <p:cNvGrpSpPr/>
            <p:nvPr/>
          </p:nvGrpSpPr>
          <p:grpSpPr>
            <a:xfrm>
              <a:off x="7170451" y="2419136"/>
              <a:ext cx="1104623" cy="1379256"/>
              <a:chOff x="4501833" y="1036815"/>
              <a:chExt cx="1104623" cy="1379256"/>
            </a:xfrm>
          </p:grpSpPr>
          <p:sp>
            <p:nvSpPr>
              <p:cNvPr id="23" name="Freeform 3"/>
              <p:cNvSpPr/>
              <p:nvPr/>
            </p:nvSpPr>
            <p:spPr>
              <a:xfrm>
                <a:off x="4501833" y="1036815"/>
                <a:ext cx="611720" cy="899274"/>
              </a:xfrm>
              <a:custGeom>
                <a:avLst/>
                <a:gdLst>
                  <a:gd name="connsiteX0" fmla="*/ 599020 w 611720"/>
                  <a:gd name="connsiteY0" fmla="*/ 886574 h 899274"/>
                  <a:gd name="connsiteX1" fmla="*/ 12700 w 611720"/>
                  <a:gd name="connsiteY1" fmla="*/ 12700 h 899274"/>
                </a:gdLst>
                <a:ahLst/>
                <a:cxnLst>
                  <a:cxn ang="0">
                    <a:pos x="connsiteX0" y="connsiteY0"/>
                  </a:cxn>
                  <a:cxn ang="1">
                    <a:pos x="connsiteX1" y="connsiteY1"/>
                  </a:cxn>
                </a:cxnLst>
                <a:rect l="l" t="t" r="r" b="b"/>
                <a:pathLst>
                  <a:path w="611720" h="899274">
                    <a:moveTo>
                      <a:pt x="599020" y="886574"/>
                    </a:moveTo>
                    <a:lnTo>
                      <a:pt x="12700" y="12700"/>
                    </a:lnTo>
                  </a:path>
                </a:pathLst>
              </a:cu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solidFill>
                    <a:srgbClr val="000000"/>
                  </a:solidFill>
                </a:endParaRPr>
              </a:p>
            </p:txBody>
          </p:sp>
          <p:sp>
            <p:nvSpPr>
              <p:cNvPr id="24" name="Freeform 3"/>
              <p:cNvSpPr/>
              <p:nvPr/>
            </p:nvSpPr>
            <p:spPr>
              <a:xfrm>
                <a:off x="4892130" y="1753689"/>
                <a:ext cx="714326" cy="662382"/>
              </a:xfrm>
              <a:custGeom>
                <a:avLst/>
                <a:gdLst>
                  <a:gd name="connsiteX0" fmla="*/ 64124 w 714326"/>
                  <a:gd name="connsiteY0" fmla="*/ 649682 h 662382"/>
                  <a:gd name="connsiteX1" fmla="*/ 37301 w 714326"/>
                  <a:gd name="connsiteY1" fmla="*/ 463589 h 662382"/>
                  <a:gd name="connsiteX2" fmla="*/ 186158 w 714326"/>
                  <a:gd name="connsiteY2" fmla="*/ 330036 h 662382"/>
                  <a:gd name="connsiteX3" fmla="*/ 208726 w 714326"/>
                  <a:gd name="connsiteY3" fmla="*/ 169699 h 662382"/>
                  <a:gd name="connsiteX4" fmla="*/ 370625 w 714326"/>
                  <a:gd name="connsiteY4" fmla="*/ 164644 h 662382"/>
                  <a:gd name="connsiteX5" fmla="*/ 519457 w 714326"/>
                  <a:gd name="connsiteY5" fmla="*/ 31091 h 662382"/>
                  <a:gd name="connsiteX6" fmla="*/ 701626 w 714326"/>
                  <a:gd name="connsiteY6" fmla="*/ 77979 h 66238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714326" h="662382">
                    <a:moveTo>
                      <a:pt x="64124" y="649682"/>
                    </a:moveTo>
                    <a:cubicBezTo>
                      <a:pt x="64124" y="649682"/>
                      <a:pt x="-30948" y="524778"/>
                      <a:pt x="37301" y="463589"/>
                    </a:cubicBezTo>
                    <a:cubicBezTo>
                      <a:pt x="105259" y="402642"/>
                      <a:pt x="132755" y="377915"/>
                      <a:pt x="186158" y="330036"/>
                    </a:cubicBezTo>
                    <a:cubicBezTo>
                      <a:pt x="239536" y="282182"/>
                      <a:pt x="208726" y="169699"/>
                      <a:pt x="208726" y="169699"/>
                    </a:cubicBezTo>
                    <a:cubicBezTo>
                      <a:pt x="208726" y="169699"/>
                      <a:pt x="317222" y="212523"/>
                      <a:pt x="370625" y="164644"/>
                    </a:cubicBezTo>
                    <a:cubicBezTo>
                      <a:pt x="423991" y="116714"/>
                      <a:pt x="451486" y="92063"/>
                      <a:pt x="519457" y="31091"/>
                    </a:cubicBezTo>
                    <a:cubicBezTo>
                      <a:pt x="587427" y="-29868"/>
                      <a:pt x="701626" y="77979"/>
                      <a:pt x="701626" y="77979"/>
                    </a:cubicBezTo>
                  </a:path>
                </a:pathLst>
              </a:cu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solidFill>
                    <a:srgbClr val="000000"/>
                  </a:solidFill>
                </a:endParaRPr>
              </a:p>
            </p:txBody>
          </p:sp>
        </p:grpSp>
      </p:grpSp>
      <p:sp>
        <p:nvSpPr>
          <p:cNvPr id="4" name="Rectangle 3"/>
          <p:cNvSpPr/>
          <p:nvPr/>
        </p:nvSpPr>
        <p:spPr>
          <a:xfrm>
            <a:off x="146411" y="5842102"/>
            <a:ext cx="4213013" cy="307777"/>
          </a:xfrm>
          <a:prstGeom prst="rect">
            <a:avLst/>
          </a:prstGeom>
        </p:spPr>
        <p:txBody>
          <a:bodyPr wrap="none">
            <a:spAutoFit/>
          </a:bodyPr>
          <a:lstStyle/>
          <a:p>
            <a:r>
              <a:rPr lang="en-US" sz="1400" dirty="0">
                <a:latin typeface="Arial"/>
              </a:rPr>
              <a:t>Figure 2.4 Simplified models of a helium (He) atom</a:t>
            </a:r>
          </a:p>
        </p:txBody>
      </p:sp>
      <p:sp>
        <p:nvSpPr>
          <p:cNvPr id="28" name="Content Placeholder 2"/>
          <p:cNvSpPr txBox="1">
            <a:spLocks/>
          </p:cNvSpPr>
          <p:nvPr/>
        </p:nvSpPr>
        <p:spPr>
          <a:xfrm>
            <a:off x="5978209" y="2127487"/>
            <a:ext cx="5680355" cy="37892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Neutrons and protons form the </a:t>
            </a:r>
            <a:r>
              <a:rPr lang="en-US" b="1" dirty="0"/>
              <a:t>atomic nucleus</a:t>
            </a:r>
          </a:p>
          <a:p>
            <a:pPr algn="just"/>
            <a:r>
              <a:rPr lang="en-US" dirty="0"/>
              <a:t>Electrons form a “cloud” of negative charge around the nucleus</a:t>
            </a:r>
          </a:p>
          <a:p>
            <a:pPr algn="just"/>
            <a:r>
              <a:rPr lang="en-US" dirty="0"/>
              <a:t>Neutron mass and proton mass are almost identical and are measured in </a:t>
            </a:r>
            <a:r>
              <a:rPr lang="en-US" b="1" dirty="0"/>
              <a:t>Daltons</a:t>
            </a:r>
            <a:endParaRPr lang="en-US" dirty="0"/>
          </a:p>
        </p:txBody>
      </p:sp>
      <p:sp>
        <p:nvSpPr>
          <p:cNvPr id="29" name="Title 28"/>
          <p:cNvSpPr>
            <a:spLocks noGrp="1"/>
          </p:cNvSpPr>
          <p:nvPr>
            <p:ph type="title"/>
          </p:nvPr>
        </p:nvSpPr>
        <p:spPr/>
        <p:txBody>
          <a:bodyPr>
            <a:normAutofit/>
          </a:bodyPr>
          <a:lstStyle/>
          <a:p>
            <a:r>
              <a:rPr lang="en-US" dirty="0"/>
              <a:t>Where art thou subatomic particles?</a:t>
            </a:r>
          </a:p>
        </p:txBody>
      </p:sp>
    </p:spTree>
    <p:extLst>
      <p:ext uri="{BB962C8B-B14F-4D97-AF65-F5344CB8AC3E}">
        <p14:creationId xmlns:p14="http://schemas.microsoft.com/office/powerpoint/2010/main" val="19914485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4399" y="629266"/>
            <a:ext cx="4944152" cy="1622321"/>
          </a:xfrm>
        </p:spPr>
        <p:txBody>
          <a:bodyPr>
            <a:normAutofit/>
          </a:bodyPr>
          <a:lstStyle/>
          <a:p>
            <a:r>
              <a:rPr lang="en-US"/>
              <a:t>Atomic Number and Atomic Mass</a:t>
            </a:r>
          </a:p>
        </p:txBody>
      </p:sp>
      <p:sp>
        <p:nvSpPr>
          <p:cNvPr id="3" name="Content Placeholder 2"/>
          <p:cNvSpPr>
            <a:spLocks noGrp="1"/>
          </p:cNvSpPr>
          <p:nvPr>
            <p:ph idx="1"/>
          </p:nvPr>
        </p:nvSpPr>
        <p:spPr>
          <a:xfrm>
            <a:off x="0" y="2438400"/>
            <a:ext cx="6092950" cy="3785419"/>
          </a:xfrm>
        </p:spPr>
        <p:txBody>
          <a:bodyPr>
            <a:normAutofit/>
          </a:bodyPr>
          <a:lstStyle/>
          <a:p>
            <a:pPr algn="just"/>
            <a:r>
              <a:rPr lang="en-US" sz="2000" dirty="0"/>
              <a:t>Atoms of various elements differ in number of subatomic particles- different number of protons, neutrons, and electrons</a:t>
            </a:r>
          </a:p>
          <a:p>
            <a:pPr algn="just"/>
            <a:r>
              <a:rPr lang="en-US" sz="2000" b="1" dirty="0"/>
              <a:t>Atomic number</a:t>
            </a:r>
            <a:r>
              <a:rPr lang="en-US" sz="2000" dirty="0"/>
              <a:t>: the number of protons in its nucleus; protons must be balanced by an equal number of electrons (neutral electrical charge)</a:t>
            </a:r>
          </a:p>
          <a:p>
            <a:pPr algn="just"/>
            <a:r>
              <a:rPr lang="en-US" sz="2000" b="1" dirty="0"/>
              <a:t>Mass number</a:t>
            </a:r>
            <a:r>
              <a:rPr lang="en-US" sz="2000" dirty="0"/>
              <a:t>: the sum of protons plus neutrons in the nucleus</a:t>
            </a:r>
          </a:p>
          <a:p>
            <a:pPr algn="just"/>
            <a:r>
              <a:rPr lang="en-US" sz="2000" b="1" dirty="0"/>
              <a:t>Atomic mass</a:t>
            </a:r>
            <a:r>
              <a:rPr lang="en-US" sz="2000" dirty="0"/>
              <a:t>: the atom’s total mass, can be approximated by the mass number</a:t>
            </a:r>
          </a:p>
        </p:txBody>
      </p:sp>
      <p:sp>
        <p:nvSpPr>
          <p:cNvPr id="71" name="Rectangle 70">
            <a:extLst>
              <a:ext uri="{FF2B5EF4-FFF2-40B4-BE49-F238E27FC236}">
                <a16:creationId xmlns:a16="http://schemas.microsoft.com/office/drawing/2014/main" id="{46F7435D-E3DB-47B1-BA61-B00ACC83A9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0" y="0"/>
            <a:ext cx="609905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582" y="557784"/>
            <a:ext cx="513020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result for periodic table"/>
          <p:cNvPicPr>
            <a:picLocks noChangeAspect="1" noChangeArrowheads="1"/>
          </p:cNvPicPr>
          <p:nvPr/>
        </p:nvPicPr>
        <p:blipFill rotWithShape="1">
          <a:blip r:embed="rId3">
            <a:extLst>
              <a:ext uri="{28A0092B-C50C-407E-A947-70E740481C1C}">
                <a14:useLocalDpi xmlns:a14="http://schemas.microsoft.com/office/drawing/2010/main" val="0"/>
              </a:ext>
            </a:extLst>
          </a:blip>
          <a:srcRect l="68836" t="17925" b="73473"/>
          <a:stretch/>
        </p:blipFill>
        <p:spPr bwMode="auto">
          <a:xfrm>
            <a:off x="6904709" y="2964120"/>
            <a:ext cx="4475531" cy="926513"/>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3041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13D1A8A5-47E0-4546-A3F9-FC33D54611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14">
            <a:extLst>
              <a:ext uri="{FF2B5EF4-FFF2-40B4-BE49-F238E27FC236}">
                <a16:creationId xmlns:a16="http://schemas.microsoft.com/office/drawing/2014/main" id="{3CD1EA40-7116-4FCB-9369-70F29FAA91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1" cy="3233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66648" y="679927"/>
            <a:ext cx="4929352" cy="2270664"/>
          </a:xfrm>
        </p:spPr>
        <p:txBody>
          <a:bodyPr>
            <a:normAutofit/>
          </a:bodyPr>
          <a:lstStyle/>
          <a:p>
            <a:r>
              <a:rPr lang="en-US"/>
              <a:t>Isotopes</a:t>
            </a:r>
          </a:p>
        </p:txBody>
      </p:sp>
      <p:sp>
        <p:nvSpPr>
          <p:cNvPr id="42" name="Rectangle 16">
            <a:extLst>
              <a:ext uri="{FF2B5EF4-FFF2-40B4-BE49-F238E27FC236}">
                <a16:creationId xmlns:a16="http://schemas.microsoft.com/office/drawing/2014/main" id="{BF647E38-F93D-4661-8D77-CE13EEB65B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18">
            <a:extLst>
              <a:ext uri="{FF2B5EF4-FFF2-40B4-BE49-F238E27FC236}">
                <a16:creationId xmlns:a16="http://schemas.microsoft.com/office/drawing/2014/main" id="{936E4654-58CD-422E-884A-D4ED28FCF62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44" name="Rectangle 64">
              <a:extLst>
                <a:ext uri="{FF2B5EF4-FFF2-40B4-BE49-F238E27FC236}">
                  <a16:creationId xmlns:a16="http://schemas.microsoft.com/office/drawing/2014/main" id="{4BE227E0-71B4-4555-AFAA-22C04AA6F98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66">
              <a:extLst>
                <a:ext uri="{FF2B5EF4-FFF2-40B4-BE49-F238E27FC236}">
                  <a16:creationId xmlns:a16="http://schemas.microsoft.com/office/drawing/2014/main" id="{72D85191-DF12-4356-904F-664E1D9AF5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4">
              <a:extLst>
                <a:ext uri="{FF2B5EF4-FFF2-40B4-BE49-F238E27FC236}">
                  <a16:creationId xmlns:a16="http://schemas.microsoft.com/office/drawing/2014/main" id="{C7445D04-F9A8-4746-8B90-6A13DEFED2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6">
              <a:extLst>
                <a:ext uri="{FF2B5EF4-FFF2-40B4-BE49-F238E27FC236}">
                  <a16:creationId xmlns:a16="http://schemas.microsoft.com/office/drawing/2014/main" id="{E95FCE8F-A967-4388-9DFA-1A76A35BD0F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4">
              <a:extLst>
                <a:ext uri="{FF2B5EF4-FFF2-40B4-BE49-F238E27FC236}">
                  <a16:creationId xmlns:a16="http://schemas.microsoft.com/office/drawing/2014/main" id="{05939A2B-5E1B-405C-84E1-788586F8B9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66">
              <a:extLst>
                <a:ext uri="{FF2B5EF4-FFF2-40B4-BE49-F238E27FC236}">
                  <a16:creationId xmlns:a16="http://schemas.microsoft.com/office/drawing/2014/main" id="{FEC27F93-D2D8-496E-A373-8043A75FDD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4">
              <a:extLst>
                <a:ext uri="{FF2B5EF4-FFF2-40B4-BE49-F238E27FC236}">
                  <a16:creationId xmlns:a16="http://schemas.microsoft.com/office/drawing/2014/main" id="{3B576C51-A72E-4F6A-B49F-5A5CBE8881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6">
              <a:extLst>
                <a:ext uri="{FF2B5EF4-FFF2-40B4-BE49-F238E27FC236}">
                  <a16:creationId xmlns:a16="http://schemas.microsoft.com/office/drawing/2014/main" id="{99B65923-6F23-4733-9CF9-F4B93524321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4">
              <a:extLst>
                <a:ext uri="{FF2B5EF4-FFF2-40B4-BE49-F238E27FC236}">
                  <a16:creationId xmlns:a16="http://schemas.microsoft.com/office/drawing/2014/main" id="{9E0623A6-24A9-4816-B863-75B77547A7B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6">
              <a:extLst>
                <a:ext uri="{FF2B5EF4-FFF2-40B4-BE49-F238E27FC236}">
                  <a16:creationId xmlns:a16="http://schemas.microsoft.com/office/drawing/2014/main" id="{C20EF281-FA60-4D37-90E6-E5B28BD8CF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4">
              <a:extLst>
                <a:ext uri="{FF2B5EF4-FFF2-40B4-BE49-F238E27FC236}">
                  <a16:creationId xmlns:a16="http://schemas.microsoft.com/office/drawing/2014/main" id="{9069E840-C429-4236-A4DA-891EA1E9AD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6">
              <a:extLst>
                <a:ext uri="{FF2B5EF4-FFF2-40B4-BE49-F238E27FC236}">
                  <a16:creationId xmlns:a16="http://schemas.microsoft.com/office/drawing/2014/main" id="{BF564ADA-3181-40F2-B9C7-45CB4BB1DD3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4">
              <a:extLst>
                <a:ext uri="{FF2B5EF4-FFF2-40B4-BE49-F238E27FC236}">
                  <a16:creationId xmlns:a16="http://schemas.microsoft.com/office/drawing/2014/main" id="{8AB1352F-B74F-442B-9A30-922B52BFBF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6">
              <a:extLst>
                <a:ext uri="{FF2B5EF4-FFF2-40B4-BE49-F238E27FC236}">
                  <a16:creationId xmlns:a16="http://schemas.microsoft.com/office/drawing/2014/main" id="{F003180C-C0C2-44E5-9485-47F357C0008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4">
              <a:extLst>
                <a:ext uri="{FF2B5EF4-FFF2-40B4-BE49-F238E27FC236}">
                  <a16:creationId xmlns:a16="http://schemas.microsoft.com/office/drawing/2014/main" id="{32812F6B-EE30-4B15-AF9F-FC1507D2BA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6">
              <a:extLst>
                <a:ext uri="{FF2B5EF4-FFF2-40B4-BE49-F238E27FC236}">
                  <a16:creationId xmlns:a16="http://schemas.microsoft.com/office/drawing/2014/main" id="{E14F058D-0D19-42EC-9D49-21C0117B4C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4">
              <a:extLst>
                <a:ext uri="{FF2B5EF4-FFF2-40B4-BE49-F238E27FC236}">
                  <a16:creationId xmlns:a16="http://schemas.microsoft.com/office/drawing/2014/main" id="{F7299257-9C1E-4F28-B180-47377237EC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6">
              <a:extLst>
                <a:ext uri="{FF2B5EF4-FFF2-40B4-BE49-F238E27FC236}">
                  <a16:creationId xmlns:a16="http://schemas.microsoft.com/office/drawing/2014/main" id="{DD5BEB94-4B65-4017-8F89-E8FE34AB29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4">
              <a:extLst>
                <a:ext uri="{FF2B5EF4-FFF2-40B4-BE49-F238E27FC236}">
                  <a16:creationId xmlns:a16="http://schemas.microsoft.com/office/drawing/2014/main" id="{C809A0CC-3F6B-458C-8F13-A84E953DDB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6">
              <a:extLst>
                <a:ext uri="{FF2B5EF4-FFF2-40B4-BE49-F238E27FC236}">
                  <a16:creationId xmlns:a16="http://schemas.microsoft.com/office/drawing/2014/main" id="{426FCC53-798B-44C6-97C0-1725C0DF289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descr="A picture containing map&#10;&#10;Description automatically generated"/>
          <p:cNvPicPr>
            <a:picLocks noChangeAspect="1"/>
          </p:cNvPicPr>
          <p:nvPr/>
        </p:nvPicPr>
        <p:blipFill rotWithShape="1">
          <a:blip r:embed="rId2"/>
          <a:srcRect t="1" b="10300"/>
          <a:stretch/>
        </p:blipFill>
        <p:spPr>
          <a:xfrm>
            <a:off x="4902897" y="306116"/>
            <a:ext cx="7017553" cy="2092981"/>
          </a:xfrm>
          <a:prstGeom prst="rect">
            <a:avLst/>
          </a:prstGeom>
        </p:spPr>
      </p:pic>
      <p:sp>
        <p:nvSpPr>
          <p:cNvPr id="41" name="Rectangle 40">
            <a:extLst>
              <a:ext uri="{FF2B5EF4-FFF2-40B4-BE49-F238E27FC236}">
                <a16:creationId xmlns:a16="http://schemas.microsoft.com/office/drawing/2014/main" id="{D6C80E47-971C-437F-B030-191115B01D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6972" y="3567766"/>
            <a:ext cx="4295926" cy="3043346"/>
          </a:xfrm>
        </p:spPr>
        <p:txBody>
          <a:bodyPr anchor="ctr">
            <a:normAutofit/>
          </a:bodyPr>
          <a:lstStyle/>
          <a:p>
            <a:pPr algn="just"/>
            <a:r>
              <a:rPr lang="en-US" sz="1800" dirty="0"/>
              <a:t>All atoms of an element have the same number of protons, but may differ in number of neutrons</a:t>
            </a:r>
          </a:p>
          <a:p>
            <a:pPr lvl="3" algn="just"/>
            <a:endParaRPr lang="en-US" dirty="0"/>
          </a:p>
          <a:p>
            <a:pPr algn="just"/>
            <a:r>
              <a:rPr lang="en-US" sz="1800" b="1" dirty="0"/>
              <a:t>Isotopes</a:t>
            </a:r>
            <a:r>
              <a:rPr lang="en-US" sz="1800" dirty="0"/>
              <a:t> are two atoms of an element that differ in number of neutrons</a:t>
            </a:r>
          </a:p>
          <a:p>
            <a:pPr marL="0" indent="0" algn="just">
              <a:buNone/>
            </a:pPr>
            <a:endParaRPr lang="en-US" sz="1800" dirty="0"/>
          </a:p>
        </p:txBody>
      </p:sp>
      <p:pic>
        <p:nvPicPr>
          <p:cNvPr id="8" name="Picture 7" descr="A picture containing map&#10;&#10;Description automatically generated"/>
          <p:cNvPicPr>
            <a:picLocks noChangeAspect="1"/>
          </p:cNvPicPr>
          <p:nvPr/>
        </p:nvPicPr>
        <p:blipFill>
          <a:blip r:embed="rId2"/>
          <a:stretch>
            <a:fillRect/>
          </a:stretch>
        </p:blipFill>
        <p:spPr>
          <a:xfrm>
            <a:off x="5007605" y="3630517"/>
            <a:ext cx="6808136" cy="2263705"/>
          </a:xfrm>
          <a:prstGeom prst="rect">
            <a:avLst/>
          </a:prstGeom>
        </p:spPr>
      </p:pic>
    </p:spTree>
    <p:extLst>
      <p:ext uri="{BB962C8B-B14F-4D97-AF65-F5344CB8AC3E}">
        <p14:creationId xmlns:p14="http://schemas.microsoft.com/office/powerpoint/2010/main" val="228512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p:cNvSpPr/>
          <p:nvPr>
            <p:custDataLst>
              <p:tags r:id="rId2"/>
            </p:custDataLst>
          </p:nvPr>
        </p:nvSpPr>
        <p:spPr>
          <a:xfrm>
            <a:off x="6032500" y="1714500"/>
            <a:ext cx="6096000" cy="51435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PQuestion" title="Question Text"/>
          <p:cNvSpPr>
            <a:spLocks noGrp="1"/>
          </p:cNvSpPr>
          <p:nvPr>
            <p:ph type="title"/>
          </p:nvPr>
        </p:nvSpPr>
        <p:spPr/>
        <p:txBody>
          <a:bodyPr>
            <a:normAutofit fontScale="90000"/>
          </a:bodyPr>
          <a:lstStyle/>
          <a:p>
            <a:r>
              <a:rPr lang="en-US" dirty="0"/>
              <a:t>Titanium has an atomic number of 22. How many protons, neutrons, and electrons are in an isotope of titanium with mass number of 48?</a:t>
            </a:r>
          </a:p>
        </p:txBody>
      </p:sp>
      <p:sp>
        <p:nvSpPr>
          <p:cNvPr id="3" name="TPAnswers" title="Answer Text"/>
          <p:cNvSpPr>
            <a:spLocks noGrp="1"/>
          </p:cNvSpPr>
          <p:nvPr>
            <p:ph type="body" idx="1"/>
            <p:custDataLst>
              <p:tags r:id="rId3"/>
            </p:custDataLst>
          </p:nvPr>
        </p:nvSpPr>
        <p:spPr>
          <a:xfrm>
            <a:off x="838200" y="1825625"/>
            <a:ext cx="5257800" cy="4351338"/>
          </a:xfrm>
        </p:spPr>
        <p:txBody>
          <a:bodyPr/>
          <a:lstStyle/>
          <a:p>
            <a:pPr marL="514350" indent="-514350">
              <a:buFont typeface="Arial" panose="020B0604020202020204" pitchFamily="34" charset="0"/>
              <a:buAutoNum type="alphaUcPeriod"/>
            </a:pPr>
            <a:r>
              <a:rPr lang="en-US" dirty="0"/>
              <a:t>p=22, n=26, e=22</a:t>
            </a:r>
          </a:p>
          <a:p>
            <a:pPr marL="514350" indent="-514350">
              <a:buFont typeface="Arial" panose="020B0604020202020204" pitchFamily="34" charset="0"/>
              <a:buAutoNum type="alphaUcPeriod"/>
            </a:pPr>
            <a:r>
              <a:rPr lang="en-US" dirty="0"/>
              <a:t>p=11, n=26, e=11</a:t>
            </a:r>
          </a:p>
          <a:p>
            <a:pPr marL="514350" indent="-514350">
              <a:buFont typeface="Arial" panose="020B0604020202020204" pitchFamily="34" charset="0"/>
              <a:buAutoNum type="alphaUcPeriod"/>
            </a:pPr>
            <a:r>
              <a:rPr lang="en-US" dirty="0"/>
              <a:t>p=11, n=11, e=70</a:t>
            </a:r>
          </a:p>
          <a:p>
            <a:pPr marL="514350" indent="-514350">
              <a:buFont typeface="Arial" panose="020B0604020202020204" pitchFamily="34" charset="0"/>
              <a:buAutoNum type="alphaUcPeriod"/>
            </a:pPr>
            <a:r>
              <a:rPr lang="en-US" dirty="0"/>
              <a:t>p=11, n=22, e=48</a:t>
            </a:r>
          </a:p>
          <a:p>
            <a:pPr marL="514350" indent="-514350">
              <a:buFont typeface="Arial" panose="020B0604020202020204" pitchFamily="34" charset="0"/>
              <a:buAutoNum type="alphaUcPeriod"/>
            </a:pPr>
            <a:r>
              <a:rPr lang="en-US" dirty="0"/>
              <a:t>p=22, n=22, e=48</a:t>
            </a:r>
          </a:p>
        </p:txBody>
      </p:sp>
      <p:sp>
        <p:nvSpPr>
          <p:cNvPr id="5" name="TPPolling" title="Polling Shape"/>
          <p:cNvSpPr/>
          <p:nvPr/>
        </p:nvSpPr>
        <p:spPr>
          <a:xfrm>
            <a:off x="0" y="0"/>
            <a:ext cx="12700" cy="12700"/>
          </a:xfrm>
          <a:prstGeom prst="rect">
            <a:avLst/>
          </a:prstGeom>
          <a:solidFill>
            <a:schemeClr val="accent1">
              <a:alpha val="1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83944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Radioactive Isotopes and Tracers</a:t>
            </a:r>
          </a:p>
        </p:txBody>
      </p:sp>
      <p:sp>
        <p:nvSpPr>
          <p:cNvPr id="3" name="Content Placeholder 2"/>
          <p:cNvSpPr>
            <a:spLocks noGrp="1"/>
          </p:cNvSpPr>
          <p:nvPr>
            <p:ph type="body" idx="1"/>
          </p:nvPr>
        </p:nvSpPr>
        <p:spPr>
          <a:xfrm>
            <a:off x="518320" y="2111467"/>
            <a:ext cx="5157787" cy="823912"/>
          </a:xfrm>
        </p:spPr>
        <p:txBody>
          <a:bodyPr/>
          <a:lstStyle/>
          <a:p>
            <a:pPr algn="ctr"/>
            <a:r>
              <a:rPr lang="en-US" dirty="0"/>
              <a:t>Radioactive Isotopes	</a:t>
            </a:r>
          </a:p>
        </p:txBody>
      </p:sp>
      <p:sp>
        <p:nvSpPr>
          <p:cNvPr id="5" name="Content Placeholder 4"/>
          <p:cNvSpPr>
            <a:spLocks noGrp="1"/>
          </p:cNvSpPr>
          <p:nvPr>
            <p:ph sz="half" idx="2"/>
          </p:nvPr>
        </p:nvSpPr>
        <p:spPr>
          <a:xfrm>
            <a:off x="0" y="2935379"/>
            <a:ext cx="6194427" cy="3684588"/>
          </a:xfrm>
        </p:spPr>
        <p:txBody>
          <a:bodyPr/>
          <a:lstStyle/>
          <a:p>
            <a:pPr algn="just"/>
            <a:r>
              <a:rPr lang="en-US" dirty="0"/>
              <a:t>Decay spontaneously, giving of particles and energy</a:t>
            </a:r>
          </a:p>
          <a:p>
            <a:pPr lvl="3" algn="just"/>
            <a:endParaRPr lang="en-US" dirty="0"/>
          </a:p>
          <a:p>
            <a:pPr algn="just"/>
            <a:r>
              <a:rPr lang="en-US" dirty="0"/>
              <a:t>Used as diagnostic tools in medicine 	</a:t>
            </a:r>
          </a:p>
        </p:txBody>
      </p:sp>
      <p:sp>
        <p:nvSpPr>
          <p:cNvPr id="6" name="Text Placeholder 5"/>
          <p:cNvSpPr>
            <a:spLocks noGrp="1"/>
          </p:cNvSpPr>
          <p:nvPr>
            <p:ph type="body" sz="quarter" idx="3"/>
          </p:nvPr>
        </p:nvSpPr>
        <p:spPr>
          <a:xfrm>
            <a:off x="6590506" y="2111467"/>
            <a:ext cx="5183188" cy="823912"/>
          </a:xfrm>
        </p:spPr>
        <p:txBody>
          <a:bodyPr/>
          <a:lstStyle/>
          <a:p>
            <a:pPr algn="ctr"/>
            <a:r>
              <a:rPr lang="en-US" dirty="0"/>
              <a:t>Radioactive Tracers</a:t>
            </a:r>
          </a:p>
        </p:txBody>
      </p:sp>
      <p:sp>
        <p:nvSpPr>
          <p:cNvPr id="7" name="Content Placeholder 6"/>
          <p:cNvSpPr>
            <a:spLocks noGrp="1"/>
          </p:cNvSpPr>
          <p:nvPr>
            <p:ph sz="quarter" idx="4"/>
          </p:nvPr>
        </p:nvSpPr>
        <p:spPr>
          <a:xfrm>
            <a:off x="6172200" y="2935379"/>
            <a:ext cx="6019800" cy="3684588"/>
          </a:xfrm>
        </p:spPr>
        <p:txBody>
          <a:bodyPr/>
          <a:lstStyle/>
          <a:p>
            <a:r>
              <a:rPr lang="en-US" dirty="0"/>
              <a:t>Can be used to track atoms through metabolism</a:t>
            </a:r>
          </a:p>
          <a:p>
            <a:pPr lvl="3"/>
            <a:endParaRPr lang="en-US" dirty="0"/>
          </a:p>
          <a:p>
            <a:r>
              <a:rPr lang="en-US" dirty="0"/>
              <a:t>Can also be used in combination with sophisticated imaging instruments</a:t>
            </a:r>
          </a:p>
        </p:txBody>
      </p:sp>
      <p:pic>
        <p:nvPicPr>
          <p:cNvPr id="13" name="Picture 12">
            <a:extLst>
              <a:ext uri="{FF2B5EF4-FFF2-40B4-BE49-F238E27FC236}">
                <a16:creationId xmlns:a16="http://schemas.microsoft.com/office/drawing/2014/main" id="{8845295F-4748-0F40-BA30-92CF7521A96F}"/>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b="3811"/>
          <a:stretch>
            <a:fillRect/>
          </a:stretch>
        </p:blipFill>
        <p:spPr>
          <a:xfrm>
            <a:off x="9977718" y="0"/>
            <a:ext cx="2214282" cy="2116987"/>
          </a:xfrm>
          <a:prstGeom prst="rect">
            <a:avLst/>
          </a:prstGeom>
        </p:spPr>
      </p:pic>
    </p:spTree>
    <p:extLst>
      <p:ext uri="{BB962C8B-B14F-4D97-AF65-F5344CB8AC3E}">
        <p14:creationId xmlns:p14="http://schemas.microsoft.com/office/powerpoint/2010/main" val="2308654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normAutofit/>
          </a:bodyPr>
          <a:lstStyle/>
          <a:p>
            <a:r>
              <a:rPr lang="en-US" dirty="0"/>
              <a:t>Radiometric Dating</a:t>
            </a:r>
          </a:p>
        </p:txBody>
      </p:sp>
      <p:graphicFrame>
        <p:nvGraphicFramePr>
          <p:cNvPr id="6" name="Content Placeholder 3">
            <a:extLst>
              <a:ext uri="{FF2B5EF4-FFF2-40B4-BE49-F238E27FC236}">
                <a16:creationId xmlns:a16="http://schemas.microsoft.com/office/drawing/2014/main" id="{2FAB18FE-B79C-4D83-B1F3-BCB59D9DDA8E}"/>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4724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b="1"/>
              <a:t>Pre-test</a:t>
            </a:r>
          </a:p>
        </p:txBody>
      </p:sp>
      <p:graphicFrame>
        <p:nvGraphicFramePr>
          <p:cNvPr id="7" name="Content Placeholder 4">
            <a:extLst>
              <a:ext uri="{FF2B5EF4-FFF2-40B4-BE49-F238E27FC236}">
                <a16:creationId xmlns:a16="http://schemas.microsoft.com/office/drawing/2014/main" id="{1171A888-82D3-48AF-A6BD-30EE856688B7}"/>
              </a:ext>
            </a:extLst>
          </p:cNvPr>
          <p:cNvGraphicFramePr>
            <a:graphicFrameLocks noGrp="1"/>
          </p:cNvGraphicFramePr>
          <p:nvPr>
            <p:ph idx="1"/>
            <p:extLst>
              <p:ext uri="{D42A27DB-BD31-4B8C-83A1-F6EECF244321}">
                <p14:modId xmlns:p14="http://schemas.microsoft.com/office/powerpoint/2010/main" val="4158501250"/>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0349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p:cNvSpPr/>
          <p:nvPr>
            <p:custDataLst>
              <p:tags r:id="rId2"/>
            </p:custDataLst>
          </p:nvPr>
        </p:nvSpPr>
        <p:spPr>
          <a:xfrm>
            <a:off x="6032500" y="1714500"/>
            <a:ext cx="6096000" cy="51435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PQuestion" title="Question Text"/>
          <p:cNvSpPr>
            <a:spLocks noGrp="1"/>
          </p:cNvSpPr>
          <p:nvPr>
            <p:ph type="title"/>
          </p:nvPr>
        </p:nvSpPr>
        <p:spPr>
          <a:xfrm>
            <a:off x="838200" y="42397"/>
            <a:ext cx="10515600" cy="1325563"/>
          </a:xfrm>
        </p:spPr>
        <p:txBody>
          <a:bodyPr>
            <a:noAutofit/>
          </a:bodyPr>
          <a:lstStyle/>
          <a:p>
            <a:r>
              <a:rPr lang="en-US" sz="3200" dirty="0"/>
              <a:t>Carbon-14 dating works for fossils up to about 75,000 years old. Most dinosaurs went extinct 65.5 million years ago. Can </a:t>
            </a:r>
            <a:r>
              <a:rPr lang="en-US" sz="3200" baseline="30000" dirty="0"/>
              <a:t>14</a:t>
            </a:r>
            <a:r>
              <a:rPr lang="en-US" sz="3200" dirty="0"/>
              <a:t>C be used to date dinosaur bones?</a:t>
            </a:r>
          </a:p>
        </p:txBody>
      </p:sp>
      <p:sp>
        <p:nvSpPr>
          <p:cNvPr id="3" name="TPAnswers" title="Answer Text"/>
          <p:cNvSpPr>
            <a:spLocks noGrp="1"/>
          </p:cNvSpPr>
          <p:nvPr>
            <p:ph type="body" idx="1"/>
            <p:custDataLst>
              <p:tags r:id="rId3"/>
            </p:custDataLst>
          </p:nvPr>
        </p:nvSpPr>
        <p:spPr>
          <a:xfrm>
            <a:off x="774700" y="1906304"/>
            <a:ext cx="5257800" cy="4951696"/>
          </a:xfrm>
        </p:spPr>
        <p:txBody>
          <a:bodyPr>
            <a:normAutofit fontScale="92500" lnSpcReduction="10000"/>
          </a:bodyPr>
          <a:lstStyle/>
          <a:p>
            <a:pPr marL="514350" indent="-514350">
              <a:buFont typeface="Arial" panose="020B0604020202020204" pitchFamily="34" charset="0"/>
              <a:buAutoNum type="alphaUcPeriod"/>
            </a:pPr>
            <a:r>
              <a:rPr lang="en-US" dirty="0"/>
              <a:t>Yes; the bones continued to take in </a:t>
            </a:r>
            <a:r>
              <a:rPr lang="en-US" baseline="30000" dirty="0"/>
              <a:t>14</a:t>
            </a:r>
            <a:r>
              <a:rPr lang="en-US" dirty="0"/>
              <a:t>C, even after the dinosaur died.</a:t>
            </a:r>
          </a:p>
          <a:p>
            <a:pPr marL="514350" indent="-514350">
              <a:buFont typeface="Arial" panose="020B0604020202020204" pitchFamily="34" charset="0"/>
              <a:buAutoNum type="alphaUcPeriod"/>
            </a:pPr>
            <a:r>
              <a:rPr lang="en-US" dirty="0"/>
              <a:t>No; the </a:t>
            </a:r>
            <a:r>
              <a:rPr lang="en-US" baseline="30000" dirty="0"/>
              <a:t>14</a:t>
            </a:r>
            <a:r>
              <a:rPr lang="en-US" dirty="0"/>
              <a:t>C present in the dinosaur when it died would decay too much to be measured after 65.5 million years.</a:t>
            </a:r>
          </a:p>
          <a:p>
            <a:pPr marL="514350" indent="-514350">
              <a:buFont typeface="Arial" panose="020B0604020202020204" pitchFamily="34" charset="0"/>
              <a:buAutoNum type="alphaUcPeriod"/>
            </a:pPr>
            <a:r>
              <a:rPr lang="en-US" dirty="0"/>
              <a:t>No; </a:t>
            </a:r>
            <a:r>
              <a:rPr lang="en-US" baseline="30000" dirty="0"/>
              <a:t>14</a:t>
            </a:r>
            <a:r>
              <a:rPr lang="en-US" dirty="0"/>
              <a:t>C can only be used to date dinosaur teeth, which are much stronger than bones.</a:t>
            </a:r>
          </a:p>
          <a:p>
            <a:pPr marL="514350" indent="-514350">
              <a:buFont typeface="Arial" panose="020B0604020202020204" pitchFamily="34" charset="0"/>
              <a:buAutoNum type="alphaUcPeriod"/>
            </a:pPr>
            <a:r>
              <a:rPr lang="en-US" dirty="0"/>
              <a:t>Yes; the bones contained </a:t>
            </a:r>
            <a:r>
              <a:rPr lang="en-US" baseline="30000" dirty="0"/>
              <a:t>14</a:t>
            </a:r>
            <a:r>
              <a:rPr lang="en-US" dirty="0"/>
              <a:t>C when the dinosaur died, so </a:t>
            </a:r>
            <a:r>
              <a:rPr lang="en-US" baseline="30000" dirty="0"/>
              <a:t>14</a:t>
            </a:r>
            <a:r>
              <a:rPr lang="en-US" dirty="0"/>
              <a:t>C can be used to determine the fossil’s age.</a:t>
            </a:r>
          </a:p>
        </p:txBody>
      </p:sp>
      <p:sp>
        <p:nvSpPr>
          <p:cNvPr id="5" name="TPPolling" title="Polling Shape"/>
          <p:cNvSpPr/>
          <p:nvPr/>
        </p:nvSpPr>
        <p:spPr>
          <a:xfrm>
            <a:off x="0" y="0"/>
            <a:ext cx="12700" cy="12700"/>
          </a:xfrm>
          <a:prstGeom prst="rect">
            <a:avLst/>
          </a:prstGeom>
          <a:solidFill>
            <a:schemeClr val="accent1">
              <a:alpha val="1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3409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Got Energy?</a:t>
            </a:r>
          </a:p>
        </p:txBody>
      </p:sp>
      <p:sp>
        <p:nvSpPr>
          <p:cNvPr id="3" name="Content Placeholder 2"/>
          <p:cNvSpPr>
            <a:spLocks noGrp="1"/>
          </p:cNvSpPr>
          <p:nvPr>
            <p:ph idx="1"/>
          </p:nvPr>
        </p:nvSpPr>
        <p:spPr/>
        <p:txBody>
          <a:bodyPr>
            <a:normAutofit/>
          </a:bodyPr>
          <a:lstStyle/>
          <a:p>
            <a:pPr algn="just"/>
            <a:r>
              <a:rPr lang="en-US" b="1" dirty="0"/>
              <a:t>Energy</a:t>
            </a:r>
            <a:r>
              <a:rPr lang="en-US" dirty="0"/>
              <a:t>: the capacity to cause change</a:t>
            </a:r>
          </a:p>
          <a:p>
            <a:pPr lvl="3" algn="just"/>
            <a:endParaRPr lang="en-US" dirty="0"/>
          </a:p>
          <a:p>
            <a:pPr algn="just"/>
            <a:r>
              <a:rPr lang="en-US" b="1" dirty="0"/>
              <a:t>Potential energy </a:t>
            </a:r>
            <a:r>
              <a:rPr lang="en-US" dirty="0"/>
              <a:t>is the energy that matter has because of its location or structure</a:t>
            </a:r>
          </a:p>
          <a:p>
            <a:pPr lvl="3" algn="just"/>
            <a:endParaRPr lang="en-US" dirty="0"/>
          </a:p>
          <a:p>
            <a:pPr algn="just"/>
            <a:r>
              <a:rPr lang="en-US" dirty="0"/>
              <a:t>Electrons of atom differ in their amounts of potential energy </a:t>
            </a:r>
          </a:p>
          <a:p>
            <a:pPr lvl="3" algn="just"/>
            <a:endParaRPr lang="en-US" dirty="0"/>
          </a:p>
          <a:p>
            <a:pPr algn="just"/>
            <a:r>
              <a:rPr lang="en-US" dirty="0"/>
              <a:t>An electron’s state of potential energy is called its </a:t>
            </a:r>
            <a:r>
              <a:rPr lang="en-US" b="1" dirty="0"/>
              <a:t>energy level</a:t>
            </a:r>
            <a:r>
              <a:rPr lang="en-US" dirty="0"/>
              <a:t>, or </a:t>
            </a:r>
            <a:r>
              <a:rPr lang="en-US" b="1" dirty="0"/>
              <a:t>electron shell</a:t>
            </a:r>
          </a:p>
        </p:txBody>
      </p:sp>
    </p:spTree>
    <p:extLst>
      <p:ext uri="{BB962C8B-B14F-4D97-AF65-F5344CB8AC3E}">
        <p14:creationId xmlns:p14="http://schemas.microsoft.com/office/powerpoint/2010/main" val="22869680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r:link="rId4">
            <a:extLst>
              <a:ext uri="{28A0092B-C50C-407E-A947-70E740481C1C}">
                <a14:useLocalDpi xmlns:a14="http://schemas.microsoft.com/office/drawing/2010/main" val="0"/>
              </a:ext>
            </a:extLst>
          </a:blip>
          <a:srcRect b="2315"/>
          <a:stretch>
            <a:fillRect/>
          </a:stretch>
        </p:blipFill>
        <p:spPr>
          <a:xfrm>
            <a:off x="2221992" y="141171"/>
            <a:ext cx="7748016" cy="6431280"/>
          </a:xfrm>
          <a:prstGeom prst="rect">
            <a:avLst/>
          </a:prstGeom>
        </p:spPr>
      </p:pic>
      <p:sp>
        <p:nvSpPr>
          <p:cNvPr id="6" name="TextBox 2"/>
          <p:cNvSpPr txBox="1">
            <a:spLocks noChangeArrowheads="1"/>
          </p:cNvSpPr>
          <p:nvPr/>
        </p:nvSpPr>
        <p:spPr bwMode="auto">
          <a:xfrm>
            <a:off x="2255740" y="224724"/>
            <a:ext cx="396711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347472" indent="-347472">
              <a:lnSpc>
                <a:spcPts val="2000"/>
              </a:lnSpc>
              <a:buFontTx/>
              <a:buAutoNum type="alphaLcParenBoth"/>
              <a:tabLst>
                <a:tab pos="350838" algn="l"/>
              </a:tabLst>
            </a:pPr>
            <a:r>
              <a:rPr lang="en-US" b="1" dirty="0">
                <a:solidFill>
                  <a:srgbClr val="000000"/>
                </a:solidFill>
                <a:latin typeface="Arial"/>
                <a:ea typeface="ＭＳ Ｐゴシック" charset="0"/>
              </a:rPr>
              <a:t>A ball bouncing down a flight</a:t>
            </a:r>
            <a:br>
              <a:rPr lang="en-US" b="1" dirty="0">
                <a:solidFill>
                  <a:srgbClr val="000000"/>
                </a:solidFill>
                <a:latin typeface="Arial"/>
                <a:ea typeface="ＭＳ Ｐゴシック" charset="0"/>
              </a:rPr>
            </a:br>
            <a:r>
              <a:rPr lang="en-US" b="1" dirty="0">
                <a:solidFill>
                  <a:srgbClr val="000000"/>
                </a:solidFill>
                <a:latin typeface="Arial"/>
                <a:ea typeface="ＭＳ Ｐゴシック" charset="0"/>
              </a:rPr>
              <a:t>of stairs can come to rest only</a:t>
            </a:r>
            <a:br>
              <a:rPr lang="en-US" b="1" dirty="0">
                <a:solidFill>
                  <a:srgbClr val="000000"/>
                </a:solidFill>
                <a:latin typeface="Arial"/>
                <a:ea typeface="ＭＳ Ｐゴシック" charset="0"/>
              </a:rPr>
            </a:br>
            <a:r>
              <a:rPr lang="en-US" b="1" dirty="0">
                <a:solidFill>
                  <a:srgbClr val="000000"/>
                </a:solidFill>
                <a:latin typeface="Arial"/>
                <a:ea typeface="ＭＳ Ｐゴシック" charset="0"/>
              </a:rPr>
              <a:t>on each step, not between steps.</a:t>
            </a:r>
          </a:p>
        </p:txBody>
      </p:sp>
      <p:sp>
        <p:nvSpPr>
          <p:cNvPr id="7" name="TextBox 5"/>
          <p:cNvSpPr txBox="1">
            <a:spLocks noChangeArrowheads="1"/>
          </p:cNvSpPr>
          <p:nvPr/>
        </p:nvSpPr>
        <p:spPr bwMode="auto">
          <a:xfrm>
            <a:off x="2255741" y="2491674"/>
            <a:ext cx="2949525"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Third shell (highest energy</a:t>
            </a:r>
          </a:p>
          <a:p>
            <a:pPr>
              <a:lnSpc>
                <a:spcPts val="2000"/>
              </a:lnSpc>
            </a:pPr>
            <a:r>
              <a:rPr lang="en-US" b="1" dirty="0">
                <a:solidFill>
                  <a:srgbClr val="000000"/>
                </a:solidFill>
                <a:latin typeface="Arial"/>
                <a:ea typeface="ＭＳ Ｐゴシック" charset="0"/>
              </a:rPr>
              <a:t>level in this model)</a:t>
            </a:r>
          </a:p>
        </p:txBody>
      </p:sp>
      <p:sp>
        <p:nvSpPr>
          <p:cNvPr id="8" name="TextBox 7"/>
          <p:cNvSpPr txBox="1">
            <a:spLocks noChangeArrowheads="1"/>
          </p:cNvSpPr>
          <p:nvPr/>
        </p:nvSpPr>
        <p:spPr bwMode="auto">
          <a:xfrm>
            <a:off x="2255740" y="3502912"/>
            <a:ext cx="2269852"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Second shell (higher</a:t>
            </a:r>
          </a:p>
          <a:p>
            <a:pPr>
              <a:lnSpc>
                <a:spcPts val="2000"/>
              </a:lnSpc>
            </a:pPr>
            <a:r>
              <a:rPr lang="en-US" b="1" dirty="0">
                <a:solidFill>
                  <a:srgbClr val="000000"/>
                </a:solidFill>
                <a:latin typeface="Arial"/>
                <a:ea typeface="ＭＳ Ｐゴシック" charset="0"/>
              </a:rPr>
              <a:t>energy level)</a:t>
            </a:r>
          </a:p>
        </p:txBody>
      </p:sp>
      <p:sp>
        <p:nvSpPr>
          <p:cNvPr id="9" name="TextBox 9"/>
          <p:cNvSpPr txBox="1">
            <a:spLocks noChangeArrowheads="1"/>
          </p:cNvSpPr>
          <p:nvPr/>
        </p:nvSpPr>
        <p:spPr bwMode="auto">
          <a:xfrm>
            <a:off x="6854728" y="3472749"/>
            <a:ext cx="1038746"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Energy</a:t>
            </a:r>
          </a:p>
          <a:p>
            <a:pPr>
              <a:lnSpc>
                <a:spcPts val="2000"/>
              </a:lnSpc>
            </a:pPr>
            <a:r>
              <a:rPr lang="en-US" b="1" dirty="0">
                <a:solidFill>
                  <a:srgbClr val="000000"/>
                </a:solidFill>
                <a:latin typeface="Arial"/>
                <a:ea typeface="ＭＳ Ｐゴシック" charset="0"/>
              </a:rPr>
              <a:t>absorbed</a:t>
            </a:r>
          </a:p>
        </p:txBody>
      </p:sp>
      <p:sp>
        <p:nvSpPr>
          <p:cNvPr id="10" name="TextBox 11"/>
          <p:cNvSpPr txBox="1">
            <a:spLocks noChangeArrowheads="1"/>
          </p:cNvSpPr>
          <p:nvPr/>
        </p:nvSpPr>
        <p:spPr bwMode="auto">
          <a:xfrm>
            <a:off x="2255741" y="4715762"/>
            <a:ext cx="2769989"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First shell (lowest energy</a:t>
            </a:r>
          </a:p>
          <a:p>
            <a:pPr>
              <a:lnSpc>
                <a:spcPts val="2000"/>
              </a:lnSpc>
            </a:pPr>
            <a:r>
              <a:rPr lang="en-US" b="1" dirty="0">
                <a:solidFill>
                  <a:srgbClr val="000000"/>
                </a:solidFill>
                <a:latin typeface="Arial"/>
                <a:ea typeface="ＭＳ Ｐゴシック" charset="0"/>
              </a:rPr>
              <a:t>level)</a:t>
            </a:r>
          </a:p>
        </p:txBody>
      </p:sp>
      <p:sp>
        <p:nvSpPr>
          <p:cNvPr id="11" name="TextBox 13"/>
          <p:cNvSpPr txBox="1">
            <a:spLocks noChangeArrowheads="1"/>
          </p:cNvSpPr>
          <p:nvPr/>
        </p:nvSpPr>
        <p:spPr bwMode="auto">
          <a:xfrm>
            <a:off x="9153429" y="5177724"/>
            <a:ext cx="782265"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Energy</a:t>
            </a:r>
          </a:p>
          <a:p>
            <a:pPr>
              <a:lnSpc>
                <a:spcPts val="2000"/>
              </a:lnSpc>
            </a:pPr>
            <a:r>
              <a:rPr lang="en-US" b="1" dirty="0">
                <a:solidFill>
                  <a:srgbClr val="000000"/>
                </a:solidFill>
                <a:latin typeface="Arial"/>
                <a:ea typeface="ＭＳ Ｐゴシック" charset="0"/>
              </a:rPr>
              <a:t>lost</a:t>
            </a:r>
          </a:p>
        </p:txBody>
      </p:sp>
      <p:sp>
        <p:nvSpPr>
          <p:cNvPr id="12" name="TextBox 15"/>
          <p:cNvSpPr txBox="1">
            <a:spLocks noChangeArrowheads="1"/>
          </p:cNvSpPr>
          <p:nvPr/>
        </p:nvSpPr>
        <p:spPr bwMode="auto">
          <a:xfrm>
            <a:off x="2249391" y="6357236"/>
            <a:ext cx="294953" cy="256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(b)</a:t>
            </a:r>
          </a:p>
        </p:txBody>
      </p:sp>
      <p:sp>
        <p:nvSpPr>
          <p:cNvPr id="13" name="TextBox 17"/>
          <p:cNvSpPr txBox="1">
            <a:spLocks noChangeArrowheads="1"/>
          </p:cNvSpPr>
          <p:nvPr/>
        </p:nvSpPr>
        <p:spPr bwMode="auto">
          <a:xfrm>
            <a:off x="4197253" y="5925437"/>
            <a:ext cx="872034"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2000"/>
              </a:lnSpc>
            </a:pPr>
            <a:r>
              <a:rPr lang="en-US" b="1" dirty="0">
                <a:solidFill>
                  <a:srgbClr val="000000"/>
                </a:solidFill>
                <a:latin typeface="Arial"/>
                <a:ea typeface="ＭＳ Ｐゴシック" charset="0"/>
              </a:rPr>
              <a:t>Atomic</a:t>
            </a:r>
          </a:p>
          <a:p>
            <a:pPr>
              <a:lnSpc>
                <a:spcPts val="2000"/>
              </a:lnSpc>
            </a:pPr>
            <a:r>
              <a:rPr lang="en-US" b="1" dirty="0">
                <a:solidFill>
                  <a:srgbClr val="000000"/>
                </a:solidFill>
                <a:latin typeface="Arial"/>
                <a:ea typeface="ＭＳ Ｐゴシック" charset="0"/>
              </a:rPr>
              <a:t>nucleus</a:t>
            </a:r>
          </a:p>
        </p:txBody>
      </p:sp>
      <p:sp>
        <p:nvSpPr>
          <p:cNvPr id="4" name="Rectangle 3"/>
          <p:cNvSpPr/>
          <p:nvPr/>
        </p:nvSpPr>
        <p:spPr>
          <a:xfrm>
            <a:off x="8900142" y="6616859"/>
            <a:ext cx="3381503" cy="276999"/>
          </a:xfrm>
          <a:prstGeom prst="rect">
            <a:avLst/>
          </a:prstGeom>
        </p:spPr>
        <p:txBody>
          <a:bodyPr wrap="none">
            <a:spAutoFit/>
          </a:bodyPr>
          <a:lstStyle/>
          <a:p>
            <a:r>
              <a:rPr lang="en-US" sz="1200" dirty="0">
                <a:latin typeface="Arial"/>
              </a:rPr>
              <a:t>Figure 2.6 Energy levels of an atom’s electrons</a:t>
            </a:r>
          </a:p>
        </p:txBody>
      </p:sp>
    </p:spTree>
    <p:extLst>
      <p:ext uri="{BB962C8B-B14F-4D97-AF65-F5344CB8AC3E}">
        <p14:creationId xmlns:p14="http://schemas.microsoft.com/office/powerpoint/2010/main" val="3560457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5" name="Rectangle 94">
            <a:extLst>
              <a:ext uri="{FF2B5EF4-FFF2-40B4-BE49-F238E27FC236}">
                <a16:creationId xmlns:a16="http://schemas.microsoft.com/office/drawing/2014/main" id="{2C9A9DA9-7DC8-488B-A882-123947B0F3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7" name="Rectangle 96">
            <a:extLst>
              <a:ext uri="{FF2B5EF4-FFF2-40B4-BE49-F238E27FC236}">
                <a16:creationId xmlns:a16="http://schemas.microsoft.com/office/drawing/2014/main" id="{57F6BDD4-E066-4008-8011-6CC31AEB45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41247" y="978619"/>
            <a:ext cx="3410712" cy="1106424"/>
          </a:xfrm>
        </p:spPr>
        <p:txBody>
          <a:bodyPr>
            <a:normAutofit/>
          </a:bodyPr>
          <a:lstStyle/>
          <a:p>
            <a:pPr algn="ctr"/>
            <a:r>
              <a:rPr lang="en-US" sz="2600" dirty="0"/>
              <a:t>Electron Distribution and Chemical Properties</a:t>
            </a:r>
          </a:p>
        </p:txBody>
      </p:sp>
      <p:sp>
        <p:nvSpPr>
          <p:cNvPr id="99" name="Rectangle 98">
            <a:extLst>
              <a:ext uri="{FF2B5EF4-FFF2-40B4-BE49-F238E27FC236}">
                <a16:creationId xmlns:a16="http://schemas.microsoft.com/office/drawing/2014/main" id="{2711A8FB-68FC-45FC-B01E-38F809E2D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1" name="Rectangle 100">
            <a:extLst>
              <a:ext uri="{FF2B5EF4-FFF2-40B4-BE49-F238E27FC236}">
                <a16:creationId xmlns:a16="http://schemas.microsoft.com/office/drawing/2014/main" id="{2A865FE3-5FC9-4049-87CF-30019C46C0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73584" y="2252870"/>
            <a:ext cx="4215374" cy="3560251"/>
          </a:xfrm>
        </p:spPr>
        <p:txBody>
          <a:bodyPr>
            <a:normAutofit/>
          </a:bodyPr>
          <a:lstStyle/>
          <a:p>
            <a:pPr algn="just"/>
            <a:r>
              <a:rPr lang="en-US" sz="1700" dirty="0"/>
              <a:t>The chemical behavior of an atom is determined by the distribution of electrons in electron shells</a:t>
            </a:r>
          </a:p>
          <a:p>
            <a:pPr lvl="2" algn="just"/>
            <a:endParaRPr lang="en-US" sz="1700" dirty="0"/>
          </a:p>
          <a:p>
            <a:pPr algn="just"/>
            <a:r>
              <a:rPr lang="en-US" sz="1700" dirty="0"/>
              <a:t>The periodic table of the elements shows the electron distribution for each element</a:t>
            </a:r>
          </a:p>
          <a:p>
            <a:pPr algn="just"/>
            <a:endParaRPr lang="en-US" sz="1700" dirty="0"/>
          </a:p>
        </p:txBody>
      </p:sp>
      <p:pic>
        <p:nvPicPr>
          <p:cNvPr id="90" name="Picture 89"/>
          <p:cNvPicPr>
            <a:picLocks noChangeAspect="1"/>
          </p:cNvPicPr>
          <p:nvPr/>
        </p:nvPicPr>
        <p:blipFill rotWithShape="1">
          <a:blip r:embed="rId2">
            <a:extLst>
              <a:ext uri="{28A0092B-C50C-407E-A947-70E740481C1C}">
                <a14:useLocalDpi xmlns:a14="http://schemas.microsoft.com/office/drawing/2010/main" val="0"/>
              </a:ext>
            </a:extLst>
          </a:blip>
          <a:srcRect l="8064" r="-2" b="-2"/>
          <a:stretch/>
        </p:blipFill>
        <p:spPr>
          <a:xfrm>
            <a:off x="4897819" y="1171300"/>
            <a:ext cx="7121699" cy="4144298"/>
          </a:xfrm>
          <a:prstGeom prst="rect">
            <a:avLst/>
          </a:prstGeom>
        </p:spPr>
      </p:pic>
    </p:spTree>
    <p:extLst>
      <p:ext uri="{BB962C8B-B14F-4D97-AF65-F5344CB8AC3E}">
        <p14:creationId xmlns:p14="http://schemas.microsoft.com/office/powerpoint/2010/main" val="19716797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r:link="rId4">
            <a:extLst>
              <a:ext uri="{28A0092B-C50C-407E-A947-70E740481C1C}">
                <a14:useLocalDpi xmlns:a14="http://schemas.microsoft.com/office/drawing/2010/main" val="0"/>
              </a:ext>
            </a:extLst>
          </a:blip>
          <a:srcRect b="4513"/>
          <a:stretch>
            <a:fillRect/>
          </a:stretch>
        </p:blipFill>
        <p:spPr>
          <a:xfrm>
            <a:off x="3288792" y="1816608"/>
            <a:ext cx="5614416" cy="3224784"/>
          </a:xfrm>
          <a:prstGeom prst="rect">
            <a:avLst/>
          </a:prstGeom>
        </p:spPr>
      </p:pic>
      <p:sp>
        <p:nvSpPr>
          <p:cNvPr id="6" name="TextBox 2"/>
          <p:cNvSpPr txBox="1">
            <a:spLocks noChangeArrowheads="1"/>
          </p:cNvSpPr>
          <p:nvPr/>
        </p:nvSpPr>
        <p:spPr bwMode="auto">
          <a:xfrm>
            <a:off x="4991273" y="2098670"/>
            <a:ext cx="107721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Hydrogen</a:t>
            </a:r>
          </a:p>
        </p:txBody>
      </p:sp>
      <p:sp>
        <p:nvSpPr>
          <p:cNvPr id="7" name="TextBox 3"/>
          <p:cNvSpPr txBox="1">
            <a:spLocks noChangeArrowheads="1"/>
          </p:cNvSpPr>
          <p:nvPr/>
        </p:nvSpPr>
        <p:spPr bwMode="auto">
          <a:xfrm>
            <a:off x="5508005" y="2487607"/>
            <a:ext cx="15709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b="1" dirty="0">
                <a:solidFill>
                  <a:srgbClr val="000000"/>
                </a:solidFill>
                <a:latin typeface="Arial"/>
                <a:ea typeface="ＭＳ Ｐゴシック" charset="0"/>
              </a:rPr>
              <a:t>1</a:t>
            </a:r>
            <a:endParaRPr lang="en-US" b="1" dirty="0">
              <a:solidFill>
                <a:srgbClr val="000000"/>
              </a:solidFill>
              <a:latin typeface="Arial"/>
              <a:ea typeface="ＭＳ Ｐゴシック" charset="0"/>
            </a:endParaRPr>
          </a:p>
        </p:txBody>
      </p:sp>
      <p:sp>
        <p:nvSpPr>
          <p:cNvPr id="8" name="TextBox 4"/>
          <p:cNvSpPr txBox="1">
            <a:spLocks noChangeArrowheads="1"/>
          </p:cNvSpPr>
          <p:nvPr/>
        </p:nvSpPr>
        <p:spPr bwMode="auto">
          <a:xfrm>
            <a:off x="3732276" y="3152775"/>
            <a:ext cx="525785" cy="666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ts val="2600"/>
              </a:lnSpc>
            </a:pPr>
            <a:r>
              <a:rPr lang="en-US" b="1" dirty="0">
                <a:solidFill>
                  <a:srgbClr val="000000"/>
                </a:solidFill>
                <a:latin typeface="Arial"/>
                <a:ea typeface="ＭＳ Ｐゴシック" charset="0"/>
              </a:rPr>
              <a:t>First</a:t>
            </a:r>
          </a:p>
          <a:p>
            <a:pPr algn="ctr">
              <a:lnSpc>
                <a:spcPts val="2600"/>
              </a:lnSpc>
            </a:pPr>
            <a:r>
              <a:rPr lang="en-US" b="1" dirty="0">
                <a:solidFill>
                  <a:srgbClr val="000000"/>
                </a:solidFill>
                <a:latin typeface="Arial"/>
                <a:ea typeface="ＭＳ Ｐゴシック" charset="0"/>
              </a:rPr>
              <a:t>shell</a:t>
            </a:r>
          </a:p>
        </p:txBody>
      </p:sp>
      <p:sp>
        <p:nvSpPr>
          <p:cNvPr id="9" name="TextBox 6"/>
          <p:cNvSpPr txBox="1">
            <a:spLocks noChangeArrowheads="1"/>
          </p:cNvSpPr>
          <p:nvPr/>
        </p:nvSpPr>
        <p:spPr bwMode="auto">
          <a:xfrm>
            <a:off x="7390781" y="2063745"/>
            <a:ext cx="76944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Helium</a:t>
            </a:r>
          </a:p>
        </p:txBody>
      </p:sp>
      <p:sp>
        <p:nvSpPr>
          <p:cNvPr id="11" name="TextBox 3"/>
          <p:cNvSpPr txBox="1">
            <a:spLocks noChangeArrowheads="1"/>
          </p:cNvSpPr>
          <p:nvPr/>
        </p:nvSpPr>
        <p:spPr bwMode="auto">
          <a:xfrm>
            <a:off x="5665167" y="2407438"/>
            <a:ext cx="16671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H</a:t>
            </a:r>
          </a:p>
        </p:txBody>
      </p:sp>
      <p:sp>
        <p:nvSpPr>
          <p:cNvPr id="12" name="TextBox 3"/>
          <p:cNvSpPr txBox="1">
            <a:spLocks noChangeArrowheads="1"/>
          </p:cNvSpPr>
          <p:nvPr/>
        </p:nvSpPr>
        <p:spPr bwMode="auto">
          <a:xfrm>
            <a:off x="7623265" y="2463797"/>
            <a:ext cx="15709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b="1" dirty="0">
                <a:solidFill>
                  <a:srgbClr val="000000"/>
                </a:solidFill>
                <a:latin typeface="Arial"/>
                <a:ea typeface="ＭＳ Ｐゴシック" charset="0"/>
              </a:rPr>
              <a:t>2</a:t>
            </a:r>
            <a:endParaRPr lang="en-US" b="1" dirty="0">
              <a:solidFill>
                <a:srgbClr val="000000"/>
              </a:solidFill>
              <a:latin typeface="Arial"/>
              <a:ea typeface="ＭＳ Ｐゴシック" charset="0"/>
            </a:endParaRPr>
          </a:p>
        </p:txBody>
      </p:sp>
      <p:sp>
        <p:nvSpPr>
          <p:cNvPr id="13" name="TextBox 3"/>
          <p:cNvSpPr txBox="1">
            <a:spLocks noChangeArrowheads="1"/>
          </p:cNvSpPr>
          <p:nvPr/>
        </p:nvSpPr>
        <p:spPr bwMode="auto">
          <a:xfrm>
            <a:off x="7787571" y="2400295"/>
            <a:ext cx="29495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solidFill>
                  <a:srgbClr val="000000"/>
                </a:solidFill>
                <a:latin typeface="Arial"/>
                <a:ea typeface="ＭＳ Ｐゴシック" charset="0"/>
              </a:rPr>
              <a:t>He</a:t>
            </a:r>
          </a:p>
        </p:txBody>
      </p:sp>
    </p:spTree>
    <p:extLst>
      <p:ext uri="{BB962C8B-B14F-4D97-AF65-F5344CB8AC3E}">
        <p14:creationId xmlns:p14="http://schemas.microsoft.com/office/powerpoint/2010/main" val="21106651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2C9A9DA9-7DC8-488B-A882-123947B0F3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1" name="Rectangle 40">
            <a:extLst>
              <a:ext uri="{FF2B5EF4-FFF2-40B4-BE49-F238E27FC236}">
                <a16:creationId xmlns:a16="http://schemas.microsoft.com/office/drawing/2014/main" id="{57F6BDD4-E066-4008-8011-6CC31AEB45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Title 32"/>
          <p:cNvSpPr>
            <a:spLocks noGrp="1"/>
          </p:cNvSpPr>
          <p:nvPr>
            <p:ph type="title"/>
          </p:nvPr>
        </p:nvSpPr>
        <p:spPr>
          <a:xfrm>
            <a:off x="841247" y="978619"/>
            <a:ext cx="3410712" cy="1106424"/>
          </a:xfrm>
        </p:spPr>
        <p:txBody>
          <a:bodyPr>
            <a:normAutofit/>
          </a:bodyPr>
          <a:lstStyle/>
          <a:p>
            <a:r>
              <a:rPr lang="en-US" sz="2800"/>
              <a:t>Valence electrons</a:t>
            </a:r>
          </a:p>
        </p:txBody>
      </p:sp>
      <p:sp>
        <p:nvSpPr>
          <p:cNvPr id="43" name="Rectangle 42">
            <a:extLst>
              <a:ext uri="{FF2B5EF4-FFF2-40B4-BE49-F238E27FC236}">
                <a16:creationId xmlns:a16="http://schemas.microsoft.com/office/drawing/2014/main" id="{2711A8FB-68FC-45FC-B01E-38F809E2D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5" name="Rectangle 44">
            <a:extLst>
              <a:ext uri="{FF2B5EF4-FFF2-40B4-BE49-F238E27FC236}">
                <a16:creationId xmlns:a16="http://schemas.microsoft.com/office/drawing/2014/main" id="{2A865FE3-5FC9-4049-87CF-30019C46C0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4" name="Content Placeholder 33"/>
          <p:cNvSpPr>
            <a:spLocks noGrp="1"/>
          </p:cNvSpPr>
          <p:nvPr>
            <p:ph idx="1"/>
          </p:nvPr>
        </p:nvSpPr>
        <p:spPr>
          <a:xfrm>
            <a:off x="841248" y="2252870"/>
            <a:ext cx="3412219" cy="3560251"/>
          </a:xfrm>
        </p:spPr>
        <p:txBody>
          <a:bodyPr>
            <a:normAutofit/>
          </a:bodyPr>
          <a:lstStyle/>
          <a:p>
            <a:pPr algn="just"/>
            <a:r>
              <a:rPr lang="en-US" sz="1700" b="1" dirty="0"/>
              <a:t>Valence electrons </a:t>
            </a:r>
            <a:r>
              <a:rPr lang="en-US" sz="1700" dirty="0"/>
              <a:t>are those in the outermost shell, or </a:t>
            </a:r>
            <a:r>
              <a:rPr lang="en-US" sz="1700" b="1" dirty="0"/>
              <a:t>valence shell</a:t>
            </a:r>
          </a:p>
          <a:p>
            <a:pPr lvl="2" algn="just"/>
            <a:endParaRPr lang="en-US" sz="1700" b="1" dirty="0"/>
          </a:p>
          <a:p>
            <a:pPr algn="just"/>
            <a:r>
              <a:rPr lang="en-US" sz="1700" dirty="0"/>
              <a:t>The chemical behavior of an atom is mostly determined by the valence electrons</a:t>
            </a:r>
          </a:p>
          <a:p>
            <a:pPr lvl="3" algn="just"/>
            <a:endParaRPr lang="en-US" sz="1700" dirty="0"/>
          </a:p>
          <a:p>
            <a:pPr algn="just"/>
            <a:r>
              <a:rPr lang="en-US" sz="1700" dirty="0"/>
              <a:t>Elements with full valence shell are chemically inert (non reactive)</a:t>
            </a:r>
          </a:p>
        </p:txBody>
      </p:sp>
      <p:pic>
        <p:nvPicPr>
          <p:cNvPr id="32" name="Picture 31" descr="A screenshot of a cell phone&#10;&#10;Description automatically genera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0640" y="1173632"/>
            <a:ext cx="6656832" cy="4410151"/>
          </a:xfrm>
          <a:prstGeom prst="rect">
            <a:avLst/>
          </a:prstGeom>
        </p:spPr>
      </p:pic>
    </p:spTree>
    <p:extLst>
      <p:ext uri="{BB962C8B-B14F-4D97-AF65-F5344CB8AC3E}">
        <p14:creationId xmlns:p14="http://schemas.microsoft.com/office/powerpoint/2010/main" val="13162330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9A9DA9-7DC8-488B-A882-123947B0F3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57F6BDD4-E066-4008-8011-6CC31AEB45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41247" y="978619"/>
            <a:ext cx="3410712" cy="1106424"/>
          </a:xfrm>
        </p:spPr>
        <p:txBody>
          <a:bodyPr>
            <a:normAutofit/>
          </a:bodyPr>
          <a:lstStyle/>
          <a:p>
            <a:r>
              <a:rPr lang="en-US" sz="2800"/>
              <a:t>Electron Orbitals</a:t>
            </a:r>
          </a:p>
        </p:txBody>
      </p:sp>
      <p:sp>
        <p:nvSpPr>
          <p:cNvPr id="13" name="Rectangle 12">
            <a:extLst>
              <a:ext uri="{FF2B5EF4-FFF2-40B4-BE49-F238E27FC236}">
                <a16:creationId xmlns:a16="http://schemas.microsoft.com/office/drawing/2014/main" id="{2711A8FB-68FC-45FC-B01E-38F809E2D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2A865FE3-5FC9-4049-87CF-30019C46C0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841248" y="2252870"/>
            <a:ext cx="3412219" cy="3560251"/>
          </a:xfrm>
        </p:spPr>
        <p:txBody>
          <a:bodyPr>
            <a:normAutofit/>
          </a:bodyPr>
          <a:lstStyle/>
          <a:p>
            <a:r>
              <a:rPr lang="en-US" sz="1700"/>
              <a:t>The three-dimensional space where an electron is found 90% of the time</a:t>
            </a:r>
          </a:p>
          <a:p>
            <a:pPr lvl="3"/>
            <a:endParaRPr lang="en-US" sz="1700"/>
          </a:p>
          <a:p>
            <a:r>
              <a:rPr lang="en-US" sz="1700"/>
              <a:t>Each shell consists of a specific number of orbitals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0640" y="840791"/>
            <a:ext cx="6656832" cy="5075834"/>
          </a:xfrm>
          <a:prstGeom prst="rect">
            <a:avLst/>
          </a:prstGeom>
        </p:spPr>
      </p:pic>
    </p:spTree>
    <p:extLst>
      <p:ext uri="{BB962C8B-B14F-4D97-AF65-F5344CB8AC3E}">
        <p14:creationId xmlns:p14="http://schemas.microsoft.com/office/powerpoint/2010/main" val="25194907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a:t>Reminders</a:t>
            </a:r>
          </a:p>
        </p:txBody>
      </p:sp>
      <p:graphicFrame>
        <p:nvGraphicFramePr>
          <p:cNvPr id="5" name="Content Placeholder 2">
            <a:extLst>
              <a:ext uri="{FF2B5EF4-FFF2-40B4-BE49-F238E27FC236}">
                <a16:creationId xmlns:a16="http://schemas.microsoft.com/office/drawing/2014/main" id="{F11D12F5-245F-4617-9FA8-2CF5EE0D214D}"/>
              </a:ext>
            </a:extLst>
          </p:cNvPr>
          <p:cNvGraphicFramePr>
            <a:graphicFrameLocks noGrp="1"/>
          </p:cNvGraphicFramePr>
          <p:nvPr>
            <p:ph idx="1"/>
            <p:extLst>
              <p:ext uri="{D42A27DB-BD31-4B8C-83A1-F6EECF244321}">
                <p14:modId xmlns:p14="http://schemas.microsoft.com/office/powerpoint/2010/main" val="247420536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6377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PChart"/>
          <p:cNvSpPr/>
          <p:nvPr>
            <p:custDataLst>
              <p:tags r:id="rId2"/>
            </p:custDataLst>
          </p:nvPr>
        </p:nvSpPr>
        <p:spPr>
          <a:xfrm>
            <a:off x="6032500" y="1714500"/>
            <a:ext cx="6096000" cy="51435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PQuestion" title="Question Text"/>
          <p:cNvSpPr>
            <a:spLocks noGrp="1"/>
          </p:cNvSpPr>
          <p:nvPr>
            <p:ph type="title"/>
          </p:nvPr>
        </p:nvSpPr>
        <p:spPr/>
        <p:txBody>
          <a:bodyPr>
            <a:normAutofit/>
          </a:bodyPr>
          <a:lstStyle/>
          <a:p>
            <a:r>
              <a:rPr lang="en-US" dirty="0"/>
              <a:t>How many known elements are there?</a:t>
            </a:r>
          </a:p>
        </p:txBody>
      </p:sp>
      <p:sp>
        <p:nvSpPr>
          <p:cNvPr id="3" name="TPAnswers" title="Answer Text"/>
          <p:cNvSpPr>
            <a:spLocks noGrp="1"/>
          </p:cNvSpPr>
          <p:nvPr>
            <p:ph idx="1"/>
            <p:custDataLst>
              <p:tags r:id="rId3"/>
            </p:custDataLst>
          </p:nvPr>
        </p:nvSpPr>
        <p:spPr/>
        <p:txBody>
          <a:bodyPr/>
          <a:lstStyle/>
          <a:p>
            <a:pPr marL="514350" indent="-514350">
              <a:buFont typeface="Arial" panose="020B0604020202020204" pitchFamily="34" charset="0"/>
              <a:buAutoNum type="alphaUcPeriod"/>
            </a:pPr>
            <a:r>
              <a:rPr lang="en-US" dirty="0"/>
              <a:t>118</a:t>
            </a:r>
          </a:p>
          <a:p>
            <a:pPr marL="514350" indent="-514350">
              <a:buFont typeface="Arial" panose="020B0604020202020204" pitchFamily="34" charset="0"/>
              <a:buAutoNum type="alphaUcPeriod"/>
            </a:pPr>
            <a:r>
              <a:rPr lang="en-US" dirty="0"/>
              <a:t>108</a:t>
            </a:r>
          </a:p>
          <a:p>
            <a:pPr marL="514350" indent="-514350">
              <a:buFont typeface="Arial" panose="020B0604020202020204" pitchFamily="34" charset="0"/>
              <a:buAutoNum type="alphaUcPeriod"/>
            </a:pPr>
            <a:r>
              <a:rPr lang="en-US" dirty="0"/>
              <a:t>92</a:t>
            </a:r>
          </a:p>
          <a:p>
            <a:pPr marL="514350" indent="-514350">
              <a:buFont typeface="Arial" panose="020B0604020202020204" pitchFamily="34" charset="0"/>
              <a:buAutoNum type="alphaUcPeriod"/>
            </a:pPr>
            <a:r>
              <a:rPr lang="en-US" dirty="0"/>
              <a:t>4</a:t>
            </a:r>
          </a:p>
        </p:txBody>
      </p:sp>
      <p:sp>
        <p:nvSpPr>
          <p:cNvPr id="4" name="TPPolling" title="Polling Shape"/>
          <p:cNvSpPr/>
          <p:nvPr/>
        </p:nvSpPr>
        <p:spPr>
          <a:xfrm>
            <a:off x="0" y="0"/>
            <a:ext cx="12700" cy="12700"/>
          </a:xfrm>
          <a:prstGeom prst="rect">
            <a:avLst/>
          </a:prstGeom>
          <a:solidFill>
            <a:schemeClr val="accent1">
              <a:alpha val="1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320154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PChart"/>
          <p:cNvSpPr/>
          <p:nvPr>
            <p:custDataLst>
              <p:tags r:id="rId2"/>
            </p:custDataLst>
          </p:nvPr>
        </p:nvSpPr>
        <p:spPr>
          <a:xfrm>
            <a:off x="6032500" y="1714500"/>
            <a:ext cx="6096000" cy="5143500"/>
          </a:xfrm>
          <a:prstGeom prst="rect">
            <a:avLst/>
          </a:prstGeom>
          <a:blipFill>
            <a:blip r:embed="rId4"/>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PQuestion" title="Question Text"/>
          <p:cNvSpPr>
            <a:spLocks noGrp="1"/>
          </p:cNvSpPr>
          <p:nvPr>
            <p:ph type="title"/>
          </p:nvPr>
        </p:nvSpPr>
        <p:spPr/>
        <p:txBody>
          <a:bodyPr>
            <a:normAutofit/>
          </a:bodyPr>
          <a:lstStyle/>
          <a:p>
            <a:r>
              <a:rPr lang="en-US" dirty="0"/>
              <a:t>Each element has a different number of protons.</a:t>
            </a:r>
          </a:p>
        </p:txBody>
      </p:sp>
      <p:sp>
        <p:nvSpPr>
          <p:cNvPr id="3" name="TPAnswers" title="Answer Text"/>
          <p:cNvSpPr>
            <a:spLocks noGrp="1"/>
          </p:cNvSpPr>
          <p:nvPr>
            <p:ph type="body" idx="1"/>
          </p:nvPr>
        </p:nvSpPr>
        <p:spPr>
          <a:xfrm>
            <a:off x="838200" y="1825625"/>
            <a:ext cx="5257800" cy="4351338"/>
          </a:xfrm>
        </p:spPr>
        <p:txBody>
          <a:bodyPr/>
          <a:lstStyle/>
          <a:p>
            <a:pPr marL="514350" indent="-514350">
              <a:buFont typeface="Arial" panose="020B0604020202020204" pitchFamily="34" charset="0"/>
              <a:buAutoNum type="alphaUcPeriod"/>
            </a:pPr>
            <a:r>
              <a:rPr lang="en-US"/>
              <a:t>True</a:t>
            </a:r>
            <a:endParaRPr lang="en-US" dirty="0"/>
          </a:p>
          <a:p>
            <a:pPr marL="514350" indent="-514350">
              <a:buFont typeface="Arial" panose="020B0604020202020204" pitchFamily="34" charset="0"/>
              <a:buAutoNum type="alphaUcPeriod"/>
            </a:pPr>
            <a:r>
              <a:rPr lang="en-US" dirty="0"/>
              <a:t>False</a:t>
            </a:r>
          </a:p>
        </p:txBody>
      </p:sp>
      <p:sp>
        <p:nvSpPr>
          <p:cNvPr id="4" name="TPPolling" title="Polling Shape"/>
          <p:cNvSpPr/>
          <p:nvPr/>
        </p:nvSpPr>
        <p:spPr>
          <a:xfrm>
            <a:off x="0" y="0"/>
            <a:ext cx="12700" cy="12700"/>
          </a:xfrm>
          <a:prstGeom prst="rect">
            <a:avLst/>
          </a:prstGeom>
          <a:solidFill>
            <a:schemeClr val="accent1">
              <a:alpha val="1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16590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PChart"/>
          <p:cNvSpPr/>
          <p:nvPr>
            <p:custDataLst>
              <p:tags r:id="rId2"/>
            </p:custDataLst>
          </p:nvPr>
        </p:nvSpPr>
        <p:spPr>
          <a:xfrm>
            <a:off x="6032500" y="1714500"/>
            <a:ext cx="6096000" cy="51435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PQuestion" title="Question Text"/>
          <p:cNvSpPr>
            <a:spLocks noGrp="1"/>
          </p:cNvSpPr>
          <p:nvPr>
            <p:ph type="title"/>
          </p:nvPr>
        </p:nvSpPr>
        <p:spPr/>
        <p:txBody>
          <a:bodyPr>
            <a:normAutofit/>
          </a:bodyPr>
          <a:lstStyle/>
          <a:p>
            <a:r>
              <a:rPr lang="en-US" dirty="0"/>
              <a:t>Which electron has higher potential energy</a:t>
            </a:r>
          </a:p>
        </p:txBody>
      </p:sp>
      <p:sp>
        <p:nvSpPr>
          <p:cNvPr id="3" name="TPAnswers" title="Answer Text"/>
          <p:cNvSpPr>
            <a:spLocks noGrp="1"/>
          </p:cNvSpPr>
          <p:nvPr>
            <p:ph type="body" idx="1"/>
            <p:custDataLst>
              <p:tags r:id="rId3"/>
            </p:custDataLst>
          </p:nvPr>
        </p:nvSpPr>
        <p:spPr>
          <a:xfrm>
            <a:off x="838200" y="1825625"/>
            <a:ext cx="5257800" cy="4351338"/>
          </a:xfrm>
        </p:spPr>
        <p:txBody>
          <a:bodyPr/>
          <a:lstStyle/>
          <a:p>
            <a:pPr marL="514350" indent="-514350">
              <a:buFont typeface="Arial" panose="020B0604020202020204" pitchFamily="34" charset="0"/>
              <a:buAutoNum type="alphaUcPeriod"/>
            </a:pPr>
            <a:r>
              <a:rPr lang="en-US" dirty="0"/>
              <a:t>An electron in the first electron shell</a:t>
            </a:r>
          </a:p>
          <a:p>
            <a:pPr marL="514350" indent="-514350">
              <a:buFont typeface="Arial" panose="020B0604020202020204" pitchFamily="34" charset="0"/>
              <a:buAutoNum type="alphaUcPeriod"/>
            </a:pPr>
            <a:r>
              <a:rPr lang="en-US" dirty="0"/>
              <a:t>An electron in the third electron shell</a:t>
            </a:r>
          </a:p>
          <a:p>
            <a:pPr marL="514350" indent="-514350">
              <a:buFont typeface="Arial" panose="020B0604020202020204" pitchFamily="34" charset="0"/>
              <a:buAutoNum type="alphaUcPeriod"/>
            </a:pPr>
            <a:r>
              <a:rPr lang="en-US" dirty="0"/>
              <a:t>Both electrons have equal potential energy</a:t>
            </a:r>
          </a:p>
        </p:txBody>
      </p:sp>
      <p:sp>
        <p:nvSpPr>
          <p:cNvPr id="4" name="TPPolling" title="Polling Shape"/>
          <p:cNvSpPr/>
          <p:nvPr/>
        </p:nvSpPr>
        <p:spPr>
          <a:xfrm>
            <a:off x="0" y="0"/>
            <a:ext cx="12700" cy="12700"/>
          </a:xfrm>
          <a:prstGeom prst="rect">
            <a:avLst/>
          </a:prstGeom>
          <a:solidFill>
            <a:schemeClr val="accent1">
              <a:alpha val="1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04472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p:cNvSpPr/>
          <p:nvPr>
            <p:custDataLst>
              <p:tags r:id="rId2"/>
            </p:custDataLst>
          </p:nvPr>
        </p:nvSpPr>
        <p:spPr>
          <a:xfrm>
            <a:off x="6032500" y="1714500"/>
            <a:ext cx="6096000" cy="51435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PQuestion" title="Question Text"/>
          <p:cNvSpPr>
            <a:spLocks noGrp="1"/>
          </p:cNvSpPr>
          <p:nvPr>
            <p:ph type="title"/>
          </p:nvPr>
        </p:nvSpPr>
        <p:spPr/>
        <p:txBody>
          <a:bodyPr/>
          <a:lstStyle/>
          <a:p>
            <a:r>
              <a:rPr lang="en-US" dirty="0"/>
              <a:t>Which of the following is a trace element in the human body?</a:t>
            </a:r>
          </a:p>
        </p:txBody>
      </p:sp>
      <p:sp>
        <p:nvSpPr>
          <p:cNvPr id="3" name="TPAnswers" title="Answer Text"/>
          <p:cNvSpPr>
            <a:spLocks noGrp="1"/>
          </p:cNvSpPr>
          <p:nvPr>
            <p:ph type="body" idx="1"/>
            <p:custDataLst>
              <p:tags r:id="rId3"/>
            </p:custDataLst>
          </p:nvPr>
        </p:nvSpPr>
        <p:spPr>
          <a:xfrm>
            <a:off x="838200" y="1825625"/>
            <a:ext cx="5257800" cy="4351338"/>
          </a:xfrm>
        </p:spPr>
        <p:txBody>
          <a:bodyPr/>
          <a:lstStyle/>
          <a:p>
            <a:pPr marL="514350" indent="-514350">
              <a:buFont typeface="Arial" panose="020B0604020202020204" pitchFamily="34" charset="0"/>
              <a:buAutoNum type="alphaUcPeriod"/>
            </a:pPr>
            <a:r>
              <a:rPr lang="en-US" dirty="0"/>
              <a:t>C</a:t>
            </a:r>
          </a:p>
          <a:p>
            <a:pPr marL="514350" indent="-514350">
              <a:buFont typeface="Arial" panose="020B0604020202020204" pitchFamily="34" charset="0"/>
              <a:buAutoNum type="alphaUcPeriod"/>
            </a:pPr>
            <a:r>
              <a:rPr lang="en-US" dirty="0"/>
              <a:t>O</a:t>
            </a:r>
          </a:p>
          <a:p>
            <a:pPr marL="514350" indent="-514350">
              <a:buFont typeface="Arial" panose="020B0604020202020204" pitchFamily="34" charset="0"/>
              <a:buAutoNum type="alphaUcPeriod"/>
            </a:pPr>
            <a:r>
              <a:rPr lang="en-US" dirty="0"/>
              <a:t>N</a:t>
            </a:r>
          </a:p>
          <a:p>
            <a:pPr marL="514350" indent="-514350">
              <a:buFont typeface="Arial" panose="020B0604020202020204" pitchFamily="34" charset="0"/>
              <a:buAutoNum type="alphaUcPeriod"/>
            </a:pPr>
            <a:r>
              <a:rPr lang="en-US" dirty="0"/>
              <a:t>P</a:t>
            </a:r>
          </a:p>
          <a:p>
            <a:pPr marL="514350" indent="-514350">
              <a:buFont typeface="Arial" panose="020B0604020202020204" pitchFamily="34" charset="0"/>
              <a:buAutoNum type="alphaUcPeriod"/>
            </a:pPr>
            <a:r>
              <a:rPr lang="en-US" dirty="0"/>
              <a:t>H</a:t>
            </a:r>
          </a:p>
        </p:txBody>
      </p:sp>
      <p:sp>
        <p:nvSpPr>
          <p:cNvPr id="5" name="TPPolling" title="Polling Shape"/>
          <p:cNvSpPr/>
          <p:nvPr/>
        </p:nvSpPr>
        <p:spPr>
          <a:xfrm>
            <a:off x="0" y="0"/>
            <a:ext cx="12700" cy="12700"/>
          </a:xfrm>
          <a:prstGeom prst="rect">
            <a:avLst/>
          </a:prstGeom>
          <a:solidFill>
            <a:schemeClr val="accent1">
              <a:alpha val="1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10120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0080" y="5576887"/>
            <a:ext cx="10911840" cy="640081"/>
          </a:xfrm>
        </p:spPr>
        <p:txBody>
          <a:bodyPr vert="horz" lIns="91440" tIns="45720" rIns="91440" bIns="45720" rtlCol="0" anchor="ctr">
            <a:normAutofit/>
          </a:bodyPr>
          <a:lstStyle/>
          <a:p>
            <a:pPr algn="ctr"/>
            <a:r>
              <a:rPr lang="en-US" sz="3200"/>
              <a:t>A Chemical Connection to biology</a:t>
            </a:r>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23575" r="1" b="1"/>
          <a:stretch/>
        </p:blipFill>
        <p:spPr>
          <a:xfrm>
            <a:off x="640080" y="640080"/>
            <a:ext cx="10911840" cy="4836795"/>
          </a:xfrm>
          <a:prstGeom prst="rect">
            <a:avLst/>
          </a:prstGeom>
          <a:ln w="19050">
            <a:solidFill>
              <a:schemeClr val="tx1"/>
            </a:solidFill>
            <a:miter lim="800000"/>
          </a:ln>
        </p:spPr>
      </p:pic>
      <p:sp>
        <p:nvSpPr>
          <p:cNvPr id="6" name="Rectangle 5"/>
          <p:cNvSpPr/>
          <p:nvPr/>
        </p:nvSpPr>
        <p:spPr>
          <a:xfrm>
            <a:off x="2048933" y="6400800"/>
            <a:ext cx="8094134" cy="640081"/>
          </a:xfrm>
          <a:prstGeom prst="rect">
            <a:avLst/>
          </a:prstGeom>
          <a:solidFill>
            <a:srgbClr val="000000">
              <a:alpha val="50000"/>
            </a:srgbClr>
          </a:solidFill>
          <a:ln>
            <a:noFill/>
          </a:ln>
        </p:spPr>
        <p:txBody>
          <a:bodyPr wrap="square">
            <a:normAutofit/>
          </a:bodyPr>
          <a:lstStyle/>
          <a:p>
            <a:pPr algn="ctr">
              <a:lnSpc>
                <a:spcPct val="90000"/>
              </a:lnSpc>
              <a:spcAft>
                <a:spcPts val="600"/>
              </a:spcAft>
            </a:pPr>
            <a:r>
              <a:rPr lang="en-US" sz="1300" dirty="0">
                <a:solidFill>
                  <a:srgbClr val="FFFFFF"/>
                </a:solidFill>
              </a:rPr>
              <a:t>Figure 2.1 What weapon are these wood ants shooting into the air?</a:t>
            </a:r>
          </a:p>
        </p:txBody>
      </p:sp>
    </p:spTree>
    <p:extLst>
      <p:ext uri="{BB962C8B-B14F-4D97-AF65-F5344CB8AC3E}">
        <p14:creationId xmlns:p14="http://schemas.microsoft.com/office/powerpoint/2010/main" val="10699415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a:t>Concept 2.1: What is matter?</a:t>
            </a:r>
          </a:p>
        </p:txBody>
      </p:sp>
      <p:graphicFrame>
        <p:nvGraphicFramePr>
          <p:cNvPr id="5" name="Content Placeholder 2">
            <a:extLst>
              <a:ext uri="{FF2B5EF4-FFF2-40B4-BE49-F238E27FC236}">
                <a16:creationId xmlns:a16="http://schemas.microsoft.com/office/drawing/2014/main" id="{3FF815DD-AF27-4618-94A9-7BEC9E47773B}"/>
              </a:ext>
            </a:extLst>
          </p:cNvPr>
          <p:cNvGraphicFramePr>
            <a:graphicFrameLocks noGrp="1"/>
          </p:cNvGraphicFramePr>
          <p:nvPr>
            <p:ph idx="1"/>
            <p:extLst>
              <p:ext uri="{D42A27DB-BD31-4B8C-83A1-F6EECF244321}">
                <p14:modId xmlns:p14="http://schemas.microsoft.com/office/powerpoint/2010/main" val="95996508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3051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38D1C-3C86-6342-91F9-A2CFE448EF1B}"/>
              </a:ext>
            </a:extLst>
          </p:cNvPr>
          <p:cNvSpPr>
            <a:spLocks noGrp="1"/>
          </p:cNvSpPr>
          <p:nvPr>
            <p:ph type="title"/>
          </p:nvPr>
        </p:nvSpPr>
        <p:spPr/>
        <p:txBody>
          <a:bodyPr/>
          <a:lstStyle/>
          <a:p>
            <a:pPr algn="ctr"/>
            <a:r>
              <a:rPr lang="en-US" dirty="0"/>
              <a:t>Compound</a:t>
            </a:r>
          </a:p>
        </p:txBody>
      </p:sp>
      <p:sp>
        <p:nvSpPr>
          <p:cNvPr id="3" name="Content Placeholder 2">
            <a:extLst>
              <a:ext uri="{FF2B5EF4-FFF2-40B4-BE49-F238E27FC236}">
                <a16:creationId xmlns:a16="http://schemas.microsoft.com/office/drawing/2014/main" id="{7B41A82B-07D2-C14A-BB6E-6F8A637A36EF}"/>
              </a:ext>
            </a:extLst>
          </p:cNvPr>
          <p:cNvSpPr>
            <a:spLocks noGrp="1"/>
          </p:cNvSpPr>
          <p:nvPr>
            <p:ph sz="half" idx="1"/>
          </p:nvPr>
        </p:nvSpPr>
        <p:spPr>
          <a:xfrm>
            <a:off x="838200" y="1825625"/>
            <a:ext cx="10515600" cy="1402970"/>
          </a:xfrm>
        </p:spPr>
        <p:txBody>
          <a:bodyPr/>
          <a:lstStyle/>
          <a:p>
            <a:pPr algn="just"/>
            <a:r>
              <a:rPr lang="en-US" dirty="0"/>
              <a:t>A substance consisting of two or more elements in a fixed ratio</a:t>
            </a:r>
          </a:p>
          <a:p>
            <a:pPr lvl="4" algn="just"/>
            <a:endParaRPr lang="en-US" dirty="0"/>
          </a:p>
          <a:p>
            <a:pPr algn="just"/>
            <a:r>
              <a:rPr lang="en-US" dirty="0"/>
              <a:t>Characteristics are different from those of its elements</a:t>
            </a:r>
          </a:p>
          <a:p>
            <a:endParaRPr lang="en-US" dirty="0"/>
          </a:p>
        </p:txBody>
      </p:sp>
      <p:pic>
        <p:nvPicPr>
          <p:cNvPr id="5" name="Content Placeholder 4">
            <a:extLst>
              <a:ext uri="{FF2B5EF4-FFF2-40B4-BE49-F238E27FC236}">
                <a16:creationId xmlns:a16="http://schemas.microsoft.com/office/drawing/2014/main" id="{6E4E8EBE-EC4D-D743-B4C8-C8C74D007102}"/>
              </a:ext>
            </a:extLst>
          </p:cNvPr>
          <p:cNvPicPr>
            <a:picLocks noGrp="1" noChangeAspect="1"/>
          </p:cNvPicPr>
          <p:nvPr>
            <p:ph sz="half" idx="2"/>
          </p:nvPr>
        </p:nvPicPr>
        <p:blipFill>
          <a:blip r:embed="rId2"/>
          <a:stretch>
            <a:fillRect/>
          </a:stretch>
        </p:blipFill>
        <p:spPr>
          <a:xfrm>
            <a:off x="3505200" y="3319690"/>
            <a:ext cx="5181600" cy="2948368"/>
          </a:xfrm>
          <a:prstGeom prst="rect">
            <a:avLst/>
          </a:prstGeom>
        </p:spPr>
      </p:pic>
      <p:sp>
        <p:nvSpPr>
          <p:cNvPr id="6" name="Rectangle 5">
            <a:extLst>
              <a:ext uri="{FF2B5EF4-FFF2-40B4-BE49-F238E27FC236}">
                <a16:creationId xmlns:a16="http://schemas.microsoft.com/office/drawing/2014/main" id="{D7DFE9B1-2CB5-FE43-B839-692FABC38330}"/>
              </a:ext>
            </a:extLst>
          </p:cNvPr>
          <p:cNvSpPr/>
          <p:nvPr/>
        </p:nvSpPr>
        <p:spPr>
          <a:xfrm>
            <a:off x="3983114" y="6359153"/>
            <a:ext cx="4225772" cy="307777"/>
          </a:xfrm>
          <a:prstGeom prst="rect">
            <a:avLst/>
          </a:prstGeom>
        </p:spPr>
        <p:txBody>
          <a:bodyPr wrap="none">
            <a:spAutoFit/>
          </a:bodyPr>
          <a:lstStyle/>
          <a:p>
            <a:r>
              <a:rPr lang="en-US" sz="1400" dirty="0">
                <a:latin typeface="Arial"/>
              </a:rPr>
              <a:t>Figure 2.2 The emergent properties of a compound</a:t>
            </a:r>
          </a:p>
        </p:txBody>
      </p:sp>
    </p:spTree>
    <p:extLst>
      <p:ext uri="{BB962C8B-B14F-4D97-AF65-F5344CB8AC3E}">
        <p14:creationId xmlns:p14="http://schemas.microsoft.com/office/powerpoint/2010/main" val="39427107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e08ee589-f887-4d67-bbdd-d8c253cb2d25"/>
  <p:tag name="WASPOLLED" val="9F54C0567B2940C4ACBA5F196E7F744C"/>
  <p:tag name="TPVERSION" val="8"/>
  <p:tag name="TPFULLVERSION" val="8.7.1.1"/>
  <p:tag name="PPTVERSION" val="16"/>
  <p:tag name="TPOS" val="2"/>
  <p:tag name="TPLASTSAVEVERSION" val="6.4 PC"/>
</p:tagLst>
</file>

<file path=ppt/tags/tag10.xml><?xml version="1.0" encoding="utf-8"?>
<p:tagLst xmlns:a="http://schemas.openxmlformats.org/drawingml/2006/main" xmlns:r="http://schemas.openxmlformats.org/officeDocument/2006/relationships" xmlns:p="http://schemas.openxmlformats.org/presentationml/2006/main">
  <p:tag name="TYPE" val="MultiChoiceSlide"/>
  <p:tag name="SLIDEGUID" val="4D1C7B51938C4FFDB0EBAA3B2522D587"/>
  <p:tag name="CHARTTYPE" val="0"/>
  <p:tag name="CHARTDEFINEDCOLORS" val="3,6,10,45,32,50,13,4,9,55,1"/>
  <p:tag name="TPQUESTIONXML" val="﻿&lt;?xml version=&quot;1.0&quot; encoding=&quot;utf-8&quot;?&gt;&#10;&lt;questionlist&gt;&#10;    &lt;properties&gt;&#10;        &lt;guid&gt;64F135E956DC4605B6522287885C1470&lt;/guid&gt;&#10;        &lt;description /&gt;&#10;        &lt;date&gt;8/25/2020 9:38:34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4D1C7B51938C4FFDB0EBAA3B2522D587&lt;/guid&gt;&#10;            &lt;repollguid&gt;01ECBCF0D9AE4585B07AFADFAF30E851&lt;/repollguid&gt;&#10;            &lt;sourceid&gt;5C130C76334447AE9C7245B392965C74&lt;/sourceid&gt;&#10;            &lt;questiontext&gt;Which of the following is a trace element in the human body?&lt;/questiontext&gt;&#10;            &lt;showresults&gt;True&lt;/showresults&gt;&#10;            &lt;responsegrid&gt;0&lt;/responsegrid&gt;&#10;            &lt;countdowntimer&gt;False&lt;/countdowntimer&gt;&#10;            &lt;countdowntime&gt;30&lt;/countdowntime&gt;&#10;            &lt;standards&gt;&#10;                &lt;standard&gt;&#10;                    &lt;source&gt;AUTOFORMATCHART&lt;/source&gt;&#10;                    &lt;guid&gt;NA&lt;/guid&gt;&#10;                    &lt;text&gt;True&lt;/text&gt;&#10;                &lt;/standard&gt;&#10;                &lt;standard&gt;&#10;                    &lt;source&gt;AUTOOPENPOLL&lt;/source&gt;&#10;                    &lt;guid&gt;NA&lt;/guid&gt;&#10;                    &lt;text&gt;True&lt;/text&gt;&#10;                &lt;/standard&gt;&#10;                &lt;standard&gt;&#10;                    &lt;source&gt;LIVECHARTING&lt;/source&gt;&#10;                    &lt;guid&gt;NA&lt;/guid&gt;&#10;                    &lt;text&gt;False&lt;/text&gt;&#10;                &lt;/standard&gt;&#10;            &lt;/standards&gt;&#10;            &lt;correctvalue&gt;1&lt;/correctvalue&gt;&#10;            &lt;incorrectvalue&gt;0&lt;/incorrectvalue&gt;&#10;            &lt;responselimit&gt;1&lt;/responselimit&gt;&#10;            &lt;bulletstyle&gt;2&lt;/bulletstyle&gt;&#10;            &lt;answers&gt;&#10;                &lt;answer&gt;&#10;                    &lt;guid&gt;0E01FDDAA4374613BA2203B19620F986&lt;/guid&gt;&#10;                    &lt;answertext&gt;C&lt;/answertext&gt;&#10;                    &lt;valuetype&gt;-1&lt;/valuetype&gt;&#10;                &lt;/answer&gt;&#10;                &lt;answer&gt;&#10;                    &lt;guid&gt;AE3BF8932DD744A79027703E2F058637&lt;/guid&gt;&#10;                    &lt;answertext&gt;O&lt;/answertext&gt;&#10;                    &lt;valuetype&gt;-1&lt;/valuetype&gt;&#10;                &lt;/answer&gt;&#10;                &lt;answer&gt;&#10;                    &lt;guid&gt;71909145B09D497E9D4958B207CDE2DF&lt;/guid&gt;&#10;                    &lt;answertext&gt;N&lt;/answertext&gt;&#10;                    &lt;valuetype&gt;-1&lt;/valuetype&gt;&#10;                &lt;/answer&gt;&#10;                &lt;answer&gt;&#10;                    &lt;guid&gt;C23098E4BA984A12A9B5EF588DE4D82F&lt;/guid&gt;&#10;                    &lt;answertext&gt;P&lt;/answertext&gt;&#10;                    &lt;valuetype&gt;1&lt;/valuetype&gt;&#10;                &lt;/answer&gt;&#10;                &lt;answer&gt;&#10;                    &lt;guid&gt;5614044CF887409AB1E640C526F9E90B&lt;/guid&gt;&#10;                    &lt;answertext&gt;H&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 name="LIVECHARTING" val="False"/>
  <p:tag name="AUTOOPENPOLL" val="True"/>
  <p:tag name="AUTOFORMATCHART" val="True"/>
</p:tagLst>
</file>

<file path=ppt/tags/tag11.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2.xml><?xml version="1.0" encoding="utf-8"?>
<p:tagLst xmlns:a="http://schemas.openxmlformats.org/drawingml/2006/main" xmlns:r="http://schemas.openxmlformats.org/officeDocument/2006/relationships" xmlns:p="http://schemas.openxmlformats.org/presentationml/2006/main">
  <p:tag name="ZEROBASED" val="False"/>
</p:tagLst>
</file>

<file path=ppt/tags/tag13.xml><?xml version="1.0" encoding="utf-8"?>
<p:tagLst xmlns:a="http://schemas.openxmlformats.org/drawingml/2006/main" xmlns:r="http://schemas.openxmlformats.org/officeDocument/2006/relationships" xmlns:p="http://schemas.openxmlformats.org/presentationml/2006/main">
  <p:tag name="TYPE" val="MultiChoiceSlide"/>
  <p:tag name="SLIDEGUID" val="110C8C0E4F644179BB5FC9198FB3C68F"/>
  <p:tag name="CHARTTYPE" val="0"/>
  <p:tag name="CHARTDEFINEDCOLORS" val="3,6,10,45,32,50,13,4,9,55,1"/>
  <p:tag name="TPQUESTIONXML" val="﻿&lt;?xml version=&quot;1.0&quot; encoding=&quot;utf-8&quot;?&gt;&#10;&lt;questionlist&gt;&#10;    &lt;properties&gt;&#10;        &lt;guid&gt;714E10B949E340B0A15DF236513868F4&lt;/guid&gt;&#10;        &lt;description /&gt;&#10;        &lt;date&gt;8/25/2020 9:38:34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10C8C0E4F644179BB5FC9198FB3C68F&lt;/guid&gt;&#10;            &lt;repollguid&gt;54CDCCB384AD4341B28BCA79692D51B9&lt;/repollguid&gt;&#10;            &lt;sourceid&gt;E1C7ED8646544A14B1957AFCBABD6F89&lt;/sourceid&gt;&#10;            &lt;questiontext&gt;Titanium has an atomic number of 22. How many protons, neutrons, and electrons are in an isotope of titanium with mass number of 48?&lt;/questiontext&gt;&#10;            &lt;showresults&gt;True&lt;/showresults&gt;&#10;            &lt;responsegrid&gt;0&lt;/responsegrid&gt;&#10;            &lt;countdowntimer&gt;False&lt;/countdowntimer&gt;&#10;            &lt;countdowntime&gt;30&lt;/countdowntime&gt;&#10;            &lt;standards&gt;&#10;                &lt;standard&gt;&#10;                    &lt;source&gt;AUTOFORMATCHART&lt;/source&gt;&#10;                    &lt;guid&gt;NA&lt;/guid&gt;&#10;                    &lt;text&gt;True&lt;/text&gt;&#10;                &lt;/standard&gt;&#10;                &lt;standard&gt;&#10;                    &lt;source&gt;AUTOOPENPOLL&lt;/source&gt;&#10;                    &lt;guid&gt;NA&lt;/guid&gt;&#10;                    &lt;text&gt;True&lt;/text&gt;&#10;                &lt;/standard&gt;&#10;                &lt;standard&gt;&#10;                    &lt;source&gt;LIVECHARTING&lt;/source&gt;&#10;                    &lt;guid&gt;NA&lt;/guid&gt;&#10;                    &lt;text&gt;False&lt;/text&gt;&#10;                &lt;/standard&gt;&#10;            &lt;/standards&gt;&#10;            &lt;correctvalue&gt;1&lt;/correctvalue&gt;&#10;            &lt;incorrectvalue&gt;0&lt;/incorrectvalue&gt;&#10;            &lt;responselimit&gt;1&lt;/responselimit&gt;&#10;            &lt;bulletstyle&gt;2&lt;/bulletstyle&gt;&#10;            &lt;answers&gt;&#10;                &lt;answer&gt;&#10;                    &lt;guid&gt;BC875D4507CD4793B58FE1570A267774&lt;/guid&gt;&#10;                    &lt;answertext&gt;p=22, n=26, e=22&lt;/answertext&gt;&#10;                    &lt;valuetype&gt;1&lt;/valuetype&gt;&#10;                &lt;/answer&gt;&#10;                &lt;answer&gt;&#10;                    &lt;guid&gt;F97B841F04AF4356ABB93A8DF16D5470&lt;/guid&gt;&#10;                    &lt;answertext&gt;p=11, n=26, e=11&lt;/answertext&gt;&#10;                    &lt;valuetype&gt;-1&lt;/valuetype&gt;&#10;                &lt;/answer&gt;&#10;                &lt;answer&gt;&#10;                    &lt;guid&gt;DC2DE9E7807B4FB7A45CF0BF67B11671&lt;/guid&gt;&#10;                    &lt;answertext&gt;p=11, n=11, e=70&lt;/answertext&gt;&#10;                    &lt;valuetype&gt;-1&lt;/valuetype&gt;&#10;                &lt;/answer&gt;&#10;                &lt;answer&gt;&#10;                    &lt;guid&gt;BA492DF824DA4F1FAD4C6AED1E5C2FFC&lt;/guid&gt;&#10;                    &lt;answertext&gt;p=11, n=22, e=48&lt;/answertext&gt;&#10;                    &lt;valuetype&gt;-1&lt;/valuetype&gt;&#10;                &lt;/answer&gt;&#10;                &lt;answer&gt;&#10;                    &lt;guid&gt;868D0CCDE52242539A91AD6AA3F24677&lt;/guid&gt;&#10;                    &lt;answertext&gt;p=22, n=22, e=48&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 name="LIVECHARTING" val="False"/>
  <p:tag name="AUTOOPENPOLL" val="True"/>
  <p:tag name="AUTOFORMATCHART" val="True"/>
</p:tagLst>
</file>

<file path=ppt/tags/tag14.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5.xml><?xml version="1.0" encoding="utf-8"?>
<p:tagLst xmlns:a="http://schemas.openxmlformats.org/drawingml/2006/main" xmlns:r="http://schemas.openxmlformats.org/officeDocument/2006/relationships" xmlns:p="http://schemas.openxmlformats.org/presentationml/2006/main">
  <p:tag name="ZEROBASED" val="False"/>
</p:tagLst>
</file>

<file path=ppt/tags/tag16.xml><?xml version="1.0" encoding="utf-8"?>
<p:tagLst xmlns:a="http://schemas.openxmlformats.org/drawingml/2006/main" xmlns:r="http://schemas.openxmlformats.org/officeDocument/2006/relationships" xmlns:p="http://schemas.openxmlformats.org/presentationml/2006/main">
  <p:tag name="TYPE" val="MultiChoiceSlide"/>
  <p:tag name="SLIDEGUID" val="8E67DEC9EE6D4569A3E4939BA4783AE9"/>
  <p:tag name="CHARTTYPE" val="0"/>
  <p:tag name="CHARTDEFINEDCOLORS" val="3,6,10,45,32,50,13,4,9,55,1"/>
  <p:tag name="TPQUESTIONXML" val="﻿&lt;?xml version=&quot;1.0&quot; encoding=&quot;utf-8&quot;?&gt;&#10;&lt;questionlist&gt;&#10;    &lt;properties&gt;&#10;        &lt;guid&gt;513FB69F5FAD4A648814B3C65383B3A5&lt;/guid&gt;&#10;        &lt;description /&gt;&#10;        &lt;date&gt;8/25/2020 9:38:34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8E67DEC9EE6D4569A3E4939BA4783AE9&lt;/guid&gt;&#10;            &lt;repollguid&gt;E06679E618F0463087689048F034E279&lt;/repollguid&gt;&#10;            &lt;sourceid&gt;7C38106BB03D4C3A871B39049633F25D&lt;/sourceid&gt;&#10;            &lt;questiontext&gt;Carbon-14 dating works for fossils up to about 75,000 years old. Most dinosaurs went extinct 65.5 million years ago. Can 14C be used to date dinosaur bones?&lt;/questiontext&gt;&#10;            &lt;showresults&gt;True&lt;/showresults&gt;&#10;            &lt;responsegrid&gt;0&lt;/responsegrid&gt;&#10;            &lt;countdowntimer&gt;False&lt;/countdowntimer&gt;&#10;            &lt;countdowntime&gt;30&lt;/countdowntime&gt;&#10;            &lt;standards&gt;&#10;                &lt;standard&gt;&#10;                    &lt;source&gt;AUTOFORMATCHART&lt;/source&gt;&#10;                    &lt;guid&gt;NA&lt;/guid&gt;&#10;                    &lt;text&gt;True&lt;/text&gt;&#10;                &lt;/standard&gt;&#10;                &lt;standard&gt;&#10;                    &lt;source&gt;AUTOOPENPOLL&lt;/source&gt;&#10;                    &lt;guid&gt;NA&lt;/guid&gt;&#10;                    &lt;text&gt;True&lt;/text&gt;&#10;                &lt;/standard&gt;&#10;                &lt;standard&gt;&#10;                    &lt;source&gt;LIVECHARTING&lt;/source&gt;&#10;                    &lt;guid&gt;NA&lt;/guid&gt;&#10;                    &lt;text&gt;False&lt;/text&gt;&#10;                &lt;/standard&gt;&#10;            &lt;/standards&gt;&#10;            &lt;correctvalue&gt;1&lt;/correctvalue&gt;&#10;            &lt;incorrectvalue&gt;0&lt;/incorrectvalue&gt;&#10;            &lt;responselimit&gt;1&lt;/responselimit&gt;&#10;            &lt;bulletstyle&gt;2&lt;/bulletstyle&gt;&#10;            &lt;answers&gt;&#10;                &lt;answer&gt;&#10;                    &lt;guid&gt;296F10D78C40427CB5F12B89EAF81ED3&lt;/guid&gt;&#10;                    &lt;answertext&gt;Yes; the bones continued to take in 14C, even after the dinosaur died.&lt;/answertext&gt;&#10;                    &lt;valuetype&gt;-1&lt;/valuetype&gt;&#10;                &lt;/answer&gt;&#10;                &lt;answer&gt;&#10;                    &lt;guid&gt;EF4F582496534E9C8F1FFC8FB0ABC376&lt;/guid&gt;&#10;                    &lt;answertext&gt;No; the 14C present in the dinosaur when it died would decay too much to be measured after 65.5 million years.&lt;/answertext&gt;&#10;                    &lt;valuetype&gt;1&lt;/valuetype&gt;&#10;                &lt;/answer&gt;&#10;                &lt;answer&gt;&#10;                    &lt;guid&gt;488D59FCB7BF4769BB9A9654F02A71F5&lt;/guid&gt;&#10;                    &lt;answertext&gt;No; 14C can only be used to date dinosaur teeth, which are much stronger than bones.&lt;/answertext&gt;&#10;                    &lt;valuetype&gt;-1&lt;/valuetype&gt;&#10;                &lt;/answer&gt;&#10;                &lt;answer&gt;&#10;                    &lt;guid&gt;5AFFBAA841F3494594F704068E957DBE&lt;/guid&gt;&#10;                    &lt;answertext&gt;Yes; the bones contained 14C when the dinosaur died, so 14C can be used to determine the fossil’s age.&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 name="LIVECHARTING" val="False"/>
  <p:tag name="AUTOOPENPOLL" val="True"/>
  <p:tag name="AUTOFORMATCHART" val="True"/>
</p:tagLst>
</file>

<file path=ppt/tags/tag17.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LABELFORMAT" val="0"/>
  <p:tag name="NUMBERFORMAT" val="0"/>
</p:tagLst>
</file>

<file path=ppt/tags/tag18.xml><?xml version="1.0" encoding="utf-8"?>
<p:tagLst xmlns:a="http://schemas.openxmlformats.org/drawingml/2006/main" xmlns:r="http://schemas.openxmlformats.org/officeDocument/2006/relationships" xmlns:p="http://schemas.openxmlformats.org/presentationml/2006/main">
  <p:tag name="ZEROBASED" val="False"/>
</p:tagLst>
</file>

<file path=ppt/tags/tag2.xml><?xml version="1.0" encoding="utf-8"?>
<p:tagLst xmlns:a="http://schemas.openxmlformats.org/drawingml/2006/main" xmlns:r="http://schemas.openxmlformats.org/officeDocument/2006/relationships" xmlns:p="http://schemas.openxmlformats.org/presentationml/2006/main">
  <p:tag name="TYPE" val="MultiChoiceSlide"/>
  <p:tag name="SLIDEGUID" val="E2B01D95FA084A96A99C230DEB114A9B"/>
  <p:tag name="CHARTTYPE" val="0"/>
  <p:tag name="CHARTDEFINEDCOLORS" val="3,6,10,45,32,50,13,4,9,55,1"/>
  <p:tag name="TPQUESTIONXML" val="﻿&lt;?xml version=&quot;1.0&quot; encoding=&quot;utf-8&quot;?&gt;&#10;&lt;questionlist&gt;&#10;    &lt;properties&gt;&#10;        &lt;guid&gt;E9E4F94DBC7F45CF913DFFE1A8302425&lt;/guid&gt;&#10;        &lt;description /&gt;&#10;        &lt;date&gt;8/25/2020 9:38:34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2B01D95FA084A96A99C230DEB114A9B&lt;/guid&gt;&#10;            &lt;repollguid&gt;939E8F3FC3934B1FA6D5A7C8C160D95F&lt;/repollguid&gt;&#10;            &lt;sourceid&gt;CBA1A7287C5B498891BD09EEF3FE4C78&lt;/sourceid&gt;&#10;            &lt;questiontext&gt;How many known elements are there?&lt;/questiontext&gt;&#10;            &lt;showresults&gt;True&lt;/showresults&gt;&#10;            &lt;responsegrid&gt;0&lt;/responsegrid&gt;&#10;            &lt;countdowntimer&gt;False&lt;/countdowntimer&gt;&#10;            &lt;countdowntime&gt;30&lt;/countdowntime&gt;&#10;            &lt;standards&gt;&#10;                &lt;standard&gt;&#10;                    &lt;source&gt;AUTOFORMATCHART&lt;/source&gt;&#10;                    &lt;guid&gt;NA&lt;/guid&gt;&#10;                    &lt;text&gt;False&lt;/text&gt;&#10;                &lt;/standard&gt;&#10;                &lt;standard&gt;&#10;                    &lt;source&gt;AUTOOPENPOLL&lt;/source&gt;&#10;                    &lt;guid&gt;NA&lt;/guid&gt;&#10;                    &lt;text&gt;True&lt;/text&gt;&#10;                &lt;/standard&gt;&#10;                &lt;standard&gt;&#10;                    &lt;source&gt;LIVECHARTING&lt;/source&gt;&#10;                    &lt;guid&gt;NA&lt;/guid&gt;&#10;                    &lt;text&gt;False&lt;/text&gt;&#10;                &lt;/standard&gt;&#10;            &lt;/standards&gt;&#10;            &lt;correctvalue&gt;1&lt;/correctvalue&gt;&#10;            &lt;incorrectvalue&gt;0&lt;/incorrectvalue&gt;&#10;            &lt;responselimit&gt;1&lt;/responselimit&gt;&#10;            &lt;bulletstyle&gt;2&lt;/bulletstyle&gt;&#10;            &lt;answers&gt;&#10;                &lt;answer&gt;&#10;                    &lt;guid&gt;44391CFD673047AC8F6B24DC1662A0AC&lt;/guid&gt;&#10;                    &lt;answertext&gt;118&lt;/answertext&gt;&#10;                    &lt;valuetype&gt;1&lt;/valuetype&gt;&#10;                &lt;/answer&gt;&#10;                &lt;answer&gt;&#10;                    &lt;guid&gt;03716CBCA08B42C29A7F7B21CCE62063&lt;/guid&gt;&#10;                    &lt;answertext&gt;108&lt;/answertext&gt;&#10;                    &lt;valuetype&gt;-1&lt;/valuetype&gt;&#10;                &lt;/answer&gt;&#10;                &lt;answer&gt;&#10;                    &lt;guid&gt;6399B5C891814BA3A9070ADC24F7DE10&lt;/guid&gt;&#10;                    &lt;answertext&gt;92&lt;/answertext&gt;&#10;                    &lt;valuetype&gt;-1&lt;/valuetype&gt;&#10;                &lt;/answer&gt;&#10;                &lt;answer&gt;&#10;                    &lt;guid&gt;89F5AB37E2F84E15BD9252A85A9C5A75&lt;/guid&gt;&#10;                    &lt;answertext&gt;4&lt;/answertext&gt;&#10;                    &lt;valuetype&gt;-1&lt;/valuetype&gt;&#10;                &lt;/answer&gt;&#10;            &lt;/answers&gt;&#10;            &lt;metadata&gt;&#10;                &lt;entry&gt;&#10;                    &lt;key&gt;AUTOFORMATCHART&lt;/key&gt;&#10;                    &lt;value&gt;Fals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 name="LIVECHARTING" val="False"/>
  <p:tag name="AUTOOPENPOLL" val="True"/>
  <p:tag name="AUTOFORMATCHART" val="False"/>
</p:tagLst>
</file>

<file path=ppt/tags/tag3.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4.xml><?xml version="1.0" encoding="utf-8"?>
<p:tagLst xmlns:a="http://schemas.openxmlformats.org/drawingml/2006/main" xmlns:r="http://schemas.openxmlformats.org/officeDocument/2006/relationships" xmlns:p="http://schemas.openxmlformats.org/presentationml/2006/main">
  <p:tag name="ZEROBASED" val="False"/>
</p:tagLst>
</file>

<file path=ppt/tags/tag5.xml><?xml version="1.0" encoding="utf-8"?>
<p:tagLst xmlns:a="http://schemas.openxmlformats.org/drawingml/2006/main" xmlns:r="http://schemas.openxmlformats.org/officeDocument/2006/relationships" xmlns:p="http://schemas.openxmlformats.org/presentationml/2006/main">
  <p:tag name="TYPE" val="TrueFalse"/>
  <p:tag name="SLIDEGUID" val="7394722CDD82471BA86AC6224EB7D782"/>
  <p:tag name="CHARTTYPE" val="0"/>
  <p:tag name="CHARTDEFINEDCOLORS" val="3,6,10,45,32,50,13,4,9,55,1"/>
  <p:tag name="TPQUESTIONXML" val="﻿&lt;?xml version=&quot;1.0&quot; encoding=&quot;utf-8&quot;?&gt;&#10;&lt;questionlist&gt;&#10;    &lt;properties&gt;&#10;        &lt;guid&gt;6CC3BE4C484941CC8B4293E0A3DE777A&lt;/guid&gt;&#10;        &lt;description /&gt;&#10;        &lt;date&gt;8/25/2020 9:38:34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394722CDD82471BA86AC6224EB7D782&lt;/guid&gt;&#10;            &lt;repollguid&gt;4F7A837360884E63B41396FB4A88B30A&lt;/repollguid&gt;&#10;            &lt;sourceid&gt;1E2AFD06877D47999C36E86C901572D3&lt;/sourceid&gt;&#10;            &lt;questiontext&gt;Each element has a different number of protons.&lt;/questiontext&gt;&#10;            &lt;showresults&gt;True&lt;/showresults&gt;&#10;            &lt;firstresponseonly&gt;True&lt;/firstresponseonly&gt;&#10;            &lt;responsegrid&gt;0&lt;/responsegrid&gt;&#10;            &lt;countdowntimer&gt;False&lt;/countdowntimer&gt;&#10;            &lt;countdowntime&gt;30&lt;/countdowntime&gt;&#10;            &lt;standards&gt;&#10;                &lt;standard&gt;&#10;                    &lt;source&gt;AUTOFORMATCHART&lt;/source&gt;&#10;                    &lt;guid&gt;NA&lt;/guid&gt;&#10;                    &lt;text&gt;True&lt;/text&gt;&#10;                &lt;/standard&gt;&#10;                &lt;standard&gt;&#10;                    &lt;source&gt;AUTOOPENPOLL&lt;/source&gt;&#10;                    &lt;guid&gt;NA&lt;/guid&gt;&#10;                    &lt;text&gt;True&lt;/text&gt;&#10;                &lt;/standard&gt;&#10;                &lt;standard&gt;&#10;                    &lt;source&gt;LIVECHARTING&lt;/source&gt;&#10;                    &lt;guid&gt;NA&lt;/guid&gt;&#10;                    &lt;text&gt;False&lt;/text&gt;&#10;                &lt;/standard&gt;&#10;            &lt;/standards&gt;&#10;            &lt;correctvalue&gt;1&lt;/correctvalue&gt;&#10;            &lt;incorrectvalue&gt;0&lt;/incorrectvalue&gt;&#10;            &lt;responselimit&gt;1&lt;/responselimit&gt;&#10;            &lt;bulletstyle&gt;2&lt;/bulletstyle&gt;&#10;            &lt;truefalse&gt;True&lt;/truefalse&gt;&#10;            &lt;answers&gt;&#10;                &lt;answer&gt;&#10;                    &lt;guid&gt;59BC14DD60494BB4A218163C52E7D468&lt;/guid&gt;&#10;                    &lt;answertext&gt;True&lt;/answertext&gt;&#10;                    &lt;valuetype&gt;1&lt;/valuetype&gt;&#10;                &lt;/answer&gt;&#10;                &lt;answer&gt;&#10;                    &lt;guid&gt;BBB61F6FD0E140C28D12AAC62C812E27&lt;/guid&gt;&#10;                    &lt;answertext&gt;False&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 name="LIVECHARTING" val="False"/>
  <p:tag name="AUTOOPENPOLL" val="True"/>
  <p:tag name="AUTOFORMATCHART" val="True"/>
</p:tagLst>
</file>

<file path=ppt/tags/tag6.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7.xml><?xml version="1.0" encoding="utf-8"?>
<p:tagLst xmlns:a="http://schemas.openxmlformats.org/drawingml/2006/main" xmlns:r="http://schemas.openxmlformats.org/officeDocument/2006/relationships" xmlns:p="http://schemas.openxmlformats.org/presentationml/2006/main">
  <p:tag name="TYPE" val="MultiChoiceSlide"/>
  <p:tag name="SLIDEGUID" val="F82EEEA688A94F2BA62B98AFE67A2A5E"/>
  <p:tag name="CHARTTYPE" val="0"/>
  <p:tag name="CHARTDEFINEDCOLORS" val="3,6,10,45,32,50,13,4,9,55,1"/>
  <p:tag name="TPQUESTIONXML" val="﻿&lt;?xml version=&quot;1.0&quot; encoding=&quot;utf-8&quot;?&gt;&#10;&lt;questionlist&gt;&#10;    &lt;properties&gt;&#10;        &lt;guid&gt;C4703C6550D5495189F6827002279AE0&lt;/guid&gt;&#10;        &lt;description /&gt;&#10;        &lt;date&gt;8/25/2020 9:38:34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F82EEEA688A94F2BA62B98AFE67A2A5E&lt;/guid&gt;&#10;            &lt;repollguid&gt;01F9F1769DC6497895A28896C504961C&lt;/repollguid&gt;&#10;            &lt;sourceid&gt;80F61BE483BD4BD6B69146576572A624&lt;/sourceid&gt;&#10;            &lt;questiontext&gt;Which electron has higher potential energy&lt;/questiontext&gt;&#10;            &lt;showresults&gt;True&lt;/showresults&gt;&#10;            &lt;responsegrid&gt;0&lt;/responsegrid&gt;&#10;            &lt;countdowntimer&gt;False&lt;/countdowntimer&gt;&#10;            &lt;countdowntime&gt;30&lt;/countdowntime&gt;&#10;            &lt;standards&gt;&#10;                &lt;standard&gt;&#10;                    &lt;source&gt;AUTOFORMATCHART&lt;/source&gt;&#10;                    &lt;guid&gt;NA&lt;/guid&gt;&#10;                    &lt;text&gt;True&lt;/text&gt;&#10;                &lt;/standard&gt;&#10;                &lt;standard&gt;&#10;                    &lt;source&gt;AUTOOPENPOLL&lt;/source&gt;&#10;                    &lt;guid&gt;NA&lt;/guid&gt;&#10;                    &lt;text&gt;True&lt;/text&gt;&#10;                &lt;/standard&gt;&#10;                &lt;standard&gt;&#10;                    &lt;source&gt;LIVECHARTING&lt;/source&gt;&#10;                    &lt;guid&gt;NA&lt;/guid&gt;&#10;                    &lt;text&gt;False&lt;/text&gt;&#10;                &lt;/standard&gt;&#10;            &lt;/standards&gt;&#10;            &lt;correctvalue&gt;1&lt;/correctvalue&gt;&#10;            &lt;incorrectvalue&gt;0&lt;/incorrectvalue&gt;&#10;            &lt;responselimit&gt;1&lt;/responselimit&gt;&#10;            &lt;bulletstyle&gt;2&lt;/bulletstyle&gt;&#10;            &lt;answers&gt;&#10;                &lt;answer&gt;&#10;                    &lt;guid&gt;E38B36B28EF94910840D472BC8AE966B&lt;/guid&gt;&#10;                    &lt;answertext&gt;An electron in the first electron shell&lt;/answertext&gt;&#10;                    &lt;valuetype&gt;-1&lt;/valuetype&gt;&#10;                &lt;/answer&gt;&#10;                &lt;answer&gt;&#10;                    &lt;guid&gt;2BE596C53B984ABE8F5E429C87D3EAAC&lt;/guid&gt;&#10;                    &lt;answertext&gt;An electron in the third electron shell&lt;/answertext&gt;&#10;                    &lt;valuetype&gt;1&lt;/valuetype&gt;&#10;                &lt;/answer&gt;&#10;                &lt;answer&gt;&#10;                    &lt;guid&gt;78F8197490E84DA3BC1C6B5313CE225E&lt;/guid&gt;&#10;                    &lt;answertext&gt;Both electrons have equal potential energy&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 name="LIVECHARTING" val="False"/>
  <p:tag name="AUTOOPENPOLL" val="True"/>
  <p:tag name="AUTOFORMATCHART" val="True"/>
</p:tagLst>
</file>

<file path=ppt/tags/tag8.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1086</Words>
  <Application>Microsoft Office PowerPoint</Application>
  <PresentationFormat>Widescreen</PresentationFormat>
  <Paragraphs>167</Paragraphs>
  <Slides>27</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ＭＳ Ｐゴシック</vt:lpstr>
      <vt:lpstr>Arial</vt:lpstr>
      <vt:lpstr>Calibri</vt:lpstr>
      <vt:lpstr>Calibri Light</vt:lpstr>
      <vt:lpstr>等线</vt:lpstr>
      <vt:lpstr>Times New Roman</vt:lpstr>
      <vt:lpstr>Office Theme</vt:lpstr>
      <vt:lpstr>The Chemical Context of Life</vt:lpstr>
      <vt:lpstr>Pre-test</vt:lpstr>
      <vt:lpstr>How many known elements are there?</vt:lpstr>
      <vt:lpstr>Each element has a different number of protons.</vt:lpstr>
      <vt:lpstr>Which electron has higher potential energy</vt:lpstr>
      <vt:lpstr>Which of the following is a trace element in the human body?</vt:lpstr>
      <vt:lpstr>A Chemical Connection to biology</vt:lpstr>
      <vt:lpstr>Concept 2.1: What is matter?</vt:lpstr>
      <vt:lpstr>Compound</vt:lpstr>
      <vt:lpstr>The Facts of Life</vt:lpstr>
      <vt:lpstr>PowerPoint Presentation</vt:lpstr>
      <vt:lpstr>Case Study: Evolution of Tolerance to Toxic Elements</vt:lpstr>
      <vt:lpstr>Concept 2.2: What’s your atom?</vt:lpstr>
      <vt:lpstr>Where art thou subatomic particles?</vt:lpstr>
      <vt:lpstr>Atomic Number and Atomic Mass</vt:lpstr>
      <vt:lpstr>Isotopes</vt:lpstr>
      <vt:lpstr>Titanium has an atomic number of 22. How many protons, neutrons, and electrons are in an isotope of titanium with mass number of 48?</vt:lpstr>
      <vt:lpstr>Radioactive Isotopes and Tracers</vt:lpstr>
      <vt:lpstr>Radiometric Dating</vt:lpstr>
      <vt:lpstr>Carbon-14 dating works for fossils up to about 75,000 years old. Most dinosaurs went extinct 65.5 million years ago. Can 14C be used to date dinosaur bones?</vt:lpstr>
      <vt:lpstr>Got Energy?</vt:lpstr>
      <vt:lpstr>PowerPoint Presentation</vt:lpstr>
      <vt:lpstr>Electron Distribution and Chemical Properties</vt:lpstr>
      <vt:lpstr>PowerPoint Presentation</vt:lpstr>
      <vt:lpstr>Valence electrons</vt:lpstr>
      <vt:lpstr>Electron Orbitals</vt:lpstr>
      <vt:lpstr>Reminders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Chemical Context of Life</dc:title>
  <dc:creator>Hurt, Centdrika</dc:creator>
  <cp:lastModifiedBy>Hurt, Centdrika</cp:lastModifiedBy>
  <cp:revision>15</cp:revision>
  <dcterms:created xsi:type="dcterms:W3CDTF">2020-02-05T04:14:38Z</dcterms:created>
  <dcterms:modified xsi:type="dcterms:W3CDTF">2020-08-26T12:56:44Z</dcterms:modified>
</cp:coreProperties>
</file>