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95" r:id="rId2"/>
    <p:sldId id="296" r:id="rId3"/>
    <p:sldId id="256" r:id="rId4"/>
    <p:sldId id="531" r:id="rId5"/>
    <p:sldId id="532" r:id="rId6"/>
    <p:sldId id="590" r:id="rId7"/>
    <p:sldId id="267" r:id="rId8"/>
    <p:sldId id="301" r:id="rId9"/>
    <p:sldId id="268" r:id="rId10"/>
    <p:sldId id="270" r:id="rId11"/>
    <p:sldId id="274" r:id="rId12"/>
    <p:sldId id="275" r:id="rId13"/>
    <p:sldId id="278" r:id="rId14"/>
    <p:sldId id="279" r:id="rId15"/>
    <p:sldId id="280" r:id="rId16"/>
    <p:sldId id="281" r:id="rId17"/>
    <p:sldId id="287" r:id="rId18"/>
    <p:sldId id="288" r:id="rId19"/>
    <p:sldId id="289" r:id="rId20"/>
    <p:sldId id="293" r:id="rId21"/>
    <p:sldId id="294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387"/>
    <p:restoredTop sz="95909"/>
  </p:normalViewPr>
  <p:slideViewPr>
    <p:cSldViewPr snapToGrid="0" snapToObjects="1">
      <p:cViewPr varScale="1">
        <p:scale>
          <a:sx n="16" d="100"/>
          <a:sy n="16" d="100"/>
        </p:scale>
        <p:origin x="216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3F8F7-37CB-4F0C-B1CC-C01BDE0FF09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443591E-B6AE-4BA9-9692-0340A68633C5}">
      <dgm:prSet/>
      <dgm:spPr/>
      <dgm:t>
        <a:bodyPr/>
        <a:lstStyle/>
        <a:p>
          <a:pPr algn="just"/>
          <a:r>
            <a:rPr lang="en-US" dirty="0"/>
            <a:t>Atoms in a molecule attract electrons to varying degrees</a:t>
          </a:r>
        </a:p>
      </dgm:t>
    </dgm:pt>
    <dgm:pt modelId="{DE90A291-82E7-40B7-8D46-8DA93D9B8A18}" type="parTrans" cxnId="{1FEE9ACE-3922-410F-8D7D-5824FC06A6F2}">
      <dgm:prSet/>
      <dgm:spPr/>
      <dgm:t>
        <a:bodyPr/>
        <a:lstStyle/>
        <a:p>
          <a:pPr algn="just"/>
          <a:endParaRPr lang="en-US"/>
        </a:p>
      </dgm:t>
    </dgm:pt>
    <dgm:pt modelId="{69CD12BD-8DFF-423E-B888-FF6F60E26706}" type="sibTrans" cxnId="{1FEE9ACE-3922-410F-8D7D-5824FC06A6F2}">
      <dgm:prSet/>
      <dgm:spPr/>
      <dgm:t>
        <a:bodyPr/>
        <a:lstStyle/>
        <a:p>
          <a:pPr algn="just"/>
          <a:endParaRPr lang="en-US"/>
        </a:p>
      </dgm:t>
    </dgm:pt>
    <dgm:pt modelId="{D162AFD5-F2DB-41EB-9707-9C72A8B0C3CE}">
      <dgm:prSet/>
      <dgm:spPr/>
      <dgm:t>
        <a:bodyPr/>
        <a:lstStyle/>
        <a:p>
          <a:pPr algn="just"/>
          <a:r>
            <a:rPr lang="en-US" b="1" dirty="0"/>
            <a:t>Electronegativity</a:t>
          </a:r>
          <a:r>
            <a:rPr lang="en-US" dirty="0"/>
            <a:t> is an atom</a:t>
          </a:r>
          <a:r>
            <a:rPr lang="ja-JP"/>
            <a:t>’</a:t>
          </a:r>
          <a:r>
            <a:rPr lang="en-US" dirty="0"/>
            <a:t>s attraction for the electrons in a covalent bond</a:t>
          </a:r>
        </a:p>
      </dgm:t>
    </dgm:pt>
    <dgm:pt modelId="{2B1E3F12-9640-49DB-A8B1-8A94257E90AF}" type="parTrans" cxnId="{63C8D1B8-A49D-439F-9285-48E423E19817}">
      <dgm:prSet/>
      <dgm:spPr/>
      <dgm:t>
        <a:bodyPr/>
        <a:lstStyle/>
        <a:p>
          <a:pPr algn="just"/>
          <a:endParaRPr lang="en-US"/>
        </a:p>
      </dgm:t>
    </dgm:pt>
    <dgm:pt modelId="{C0522C9B-87BB-49CA-A9DC-D66DC95A9313}" type="sibTrans" cxnId="{63C8D1B8-A49D-439F-9285-48E423E19817}">
      <dgm:prSet/>
      <dgm:spPr/>
      <dgm:t>
        <a:bodyPr/>
        <a:lstStyle/>
        <a:p>
          <a:pPr algn="just"/>
          <a:endParaRPr lang="en-US"/>
        </a:p>
      </dgm:t>
    </dgm:pt>
    <dgm:pt modelId="{F66441E3-DB64-4FF3-BA96-A6275C70FC5D}">
      <dgm:prSet/>
      <dgm:spPr/>
      <dgm:t>
        <a:bodyPr/>
        <a:lstStyle/>
        <a:p>
          <a:pPr algn="just"/>
          <a:r>
            <a:rPr lang="en-US" dirty="0"/>
            <a:t>The more electronegative an atom is, the more strongly it pulls shared electrons toward itself</a:t>
          </a:r>
        </a:p>
      </dgm:t>
    </dgm:pt>
    <dgm:pt modelId="{5DBC1DEC-387B-4343-8E40-BC19278F46C5}" type="parTrans" cxnId="{845628FF-3678-4139-8CEC-4E9E0121D164}">
      <dgm:prSet/>
      <dgm:spPr/>
      <dgm:t>
        <a:bodyPr/>
        <a:lstStyle/>
        <a:p>
          <a:pPr algn="just"/>
          <a:endParaRPr lang="en-US"/>
        </a:p>
      </dgm:t>
    </dgm:pt>
    <dgm:pt modelId="{360D10C6-3E0E-4D3F-86C4-1C684CD85A7C}" type="sibTrans" cxnId="{845628FF-3678-4139-8CEC-4E9E0121D164}">
      <dgm:prSet/>
      <dgm:spPr/>
      <dgm:t>
        <a:bodyPr/>
        <a:lstStyle/>
        <a:p>
          <a:pPr algn="just"/>
          <a:endParaRPr lang="en-US"/>
        </a:p>
      </dgm:t>
    </dgm:pt>
    <dgm:pt modelId="{ED179186-149D-6243-8E18-694BF84679CD}" type="pres">
      <dgm:prSet presAssocID="{A743F8F7-37CB-4F0C-B1CC-C01BDE0FF09D}" presName="vert0" presStyleCnt="0">
        <dgm:presLayoutVars>
          <dgm:dir/>
          <dgm:animOne val="branch"/>
          <dgm:animLvl val="lvl"/>
        </dgm:presLayoutVars>
      </dgm:prSet>
      <dgm:spPr/>
    </dgm:pt>
    <dgm:pt modelId="{2D398267-080F-B949-A19C-02E30C0C563F}" type="pres">
      <dgm:prSet presAssocID="{D443591E-B6AE-4BA9-9692-0340A68633C5}" presName="thickLine" presStyleLbl="alignNode1" presStyleIdx="0" presStyleCnt="3"/>
      <dgm:spPr/>
    </dgm:pt>
    <dgm:pt modelId="{326A6E1B-56F1-C84B-9082-27C8013AC301}" type="pres">
      <dgm:prSet presAssocID="{D443591E-B6AE-4BA9-9692-0340A68633C5}" presName="horz1" presStyleCnt="0"/>
      <dgm:spPr/>
    </dgm:pt>
    <dgm:pt modelId="{DEAA6505-A542-7045-A1F6-B3B607DC8ABB}" type="pres">
      <dgm:prSet presAssocID="{D443591E-B6AE-4BA9-9692-0340A68633C5}" presName="tx1" presStyleLbl="revTx" presStyleIdx="0" presStyleCnt="3"/>
      <dgm:spPr/>
    </dgm:pt>
    <dgm:pt modelId="{0F6F4A4F-2684-C54F-94C7-0069373D57FC}" type="pres">
      <dgm:prSet presAssocID="{D443591E-B6AE-4BA9-9692-0340A68633C5}" presName="vert1" presStyleCnt="0"/>
      <dgm:spPr/>
    </dgm:pt>
    <dgm:pt modelId="{3ADFC16A-6280-C742-83F9-3E23ED8534D5}" type="pres">
      <dgm:prSet presAssocID="{D162AFD5-F2DB-41EB-9707-9C72A8B0C3CE}" presName="thickLine" presStyleLbl="alignNode1" presStyleIdx="1" presStyleCnt="3"/>
      <dgm:spPr/>
    </dgm:pt>
    <dgm:pt modelId="{EA63146E-A53E-5446-B302-F8A8A5679331}" type="pres">
      <dgm:prSet presAssocID="{D162AFD5-F2DB-41EB-9707-9C72A8B0C3CE}" presName="horz1" presStyleCnt="0"/>
      <dgm:spPr/>
    </dgm:pt>
    <dgm:pt modelId="{09298553-FACC-2B4F-9D8F-4F9ABC06A967}" type="pres">
      <dgm:prSet presAssocID="{D162AFD5-F2DB-41EB-9707-9C72A8B0C3CE}" presName="tx1" presStyleLbl="revTx" presStyleIdx="1" presStyleCnt="3"/>
      <dgm:spPr/>
    </dgm:pt>
    <dgm:pt modelId="{EF79B26F-01BE-9448-9E3D-720C55734FBE}" type="pres">
      <dgm:prSet presAssocID="{D162AFD5-F2DB-41EB-9707-9C72A8B0C3CE}" presName="vert1" presStyleCnt="0"/>
      <dgm:spPr/>
    </dgm:pt>
    <dgm:pt modelId="{88AA2A71-602E-8E40-9B6C-92CC38A8C481}" type="pres">
      <dgm:prSet presAssocID="{F66441E3-DB64-4FF3-BA96-A6275C70FC5D}" presName="thickLine" presStyleLbl="alignNode1" presStyleIdx="2" presStyleCnt="3"/>
      <dgm:spPr/>
    </dgm:pt>
    <dgm:pt modelId="{5E24FF8E-0AF5-684A-A14A-5D1E3514D3B8}" type="pres">
      <dgm:prSet presAssocID="{F66441E3-DB64-4FF3-BA96-A6275C70FC5D}" presName="horz1" presStyleCnt="0"/>
      <dgm:spPr/>
    </dgm:pt>
    <dgm:pt modelId="{F71DFE30-190B-E845-A6E9-E8C4065DEA27}" type="pres">
      <dgm:prSet presAssocID="{F66441E3-DB64-4FF3-BA96-A6275C70FC5D}" presName="tx1" presStyleLbl="revTx" presStyleIdx="2" presStyleCnt="3"/>
      <dgm:spPr/>
    </dgm:pt>
    <dgm:pt modelId="{0234DB66-0B52-A04F-9693-9CA9C14E459D}" type="pres">
      <dgm:prSet presAssocID="{F66441E3-DB64-4FF3-BA96-A6275C70FC5D}" presName="vert1" presStyleCnt="0"/>
      <dgm:spPr/>
    </dgm:pt>
  </dgm:ptLst>
  <dgm:cxnLst>
    <dgm:cxn modelId="{F321272D-31CE-2243-B6E3-FE7F07D7CEE8}" type="presOf" srcId="{D162AFD5-F2DB-41EB-9707-9C72A8B0C3CE}" destId="{09298553-FACC-2B4F-9D8F-4F9ABC06A967}" srcOrd="0" destOrd="0" presId="urn:microsoft.com/office/officeart/2008/layout/LinedList"/>
    <dgm:cxn modelId="{DAE98D68-ACDD-D54D-B20D-8ED247FD6150}" type="presOf" srcId="{F66441E3-DB64-4FF3-BA96-A6275C70FC5D}" destId="{F71DFE30-190B-E845-A6E9-E8C4065DEA27}" srcOrd="0" destOrd="0" presId="urn:microsoft.com/office/officeart/2008/layout/LinedList"/>
    <dgm:cxn modelId="{0FF6E86A-6729-E44A-BB29-3F6CB50539A0}" type="presOf" srcId="{D443591E-B6AE-4BA9-9692-0340A68633C5}" destId="{DEAA6505-A542-7045-A1F6-B3B607DC8ABB}" srcOrd="0" destOrd="0" presId="urn:microsoft.com/office/officeart/2008/layout/LinedList"/>
    <dgm:cxn modelId="{63C8D1B8-A49D-439F-9285-48E423E19817}" srcId="{A743F8F7-37CB-4F0C-B1CC-C01BDE0FF09D}" destId="{D162AFD5-F2DB-41EB-9707-9C72A8B0C3CE}" srcOrd="1" destOrd="0" parTransId="{2B1E3F12-9640-49DB-A8B1-8A94257E90AF}" sibTransId="{C0522C9B-87BB-49CA-A9DC-D66DC95A9313}"/>
    <dgm:cxn modelId="{B045C3C8-4E3D-F946-BAC4-695FA48A829E}" type="presOf" srcId="{A743F8F7-37CB-4F0C-B1CC-C01BDE0FF09D}" destId="{ED179186-149D-6243-8E18-694BF84679CD}" srcOrd="0" destOrd="0" presId="urn:microsoft.com/office/officeart/2008/layout/LinedList"/>
    <dgm:cxn modelId="{1FEE9ACE-3922-410F-8D7D-5824FC06A6F2}" srcId="{A743F8F7-37CB-4F0C-B1CC-C01BDE0FF09D}" destId="{D443591E-B6AE-4BA9-9692-0340A68633C5}" srcOrd="0" destOrd="0" parTransId="{DE90A291-82E7-40B7-8D46-8DA93D9B8A18}" sibTransId="{69CD12BD-8DFF-423E-B888-FF6F60E26706}"/>
    <dgm:cxn modelId="{845628FF-3678-4139-8CEC-4E9E0121D164}" srcId="{A743F8F7-37CB-4F0C-B1CC-C01BDE0FF09D}" destId="{F66441E3-DB64-4FF3-BA96-A6275C70FC5D}" srcOrd="2" destOrd="0" parTransId="{5DBC1DEC-387B-4343-8E40-BC19278F46C5}" sibTransId="{360D10C6-3E0E-4D3F-86C4-1C684CD85A7C}"/>
    <dgm:cxn modelId="{3B2CA2C6-197F-F445-A157-24FE606F59C7}" type="presParOf" srcId="{ED179186-149D-6243-8E18-694BF84679CD}" destId="{2D398267-080F-B949-A19C-02E30C0C563F}" srcOrd="0" destOrd="0" presId="urn:microsoft.com/office/officeart/2008/layout/LinedList"/>
    <dgm:cxn modelId="{C8E69DA3-242D-1E49-8718-89EC3816766F}" type="presParOf" srcId="{ED179186-149D-6243-8E18-694BF84679CD}" destId="{326A6E1B-56F1-C84B-9082-27C8013AC301}" srcOrd="1" destOrd="0" presId="urn:microsoft.com/office/officeart/2008/layout/LinedList"/>
    <dgm:cxn modelId="{662215E7-CABD-484C-9835-171B9AD715AA}" type="presParOf" srcId="{326A6E1B-56F1-C84B-9082-27C8013AC301}" destId="{DEAA6505-A542-7045-A1F6-B3B607DC8ABB}" srcOrd="0" destOrd="0" presId="urn:microsoft.com/office/officeart/2008/layout/LinedList"/>
    <dgm:cxn modelId="{C4B8DD6F-7BC6-7F44-9D34-9EB9B223EBCC}" type="presParOf" srcId="{326A6E1B-56F1-C84B-9082-27C8013AC301}" destId="{0F6F4A4F-2684-C54F-94C7-0069373D57FC}" srcOrd="1" destOrd="0" presId="urn:microsoft.com/office/officeart/2008/layout/LinedList"/>
    <dgm:cxn modelId="{989A4606-4BCE-9B48-8BDC-FAA85380FB0E}" type="presParOf" srcId="{ED179186-149D-6243-8E18-694BF84679CD}" destId="{3ADFC16A-6280-C742-83F9-3E23ED8534D5}" srcOrd="2" destOrd="0" presId="urn:microsoft.com/office/officeart/2008/layout/LinedList"/>
    <dgm:cxn modelId="{8D02BCCD-2787-534E-8432-7261E5590ACC}" type="presParOf" srcId="{ED179186-149D-6243-8E18-694BF84679CD}" destId="{EA63146E-A53E-5446-B302-F8A8A5679331}" srcOrd="3" destOrd="0" presId="urn:microsoft.com/office/officeart/2008/layout/LinedList"/>
    <dgm:cxn modelId="{865CD03F-EEC7-DB4A-9206-1AAD6A21552B}" type="presParOf" srcId="{EA63146E-A53E-5446-B302-F8A8A5679331}" destId="{09298553-FACC-2B4F-9D8F-4F9ABC06A967}" srcOrd="0" destOrd="0" presId="urn:microsoft.com/office/officeart/2008/layout/LinedList"/>
    <dgm:cxn modelId="{C9292541-B58C-514C-A3D4-A833BEBF12CA}" type="presParOf" srcId="{EA63146E-A53E-5446-B302-F8A8A5679331}" destId="{EF79B26F-01BE-9448-9E3D-720C55734FBE}" srcOrd="1" destOrd="0" presId="urn:microsoft.com/office/officeart/2008/layout/LinedList"/>
    <dgm:cxn modelId="{2E76AF66-27D3-174A-9F87-E77331E6CEB9}" type="presParOf" srcId="{ED179186-149D-6243-8E18-694BF84679CD}" destId="{88AA2A71-602E-8E40-9B6C-92CC38A8C481}" srcOrd="4" destOrd="0" presId="urn:microsoft.com/office/officeart/2008/layout/LinedList"/>
    <dgm:cxn modelId="{03CBE7EF-5883-BD47-851D-01DE8A57881A}" type="presParOf" srcId="{ED179186-149D-6243-8E18-694BF84679CD}" destId="{5E24FF8E-0AF5-684A-A14A-5D1E3514D3B8}" srcOrd="5" destOrd="0" presId="urn:microsoft.com/office/officeart/2008/layout/LinedList"/>
    <dgm:cxn modelId="{428726A2-593D-8D4E-9DD6-F51ABC6BD908}" type="presParOf" srcId="{5E24FF8E-0AF5-684A-A14A-5D1E3514D3B8}" destId="{F71DFE30-190B-E845-A6E9-E8C4065DEA27}" srcOrd="0" destOrd="0" presId="urn:microsoft.com/office/officeart/2008/layout/LinedList"/>
    <dgm:cxn modelId="{40A67E47-3C77-DC44-9F33-C88F9501E63B}" type="presParOf" srcId="{5E24FF8E-0AF5-684A-A14A-5D1E3514D3B8}" destId="{0234DB66-0B52-A04F-9693-9CA9C14E459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F80AC1-C229-4DBB-A5F9-9D94FCF17D2F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9860D71-B4F9-4365-9871-956619189779}">
      <dgm:prSet/>
      <dgm:spPr/>
      <dgm:t>
        <a:bodyPr/>
        <a:lstStyle/>
        <a:p>
          <a:r>
            <a:rPr lang="en-US" dirty="0"/>
            <a:t>A </a:t>
          </a:r>
          <a:r>
            <a:rPr lang="en-US" b="1" dirty="0"/>
            <a:t>cation</a:t>
          </a:r>
          <a:r>
            <a:rPr lang="en-US" dirty="0"/>
            <a:t> is a positively charged ion</a:t>
          </a:r>
        </a:p>
      </dgm:t>
    </dgm:pt>
    <dgm:pt modelId="{74AF7622-EF49-4926-A56A-6C63EEA05692}" type="parTrans" cxnId="{50F32702-A453-4F4F-916D-4EA91AA64741}">
      <dgm:prSet/>
      <dgm:spPr/>
      <dgm:t>
        <a:bodyPr/>
        <a:lstStyle/>
        <a:p>
          <a:endParaRPr lang="en-US"/>
        </a:p>
      </dgm:t>
    </dgm:pt>
    <dgm:pt modelId="{FDC55C00-8708-48BA-A315-C30E0E8E04F8}" type="sibTrans" cxnId="{50F32702-A453-4F4F-916D-4EA91AA64741}">
      <dgm:prSet/>
      <dgm:spPr/>
      <dgm:t>
        <a:bodyPr/>
        <a:lstStyle/>
        <a:p>
          <a:endParaRPr lang="en-US"/>
        </a:p>
      </dgm:t>
    </dgm:pt>
    <dgm:pt modelId="{AA840088-8004-435E-8C1A-27FFFE0D4D1F}">
      <dgm:prSet/>
      <dgm:spPr/>
      <dgm:t>
        <a:bodyPr/>
        <a:lstStyle/>
        <a:p>
          <a:r>
            <a:rPr lang="en-US" dirty="0"/>
            <a:t>An </a:t>
          </a:r>
          <a:r>
            <a:rPr lang="en-US" b="1" dirty="0"/>
            <a:t>anion</a:t>
          </a:r>
          <a:r>
            <a:rPr lang="en-US" dirty="0"/>
            <a:t> is a negatively charged ion</a:t>
          </a:r>
        </a:p>
      </dgm:t>
    </dgm:pt>
    <dgm:pt modelId="{D922A2DD-27A0-4E4B-98B1-C71C0AA59914}" type="parTrans" cxnId="{E886B396-963F-44BB-A71C-2B1CFF1B5E2A}">
      <dgm:prSet/>
      <dgm:spPr/>
      <dgm:t>
        <a:bodyPr/>
        <a:lstStyle/>
        <a:p>
          <a:endParaRPr lang="en-US"/>
        </a:p>
      </dgm:t>
    </dgm:pt>
    <dgm:pt modelId="{FCCAA9CA-F28C-40D5-8C07-1C434C1D15E4}" type="sibTrans" cxnId="{E886B396-963F-44BB-A71C-2B1CFF1B5E2A}">
      <dgm:prSet/>
      <dgm:spPr/>
      <dgm:t>
        <a:bodyPr/>
        <a:lstStyle/>
        <a:p>
          <a:endParaRPr lang="en-US"/>
        </a:p>
      </dgm:t>
    </dgm:pt>
    <dgm:pt modelId="{2878F0FF-BBB5-4B15-B7FD-F889C012C281}">
      <dgm:prSet/>
      <dgm:spPr/>
      <dgm:t>
        <a:bodyPr/>
        <a:lstStyle/>
        <a:p>
          <a:r>
            <a:rPr lang="en-US" dirty="0"/>
            <a:t>An </a:t>
          </a:r>
          <a:r>
            <a:rPr lang="en-US" b="1" dirty="0"/>
            <a:t>ionic bond</a:t>
          </a:r>
          <a:r>
            <a:rPr lang="en-US" dirty="0"/>
            <a:t> is an attraction between an anion and a cation</a:t>
          </a:r>
        </a:p>
      </dgm:t>
    </dgm:pt>
    <dgm:pt modelId="{BD6176E6-9432-4B8A-8253-A5CD79C52007}" type="parTrans" cxnId="{A0A28679-CBF9-41D7-B1D0-D627817AB04B}">
      <dgm:prSet/>
      <dgm:spPr/>
      <dgm:t>
        <a:bodyPr/>
        <a:lstStyle/>
        <a:p>
          <a:endParaRPr lang="en-US"/>
        </a:p>
      </dgm:t>
    </dgm:pt>
    <dgm:pt modelId="{C97753BE-D560-4833-A18A-A129CF5EA48A}" type="sibTrans" cxnId="{A0A28679-CBF9-41D7-B1D0-D627817AB04B}">
      <dgm:prSet/>
      <dgm:spPr/>
      <dgm:t>
        <a:bodyPr/>
        <a:lstStyle/>
        <a:p>
          <a:endParaRPr lang="en-US"/>
        </a:p>
      </dgm:t>
    </dgm:pt>
    <dgm:pt modelId="{95F812D6-C8A3-0844-AAF8-198837CDA287}" type="pres">
      <dgm:prSet presAssocID="{31F80AC1-C229-4DBB-A5F9-9D94FCF17D2F}" presName="vert0" presStyleCnt="0">
        <dgm:presLayoutVars>
          <dgm:dir/>
          <dgm:animOne val="branch"/>
          <dgm:animLvl val="lvl"/>
        </dgm:presLayoutVars>
      </dgm:prSet>
      <dgm:spPr/>
    </dgm:pt>
    <dgm:pt modelId="{93FC7529-C67E-D749-86B5-A655A775E0F3}" type="pres">
      <dgm:prSet presAssocID="{49860D71-B4F9-4365-9871-956619189779}" presName="thickLine" presStyleLbl="alignNode1" presStyleIdx="0" presStyleCnt="3"/>
      <dgm:spPr/>
    </dgm:pt>
    <dgm:pt modelId="{50FA243E-5EB6-5D46-90CC-361D55567A0D}" type="pres">
      <dgm:prSet presAssocID="{49860D71-B4F9-4365-9871-956619189779}" presName="horz1" presStyleCnt="0"/>
      <dgm:spPr/>
    </dgm:pt>
    <dgm:pt modelId="{115BDAD7-1B88-B441-BC72-4295C90F7380}" type="pres">
      <dgm:prSet presAssocID="{49860D71-B4F9-4365-9871-956619189779}" presName="tx1" presStyleLbl="revTx" presStyleIdx="0" presStyleCnt="3"/>
      <dgm:spPr/>
    </dgm:pt>
    <dgm:pt modelId="{28168BAB-C706-A747-93F8-3FA38F82196F}" type="pres">
      <dgm:prSet presAssocID="{49860D71-B4F9-4365-9871-956619189779}" presName="vert1" presStyleCnt="0"/>
      <dgm:spPr/>
    </dgm:pt>
    <dgm:pt modelId="{7B865D35-52C6-E64E-B138-112F12C967DC}" type="pres">
      <dgm:prSet presAssocID="{AA840088-8004-435E-8C1A-27FFFE0D4D1F}" presName="thickLine" presStyleLbl="alignNode1" presStyleIdx="1" presStyleCnt="3"/>
      <dgm:spPr/>
    </dgm:pt>
    <dgm:pt modelId="{7B666332-D4CB-CD42-AD45-47174AEDF388}" type="pres">
      <dgm:prSet presAssocID="{AA840088-8004-435E-8C1A-27FFFE0D4D1F}" presName="horz1" presStyleCnt="0"/>
      <dgm:spPr/>
    </dgm:pt>
    <dgm:pt modelId="{024534C8-BC55-1A4C-981F-E745BA7EB652}" type="pres">
      <dgm:prSet presAssocID="{AA840088-8004-435E-8C1A-27FFFE0D4D1F}" presName="tx1" presStyleLbl="revTx" presStyleIdx="1" presStyleCnt="3"/>
      <dgm:spPr/>
    </dgm:pt>
    <dgm:pt modelId="{F6B5FB08-DCAF-BB49-905A-01B3BC880D07}" type="pres">
      <dgm:prSet presAssocID="{AA840088-8004-435E-8C1A-27FFFE0D4D1F}" presName="vert1" presStyleCnt="0"/>
      <dgm:spPr/>
    </dgm:pt>
    <dgm:pt modelId="{4D0C9311-6ED8-814F-B981-407EC708EA62}" type="pres">
      <dgm:prSet presAssocID="{2878F0FF-BBB5-4B15-B7FD-F889C012C281}" presName="thickLine" presStyleLbl="alignNode1" presStyleIdx="2" presStyleCnt="3"/>
      <dgm:spPr/>
    </dgm:pt>
    <dgm:pt modelId="{EE1317B6-E533-3447-B047-64E80B6EED8F}" type="pres">
      <dgm:prSet presAssocID="{2878F0FF-BBB5-4B15-B7FD-F889C012C281}" presName="horz1" presStyleCnt="0"/>
      <dgm:spPr/>
    </dgm:pt>
    <dgm:pt modelId="{434A2B60-E9D9-DE41-B7DA-76C37B79BDC2}" type="pres">
      <dgm:prSet presAssocID="{2878F0FF-BBB5-4B15-B7FD-F889C012C281}" presName="tx1" presStyleLbl="revTx" presStyleIdx="2" presStyleCnt="3"/>
      <dgm:spPr/>
    </dgm:pt>
    <dgm:pt modelId="{EB6F546F-CFA3-1844-9420-4ADCBDE65C2C}" type="pres">
      <dgm:prSet presAssocID="{2878F0FF-BBB5-4B15-B7FD-F889C012C281}" presName="vert1" presStyleCnt="0"/>
      <dgm:spPr/>
    </dgm:pt>
  </dgm:ptLst>
  <dgm:cxnLst>
    <dgm:cxn modelId="{50F32702-A453-4F4F-916D-4EA91AA64741}" srcId="{31F80AC1-C229-4DBB-A5F9-9D94FCF17D2F}" destId="{49860D71-B4F9-4365-9871-956619189779}" srcOrd="0" destOrd="0" parTransId="{74AF7622-EF49-4926-A56A-6C63EEA05692}" sibTransId="{FDC55C00-8708-48BA-A315-C30E0E8E04F8}"/>
    <dgm:cxn modelId="{1FAE1A3C-9C4F-0C47-AB19-A61AF618B6A1}" type="presOf" srcId="{AA840088-8004-435E-8C1A-27FFFE0D4D1F}" destId="{024534C8-BC55-1A4C-981F-E745BA7EB652}" srcOrd="0" destOrd="0" presId="urn:microsoft.com/office/officeart/2008/layout/LinedList"/>
    <dgm:cxn modelId="{72F4D751-E82E-0D44-9BEB-058DD3943592}" type="presOf" srcId="{31F80AC1-C229-4DBB-A5F9-9D94FCF17D2F}" destId="{95F812D6-C8A3-0844-AAF8-198837CDA287}" srcOrd="0" destOrd="0" presId="urn:microsoft.com/office/officeart/2008/layout/LinedList"/>
    <dgm:cxn modelId="{A0A28679-CBF9-41D7-B1D0-D627817AB04B}" srcId="{31F80AC1-C229-4DBB-A5F9-9D94FCF17D2F}" destId="{2878F0FF-BBB5-4B15-B7FD-F889C012C281}" srcOrd="2" destOrd="0" parTransId="{BD6176E6-9432-4B8A-8253-A5CD79C52007}" sibTransId="{C97753BE-D560-4833-A18A-A129CF5EA48A}"/>
    <dgm:cxn modelId="{BB5BE785-BC6D-8049-9227-A57AA6E802A7}" type="presOf" srcId="{49860D71-B4F9-4365-9871-956619189779}" destId="{115BDAD7-1B88-B441-BC72-4295C90F7380}" srcOrd="0" destOrd="0" presId="urn:microsoft.com/office/officeart/2008/layout/LinedList"/>
    <dgm:cxn modelId="{E886B396-963F-44BB-A71C-2B1CFF1B5E2A}" srcId="{31F80AC1-C229-4DBB-A5F9-9D94FCF17D2F}" destId="{AA840088-8004-435E-8C1A-27FFFE0D4D1F}" srcOrd="1" destOrd="0" parTransId="{D922A2DD-27A0-4E4B-98B1-C71C0AA59914}" sibTransId="{FCCAA9CA-F28C-40D5-8C07-1C434C1D15E4}"/>
    <dgm:cxn modelId="{C4CD23EC-3DA4-FA49-805B-8DADB2F7EA2E}" type="presOf" srcId="{2878F0FF-BBB5-4B15-B7FD-F889C012C281}" destId="{434A2B60-E9D9-DE41-B7DA-76C37B79BDC2}" srcOrd="0" destOrd="0" presId="urn:microsoft.com/office/officeart/2008/layout/LinedList"/>
    <dgm:cxn modelId="{4FD9D45C-88A9-134A-8BFD-CDC74A87213F}" type="presParOf" srcId="{95F812D6-C8A3-0844-AAF8-198837CDA287}" destId="{93FC7529-C67E-D749-86B5-A655A775E0F3}" srcOrd="0" destOrd="0" presId="urn:microsoft.com/office/officeart/2008/layout/LinedList"/>
    <dgm:cxn modelId="{D4F0458C-84C0-8D4A-BE02-0A4B9D60C3A3}" type="presParOf" srcId="{95F812D6-C8A3-0844-AAF8-198837CDA287}" destId="{50FA243E-5EB6-5D46-90CC-361D55567A0D}" srcOrd="1" destOrd="0" presId="urn:microsoft.com/office/officeart/2008/layout/LinedList"/>
    <dgm:cxn modelId="{DFBD1833-4B59-6543-87D5-A1FC879A702C}" type="presParOf" srcId="{50FA243E-5EB6-5D46-90CC-361D55567A0D}" destId="{115BDAD7-1B88-B441-BC72-4295C90F7380}" srcOrd="0" destOrd="0" presId="urn:microsoft.com/office/officeart/2008/layout/LinedList"/>
    <dgm:cxn modelId="{A9AD2776-1152-9441-8607-7C66266FADF5}" type="presParOf" srcId="{50FA243E-5EB6-5D46-90CC-361D55567A0D}" destId="{28168BAB-C706-A747-93F8-3FA38F82196F}" srcOrd="1" destOrd="0" presId="urn:microsoft.com/office/officeart/2008/layout/LinedList"/>
    <dgm:cxn modelId="{AC04BE06-E52B-4B4F-8B2B-D1A2B53FC06C}" type="presParOf" srcId="{95F812D6-C8A3-0844-AAF8-198837CDA287}" destId="{7B865D35-52C6-E64E-B138-112F12C967DC}" srcOrd="2" destOrd="0" presId="urn:microsoft.com/office/officeart/2008/layout/LinedList"/>
    <dgm:cxn modelId="{A7FBE2E9-2ADB-C345-9668-B9A0714F853A}" type="presParOf" srcId="{95F812D6-C8A3-0844-AAF8-198837CDA287}" destId="{7B666332-D4CB-CD42-AD45-47174AEDF388}" srcOrd="3" destOrd="0" presId="urn:microsoft.com/office/officeart/2008/layout/LinedList"/>
    <dgm:cxn modelId="{57A9C42E-2001-8640-B0E1-86F17461DA53}" type="presParOf" srcId="{7B666332-D4CB-CD42-AD45-47174AEDF388}" destId="{024534C8-BC55-1A4C-981F-E745BA7EB652}" srcOrd="0" destOrd="0" presId="urn:microsoft.com/office/officeart/2008/layout/LinedList"/>
    <dgm:cxn modelId="{679447DB-7796-A84F-BE21-89F1015475A9}" type="presParOf" srcId="{7B666332-D4CB-CD42-AD45-47174AEDF388}" destId="{F6B5FB08-DCAF-BB49-905A-01B3BC880D07}" srcOrd="1" destOrd="0" presId="urn:microsoft.com/office/officeart/2008/layout/LinedList"/>
    <dgm:cxn modelId="{FACB9E2F-A6EC-034A-80F4-1EB2FBDE4913}" type="presParOf" srcId="{95F812D6-C8A3-0844-AAF8-198837CDA287}" destId="{4D0C9311-6ED8-814F-B981-407EC708EA62}" srcOrd="4" destOrd="0" presId="urn:microsoft.com/office/officeart/2008/layout/LinedList"/>
    <dgm:cxn modelId="{848624F4-CD2D-824E-8F03-161B6310D7B4}" type="presParOf" srcId="{95F812D6-C8A3-0844-AAF8-198837CDA287}" destId="{EE1317B6-E533-3447-B047-64E80B6EED8F}" srcOrd="5" destOrd="0" presId="urn:microsoft.com/office/officeart/2008/layout/LinedList"/>
    <dgm:cxn modelId="{31486B88-9E65-C74D-8007-E50A3980952C}" type="presParOf" srcId="{EE1317B6-E533-3447-B047-64E80B6EED8F}" destId="{434A2B60-E9D9-DE41-B7DA-76C37B79BDC2}" srcOrd="0" destOrd="0" presId="urn:microsoft.com/office/officeart/2008/layout/LinedList"/>
    <dgm:cxn modelId="{5E0B0281-D9E9-4045-9B18-87EC8D2B758B}" type="presParOf" srcId="{EE1317B6-E533-3447-B047-64E80B6EED8F}" destId="{EB6F546F-CFA3-1844-9420-4ADCBDE65C2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98267-080F-B949-A19C-02E30C0C563F}">
      <dsp:nvSpPr>
        <dsp:cNvPr id="0" name=""/>
        <dsp:cNvSpPr/>
      </dsp:nvSpPr>
      <dsp:spPr>
        <a:xfrm>
          <a:off x="0" y="2238"/>
          <a:ext cx="105064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AA6505-A542-7045-A1F6-B3B607DC8ABB}">
      <dsp:nvSpPr>
        <dsp:cNvPr id="0" name=""/>
        <dsp:cNvSpPr/>
      </dsp:nvSpPr>
      <dsp:spPr>
        <a:xfrm>
          <a:off x="0" y="2238"/>
          <a:ext cx="10506456" cy="1526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just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Atoms in a molecule attract electrons to varying degrees</a:t>
          </a:r>
        </a:p>
      </dsp:txBody>
      <dsp:txXfrm>
        <a:off x="0" y="2238"/>
        <a:ext cx="10506456" cy="1526822"/>
      </dsp:txXfrm>
    </dsp:sp>
    <dsp:sp modelId="{3ADFC16A-6280-C742-83F9-3E23ED8534D5}">
      <dsp:nvSpPr>
        <dsp:cNvPr id="0" name=""/>
        <dsp:cNvSpPr/>
      </dsp:nvSpPr>
      <dsp:spPr>
        <a:xfrm>
          <a:off x="0" y="1529061"/>
          <a:ext cx="10506456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98553-FACC-2B4F-9D8F-4F9ABC06A967}">
      <dsp:nvSpPr>
        <dsp:cNvPr id="0" name=""/>
        <dsp:cNvSpPr/>
      </dsp:nvSpPr>
      <dsp:spPr>
        <a:xfrm>
          <a:off x="0" y="1529061"/>
          <a:ext cx="10506456" cy="1526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just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Electronegativity</a:t>
          </a:r>
          <a:r>
            <a:rPr lang="en-US" sz="3700" kern="1200" dirty="0"/>
            <a:t> is an atom</a:t>
          </a:r>
          <a:r>
            <a:rPr lang="ja-JP" sz="3700" kern="1200"/>
            <a:t>’</a:t>
          </a:r>
          <a:r>
            <a:rPr lang="en-US" sz="3700" kern="1200" dirty="0"/>
            <a:t>s attraction for the electrons in a covalent bond</a:t>
          </a:r>
        </a:p>
      </dsp:txBody>
      <dsp:txXfrm>
        <a:off x="0" y="1529061"/>
        <a:ext cx="10506456" cy="1526822"/>
      </dsp:txXfrm>
    </dsp:sp>
    <dsp:sp modelId="{88AA2A71-602E-8E40-9B6C-92CC38A8C481}">
      <dsp:nvSpPr>
        <dsp:cNvPr id="0" name=""/>
        <dsp:cNvSpPr/>
      </dsp:nvSpPr>
      <dsp:spPr>
        <a:xfrm>
          <a:off x="0" y="3055884"/>
          <a:ext cx="1050645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DFE30-190B-E845-A6E9-E8C4065DEA27}">
      <dsp:nvSpPr>
        <dsp:cNvPr id="0" name=""/>
        <dsp:cNvSpPr/>
      </dsp:nvSpPr>
      <dsp:spPr>
        <a:xfrm>
          <a:off x="0" y="3055884"/>
          <a:ext cx="10506456" cy="1526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just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The more electronegative an atom is, the more strongly it pulls shared electrons toward itself</a:t>
          </a:r>
        </a:p>
      </dsp:txBody>
      <dsp:txXfrm>
        <a:off x="0" y="3055884"/>
        <a:ext cx="10506456" cy="15268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C7529-C67E-D749-86B5-A655A775E0F3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BDAD7-1B88-B441-BC72-4295C90F7380}">
      <dsp:nvSpPr>
        <dsp:cNvPr id="0" name=""/>
        <dsp:cNvSpPr/>
      </dsp:nvSpPr>
      <dsp:spPr>
        <a:xfrm>
          <a:off x="0" y="212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 </a:t>
          </a:r>
          <a:r>
            <a:rPr lang="en-US" sz="4000" b="1" kern="1200" dirty="0"/>
            <a:t>cation</a:t>
          </a:r>
          <a:r>
            <a:rPr lang="en-US" sz="4000" kern="1200" dirty="0"/>
            <a:t> is a positively charged ion</a:t>
          </a:r>
        </a:p>
      </dsp:txBody>
      <dsp:txXfrm>
        <a:off x="0" y="2124"/>
        <a:ext cx="10515600" cy="1449029"/>
      </dsp:txXfrm>
    </dsp:sp>
    <dsp:sp modelId="{7B865D35-52C6-E64E-B138-112F12C967DC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accent5">
            <a:hueOff val="-761325"/>
            <a:satOff val="3225"/>
            <a:lumOff val="-1177"/>
            <a:alphaOff val="0"/>
          </a:schemeClr>
        </a:solidFill>
        <a:ln w="12700" cap="flat" cmpd="sng" algn="ctr">
          <a:solidFill>
            <a:schemeClr val="accent5">
              <a:hueOff val="-761325"/>
              <a:satOff val="3225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534C8-BC55-1A4C-981F-E745BA7EB652}">
      <dsp:nvSpPr>
        <dsp:cNvPr id="0" name=""/>
        <dsp:cNvSpPr/>
      </dsp:nvSpPr>
      <dsp:spPr>
        <a:xfrm>
          <a:off x="0" y="145115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An </a:t>
          </a:r>
          <a:r>
            <a:rPr lang="en-US" sz="4000" b="1" kern="1200" dirty="0"/>
            <a:t>anion</a:t>
          </a:r>
          <a:r>
            <a:rPr lang="en-US" sz="4000" kern="1200" dirty="0"/>
            <a:t> is a negatively charged ion</a:t>
          </a:r>
        </a:p>
      </dsp:txBody>
      <dsp:txXfrm>
        <a:off x="0" y="1451154"/>
        <a:ext cx="10515600" cy="1449029"/>
      </dsp:txXfrm>
    </dsp:sp>
    <dsp:sp modelId="{4D0C9311-6ED8-814F-B981-407EC708EA62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accent5">
            <a:hueOff val="-1522650"/>
            <a:satOff val="6451"/>
            <a:lumOff val="-2353"/>
            <a:alphaOff val="0"/>
          </a:schemeClr>
        </a:solidFill>
        <a:ln w="12700" cap="flat" cmpd="sng" algn="ctr">
          <a:solidFill>
            <a:schemeClr val="accent5">
              <a:hueOff val="-1522650"/>
              <a:satOff val="6451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4A2B60-E9D9-DE41-B7DA-76C37B79BDC2}">
      <dsp:nvSpPr>
        <dsp:cNvPr id="0" name=""/>
        <dsp:cNvSpPr/>
      </dsp:nvSpPr>
      <dsp:spPr>
        <a:xfrm>
          <a:off x="0" y="2900183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An </a:t>
          </a:r>
          <a:r>
            <a:rPr lang="en-US" sz="4000" b="1" kern="1200" dirty="0"/>
            <a:t>ionic bond</a:t>
          </a:r>
          <a:r>
            <a:rPr lang="en-US" sz="4000" kern="1200" dirty="0"/>
            <a:t> is an attraction between an anion and a cation</a:t>
          </a:r>
        </a:p>
      </dsp:txBody>
      <dsp:txXfrm>
        <a:off x="0" y="2900183"/>
        <a:ext cx="10515600" cy="144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39BE9-EFA7-E04B-9BDD-4057FACF6A78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FAEC0-1633-394B-81AC-5FF7382955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2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2.10 Covalent bonding in four molecules</a:t>
            </a:r>
          </a:p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88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Fix this!!! Find better periodic table that doesn’t introduce cations and anions yet!!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4FA23-D5BD-4E49-AD1F-67AFFD3FF97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00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0296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331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73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7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3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1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3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99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709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9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3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2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9/1/20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37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rajesh.ACEPRO\Desktop\25-July\Chapter%2002\Unlabeled\02_14HydrogenBond-U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rajesh.ACEPRO\Desktop\25-July\Chapter%2002\Unlabeled\02_16MolecularMimic-U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rajesh.ACEPRO\Desktop\25-July\Chapter%2002\Unlabeled\02_10_FourCovalentBonds-U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rajesh.ACEPRO\Desktop\25-July\Chapter%2002\Unlabeled\02_11PolarCovalentBonds-U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883664"/>
              </p:ext>
            </p:extLst>
          </p:nvPr>
        </p:nvGraphicFramePr>
        <p:xfrm>
          <a:off x="2171700" y="870285"/>
          <a:ext cx="7848600" cy="545147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3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937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Rb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Kr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Ne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Cl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3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84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Protons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6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Neutrons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6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Electrons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713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AA474011-A49D-4C7A-BF41-0ACD0A2693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7" name="Rectangle 11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0" y="4444332"/>
            <a:ext cx="3538728" cy="1645920"/>
          </a:xfrm>
        </p:spPr>
        <p:txBody>
          <a:bodyPr>
            <a:normAutofit/>
          </a:bodyPr>
          <a:lstStyle/>
          <a:p>
            <a:r>
              <a:rPr lang="en-US" sz="3200" dirty="0"/>
              <a:t>Ionic Bonds</a:t>
            </a:r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6E346322-3A8C-914A-9408-9C500889A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183" y="374904"/>
            <a:ext cx="9562025" cy="3609664"/>
          </a:xfrm>
          <a:prstGeom prst="rect">
            <a:avLst/>
          </a:prstGeom>
        </p:spPr>
      </p:pic>
      <p:sp>
        <p:nvSpPr>
          <p:cNvPr id="18" name="Rectangle 13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240" y="4359472"/>
            <a:ext cx="6288344" cy="1948750"/>
          </a:xfrm>
        </p:spPr>
        <p:txBody>
          <a:bodyPr anchor="ctr"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en-US" sz="1800" dirty="0"/>
              <a:t>Atoms sometimes strip electrons from their bonding partners</a:t>
            </a:r>
          </a:p>
          <a:p>
            <a:pPr algn="just">
              <a:lnSpc>
                <a:spcPct val="100000"/>
              </a:lnSpc>
            </a:pPr>
            <a:r>
              <a:rPr lang="en-US" sz="1800" dirty="0"/>
              <a:t>An example is the transfer of an electron from sodium to chlorine</a:t>
            </a:r>
          </a:p>
          <a:p>
            <a:pPr algn="just">
              <a:lnSpc>
                <a:spcPct val="100000"/>
              </a:lnSpc>
            </a:pPr>
            <a:r>
              <a:rPr lang="en-US" sz="1800" dirty="0"/>
              <a:t>After the transfer of an electron, both atoms have charges</a:t>
            </a:r>
          </a:p>
          <a:p>
            <a:pPr algn="just">
              <a:lnSpc>
                <a:spcPct val="100000"/>
              </a:lnSpc>
            </a:pPr>
            <a:r>
              <a:rPr lang="en-US" sz="1800" dirty="0"/>
              <a:t>A charged atom (or molecule) is called an ion</a:t>
            </a:r>
          </a:p>
        </p:txBody>
      </p:sp>
    </p:spTree>
    <p:extLst>
      <p:ext uri="{BB962C8B-B14F-4D97-AF65-F5344CB8AC3E}">
        <p14:creationId xmlns:p14="http://schemas.microsoft.com/office/powerpoint/2010/main" val="2664376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 Cation or anion?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AC7A242-565C-473A-A0B8-6C5EFBB849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056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814" y="2193875"/>
            <a:ext cx="10168128" cy="3694176"/>
          </a:xfrm>
        </p:spPr>
        <p:txBody>
          <a:bodyPr/>
          <a:lstStyle/>
          <a:p>
            <a:pPr algn="just"/>
            <a:r>
              <a:rPr lang="en-US" dirty="0"/>
              <a:t>Compounds formed by ionic bonds are called </a:t>
            </a:r>
            <a:r>
              <a:rPr lang="en-US" b="1" dirty="0"/>
              <a:t>ionic compounds</a:t>
            </a:r>
            <a:r>
              <a:rPr lang="en-US" dirty="0"/>
              <a:t>, or </a:t>
            </a:r>
            <a:r>
              <a:rPr lang="en-US" b="1" dirty="0"/>
              <a:t>salts</a:t>
            </a:r>
          </a:p>
          <a:p>
            <a:pPr algn="just"/>
            <a:r>
              <a:rPr lang="en-US" dirty="0"/>
              <a:t>Salts, such as sodium chloride (table salt), are often found in nature as crystals</a:t>
            </a:r>
          </a:p>
        </p:txBody>
      </p:sp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F6E2D3DB-63A7-A243-B8BF-67EA3A276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613" y="4040963"/>
            <a:ext cx="7059083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92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01B3EC0-C865-4E52-A0F6-CB02B29A4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941832"/>
            <a:ext cx="10506456" cy="1901952"/>
          </a:xfrm>
        </p:spPr>
        <p:txBody>
          <a:bodyPr anchor="b">
            <a:normAutofit/>
          </a:bodyPr>
          <a:lstStyle/>
          <a:p>
            <a:r>
              <a:rPr lang="en-US" sz="5400" dirty="0"/>
              <a:t>Weak Chemical Interactions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146509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248" y="3668690"/>
            <a:ext cx="10509504" cy="250351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Most of the strongest bonds in organisms are covalent bonds that form a cell</a:t>
            </a:r>
            <a:r>
              <a:rPr lang="ja-JP" altLang="en-US" sz="2000"/>
              <a:t>’</a:t>
            </a:r>
            <a:r>
              <a:rPr lang="en-US" altLang="ja-JP" sz="2000" dirty="0"/>
              <a:t>s molecules</a:t>
            </a:r>
          </a:p>
          <a:p>
            <a:pPr lvl="3" algn="just"/>
            <a:endParaRPr lang="en-US" altLang="ja-JP" sz="2000" dirty="0"/>
          </a:p>
          <a:p>
            <a:pPr algn="just"/>
            <a:r>
              <a:rPr lang="en-US" sz="2000" dirty="0"/>
              <a:t>Many large biological molecules are held in their functional form by weak bonds</a:t>
            </a:r>
          </a:p>
          <a:p>
            <a:pPr lvl="3" algn="just"/>
            <a:endParaRPr lang="en-US" sz="2000" dirty="0"/>
          </a:p>
          <a:p>
            <a:pPr algn="just"/>
            <a:r>
              <a:rPr lang="en-US" sz="2000" dirty="0"/>
              <a:t>The reversibility of weak bonds can be an advantage</a:t>
            </a:r>
          </a:p>
        </p:txBody>
      </p:sp>
    </p:spTree>
    <p:extLst>
      <p:ext uri="{BB962C8B-B14F-4D97-AF65-F5344CB8AC3E}">
        <p14:creationId xmlns:p14="http://schemas.microsoft.com/office/powerpoint/2010/main" val="1686866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Hydrogen Bonds</a:t>
            </a:r>
          </a:p>
        </p:txBody>
      </p:sp>
      <p:pic>
        <p:nvPicPr>
          <p:cNvPr id="5" name="Picture 4" descr="A picture containing nature&#10;&#10;Description automatically generated">
            <a:extLst>
              <a:ext uri="{FF2B5EF4-FFF2-40B4-BE49-F238E27FC236}">
                <a16:creationId xmlns:a16="http://schemas.microsoft.com/office/drawing/2014/main" id="{F5190852-D999-4F4D-8A0C-7EFDA55A21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74" r="18907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A hydrogen bond forms when a hydrogen atom covalently bonded to one electronegative atom is also attracted to another electronegative atom</a:t>
            </a:r>
          </a:p>
          <a:p>
            <a:pPr lvl="3" algn="just"/>
            <a:endParaRPr lang="en-US" sz="2000" dirty="0"/>
          </a:p>
          <a:p>
            <a:pPr algn="just"/>
            <a:r>
              <a:rPr lang="en-US" sz="2000" dirty="0"/>
              <a:t>In living cells, the electronegative partners are usually oxygen or nitrogen atoms</a:t>
            </a:r>
          </a:p>
        </p:txBody>
      </p:sp>
    </p:spTree>
    <p:extLst>
      <p:ext uri="{BB962C8B-B14F-4D97-AF65-F5344CB8AC3E}">
        <p14:creationId xmlns:p14="http://schemas.microsoft.com/office/powerpoint/2010/main" val="419961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2426208" y="213360"/>
            <a:ext cx="7339584" cy="6431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9923" y="170185"/>
            <a:ext cx="254878" cy="2769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</a:t>
            </a:r>
            <a:r>
              <a:rPr lang="el-GR" b="1" baseline="2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–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938211" y="1063944"/>
            <a:ext cx="12818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Water (H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O)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606799" y="998856"/>
            <a:ext cx="2548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</a:t>
            </a:r>
            <a:r>
              <a:rPr lang="el-GR" b="1" baseline="2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–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7570536" y="170185"/>
            <a:ext cx="25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δ+</a:t>
            </a:r>
            <a:endParaRPr lang="en-US" b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6568824" y="2663354"/>
            <a:ext cx="25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δ+</a:t>
            </a:r>
            <a:endParaRPr lang="en-US" b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8824" y="3385667"/>
            <a:ext cx="254878" cy="276999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</a:t>
            </a:r>
            <a:r>
              <a:rPr lang="el-GR" b="1" baseline="2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–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7494337" y="3075306"/>
            <a:ext cx="17055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Hydrogen bond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473075" y="4081781"/>
            <a:ext cx="16879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Ammonia (NH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3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)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4828924" y="5461315"/>
            <a:ext cx="25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δ+</a:t>
            </a:r>
            <a:endParaRPr lang="en-US" b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7459411" y="5461315"/>
            <a:ext cx="25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δ+</a:t>
            </a:r>
            <a:endParaRPr lang="en-US" b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6059236" y="6294753"/>
            <a:ext cx="25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l-GR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δ+</a:t>
            </a:r>
            <a:endParaRPr lang="en-US" b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30" name="Freeform 3"/>
          <p:cNvSpPr/>
          <p:nvPr/>
        </p:nvSpPr>
        <p:spPr>
          <a:xfrm>
            <a:off x="6332420" y="3276638"/>
            <a:ext cx="1103960" cy="49326"/>
          </a:xfrm>
          <a:custGeom>
            <a:avLst/>
            <a:gdLst>
              <a:gd name="connsiteX0" fmla="*/ 12331 w 1103960"/>
              <a:gd name="connsiteY0" fmla="*/ 12331 h 49326"/>
              <a:gd name="connsiteX1" fmla="*/ 1091628 w 1103960"/>
              <a:gd name="connsiteY1" fmla="*/ 12331 h 493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03960" h="49326">
                <a:moveTo>
                  <a:pt x="12331" y="12331"/>
                </a:moveTo>
                <a:lnTo>
                  <a:pt x="1091628" y="12331"/>
                </a:ln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82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Van der Waals Interactions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>
            <a:normAutofit/>
          </a:bodyPr>
          <a:lstStyle/>
          <a:p>
            <a:r>
              <a:rPr lang="en-US" sz="2400" dirty="0"/>
              <a:t>If electrons are not evenly distributed, they </a:t>
            </a:r>
            <a:r>
              <a:rPr lang="en-CA" sz="2400" dirty="0"/>
              <a:t>may accumulate by chance in one part of a molecule</a:t>
            </a:r>
          </a:p>
          <a:p>
            <a:pPr lvl="3"/>
            <a:endParaRPr lang="en-US" altLang="ja-JP" sz="2400" dirty="0"/>
          </a:p>
          <a:p>
            <a:r>
              <a:rPr lang="en-US" sz="2400" dirty="0"/>
              <a:t>Van der Waals interactions are attractions between molecules that are close together as a result of these charges</a:t>
            </a:r>
          </a:p>
          <a:p>
            <a:pPr lvl="3"/>
            <a:endParaRPr lang="en-US" sz="2400" dirty="0"/>
          </a:p>
          <a:p>
            <a:r>
              <a:rPr lang="en-US" sz="2400" dirty="0"/>
              <a:t>Collectively, such interactions can be strong, as between molecules of a gecko</a:t>
            </a:r>
            <a:r>
              <a:rPr lang="ja-JP" altLang="en-US" sz="2400"/>
              <a:t>’</a:t>
            </a:r>
            <a:r>
              <a:rPr lang="en-US" altLang="ja-JP" sz="2400" dirty="0"/>
              <a:t>s toe hairs and a wall surface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1425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D861F1-F386-4A7D-A4BF-3BEB82DEB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568" y="1408153"/>
            <a:ext cx="10168128" cy="1315035"/>
          </a:xfrm>
        </p:spPr>
        <p:txBody>
          <a:bodyPr>
            <a:normAutofit/>
          </a:bodyPr>
          <a:lstStyle/>
          <a:p>
            <a:r>
              <a:rPr lang="en-US" dirty="0"/>
              <a:t>Structure-function relationship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713627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568" y="2962656"/>
            <a:ext cx="10168128" cy="2624328"/>
          </a:xfrm>
        </p:spPr>
        <p:txBody>
          <a:bodyPr>
            <a:normAutofit/>
          </a:bodyPr>
          <a:lstStyle/>
          <a:p>
            <a:r>
              <a:rPr lang="en-US" sz="2000" dirty="0"/>
              <a:t>Molecular shape determines how biological molecules recognize and respond to one another </a:t>
            </a:r>
          </a:p>
          <a:p>
            <a:pPr lvl="3"/>
            <a:endParaRPr lang="en-US" sz="2000" dirty="0"/>
          </a:p>
          <a:p>
            <a:r>
              <a:rPr lang="en-US" sz="2000" dirty="0"/>
              <a:t>Opiates, such as morphine, and naturally produced endorphins have similar effects because their shapes are similar and they bind the same receptors in the brain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4036488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3294888" y="213360"/>
            <a:ext cx="5602224" cy="6431280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337158" y="612066"/>
            <a:ext cx="1128514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Natural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endorphin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377222" y="223127"/>
            <a:ext cx="80791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Carbon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377221" y="480302"/>
            <a:ext cx="107721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Hydrogen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909158" y="223127"/>
            <a:ext cx="94897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Nitrogen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7909159" y="480302"/>
            <a:ext cx="666849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Sulfur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7909158" y="742240"/>
            <a:ext cx="84638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Oxygen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7831371" y="1443915"/>
            <a:ext cx="103874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Morphine</a:t>
            </a: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3330808" y="3482265"/>
            <a:ext cx="4565352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(a) Structures of endorphin and morphine</a:t>
            </a: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3360971" y="4004553"/>
            <a:ext cx="1128514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Natural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endorphin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7301146" y="4423652"/>
            <a:ext cx="103874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Morphine</a:t>
            </a: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3654658" y="5930190"/>
            <a:ext cx="103874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Brain cell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83421" y="5723023"/>
            <a:ext cx="1154162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Endorphin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receptors</a:t>
            </a:r>
          </a:p>
        </p:txBody>
      </p: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3322872" y="6365165"/>
            <a:ext cx="3808735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(b) Binding to endorphin receptors</a:t>
            </a:r>
          </a:p>
        </p:txBody>
      </p:sp>
      <p:sp>
        <p:nvSpPr>
          <p:cNvPr id="19" name="Freeform 18"/>
          <p:cNvSpPr/>
          <p:nvPr/>
        </p:nvSpPr>
        <p:spPr>
          <a:xfrm>
            <a:off x="6317457" y="5534026"/>
            <a:ext cx="226219" cy="226219"/>
          </a:xfrm>
          <a:custGeom>
            <a:avLst/>
            <a:gdLst>
              <a:gd name="connsiteX0" fmla="*/ 0 w 226219"/>
              <a:gd name="connsiteY0" fmla="*/ 226219 h 226219"/>
              <a:gd name="connsiteX1" fmla="*/ 226219 w 226219"/>
              <a:gd name="connsiteY1" fmla="*/ 0 h 22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6219" h="226219">
                <a:moveTo>
                  <a:pt x="0" y="226219"/>
                </a:moveTo>
                <a:lnTo>
                  <a:pt x="226219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4891089" y="5564982"/>
            <a:ext cx="261937" cy="169069"/>
          </a:xfrm>
          <a:custGeom>
            <a:avLst/>
            <a:gdLst>
              <a:gd name="connsiteX0" fmla="*/ 0 w 261937"/>
              <a:gd name="connsiteY0" fmla="*/ 0 h 169069"/>
              <a:gd name="connsiteX1" fmla="*/ 261937 w 261937"/>
              <a:gd name="connsiteY1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1937" h="169069">
                <a:moveTo>
                  <a:pt x="0" y="0"/>
                </a:moveTo>
                <a:lnTo>
                  <a:pt x="261937" y="169069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88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39">
            <a:extLst>
              <a:ext uri="{FF2B5EF4-FFF2-40B4-BE49-F238E27FC236}">
                <a16:creationId xmlns:a16="http://schemas.microsoft.com/office/drawing/2014/main" id="{49B9E8A9-352D-4DCB-9485-C777000D4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en-US" sz="3600"/>
              <a:t>Chemical reactions make and break chemical bonds</a:t>
            </a:r>
          </a:p>
        </p:txBody>
      </p:sp>
      <p:sp>
        <p:nvSpPr>
          <p:cNvPr id="49" name="Rectangle 41">
            <a:extLst>
              <a:ext uri="{FF2B5EF4-FFF2-40B4-BE49-F238E27FC236}">
                <a16:creationId xmlns:a16="http://schemas.microsoft.com/office/drawing/2014/main" id="{C2A9B0E5-C2C1-4B85-99A9-117A659D5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3">
            <a:extLst>
              <a:ext uri="{FF2B5EF4-FFF2-40B4-BE49-F238E27FC236}">
                <a16:creationId xmlns:a16="http://schemas.microsoft.com/office/drawing/2014/main" id="{3A8AEACA-9535-4BE8-A91B-8BE82BA54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Scientist">
            <a:extLst>
              <a:ext uri="{FF2B5EF4-FFF2-40B4-BE49-F238E27FC236}">
                <a16:creationId xmlns:a16="http://schemas.microsoft.com/office/drawing/2014/main" id="{1C40FF05-DDC8-4649-B877-4A0D0A033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1574" y="331311"/>
            <a:ext cx="2834640" cy="2834640"/>
          </a:xfrm>
          <a:prstGeom prst="rect">
            <a:avLst/>
          </a:prstGeom>
        </p:spPr>
      </p:pic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612648" y="3355848"/>
            <a:ext cx="5762752" cy="2825496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1800" b="1" dirty="0"/>
              <a:t>Chemical reactions</a:t>
            </a:r>
            <a:r>
              <a:rPr lang="en-US" sz="1800" dirty="0"/>
              <a:t> are the making and breaking of chemical bonds</a:t>
            </a:r>
          </a:p>
          <a:p>
            <a:pPr lvl="3" algn="just">
              <a:lnSpc>
                <a:spcPct val="100000"/>
              </a:lnSpc>
            </a:pPr>
            <a:endParaRPr lang="en-US" dirty="0"/>
          </a:p>
          <a:p>
            <a:pPr algn="just">
              <a:lnSpc>
                <a:spcPct val="100000"/>
              </a:lnSpc>
            </a:pPr>
            <a:r>
              <a:rPr lang="en-US" sz="1800" dirty="0"/>
              <a:t>The starting molecules of a chemical reaction are called </a:t>
            </a:r>
            <a:r>
              <a:rPr lang="en-US" sz="1800" b="1" dirty="0"/>
              <a:t>reactants</a:t>
            </a:r>
          </a:p>
          <a:p>
            <a:pPr lvl="3" algn="just">
              <a:lnSpc>
                <a:spcPct val="100000"/>
              </a:lnSpc>
            </a:pPr>
            <a:endParaRPr lang="en-US" b="1" dirty="0"/>
          </a:p>
          <a:p>
            <a:pPr algn="just">
              <a:lnSpc>
                <a:spcPct val="100000"/>
              </a:lnSpc>
            </a:pPr>
            <a:r>
              <a:rPr lang="en-US" sz="1800" dirty="0"/>
              <a:t>The final molecules of a chemical reaction are called </a:t>
            </a:r>
            <a:r>
              <a:rPr lang="en-US" sz="1800" b="1" dirty="0"/>
              <a:t>products</a:t>
            </a:r>
            <a:endParaRPr lang="en-US" sz="1800" dirty="0"/>
          </a:p>
        </p:txBody>
      </p:sp>
      <p:pic>
        <p:nvPicPr>
          <p:cNvPr id="4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27387EA4-7E7D-A947-9F7C-640EC9D1D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148" y="3886024"/>
            <a:ext cx="5458634" cy="2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8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264435"/>
              </p:ext>
            </p:extLst>
          </p:nvPr>
        </p:nvGraphicFramePr>
        <p:xfrm>
          <a:off x="2171700" y="870285"/>
          <a:ext cx="7848600" cy="545147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937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Rb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Kr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Ne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Cl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3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84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Protons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36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17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6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Neutrons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48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48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18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6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Electrons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36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kumimoji="0" lang="en-US" sz="3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3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r>
                        <a:rPr kumimoji="0" lang="en-US" sz="3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840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Reverse, reverse!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All chemical reactions are reversible: Products of the forward reaction become reactants for the reverse reaction</a:t>
            </a:r>
          </a:p>
          <a:p>
            <a:pPr lvl="3" algn="just"/>
            <a:endParaRPr lang="en-US" dirty="0"/>
          </a:p>
          <a:p>
            <a:pPr algn="just"/>
            <a:r>
              <a:rPr lang="en-US" dirty="0"/>
              <a:t>The two opposite-headed arrows indicate that a reaction is reversible</a:t>
            </a:r>
          </a:p>
          <a:p>
            <a:pPr lvl="1" algn="just"/>
            <a:r>
              <a:rPr lang="en-US" dirty="0"/>
              <a:t>3 H</a:t>
            </a:r>
            <a:r>
              <a:rPr lang="en-US" baseline="-25000" dirty="0"/>
              <a:t>2</a:t>
            </a:r>
            <a:r>
              <a:rPr lang="en-US" dirty="0"/>
              <a:t> + N ⇌ 2 NH</a:t>
            </a:r>
            <a:r>
              <a:rPr lang="en-US" baseline="-25000" dirty="0"/>
              <a:t>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2154129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Chemical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Chemical equilibrium is reached when the forward and reverse reactions occur at the same rate </a:t>
            </a:r>
          </a:p>
          <a:p>
            <a:pPr lvl="3" algn="just"/>
            <a:endParaRPr lang="en-US" dirty="0"/>
          </a:p>
          <a:p>
            <a:pPr algn="just"/>
            <a:r>
              <a:rPr lang="en-US" dirty="0"/>
              <a:t>At equilibrium the relative concentrations of reactants and products do not change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86538"/>
            <a:ext cx="4114800" cy="233362"/>
          </a:xfrm>
        </p:spPr>
        <p:txBody>
          <a:bodyPr/>
          <a:lstStyle/>
          <a:p>
            <a:r>
              <a:rPr lang="en-US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769659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7B352FC-1F44-4AB9-A2BD-FBF231C6B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C4D16C-751D-432F-A27F-A30EC85EC1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41" b="3289"/>
          <a:stretch/>
        </p:blipFill>
        <p:spPr>
          <a:xfrm>
            <a:off x="-2" y="-1"/>
            <a:ext cx="12192001" cy="685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4716089"/>
            <a:ext cx="6288261" cy="1573149"/>
          </a:xfrm>
          <a:prstGeom prst="rect">
            <a:avLst/>
          </a:prstGeom>
          <a:solidFill>
            <a:schemeClr val="tx1">
              <a:alpha val="30000"/>
            </a:schemeClr>
          </a:solidFill>
          <a:ln w="12700">
            <a:noFill/>
          </a:ln>
          <a:effectLst>
            <a:outerShdw blurRad="508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E154AF-D8BB-3A44-8786-0BCCC6D85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6210" y="4909985"/>
            <a:ext cx="3212386" cy="1185353"/>
          </a:xfrm>
        </p:spPr>
        <p:txBody>
          <a:bodyPr anchor="ctr">
            <a:normAutofit/>
          </a:bodyPr>
          <a:lstStyle/>
          <a:p>
            <a:r>
              <a:rPr lang="en-US" sz="2600">
                <a:solidFill>
                  <a:schemeClr val="bg1"/>
                </a:solidFill>
              </a:rPr>
              <a:t>Let’s Bond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CB2D3-C94A-B244-84AC-9528BA544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10734" y="4909984"/>
            <a:ext cx="2228641" cy="1185353"/>
          </a:xfrm>
        </p:spPr>
        <p:txBody>
          <a:bodyPr anchor="ctr">
            <a:normAutofit/>
          </a:bodyPr>
          <a:lstStyle/>
          <a:p>
            <a:r>
              <a:rPr lang="en-US" sz="1700">
                <a:solidFill>
                  <a:schemeClr val="bg1"/>
                </a:solidFill>
              </a:rPr>
              <a:t>8.31.2020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5175711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28936" y="5498088"/>
            <a:ext cx="1021458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Concept 2.3: The formation and function of molecules depend on chemical bonding between atoms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093976"/>
            <a:ext cx="3328416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2252870"/>
            <a:ext cx="3605767" cy="3560251"/>
          </a:xfrm>
        </p:spPr>
        <p:txBody>
          <a:bodyPr>
            <a:normAutofit/>
          </a:bodyPr>
          <a:lstStyle/>
          <a:p>
            <a:pPr algn="just"/>
            <a:r>
              <a:rPr lang="en-US" sz="1700" dirty="0"/>
              <a:t>Atoms with incomplete valence shells can share or transfer valence electrons with certain other atoms</a:t>
            </a:r>
          </a:p>
          <a:p>
            <a:pPr algn="just"/>
            <a:r>
              <a:rPr lang="en-US" sz="1700" dirty="0"/>
              <a:t>These interactions usually result in atoms staying close together, held by attractions called</a:t>
            </a:r>
            <a:br>
              <a:rPr lang="en-US" sz="1700" dirty="0"/>
            </a:br>
            <a:r>
              <a:rPr lang="en-US" sz="1700" b="1" dirty="0"/>
              <a:t>chemical bonds</a:t>
            </a:r>
            <a:endParaRPr lang="en-US" sz="1700" dirty="0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9AF8449-E992-8A48-9791-69020414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027" y="630936"/>
            <a:ext cx="6006058" cy="549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66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0D01200-0224-43C5-AB38-FB4D16B7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5200" dirty="0"/>
              <a:t>Covalent Bonds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A44A4-A002-4A88-9FC9-1D0566C97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D5C7B-DD16-401B-85CE-4AAA2A4F5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3355848"/>
            <a:ext cx="6268770" cy="2825496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A </a:t>
            </a:r>
            <a:r>
              <a:rPr lang="en-US" sz="1800" b="1" dirty="0"/>
              <a:t>covalent bond</a:t>
            </a:r>
            <a:r>
              <a:rPr lang="en-US" sz="1800" dirty="0"/>
              <a:t> is the sharing of a pair of valence electrons by two atoms</a:t>
            </a:r>
          </a:p>
          <a:p>
            <a:pPr algn="just"/>
            <a:r>
              <a:rPr lang="en-US" sz="1800" dirty="0"/>
              <a:t>In a covalent bond, the shared electrons count as part of each atom</a:t>
            </a:r>
            <a:r>
              <a:rPr lang="ja-JP" altLang="en-US" sz="1800"/>
              <a:t>’</a:t>
            </a:r>
            <a:r>
              <a:rPr lang="en-US" altLang="ja-JP" sz="1800" dirty="0"/>
              <a:t>s valence shell</a:t>
            </a:r>
          </a:p>
        </p:txBody>
      </p:sp>
      <p:pic>
        <p:nvPicPr>
          <p:cNvPr id="6" name="Picture 5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8EBEE737-B401-A848-A943-235EA9B91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6" y="601133"/>
            <a:ext cx="2966225" cy="558021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766618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462087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8"/>
          <a:stretch>
            <a:fillRect/>
          </a:stretch>
        </p:blipFill>
        <p:spPr>
          <a:xfrm>
            <a:off x="3044952" y="232886"/>
            <a:ext cx="6102096" cy="6392228"/>
          </a:xfrm>
          <a:prstGeom prst="rect">
            <a:avLst/>
          </a:prstGeom>
        </p:spPr>
      </p:pic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3299894" y="326560"/>
            <a:ext cx="920124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Name and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Molecular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Formula</a:t>
            </a:r>
          </a:p>
        </p:txBody>
      </p:sp>
      <p:sp>
        <p:nvSpPr>
          <p:cNvPr id="27" name="TextBox 5"/>
          <p:cNvSpPr txBox="1">
            <a:spLocks noChangeArrowheads="1"/>
          </p:cNvSpPr>
          <p:nvPr/>
        </p:nvSpPr>
        <p:spPr bwMode="auto">
          <a:xfrm>
            <a:off x="3188770" y="1307635"/>
            <a:ext cx="159979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(a) Hydrogen (H</a:t>
            </a:r>
            <a:r>
              <a:rPr lang="en-US" sz="1500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)</a:t>
            </a: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5098640" y="337672"/>
            <a:ext cx="1077218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Electron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Distribution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Diagram</a:t>
            </a:r>
          </a:p>
        </p:txBody>
      </p:sp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6489905" y="341640"/>
            <a:ext cx="1250342" cy="87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Lewis Dot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Structure and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Structural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Formula</a:t>
            </a:r>
          </a:p>
        </p:txBody>
      </p:sp>
      <p:sp>
        <p:nvSpPr>
          <p:cNvPr id="30" name="TextBox 14"/>
          <p:cNvSpPr txBox="1">
            <a:spLocks noChangeArrowheads="1"/>
          </p:cNvSpPr>
          <p:nvPr/>
        </p:nvSpPr>
        <p:spPr bwMode="auto">
          <a:xfrm>
            <a:off x="8257657" y="337673"/>
            <a:ext cx="631583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Space-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Filling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Model</a:t>
            </a:r>
          </a:p>
        </p:txBody>
      </p:sp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5387456" y="1755310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32" name="TextBox 18"/>
          <p:cNvSpPr txBox="1">
            <a:spLocks noChangeArrowheads="1"/>
          </p:cNvSpPr>
          <p:nvPr/>
        </p:nvSpPr>
        <p:spPr bwMode="auto">
          <a:xfrm>
            <a:off x="5758931" y="1755310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33" name="TextBox 20"/>
          <p:cNvSpPr txBox="1">
            <a:spLocks noChangeArrowheads="1"/>
          </p:cNvSpPr>
          <p:nvPr/>
        </p:nvSpPr>
        <p:spPr bwMode="auto">
          <a:xfrm>
            <a:off x="3188769" y="2353798"/>
            <a:ext cx="14411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(b) Oxygen (O</a:t>
            </a:r>
            <a:r>
              <a:rPr lang="en-US" sz="1500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)</a:t>
            </a:r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5409681" y="2763373"/>
            <a:ext cx="1202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35" name="TextBox 22"/>
          <p:cNvSpPr txBox="1">
            <a:spLocks noChangeArrowheads="1"/>
          </p:cNvSpPr>
          <p:nvPr/>
        </p:nvSpPr>
        <p:spPr bwMode="auto">
          <a:xfrm>
            <a:off x="5973244" y="2763373"/>
            <a:ext cx="1202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36" name="TextBox 26"/>
          <p:cNvSpPr txBox="1">
            <a:spLocks noChangeArrowheads="1"/>
          </p:cNvSpPr>
          <p:nvPr/>
        </p:nvSpPr>
        <p:spPr bwMode="auto">
          <a:xfrm>
            <a:off x="3188769" y="3438060"/>
            <a:ext cx="13939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(c) Water (H</a:t>
            </a:r>
            <a:r>
              <a:rPr lang="en-US" sz="1500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O)</a:t>
            </a:r>
          </a:p>
        </p:txBody>
      </p:sp>
      <p:sp>
        <p:nvSpPr>
          <p:cNvPr id="37" name="TextBox 27"/>
          <p:cNvSpPr txBox="1">
            <a:spLocks noChangeArrowheads="1"/>
          </p:cNvSpPr>
          <p:nvPr/>
        </p:nvSpPr>
        <p:spPr bwMode="auto">
          <a:xfrm>
            <a:off x="5420794" y="3857160"/>
            <a:ext cx="1202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38" name="TextBox 28"/>
          <p:cNvSpPr txBox="1">
            <a:spLocks noChangeArrowheads="1"/>
          </p:cNvSpPr>
          <p:nvPr/>
        </p:nvSpPr>
        <p:spPr bwMode="auto">
          <a:xfrm>
            <a:off x="5431906" y="4330235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39" name="TextBox 29"/>
          <p:cNvSpPr txBox="1">
            <a:spLocks noChangeArrowheads="1"/>
          </p:cNvSpPr>
          <p:nvPr/>
        </p:nvSpPr>
        <p:spPr bwMode="auto">
          <a:xfrm>
            <a:off x="5903394" y="3842873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40" name="TextBox 35"/>
          <p:cNvSpPr txBox="1">
            <a:spLocks noChangeArrowheads="1"/>
          </p:cNvSpPr>
          <p:nvPr/>
        </p:nvSpPr>
        <p:spPr bwMode="auto">
          <a:xfrm>
            <a:off x="3188770" y="4957298"/>
            <a:ext cx="163185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(d) Methane (CH</a:t>
            </a:r>
            <a:r>
              <a:rPr lang="en-US" sz="1500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4</a:t>
            </a:r>
            <a:r>
              <a:rPr lang="en-US" sz="15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)</a:t>
            </a:r>
          </a:p>
        </p:txBody>
      </p:sp>
      <p:sp>
        <p:nvSpPr>
          <p:cNvPr id="41" name="TextBox 36"/>
          <p:cNvSpPr txBox="1">
            <a:spLocks noChangeArrowheads="1"/>
          </p:cNvSpPr>
          <p:nvPr/>
        </p:nvSpPr>
        <p:spPr bwMode="auto">
          <a:xfrm>
            <a:off x="5141394" y="5625635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42" name="TextBox 37"/>
          <p:cNvSpPr txBox="1">
            <a:spLocks noChangeArrowheads="1"/>
          </p:cNvSpPr>
          <p:nvPr/>
        </p:nvSpPr>
        <p:spPr bwMode="auto">
          <a:xfrm>
            <a:off x="5622406" y="5143035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43" name="TextBox 38"/>
          <p:cNvSpPr txBox="1">
            <a:spLocks noChangeArrowheads="1"/>
          </p:cNvSpPr>
          <p:nvPr/>
        </p:nvSpPr>
        <p:spPr bwMode="auto">
          <a:xfrm>
            <a:off x="5620819" y="5616110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</a:rPr>
              <a:t>C</a:t>
            </a:r>
          </a:p>
        </p:txBody>
      </p:sp>
      <p:sp>
        <p:nvSpPr>
          <p:cNvPr id="44" name="TextBox 39"/>
          <p:cNvSpPr txBox="1">
            <a:spLocks noChangeArrowheads="1"/>
          </p:cNvSpPr>
          <p:nvPr/>
        </p:nvSpPr>
        <p:spPr bwMode="auto">
          <a:xfrm>
            <a:off x="5620819" y="6101885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  <p:sp>
        <p:nvSpPr>
          <p:cNvPr id="45" name="TextBox 40"/>
          <p:cNvSpPr txBox="1">
            <a:spLocks noChangeArrowheads="1"/>
          </p:cNvSpPr>
          <p:nvPr/>
        </p:nvSpPr>
        <p:spPr bwMode="auto">
          <a:xfrm>
            <a:off x="6105006" y="5616110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086226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en-US" dirty="0"/>
              <a:t>Electronegativity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CDF546E6-57E1-4F52-BC84-0722F29FA8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154161"/>
              </p:ext>
            </p:extLst>
          </p:nvPr>
        </p:nvGraphicFramePr>
        <p:xfrm>
          <a:off x="838200" y="1650222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267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8A42BF0-3735-DA4C-801E-83B5F3DA9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29" y="101897"/>
            <a:ext cx="11636542" cy="668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97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US" sz="3400" dirty="0"/>
              <a:t> Covalent Bonds: nonpolar vs polar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2684095"/>
            <a:ext cx="4015650" cy="349286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In a nonpolar covalent bond, the atoms share the electron equally</a:t>
            </a:r>
          </a:p>
          <a:p>
            <a:pPr lvl="3" algn="just">
              <a:lnSpc>
                <a:spcPct val="100000"/>
              </a:lnSpc>
            </a:pPr>
            <a:endParaRPr lang="en-US" sz="2000" dirty="0"/>
          </a:p>
          <a:p>
            <a:pPr algn="just">
              <a:lnSpc>
                <a:spcPct val="100000"/>
              </a:lnSpc>
            </a:pPr>
            <a:r>
              <a:rPr lang="en-US" sz="2000" dirty="0"/>
              <a:t>In a polar covalent bond, one atom is more electronegative, and the atoms do not share</a:t>
            </a:r>
            <a:br>
              <a:rPr lang="en-US" sz="2000" dirty="0"/>
            </a:br>
            <a:r>
              <a:rPr lang="en-US" sz="2000" dirty="0"/>
              <a:t>the electron equally</a:t>
            </a:r>
          </a:p>
          <a:p>
            <a:pPr lvl="3" algn="just">
              <a:lnSpc>
                <a:spcPct val="100000"/>
              </a:lnSpc>
            </a:pPr>
            <a:endParaRPr lang="en-US" sz="2000" dirty="0"/>
          </a:p>
          <a:p>
            <a:pPr algn="just">
              <a:lnSpc>
                <a:spcPct val="100000"/>
              </a:lnSpc>
            </a:pPr>
            <a:r>
              <a:rPr lang="en-US" sz="2000" dirty="0"/>
              <a:t>Unequal sharing of electrons causes a partial positive or negative charge for each atom</a:t>
            </a:r>
            <a:br>
              <a:rPr lang="en-US" sz="2000" dirty="0"/>
            </a:br>
            <a:r>
              <a:rPr lang="en-US" sz="2000" dirty="0"/>
              <a:t>or molecule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385816" y="959895"/>
            <a:ext cx="6440424" cy="4882855"/>
            <a:chOff x="4507992" y="2225040"/>
            <a:chExt cx="3176016" cy="240792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52"/>
            <a:stretch>
              <a:fillRect/>
            </a:stretch>
          </p:blipFill>
          <p:spPr>
            <a:xfrm>
              <a:off x="4507992" y="2225040"/>
              <a:ext cx="3176016" cy="2407920"/>
            </a:xfrm>
            <a:prstGeom prst="rect">
              <a:avLst/>
            </a:prstGeom>
          </p:spPr>
        </p:pic>
        <p:sp>
          <p:nvSpPr>
            <p:cNvPr id="12" name="TextBox 2"/>
            <p:cNvSpPr txBox="1">
              <a:spLocks noChangeArrowheads="1"/>
            </p:cNvSpPr>
            <p:nvPr/>
          </p:nvSpPr>
          <p:spPr bwMode="auto">
            <a:xfrm>
              <a:off x="6753835" y="2240916"/>
              <a:ext cx="2789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l-GR" sz="4300" b="1" dirty="0">
                  <a:solidFill>
                    <a:srgbClr val="000000"/>
                  </a:solidFill>
                  <a:latin typeface="Times New Roman" pitchFamily="18" charset="0"/>
                  <a:ea typeface="ＭＳ Ｐゴシック" charset="0"/>
                  <a:cs typeface="Times New Roman" pitchFamily="18" charset="0"/>
                </a:rPr>
                <a:t>δ−</a:t>
              </a:r>
              <a:endParaRPr lang="en-US" sz="43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endParaRPr>
            </a:p>
          </p:txBody>
        </p:sp>
        <p:sp>
          <p:nvSpPr>
            <p:cNvPr id="13" name="TextBox 3"/>
            <p:cNvSpPr txBox="1">
              <a:spLocks noChangeArrowheads="1"/>
            </p:cNvSpPr>
            <p:nvPr/>
          </p:nvSpPr>
          <p:spPr bwMode="auto">
            <a:xfrm>
              <a:off x="5988660" y="2744153"/>
              <a:ext cx="2789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l-GR" sz="4300" b="1" dirty="0">
                  <a:solidFill>
                    <a:srgbClr val="000000"/>
                  </a:solidFill>
                  <a:latin typeface="Times New Roman" pitchFamily="18" charset="0"/>
                  <a:ea typeface="ＭＳ Ｐゴシック" charset="0"/>
                  <a:cs typeface="Times New Roman" pitchFamily="18" charset="0"/>
                </a:rPr>
                <a:t>δ−</a:t>
              </a:r>
              <a:endParaRPr lang="en-US" sz="43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endParaRPr>
            </a:p>
          </p:txBody>
        </p:sp>
        <p:sp>
          <p:nvSpPr>
            <p:cNvPr id="14" name="TextBox 4"/>
            <p:cNvSpPr txBox="1">
              <a:spLocks noChangeArrowheads="1"/>
            </p:cNvSpPr>
            <p:nvPr/>
          </p:nvSpPr>
          <p:spPr bwMode="auto">
            <a:xfrm>
              <a:off x="6012471" y="3163253"/>
              <a:ext cx="1987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4300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O</a:t>
              </a: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4537685" y="4101466"/>
              <a:ext cx="2789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l-GR" sz="4300" b="1" dirty="0">
                  <a:solidFill>
                    <a:srgbClr val="000000"/>
                  </a:solidFill>
                  <a:latin typeface="Times New Roman" pitchFamily="18" charset="0"/>
                  <a:ea typeface="ＭＳ Ｐゴシック" charset="0"/>
                  <a:cs typeface="Times New Roman" pitchFamily="18" charset="0"/>
                </a:rPr>
                <a:t>δ+</a:t>
              </a:r>
              <a:endParaRPr lang="en-US" sz="43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endParaRPr>
            </a:p>
          </p:txBody>
        </p:sp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5020284" y="3934778"/>
              <a:ext cx="1859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4300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H</a:t>
              </a:r>
            </a:p>
          </p:txBody>
        </p:sp>
        <p:sp>
          <p:nvSpPr>
            <p:cNvPr id="17" name="TextBox 7"/>
            <p:cNvSpPr txBox="1">
              <a:spLocks noChangeArrowheads="1"/>
            </p:cNvSpPr>
            <p:nvPr/>
          </p:nvSpPr>
          <p:spPr bwMode="auto">
            <a:xfrm>
              <a:off x="5848959" y="4304666"/>
              <a:ext cx="4792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4300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H</a:t>
              </a:r>
              <a:r>
                <a:rPr lang="en-US" sz="4300" b="1" baseline="-25000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2</a:t>
              </a:r>
              <a:r>
                <a:rPr lang="en-US" sz="4300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O</a:t>
              </a:r>
            </a:p>
          </p:txBody>
        </p:sp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7025296" y="3937953"/>
              <a:ext cx="1859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4300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H</a:t>
              </a:r>
            </a:p>
          </p:txBody>
        </p:sp>
        <p:sp>
          <p:nvSpPr>
            <p:cNvPr id="19" name="TextBox 9"/>
            <p:cNvSpPr txBox="1">
              <a:spLocks noChangeArrowheads="1"/>
            </p:cNvSpPr>
            <p:nvPr/>
          </p:nvSpPr>
          <p:spPr bwMode="auto">
            <a:xfrm>
              <a:off x="7378516" y="4099085"/>
              <a:ext cx="2821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l-GR" sz="4300" b="1" dirty="0">
                  <a:solidFill>
                    <a:srgbClr val="000000"/>
                  </a:solidFill>
                  <a:latin typeface="Times New Roman" pitchFamily="18" charset="0"/>
                  <a:ea typeface="ＭＳ Ｐゴシック" charset="0"/>
                  <a:cs typeface="Times New Roman" pitchFamily="18" charset="0"/>
                </a:rPr>
                <a:t>δ+</a:t>
              </a:r>
              <a:endParaRPr lang="en-US" sz="43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56312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f905760-2593-4b06-bcdc-959f6f49a6ff"/>
  <p:tag name="WASPOLLED" val="E1B8078606B94834AC13BBC4F46CE0CE"/>
  <p:tag name="TPVERSION" val="8"/>
  <p:tag name="TPFULLVERSION" val="8.7.1.1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243541"/>
      </a:dk2>
      <a:lt2>
        <a:srgbClr val="E4E8E2"/>
      </a:lt2>
      <a:accent1>
        <a:srgbClr val="9A4DC3"/>
      </a:accent1>
      <a:accent2>
        <a:srgbClr val="684EB9"/>
      </a:accent2>
      <a:accent3>
        <a:srgbClr val="4D62C3"/>
      </a:accent3>
      <a:accent4>
        <a:srgbClr val="3B81B1"/>
      </a:accent4>
      <a:accent5>
        <a:srgbClr val="46B2B1"/>
      </a:accent5>
      <a:accent6>
        <a:srgbClr val="3BB17E"/>
      </a:accent6>
      <a:hlink>
        <a:srgbClr val="358E9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787</Words>
  <Application>Microsoft Macintosh PowerPoint</Application>
  <PresentationFormat>Widescreen</PresentationFormat>
  <Paragraphs>167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Avenir Next LT Pro</vt:lpstr>
      <vt:lpstr>Calibri</vt:lpstr>
      <vt:lpstr>Times</vt:lpstr>
      <vt:lpstr>Times New Roman</vt:lpstr>
      <vt:lpstr>AccentBoxVTI</vt:lpstr>
      <vt:lpstr>PowerPoint Presentation</vt:lpstr>
      <vt:lpstr>PowerPoint Presentation</vt:lpstr>
      <vt:lpstr>Let’s Bond</vt:lpstr>
      <vt:lpstr>Concept 2.3: The formation and function of molecules depend on chemical bonding between atoms</vt:lpstr>
      <vt:lpstr>Covalent Bonds</vt:lpstr>
      <vt:lpstr>PowerPoint Presentation</vt:lpstr>
      <vt:lpstr>Electronegativity</vt:lpstr>
      <vt:lpstr>PowerPoint Presentation</vt:lpstr>
      <vt:lpstr> Covalent Bonds: nonpolar vs polar</vt:lpstr>
      <vt:lpstr>Ionic Bonds</vt:lpstr>
      <vt:lpstr> Cation or anion?</vt:lpstr>
      <vt:lpstr>Ionic compounds</vt:lpstr>
      <vt:lpstr>Weak Chemical Interactions</vt:lpstr>
      <vt:lpstr>Hydrogen Bonds</vt:lpstr>
      <vt:lpstr>PowerPoint Presentation</vt:lpstr>
      <vt:lpstr>Van der Waals Interactions</vt:lpstr>
      <vt:lpstr>Structure-function relationship</vt:lpstr>
      <vt:lpstr>PowerPoint Presentation</vt:lpstr>
      <vt:lpstr>Chemical reactions make and break chemical bonds</vt:lpstr>
      <vt:lpstr> Reverse, reverse!</vt:lpstr>
      <vt:lpstr> Chemical equilibrium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Hurt, Centdrika</dc:creator>
  <cp:lastModifiedBy>Hurt, Centdrika</cp:lastModifiedBy>
  <cp:revision>2</cp:revision>
  <dcterms:created xsi:type="dcterms:W3CDTF">2020-08-30T23:59:57Z</dcterms:created>
  <dcterms:modified xsi:type="dcterms:W3CDTF">2020-09-01T16:42:22Z</dcterms:modified>
</cp:coreProperties>
</file>