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502"/>
    <p:restoredTop sz="95853"/>
  </p:normalViewPr>
  <p:slideViewPr>
    <p:cSldViewPr snapToGrid="0" snapToObjects="1">
      <p:cViewPr varScale="1">
        <p:scale>
          <a:sx n="114" d="100"/>
          <a:sy n="114" d="100"/>
        </p:scale>
        <p:origin x="19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8/30/20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902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A279-0833-481D-8C56-F67FD0AC6C50}" type="datetime1">
              <a:rPr lang="en-US" smtClean="0"/>
              <a:t>8/30/20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814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DA83-5663-4C9C-B9AA-0B40A3DAFF81}" type="datetime1">
              <a:rPr lang="en-US" smtClean="0"/>
              <a:t>8/30/20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8/30/20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337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8/30/20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917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8/30/20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908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8/30/20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351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8/30/20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5531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8/30/20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813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8/30/20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418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8/30/20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443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8/30/20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7428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6" r:id="rId6"/>
    <p:sldLayoutId id="2147483751" r:id="rId7"/>
    <p:sldLayoutId id="2147483752" r:id="rId8"/>
    <p:sldLayoutId id="2147483753" r:id="rId9"/>
    <p:sldLayoutId id="2147483755" r:id="rId10"/>
    <p:sldLayoutId id="2147483754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i="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0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F452A527-3631-41ED-858D-3777A7D14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8C12B2-FA4B-904E-9449-7DF1855CA5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30000" y="639097"/>
            <a:ext cx="4813072" cy="3494791"/>
          </a:xfrm>
        </p:spPr>
        <p:txBody>
          <a:bodyPr>
            <a:normAutofit/>
          </a:bodyPr>
          <a:lstStyle/>
          <a:p>
            <a:r>
              <a:rPr lang="en-US"/>
              <a:t>Water and Life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6BEA1B-6987-424F-BE67-61D16C590C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29999" y="4455621"/>
            <a:ext cx="4829101" cy="1238616"/>
          </a:xfrm>
        </p:spPr>
        <p:txBody>
          <a:bodyPr>
            <a:normAutofit/>
          </a:bodyPr>
          <a:lstStyle/>
          <a:p>
            <a:r>
              <a:rPr lang="en-US" dirty="0"/>
              <a:t>8.31.2020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0671517-73EA-4E49-AC12-3ED0C13C91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0666" b="-1"/>
          <a:stretch/>
        </p:blipFill>
        <p:spPr>
          <a:xfrm>
            <a:off x="1" y="10"/>
            <a:ext cx="6096000" cy="6857990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28A9C89-B313-458F-9C85-515930A51A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805053" y="4294754"/>
            <a:ext cx="43891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37318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9B4056F-1959-4627-A683-77F6C0603F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03_06-IceStructure-L.jpg">
            <a:extLst>
              <a:ext uri="{FF2B5EF4-FFF2-40B4-BE49-F238E27FC236}">
                <a16:creationId xmlns:a16="http://schemas.microsoft.com/office/drawing/2014/main" id="{B187C1E5-F2FC-E444-A409-BFD008982C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8503" y="643538"/>
            <a:ext cx="10236094" cy="3557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8D7349B-C9FA-4FCE-A1FF-948F460A3A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07" y="4554906"/>
            <a:ext cx="12188952" cy="2303094"/>
          </a:xfrm>
          <a:prstGeom prst="rect">
            <a:avLst/>
          </a:prstGeom>
          <a:solidFill>
            <a:srgbClr val="86A5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922AF3-8600-8A45-8B9B-22026F4A96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998" y="4905301"/>
            <a:ext cx="4988879" cy="1554485"/>
          </a:xfrm>
        </p:spPr>
        <p:txBody>
          <a:bodyPr anchor="ctr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</a:rPr>
              <a:t>Floating of Ice on Liquid Water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5646586-8E5D-4A2B-BDA9-01CE28AC89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820770" y="5247564"/>
            <a:ext cx="0" cy="873457"/>
          </a:xfrm>
          <a:prstGeom prst="line">
            <a:avLst/>
          </a:prstGeom>
          <a:ln w="19050">
            <a:solidFill>
              <a:srgbClr val="86A5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5D0881-2F29-3A4E-9A22-ACB53593C2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4301" y="4905300"/>
            <a:ext cx="5914332" cy="1554485"/>
          </a:xfrm>
        </p:spPr>
        <p:txBody>
          <a:bodyPr anchor="ctr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FFFFFF"/>
                </a:solidFill>
              </a:rPr>
              <a:t>Ice floats in liquid water because hydrogen bonds in ice are more </a:t>
            </a:r>
            <a:r>
              <a:rPr lang="en-US" altLang="ja-JP" dirty="0">
                <a:solidFill>
                  <a:srgbClr val="FFFFFF"/>
                </a:solidFill>
              </a:rPr>
              <a:t>“ordered,” making ice less dense</a:t>
            </a:r>
            <a:endParaRPr lang="en-US" altLang="en-US" dirty="0">
              <a:solidFill>
                <a:srgbClr val="FFFFFF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705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16">
            <a:extLst>
              <a:ext uri="{FF2B5EF4-FFF2-40B4-BE49-F238E27FC236}">
                <a16:creationId xmlns:a16="http://schemas.microsoft.com/office/drawing/2014/main" id="{13BCCAE5-A35B-4B66-A4A7-E23C34A403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50A5D3-50E5-A344-BA7D-1ABE09295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/>
              <a:t>Water: The Solvent of Life</a:t>
            </a:r>
          </a:p>
        </p:txBody>
      </p:sp>
      <p:cxnSp>
        <p:nvCxnSpPr>
          <p:cNvPr id="24" name="Straight Connector 18">
            <a:extLst>
              <a:ext uri="{FF2B5EF4-FFF2-40B4-BE49-F238E27FC236}">
                <a16:creationId xmlns:a16="http://schemas.microsoft.com/office/drawing/2014/main" id="{6987BDFB-DE64-4B56-B44F-45FAE19FA9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895846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FD5767-0D15-F741-835F-8CB0BBD65A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08201"/>
            <a:ext cx="6437367" cy="3760891"/>
          </a:xfrm>
        </p:spPr>
        <p:txBody>
          <a:bodyPr>
            <a:norm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US" altLang="en-US" dirty="0"/>
              <a:t>A </a:t>
            </a:r>
            <a:r>
              <a:rPr lang="en-US" altLang="en-US" b="1" dirty="0"/>
              <a:t>solution</a:t>
            </a:r>
            <a:r>
              <a:rPr lang="en-US" altLang="en-US" dirty="0"/>
              <a:t> is a liquid that is a completely homogeneous mixture of substances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altLang="en-US" dirty="0"/>
              <a:t>The </a:t>
            </a:r>
            <a:r>
              <a:rPr lang="en-US" altLang="en-US" b="1" dirty="0"/>
              <a:t>solvent</a:t>
            </a:r>
            <a:r>
              <a:rPr lang="en-US" altLang="en-US" dirty="0"/>
              <a:t> is the dissolving agent of a solution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altLang="en-US" dirty="0"/>
              <a:t>The </a:t>
            </a:r>
            <a:r>
              <a:rPr lang="en-US" altLang="en-US" b="1" dirty="0"/>
              <a:t>solute</a:t>
            </a:r>
            <a:r>
              <a:rPr lang="en-US" altLang="en-US" dirty="0"/>
              <a:t> is the substance that is dissolved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altLang="en-US" dirty="0"/>
              <a:t>An </a:t>
            </a:r>
            <a:r>
              <a:rPr lang="en-US" altLang="en-US" b="1" dirty="0"/>
              <a:t>aqueous solution</a:t>
            </a:r>
            <a:r>
              <a:rPr lang="en-US" altLang="en-US" dirty="0"/>
              <a:t> is one in which water is the solvent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5" name="Picture 4" descr="A close up of a ball&#10;&#10;Description automatically generated">
            <a:extLst>
              <a:ext uri="{FF2B5EF4-FFF2-40B4-BE49-F238E27FC236}">
                <a16:creationId xmlns:a16="http://schemas.microsoft.com/office/drawing/2014/main" id="{24A1DEAA-4D14-0242-99A3-0BCBEEDE7F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1" b="2168"/>
          <a:stretch/>
        </p:blipFill>
        <p:spPr>
          <a:xfrm>
            <a:off x="7625164" y="1576493"/>
            <a:ext cx="4452636" cy="4051134"/>
          </a:xfrm>
          <a:prstGeom prst="rect">
            <a:avLst/>
          </a:prstGeom>
        </p:spPr>
      </p:pic>
      <p:sp>
        <p:nvSpPr>
          <p:cNvPr id="25" name="Rectangle 20">
            <a:extLst>
              <a:ext uri="{FF2B5EF4-FFF2-40B4-BE49-F238E27FC236}">
                <a16:creationId xmlns:a16="http://schemas.microsoft.com/office/drawing/2014/main" id="{CB06839E-D8C3-4A74-BA2B-3B97E7B2CD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232955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4320E-4D84-E841-81A0-376267A88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 water-soluble protein</a:t>
            </a:r>
          </a:p>
        </p:txBody>
      </p:sp>
      <p:sp>
        <p:nvSpPr>
          <p:cNvPr id="4" name="Content Placeholder 7">
            <a:extLst>
              <a:ext uri="{FF2B5EF4-FFF2-40B4-BE49-F238E27FC236}">
                <a16:creationId xmlns:a16="http://schemas.microsoft.com/office/drawing/2014/main" id="{55625D3F-DE19-9C49-B0AA-FD7D864D2BA6}"/>
              </a:ext>
            </a:extLst>
          </p:cNvPr>
          <p:cNvSpPr txBox="1">
            <a:spLocks noChangeArrowheads="1"/>
          </p:cNvSpPr>
          <p:nvPr/>
        </p:nvSpPr>
        <p:spPr>
          <a:xfrm>
            <a:off x="2667000" y="6455601"/>
            <a:ext cx="6858000" cy="42068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altLang="en-US" sz="1700" dirty="0">
                <a:solidFill>
                  <a:schemeClr val="bg1"/>
                </a:solidFill>
              </a:rPr>
              <a:t>Hydrophobic and Hydrophilic Interactions</a:t>
            </a:r>
          </a:p>
        </p:txBody>
      </p:sp>
      <p:pic>
        <p:nvPicPr>
          <p:cNvPr id="6" name="Content Placeholder 5" descr="03_08-WaterSolubleProtein-L.jpg">
            <a:extLst>
              <a:ext uri="{FF2B5EF4-FFF2-40B4-BE49-F238E27FC236}">
                <a16:creationId xmlns:a16="http://schemas.microsoft.com/office/drawing/2014/main" id="{FFC5AF83-6B6D-314D-8DAA-C992DF2678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963" y="2153444"/>
            <a:ext cx="8534400" cy="367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26675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0AB6E427-3F73-4C06-A5D5-AE52C3883B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8C9BDAA-0390-4B39-9B5C-BC95E5120D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9919" cy="6858000"/>
          </a:xfrm>
          <a:prstGeom prst="rect">
            <a:avLst/>
          </a:prstGeom>
          <a:solidFill>
            <a:srgbClr val="86A5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63A8C23-EF72-AE4C-9009-59456938F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6"/>
            <a:ext cx="3084844" cy="1961086"/>
          </a:xfrm>
        </p:spPr>
        <p:txBody>
          <a:bodyPr>
            <a:normAutofit/>
          </a:bodyPr>
          <a:lstStyle/>
          <a:p>
            <a:pPr algn="ctr"/>
            <a:r>
              <a:rPr lang="en-US" sz="3400" dirty="0">
                <a:solidFill>
                  <a:srgbClr val="FFFFFF"/>
                </a:solidFill>
              </a:rPr>
              <a:t>Acidic and basic conditions affect living organisms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04A321A-A039-4720-87B4-66A4210E0D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71752" y="2638787"/>
            <a:ext cx="27432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EEC56-8CA4-E745-B50C-2FBC93BCF6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6461" y="2799654"/>
            <a:ext cx="3440624" cy="3957984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altLang="en-US" dirty="0">
                <a:solidFill>
                  <a:srgbClr val="FFFFFF"/>
                </a:solidFill>
              </a:rPr>
              <a:t>A hydrogen atom in a hydrogen bond between two water molecules can shift from one to the other:</a:t>
            </a:r>
          </a:p>
          <a:p>
            <a:pPr lvl="3">
              <a:lnSpc>
                <a:spcPct val="90000"/>
              </a:lnSpc>
            </a:pPr>
            <a:endParaRPr lang="en-US" altLang="en-US" sz="2000" dirty="0">
              <a:solidFill>
                <a:srgbClr val="FFFFFF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altLang="en-US" sz="2000" dirty="0">
                <a:solidFill>
                  <a:srgbClr val="FFFFFF"/>
                </a:solidFill>
              </a:rPr>
              <a:t>The hydrogen atom leaves its electron behind and is transferred as a proton, or hydrogen ion (H+)</a:t>
            </a:r>
          </a:p>
          <a:p>
            <a:pPr lvl="1">
              <a:lnSpc>
                <a:spcPct val="90000"/>
              </a:lnSpc>
            </a:pPr>
            <a:r>
              <a:rPr lang="en-US" altLang="en-US" sz="2000" dirty="0">
                <a:solidFill>
                  <a:srgbClr val="FFFFFF"/>
                </a:solidFill>
              </a:rPr>
              <a:t>The molecule with the extra proton is now a hydronium ion (H3O+), though it is often represented as H+</a:t>
            </a:r>
          </a:p>
          <a:p>
            <a:pPr lvl="1">
              <a:lnSpc>
                <a:spcPct val="90000"/>
              </a:lnSpc>
            </a:pPr>
            <a:r>
              <a:rPr lang="en-US" altLang="en-US" sz="2000" dirty="0">
                <a:solidFill>
                  <a:srgbClr val="FFFFFF"/>
                </a:solidFill>
              </a:rPr>
              <a:t>The molecule that lost the proton is now a hydroxide ion (OH–)</a:t>
            </a:r>
          </a:p>
          <a:p>
            <a:pPr>
              <a:lnSpc>
                <a:spcPct val="90000"/>
              </a:lnSpc>
            </a:pP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4" name="Picture 3" descr="03_UN02InText-L.jpg">
            <a:extLst>
              <a:ext uri="{FF2B5EF4-FFF2-40B4-BE49-F238E27FC236}">
                <a16:creationId xmlns:a16="http://schemas.microsoft.com/office/drawing/2014/main" id="{B4AE5478-5608-944C-AEC1-BB18B28270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42017" y="2358301"/>
            <a:ext cx="6798082" cy="2141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02028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0123B-CFEF-F043-AA25-88F21762B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Acids and bases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0454E9-F20D-B049-9FC4-B08FA43BDC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en-US" dirty="0"/>
              <a:t>An </a:t>
            </a:r>
            <a:r>
              <a:rPr lang="en-US" altLang="en-US" b="1" dirty="0"/>
              <a:t>acid</a:t>
            </a:r>
            <a:r>
              <a:rPr lang="en-US" altLang="en-US" dirty="0"/>
              <a:t> is a substance that increases the H</a:t>
            </a:r>
            <a:r>
              <a:rPr lang="en-US" altLang="en-US" baseline="30000" dirty="0"/>
              <a:t>+</a:t>
            </a:r>
            <a:r>
              <a:rPr lang="en-US" altLang="en-US" dirty="0"/>
              <a:t> concentration of a solution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/>
              <a:t>A </a:t>
            </a:r>
            <a:r>
              <a:rPr lang="en-US" altLang="en-US" b="1" dirty="0"/>
              <a:t>base</a:t>
            </a:r>
            <a:r>
              <a:rPr lang="en-US" altLang="en-US" dirty="0"/>
              <a:t> is a substance that reduces the H</a:t>
            </a:r>
            <a:r>
              <a:rPr lang="en-US" altLang="en-US" baseline="30000" dirty="0"/>
              <a:t>+</a:t>
            </a:r>
            <a:r>
              <a:rPr lang="en-US" altLang="en-US" dirty="0"/>
              <a:t> concentration of a solution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/>
              <a:t>Strong acids and bases dissociate completely</a:t>
            </a:r>
            <a:br>
              <a:rPr lang="en-US" altLang="en-US" dirty="0"/>
            </a:br>
            <a:r>
              <a:rPr lang="en-US" altLang="en-US" dirty="0"/>
              <a:t>in water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/>
              <a:t>Weak acids and bases reversibly release and accept back hydrogen ions, but can still shift the balance of H</a:t>
            </a:r>
            <a:r>
              <a:rPr lang="en-US" altLang="en-US" baseline="30000" dirty="0"/>
              <a:t>+</a:t>
            </a:r>
            <a:r>
              <a:rPr lang="en-US" altLang="en-US" dirty="0"/>
              <a:t> and OH</a:t>
            </a:r>
            <a:r>
              <a:rPr lang="en-US" altLang="en-US" baseline="30000" dirty="0"/>
              <a:t>–</a:t>
            </a:r>
            <a:r>
              <a:rPr lang="en-US" altLang="en-US" dirty="0"/>
              <a:t> away from neutrality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6861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D40791F6-715D-481A-9C4A-3645AECFD5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D2E892-E699-9443-BA33-CDD553370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257" y="634946"/>
            <a:ext cx="6432434" cy="1450757"/>
          </a:xfrm>
        </p:spPr>
        <p:txBody>
          <a:bodyPr>
            <a:normAutofit/>
          </a:bodyPr>
          <a:lstStyle/>
          <a:p>
            <a:r>
              <a:rPr lang="en-US"/>
              <a:t>Compounds form acids or bases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40F83A4-FAC4-4867-95A5-BBFD280C7B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76240" y="2267421"/>
            <a:ext cx="603504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C8394C-A6FE-C144-81E0-0CA9F8D0C8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2257" y="2407436"/>
            <a:ext cx="6432434" cy="3461658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en-US" dirty="0"/>
              <a:t>An </a:t>
            </a:r>
            <a:r>
              <a:rPr lang="en-US" altLang="en-US" u="sng" dirty="0"/>
              <a:t>acid</a:t>
            </a:r>
            <a:r>
              <a:rPr lang="en-US" altLang="en-US" dirty="0"/>
              <a:t> releases a hydrogen ion when it dissolves in water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dirty="0"/>
              <a:t>high H</a:t>
            </a:r>
            <a:r>
              <a:rPr lang="en-US" altLang="en-US" baseline="30000" dirty="0"/>
              <a:t>+</a:t>
            </a:r>
            <a:r>
              <a:rPr lang="en-US" altLang="en-US" dirty="0"/>
              <a:t> concentration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dirty="0"/>
              <a:t>pH less than 7</a:t>
            </a:r>
          </a:p>
          <a:p>
            <a:pPr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dirty="0"/>
              <a:t>A </a:t>
            </a:r>
            <a:r>
              <a:rPr lang="en-US" altLang="en-US" u="sng" dirty="0"/>
              <a:t>base</a:t>
            </a:r>
            <a:r>
              <a:rPr lang="en-US" altLang="en-US" dirty="0"/>
              <a:t> removes hydrogen ions from a solution</a:t>
            </a:r>
          </a:p>
          <a:p>
            <a:pPr lvl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dirty="0"/>
              <a:t>low H</a:t>
            </a:r>
            <a:r>
              <a:rPr lang="en-US" altLang="en-US" baseline="30000" dirty="0"/>
              <a:t>+</a:t>
            </a:r>
            <a:r>
              <a:rPr lang="en-US" altLang="en-US" dirty="0"/>
              <a:t> concentration</a:t>
            </a:r>
          </a:p>
          <a:p>
            <a:pPr lvl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dirty="0"/>
              <a:t>pH greater than 7</a:t>
            </a:r>
          </a:p>
          <a:p>
            <a:endParaRPr lang="en-US" dirty="0"/>
          </a:p>
        </p:txBody>
      </p:sp>
      <p:pic>
        <p:nvPicPr>
          <p:cNvPr id="14" name="Picture 13" descr="A picture containing drawing, clock&#10;&#10;Description automatically generated">
            <a:extLst>
              <a:ext uri="{FF2B5EF4-FFF2-40B4-BE49-F238E27FC236}">
                <a16:creationId xmlns:a16="http://schemas.microsoft.com/office/drawing/2014/main" id="{AAFBA122-9251-C94D-826B-8A32A5A0D2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1274" y="3880152"/>
            <a:ext cx="3998469" cy="2519036"/>
          </a:xfrm>
          <a:prstGeom prst="rect">
            <a:avLst/>
          </a:prstGeom>
        </p:spPr>
      </p:pic>
      <p:pic>
        <p:nvPicPr>
          <p:cNvPr id="12" name="Picture 11" descr="A screenshot of a cell phone&#10;&#10;Description automatically generated">
            <a:extLst>
              <a:ext uri="{FF2B5EF4-FFF2-40B4-BE49-F238E27FC236}">
                <a16:creationId xmlns:a16="http://schemas.microsoft.com/office/drawing/2014/main" id="{E3CB2A55-34FB-5B43-8824-804B381FCC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7052" y="953201"/>
            <a:ext cx="3646912" cy="2525487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811CBAFA-D7E0-40A7-BB94-2C05304B40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450711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8CB54FC-0B2A-4107-9A70-958B90B765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A570B6-8714-034A-9A97-1A2E5383DD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1685" y="634946"/>
            <a:ext cx="5127171" cy="145075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The pH scale</a:t>
            </a:r>
          </a:p>
        </p:txBody>
      </p:sp>
      <p:pic>
        <p:nvPicPr>
          <p:cNvPr id="4" name="Picture 1" descr="A screenshot of a cell phone&#10;&#10;Description automatically generated">
            <a:extLst>
              <a:ext uri="{FF2B5EF4-FFF2-40B4-BE49-F238E27FC236}">
                <a16:creationId xmlns:a16="http://schemas.microsoft.com/office/drawing/2014/main" id="{B7C64B66-9105-B14D-9517-FC405442F2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3144" y="382043"/>
            <a:ext cx="5311543" cy="6018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855A9B5-1710-4B19-B0F1-CDFDD4ED5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14044" y="2246569"/>
            <a:ext cx="45720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3">
            <a:extLst>
              <a:ext uri="{FF2B5EF4-FFF2-40B4-BE49-F238E27FC236}">
                <a16:creationId xmlns:a16="http://schemas.microsoft.com/office/drawing/2014/main" id="{BD7EE381-ECBF-5044-917C-3791C9ADD6A3}"/>
              </a:ext>
            </a:extLst>
          </p:cNvPr>
          <p:cNvSpPr txBox="1">
            <a:spLocks noChangeArrowheads="1"/>
          </p:cNvSpPr>
          <p:nvPr/>
        </p:nvSpPr>
        <p:spPr>
          <a:xfrm>
            <a:off x="6411684" y="2297707"/>
            <a:ext cx="5127172" cy="4285969"/>
          </a:xfrm>
          <a:prstGeom prst="rect">
            <a:avLst/>
          </a:prstGeom>
        </p:spPr>
        <p:txBody>
          <a:bodyPr vert="horz" lIns="0" tIns="45720" rIns="0" bIns="45720" rtlCol="0">
            <a:normAutofit lnSpcReduction="10000"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2400"/>
              </a:spcBef>
              <a:spcAft>
                <a:spcPts val="600"/>
              </a:spcAft>
            </a:pPr>
            <a:r>
              <a:rPr lang="en-US" altLang="en-US" sz="1600" dirty="0"/>
              <a:t>In any aqueous solution at 25°C the product of H</a:t>
            </a:r>
            <a:r>
              <a:rPr lang="en-US" altLang="en-US" sz="1600" baseline="30000" dirty="0"/>
              <a:t>+</a:t>
            </a:r>
            <a:r>
              <a:rPr lang="en-US" altLang="en-US" sz="1600" dirty="0"/>
              <a:t> and OH</a:t>
            </a:r>
            <a:r>
              <a:rPr lang="en-US" altLang="en-US" sz="1600" baseline="30000" dirty="0"/>
              <a:t>–</a:t>
            </a:r>
            <a:r>
              <a:rPr lang="en-US" altLang="en-US" sz="1600" dirty="0"/>
              <a:t> is constant and can be written as                           </a:t>
            </a:r>
          </a:p>
          <a:p>
            <a:pPr>
              <a:lnSpc>
                <a:spcPct val="120000"/>
              </a:lnSpc>
              <a:spcBef>
                <a:spcPts val="2400"/>
              </a:spcBef>
              <a:spcAft>
                <a:spcPts val="600"/>
              </a:spcAft>
            </a:pPr>
            <a:r>
              <a:rPr lang="en-US" altLang="en-US" sz="1600" dirty="0"/>
              <a:t>                                [H</a:t>
            </a:r>
            <a:r>
              <a:rPr lang="en-US" altLang="en-US" sz="1600" baseline="30000" dirty="0"/>
              <a:t>+</a:t>
            </a:r>
            <a:r>
              <a:rPr lang="en-US" altLang="en-US" sz="1600" dirty="0"/>
              <a:t>][OH</a:t>
            </a:r>
            <a:r>
              <a:rPr lang="en-US" altLang="en-US" sz="1600" baseline="30000" dirty="0"/>
              <a:t>–</a:t>
            </a:r>
            <a:r>
              <a:rPr lang="en-US" altLang="en-US" sz="1600" dirty="0"/>
              <a:t>] = 10</a:t>
            </a:r>
            <a:r>
              <a:rPr lang="en-US" altLang="en-US" sz="1600" baseline="30000" dirty="0"/>
              <a:t>–14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altLang="en-US" sz="1600" dirty="0"/>
              <a:t>The pH of a solution is defined by the negative logarithm of H</a:t>
            </a:r>
            <a:r>
              <a:rPr lang="en-US" altLang="en-US" sz="1600" baseline="30000" dirty="0"/>
              <a:t>+</a:t>
            </a:r>
            <a:r>
              <a:rPr lang="en-US" altLang="en-US" sz="1600" dirty="0"/>
              <a:t> concentration, written as             			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altLang="en-US" sz="1600" dirty="0"/>
              <a:t>                                 pH = –log [H</a:t>
            </a:r>
            <a:r>
              <a:rPr lang="en-US" altLang="en-US" sz="1600" baseline="30000" dirty="0"/>
              <a:t>+</a:t>
            </a:r>
            <a:r>
              <a:rPr lang="en-US" altLang="en-US" sz="1600" dirty="0"/>
              <a:t>]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altLang="en-US" sz="1600" dirty="0"/>
              <a:t>For a neutral aqueous solution                                             		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altLang="en-US" sz="1600" dirty="0"/>
              <a:t>                              [H</a:t>
            </a:r>
            <a:r>
              <a:rPr lang="en-US" altLang="en-US" sz="1600" baseline="30000" dirty="0"/>
              <a:t>+</a:t>
            </a:r>
            <a:r>
              <a:rPr lang="en-US" altLang="en-US" sz="1600" dirty="0"/>
              <a:t>] is 10</a:t>
            </a:r>
            <a:r>
              <a:rPr lang="en-US" altLang="en-US" sz="1600" baseline="30000" dirty="0"/>
              <a:t>–7</a:t>
            </a:r>
            <a:r>
              <a:rPr lang="en-US" altLang="en-US" sz="1600" dirty="0"/>
              <a:t> = –(–7) = 7 </a:t>
            </a:r>
          </a:p>
          <a:p>
            <a:pPr lvl="1">
              <a:lnSpc>
                <a:spcPct val="120000"/>
              </a:lnSpc>
              <a:spcAft>
                <a:spcPts val="600"/>
              </a:spcAft>
            </a:pPr>
            <a:endParaRPr lang="en-US" altLang="en-US" sz="16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712F7E8-BFD5-4B85-A173-57790DA124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565692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37E23-96FE-EA46-BAD1-56D197BE9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Buffers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07F948-CDA6-9346-ADE8-31BBA4E96C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internal pH of most living cells is close to 7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Buffers</a:t>
            </a:r>
            <a:r>
              <a:rPr lang="en-US" dirty="0"/>
              <a:t> are substances that minimize changes in concentrations of H</a:t>
            </a:r>
            <a:r>
              <a:rPr lang="en-US" sz="1600" baseline="30000" dirty="0"/>
              <a:t>+</a:t>
            </a:r>
            <a:r>
              <a:rPr lang="en-US" dirty="0"/>
              <a:t> and OH</a:t>
            </a:r>
            <a:r>
              <a:rPr lang="en-US" sz="1600" baseline="30000" dirty="0"/>
              <a:t>–</a:t>
            </a:r>
            <a:r>
              <a:rPr lang="en-US" dirty="0"/>
              <a:t> in a solution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Most buffer solutions contain a weak acid and its corresponding base, which combine reversibly with H</a:t>
            </a:r>
            <a:r>
              <a:rPr lang="en-US" sz="1600" baseline="30000" dirty="0"/>
              <a:t>+</a:t>
            </a:r>
            <a:r>
              <a:rPr lang="en-US" dirty="0"/>
              <a:t> ions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670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990D0034-F768-41E7-85D4-F38C4DE857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D66AFB-AF34-4549-AC87-763C817604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6" r="1" b="1487"/>
          <a:stretch/>
        </p:blipFill>
        <p:spPr bwMode="auto">
          <a:xfrm>
            <a:off x="2843" y="10"/>
            <a:ext cx="12186315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5B38FD6-641F-41BF-B466-C1C6366420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7474" y="1238442"/>
            <a:ext cx="3635926" cy="4355751"/>
          </a:xfrm>
          <a:prstGeom prst="rect">
            <a:avLst/>
          </a:prstGeom>
          <a:solidFill>
            <a:srgbClr val="000000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9770EF-F99A-7443-A1AC-AA4ACA27F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648" y="1419273"/>
            <a:ext cx="3153580" cy="1358188"/>
          </a:xfrm>
        </p:spPr>
        <p:txBody>
          <a:bodyPr>
            <a:normAutofit/>
          </a:bodyPr>
          <a:lstStyle/>
          <a:p>
            <a:r>
              <a:rPr lang="en-US" sz="3100">
                <a:solidFill>
                  <a:srgbClr val="FFFFFF"/>
                </a:solidFill>
              </a:rPr>
              <a:t>The Molecule That Supports All of Life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BF9119E-766E-4526-AAE5-639F577C04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38277" y="2865016"/>
            <a:ext cx="292608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F018B0-BAC1-5241-BDC7-594298A056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8648" y="2978254"/>
            <a:ext cx="3153580" cy="244423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FFFFFF"/>
                </a:solidFill>
              </a:rPr>
              <a:t>Water is the only common substance to exist in the natural environment in all three physical states of matter</a:t>
            </a:r>
          </a:p>
          <a:p>
            <a:pPr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FFFFFF"/>
                </a:solidFill>
              </a:rPr>
              <a:t>Water’s unique emergent properties help make Earth suitable for life</a:t>
            </a:r>
          </a:p>
          <a:p>
            <a:pPr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FFFFFF"/>
                </a:solidFill>
              </a:rPr>
              <a:t>The structure of the water molecule allows it to interact with other molecules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FE461C7-FF45-427F-83D7-18DFBD4818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262626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327292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13BCCAE5-A35B-4B66-A4A7-E23C34A403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746F28-5B04-C541-81F2-413B44CCE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/>
              <a:t>Polar covalent bonds in water molecules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987BDFB-DE64-4B56-B44F-45FAE19FA9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895846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C09630-E515-6E42-8DD0-A5520E1A87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08201"/>
            <a:ext cx="7851911" cy="3760891"/>
          </a:xfrm>
        </p:spPr>
        <p:txBody>
          <a:bodyPr>
            <a:norm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US" dirty="0"/>
              <a:t>The electrons of the </a:t>
            </a:r>
            <a:r>
              <a:rPr lang="en-US" b="1" dirty="0"/>
              <a:t>polar covalent bonds</a:t>
            </a:r>
            <a:r>
              <a:rPr lang="en-US" dirty="0"/>
              <a:t> spend more time near the oxygen than the hydrogen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dirty="0"/>
              <a:t>The water molecule is thus a </a:t>
            </a:r>
            <a:r>
              <a:rPr lang="en-US" b="1" dirty="0"/>
              <a:t>polar molecule</a:t>
            </a:r>
            <a:r>
              <a:rPr lang="en-US" dirty="0"/>
              <a:t>: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 dirty="0"/>
              <a:t>The overall charge is unevenly distributed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dirty="0"/>
              <a:t>Polarity allows water molecules to form hydrogen bonds with each other</a:t>
            </a:r>
          </a:p>
          <a:p>
            <a:pPr algn="just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E4CE3CF-6887-4947-8090-EC10F183F2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4">
            <a:extLst>
              <a:ext uri="{FF2B5EF4-FFF2-40B4-BE49-F238E27FC236}">
                <a16:creationId xmlns:a16="http://schemas.microsoft.com/office/drawing/2014/main" id="{06840C91-6C4F-3B46-A771-278070A967A0}"/>
              </a:ext>
            </a:extLst>
          </p:cNvPr>
          <p:cNvGrpSpPr>
            <a:grpSpLocks/>
          </p:cNvGrpSpPr>
          <p:nvPr/>
        </p:nvGrpSpPr>
        <p:grpSpPr bwMode="auto">
          <a:xfrm>
            <a:off x="9251948" y="2554261"/>
            <a:ext cx="3144043" cy="2868769"/>
            <a:chOff x="1680" y="1632"/>
            <a:chExt cx="2208" cy="1923"/>
          </a:xfrm>
        </p:grpSpPr>
        <p:pic>
          <p:nvPicPr>
            <p:cNvPr id="5" name="Picture 5" descr="bhspe-010202-002">
              <a:extLst>
                <a:ext uri="{FF2B5EF4-FFF2-40B4-BE49-F238E27FC236}">
                  <a16:creationId xmlns:a16="http://schemas.microsoft.com/office/drawing/2014/main" id="{2F61C51A-9569-EF4F-A092-28B0E17D02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80" y="1632"/>
              <a:ext cx="2208" cy="1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 Box 6">
              <a:extLst>
                <a:ext uri="{FF2B5EF4-FFF2-40B4-BE49-F238E27FC236}">
                  <a16:creationId xmlns:a16="http://schemas.microsoft.com/office/drawing/2014/main" id="{21A70719-B525-BB43-BA6C-3143E870DB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40" y="2400"/>
              <a:ext cx="240" cy="3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norm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31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O</a:t>
              </a:r>
            </a:p>
          </p:txBody>
        </p:sp>
        <p:sp>
          <p:nvSpPr>
            <p:cNvPr id="7" name="Text Box 7">
              <a:extLst>
                <a:ext uri="{FF2B5EF4-FFF2-40B4-BE49-F238E27FC236}">
                  <a16:creationId xmlns:a16="http://schemas.microsoft.com/office/drawing/2014/main" id="{FFA3B3B5-A940-DC43-8689-CA985DB42A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72" y="2736"/>
              <a:ext cx="240" cy="2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norm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600" b="1">
                  <a:latin typeface="Arial" panose="020B0604020202020204" pitchFamily="34" charset="0"/>
                </a:rPr>
                <a:t>H</a:t>
              </a:r>
            </a:p>
          </p:txBody>
        </p:sp>
        <p:sp>
          <p:nvSpPr>
            <p:cNvPr id="8" name="Text Box 8">
              <a:extLst>
                <a:ext uri="{FF2B5EF4-FFF2-40B4-BE49-F238E27FC236}">
                  <a16:creationId xmlns:a16="http://schemas.microsoft.com/office/drawing/2014/main" id="{DB73AEC3-4BB4-834C-BC84-1CFC2B1B27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56" y="2736"/>
              <a:ext cx="240" cy="2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norm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600" b="1">
                  <a:latin typeface="Arial" panose="020B0604020202020204" pitchFamily="34" charset="0"/>
                </a:rPr>
                <a:t>H</a:t>
              </a:r>
            </a:p>
          </p:txBody>
        </p:sp>
        <p:sp>
          <p:nvSpPr>
            <p:cNvPr id="9" name="Text Box 9">
              <a:extLst>
                <a:ext uri="{FF2B5EF4-FFF2-40B4-BE49-F238E27FC236}">
                  <a16:creationId xmlns:a16="http://schemas.microsoft.com/office/drawing/2014/main" id="{A06EED86-04B1-D14B-A378-6109CBE585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88" y="1824"/>
              <a:ext cx="240" cy="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norm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600" b="1">
                  <a:solidFill>
                    <a:srgbClr val="186496"/>
                  </a:solidFill>
                  <a:latin typeface="Arial" panose="020B0604020202020204" pitchFamily="34" charset="0"/>
                </a:rPr>
                <a:t>_</a:t>
              </a:r>
            </a:p>
          </p:txBody>
        </p:sp>
        <p:sp>
          <p:nvSpPr>
            <p:cNvPr id="10" name="Text Box 10">
              <a:extLst>
                <a:ext uri="{FF2B5EF4-FFF2-40B4-BE49-F238E27FC236}">
                  <a16:creationId xmlns:a16="http://schemas.microsoft.com/office/drawing/2014/main" id="{FF9219AC-3E1B-064B-9B4F-45B5AA0493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64" y="2937"/>
              <a:ext cx="240" cy="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norm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600" b="1">
                  <a:solidFill>
                    <a:srgbClr val="186496"/>
                  </a:solidFill>
                  <a:latin typeface="Arial" panose="020B0604020202020204" pitchFamily="34" charset="0"/>
                </a:rPr>
                <a:t>+</a:t>
              </a:r>
            </a:p>
          </p:txBody>
        </p:sp>
        <p:sp>
          <p:nvSpPr>
            <p:cNvPr id="11" name="Text Box 11">
              <a:extLst>
                <a:ext uri="{FF2B5EF4-FFF2-40B4-BE49-F238E27FC236}">
                  <a16:creationId xmlns:a16="http://schemas.microsoft.com/office/drawing/2014/main" id="{D46EDFAE-A97D-0641-8616-840FF99BEE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2" y="2937"/>
              <a:ext cx="240" cy="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norm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600" b="1">
                  <a:solidFill>
                    <a:srgbClr val="186496"/>
                  </a:solidFill>
                  <a:latin typeface="Arial" panose="020B0604020202020204" pitchFamily="34" charset="0"/>
                </a:rPr>
                <a:t>+</a:t>
              </a:r>
            </a:p>
          </p:txBody>
        </p:sp>
      </p:grpSp>
      <p:sp>
        <p:nvSpPr>
          <p:cNvPr id="15" name="Rectangle 12">
            <a:extLst>
              <a:ext uri="{FF2B5EF4-FFF2-40B4-BE49-F238E27FC236}">
                <a16:creationId xmlns:a16="http://schemas.microsoft.com/office/drawing/2014/main" id="{A818928B-8690-2142-BCD1-6D0C363550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5861053"/>
            <a:ext cx="80772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1" algn="ctr" eaLnBrk="1" hangingPunct="1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altLang="en-US" sz="1800" b="1" dirty="0">
                <a:latin typeface="+mn-lt"/>
              </a:rPr>
              <a:t>Nonpolar molecules do not have charged regions.</a:t>
            </a:r>
          </a:p>
        </p:txBody>
      </p:sp>
    </p:spTree>
    <p:extLst>
      <p:ext uri="{BB962C8B-B14F-4D97-AF65-F5344CB8AC3E}">
        <p14:creationId xmlns:p14="http://schemas.microsoft.com/office/powerpoint/2010/main" val="4012746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E844E128-FF69-4E9F-8327-6B504B3C5A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" y="0"/>
            <a:ext cx="12191985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2B8435-7FF7-0C42-9A81-5034C01D6F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516835"/>
            <a:ext cx="3448259" cy="166650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700" dirty="0">
                <a:solidFill>
                  <a:srgbClr val="FFFFFF"/>
                </a:solidFill>
              </a:rPr>
              <a:t>Life depends on hydrogen bonds in water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55CEADF-09EA-423C-8C45-F94AF44D5A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3686" y="2353592"/>
            <a:ext cx="329184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19BBFE2-7284-3D4C-8DA3-CEE8F6DE6A04}"/>
              </a:ext>
            </a:extLst>
          </p:cNvPr>
          <p:cNvSpPr txBox="1">
            <a:spLocks noChangeArrowheads="1"/>
          </p:cNvSpPr>
          <p:nvPr/>
        </p:nvSpPr>
        <p:spPr>
          <a:xfrm>
            <a:off x="643467" y="2546224"/>
            <a:ext cx="3448259" cy="334274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buFont typeface="Calibri" panose="020F0502020204030204" pitchFamily="34" charset="0"/>
              <a:buChar char="•"/>
            </a:pPr>
            <a:r>
              <a:rPr lang="en-US" altLang="en-US" u="sng" dirty="0">
                <a:solidFill>
                  <a:srgbClr val="FFFFFF"/>
                </a:solidFill>
              </a:rPr>
              <a:t>Hydrogen bonds</a:t>
            </a:r>
            <a:r>
              <a:rPr lang="en-US" altLang="en-US" dirty="0">
                <a:solidFill>
                  <a:srgbClr val="FFFFFF"/>
                </a:solidFill>
              </a:rPr>
              <a:t> form between slightly positive hydrogen atoms and slightly negative atoms.</a:t>
            </a:r>
            <a:endParaRPr lang="en-US" altLang="en-US">
              <a:solidFill>
                <a:srgbClr val="FFFFFF"/>
              </a:solidFill>
            </a:endParaRPr>
          </a:p>
          <a:p>
            <a:endParaRPr lang="en-US" altLang="en-US" sz="1800">
              <a:solidFill>
                <a:srgbClr val="FFFFFF"/>
              </a:solidFill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1DB5EDA9-D18B-C545-9F76-BF60997C88D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2951"/>
          <a:stretch/>
        </p:blipFill>
        <p:spPr bwMode="auto">
          <a:xfrm>
            <a:off x="4654296" y="10"/>
            <a:ext cx="7537703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91020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C843AFC8-D8D0-4784-B08C-6324FA88E6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54B1A56-8AFB-4D4F-8D98-1E832D6FFE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53478" y="0"/>
            <a:ext cx="4657389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111ABB-E863-BE47-86BB-E447FB2E8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1163" y="1111753"/>
            <a:ext cx="3720353" cy="4634494"/>
          </a:xfrm>
          <a:ln w="25400" cap="sq">
            <a:noFill/>
            <a:miter lim="800000"/>
          </a:ln>
        </p:spPr>
        <p:txBody>
          <a:bodyPr anchor="ctr">
            <a:normAutofit/>
          </a:bodyPr>
          <a:lstStyle/>
          <a:p>
            <a:pPr algn="ctr"/>
            <a:r>
              <a:rPr lang="en-US" sz="3200">
                <a:solidFill>
                  <a:schemeClr val="bg1"/>
                </a:solidFill>
              </a:rPr>
              <a:t>Four emergent properties of water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ADEE99-3F40-0148-8422-915A2E7528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70206" y="1111753"/>
            <a:ext cx="5057396" cy="4628275"/>
          </a:xfrm>
        </p:spPr>
        <p:txBody>
          <a:bodyPr anchor="ctr">
            <a:normAutofit/>
          </a:bodyPr>
          <a:lstStyle/>
          <a:p>
            <a:pPr lvl="1"/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Cohesive behavior</a:t>
            </a:r>
          </a:p>
          <a:p>
            <a:pPr lvl="1"/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Ability to moderate temperature</a:t>
            </a:r>
          </a:p>
          <a:p>
            <a:pPr lvl="1"/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Expansion upon freezing</a:t>
            </a:r>
          </a:p>
          <a:p>
            <a:pPr lvl="1"/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Versatility as a solvent</a:t>
            </a:r>
          </a:p>
          <a:p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4847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0AB6E427-3F73-4C06-A5D5-AE52C3883B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8C9BDAA-0390-4B39-9B5C-BC95E5120D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9919" cy="6858000"/>
          </a:xfrm>
          <a:prstGeom prst="rect">
            <a:avLst/>
          </a:prstGeom>
          <a:solidFill>
            <a:srgbClr val="86A5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95CB0A-D042-2440-B5CA-3A6BC4B43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6"/>
            <a:ext cx="3084844" cy="1961086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FFFFFF"/>
                </a:solidFill>
              </a:rPr>
              <a:t>Cohesion of Water Molecules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04A321A-A039-4720-87B4-66A4210E0D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71752" y="2638787"/>
            <a:ext cx="27432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3DC3F3-4ACE-5E44-B3DE-3CA5EE41C5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752" y="2799654"/>
            <a:ext cx="3005462" cy="318966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800" dirty="0">
                <a:solidFill>
                  <a:srgbClr val="FFFFFF"/>
                </a:solidFill>
              </a:rPr>
              <a:t>Collectively, hydrogen bonds hold water molecules together, a phenomenon called </a:t>
            </a:r>
            <a:r>
              <a:rPr lang="en-US" sz="1800" b="1" dirty="0">
                <a:solidFill>
                  <a:srgbClr val="FFFFFF"/>
                </a:solidFill>
              </a:rPr>
              <a:t>cohesion</a:t>
            </a:r>
          </a:p>
          <a:p>
            <a:pPr algn="just">
              <a:lnSpc>
                <a:spcPct val="90000"/>
              </a:lnSpc>
            </a:pPr>
            <a:r>
              <a:rPr lang="en-US" sz="1800" dirty="0">
                <a:solidFill>
                  <a:srgbClr val="FFFFFF"/>
                </a:solidFill>
              </a:rPr>
              <a:t>Cohesion helps the transport of water against gravity in plants</a:t>
            </a:r>
          </a:p>
          <a:p>
            <a:pPr>
              <a:lnSpc>
                <a:spcPct val="90000"/>
              </a:lnSpc>
            </a:pPr>
            <a:r>
              <a:rPr lang="en-US" sz="1800" b="1" dirty="0">
                <a:solidFill>
                  <a:srgbClr val="FFFFFF"/>
                </a:solidFill>
              </a:rPr>
              <a:t>Adhesion</a:t>
            </a:r>
            <a:r>
              <a:rPr lang="en-US" sz="1800" dirty="0">
                <a:solidFill>
                  <a:srgbClr val="FFFFFF"/>
                </a:solidFill>
              </a:rPr>
              <a:t> is an attraction between different substances, for example, between water and plant cell walls</a:t>
            </a:r>
          </a:p>
          <a:p>
            <a:pPr>
              <a:lnSpc>
                <a:spcPct val="90000"/>
              </a:lnSpc>
            </a:pPr>
            <a:endParaRPr lang="en-US" sz="1800" dirty="0">
              <a:solidFill>
                <a:srgbClr val="FFFFFF"/>
              </a:solidFill>
            </a:endParaRPr>
          </a:p>
        </p:txBody>
      </p:sp>
      <p:pic>
        <p:nvPicPr>
          <p:cNvPr id="5" name="Picture 4" descr="A picture containing food&#10;&#10;Description automatically generated">
            <a:extLst>
              <a:ext uri="{FF2B5EF4-FFF2-40B4-BE49-F238E27FC236}">
                <a16:creationId xmlns:a16="http://schemas.microsoft.com/office/drawing/2014/main" id="{2BD4CD08-4701-9648-BD64-2E58BADB03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" b="8026"/>
          <a:stretch/>
        </p:blipFill>
        <p:spPr>
          <a:xfrm>
            <a:off x="5336328" y="640080"/>
            <a:ext cx="5609459" cy="557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360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08CB54FC-0B2A-4107-9A70-958B90B765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74355A-728F-9A48-AC91-745E7016C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1685" y="634946"/>
            <a:ext cx="5127171" cy="1450757"/>
          </a:xfrm>
        </p:spPr>
        <p:txBody>
          <a:bodyPr>
            <a:normAutofit/>
          </a:bodyPr>
          <a:lstStyle/>
          <a:p>
            <a:r>
              <a:rPr lang="en-US" dirty="0"/>
              <a:t>Surface Tension</a:t>
            </a:r>
            <a:endParaRPr lang="en-US"/>
          </a:p>
        </p:txBody>
      </p:sp>
      <p:pic>
        <p:nvPicPr>
          <p:cNvPr id="5" name="Picture 4" descr="A picture containing animal, yellow, sitting, small&#10;&#10;Description automatically generated">
            <a:extLst>
              <a:ext uri="{FF2B5EF4-FFF2-40B4-BE49-F238E27FC236}">
                <a16:creationId xmlns:a16="http://schemas.microsoft.com/office/drawing/2014/main" id="{B4CAA44F-778F-A342-9F56-29C9E6A085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745" r="10889" b="1"/>
          <a:stretch/>
        </p:blipFill>
        <p:spPr>
          <a:xfrm>
            <a:off x="643192" y="1301821"/>
            <a:ext cx="5115347" cy="3934316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855A9B5-1710-4B19-B0F1-CDFDD4ED5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14044" y="2246569"/>
            <a:ext cx="45720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0C212A-53E3-4D4F-940D-1F78744D6E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11684" y="2407436"/>
            <a:ext cx="5127172" cy="3461658"/>
          </a:xfrm>
        </p:spPr>
        <p:txBody>
          <a:bodyPr>
            <a:norm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US" dirty="0"/>
              <a:t>a measure of how difficult it is to break the surface of a liquid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dirty="0"/>
              <a:t>water has an unusually high surface tension due to hydrogen bonding between the molecules at the air-water interface and to the water below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AA76026-5689-4584-8D93-D71D739E61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249871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3BCCAE5-A35B-4B66-A4A7-E23C34A403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BF9931-9E91-4B49-82F3-56F7F62E9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/>
              <a:t>Moderation of Temperature by Water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987BDFB-DE64-4B56-B44F-45FAE19FA9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895846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419212-BFCF-434F-B7D4-375C207CFF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08201"/>
            <a:ext cx="6437367" cy="3760891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Water absorbs heat from warmer air and releases stored heat to cooler air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Water can absorb or release a large amount of heat with only a slight change in its own temperature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specific heat</a:t>
            </a:r>
          </a:p>
          <a:p>
            <a:pPr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The specific heat of water is 1 </a:t>
            </a:r>
            <a:r>
              <a:rPr lang="en-US" dirty="0" err="1"/>
              <a:t>cal</a:t>
            </a:r>
            <a:r>
              <a:rPr lang="en-US" dirty="0"/>
              <a:t>/(g </a:t>
            </a:r>
            <a:r>
              <a:rPr lang="en-US" b="1" dirty="0">
                <a:sym typeface="Symbol"/>
              </a:rPr>
              <a:t></a:t>
            </a:r>
            <a:r>
              <a:rPr lang="en-US" b="1" dirty="0"/>
              <a:t> </a:t>
            </a:r>
            <a:r>
              <a:rPr lang="en-US" dirty="0"/>
              <a:t>ºC)</a:t>
            </a:r>
          </a:p>
          <a:p>
            <a:pPr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Water resists changing its temperature because of its high specific heat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F1D48C12-BC64-2542-8DDF-48501D80D3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29006" y="2890124"/>
            <a:ext cx="3144043" cy="2197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9E4CE3CF-6887-4947-8090-EC10F183F2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440564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3558DB37-9FEE-48A2-8578-ED04015739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07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F7FCCA6-00E2-4F74-A105-0D769872F2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07" y="0"/>
            <a:ext cx="12188952" cy="1905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8BB2AD-2963-B146-8720-7DAC8D3B17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anchor="ctr"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Evaporative Cooling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2B54F2-30FC-C84D-8844-8CD53B3908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6963" y="2675694"/>
            <a:ext cx="10058400" cy="3193294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en-US"/>
              <a:t>Evaporation is transformation of a substance from liquid to gas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/>
              <a:t>Heat of vaporization is the heat a liquid must absorb for 1 g to be converted to gas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/>
              <a:t>As a liquid evaporates, its remaining surface cools, a process called evaporative cooling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/>
              <a:t>Evaporative cooling of water helps stabilize temperatures in organisms and bodies of water</a:t>
            </a:r>
          </a:p>
          <a:p>
            <a:pPr>
              <a:buFont typeface="Arial" panose="020B0604020202020204" pitchFamily="34" charset="0"/>
              <a:buChar char="•"/>
            </a:pPr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59CEC61-F44B-43B3-B40F-AE38C5AF1D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435783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VTI">
  <a:themeElements>
    <a:clrScheme name="AnalogousFromLightSeedLeftStep">
      <a:dk1>
        <a:srgbClr val="000000"/>
      </a:dk1>
      <a:lt1>
        <a:srgbClr val="FFFFFF"/>
      </a:lt1>
      <a:dk2>
        <a:srgbClr val="213B37"/>
      </a:dk2>
      <a:lt2>
        <a:srgbClr val="E8E5E2"/>
      </a:lt2>
      <a:accent1>
        <a:srgbClr val="86A5BE"/>
      </a:accent1>
      <a:accent2>
        <a:srgbClr val="76ABAD"/>
      </a:accent2>
      <a:accent3>
        <a:srgbClr val="81AA9A"/>
      </a:accent3>
      <a:accent4>
        <a:srgbClr val="78AF82"/>
      </a:accent4>
      <a:accent5>
        <a:srgbClr val="8AAA81"/>
      </a:accent5>
      <a:accent6>
        <a:srgbClr val="95A873"/>
      </a:accent6>
      <a:hlink>
        <a:srgbClr val="A0795A"/>
      </a:hlink>
      <a:folHlink>
        <a:srgbClr val="7F7F7F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755</Words>
  <Application>Microsoft Macintosh PowerPoint</Application>
  <PresentationFormat>Widescreen</PresentationFormat>
  <Paragraphs>81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RetrospectVTI</vt:lpstr>
      <vt:lpstr>Water and Life</vt:lpstr>
      <vt:lpstr>The Molecule That Supports All of Life</vt:lpstr>
      <vt:lpstr>Polar covalent bonds in water molecules</vt:lpstr>
      <vt:lpstr>Life depends on hydrogen bonds in water</vt:lpstr>
      <vt:lpstr>Four emergent properties of water</vt:lpstr>
      <vt:lpstr>Cohesion of Water Molecules</vt:lpstr>
      <vt:lpstr>Surface Tension</vt:lpstr>
      <vt:lpstr>Moderation of Temperature by Water</vt:lpstr>
      <vt:lpstr>Evaporative Cooling</vt:lpstr>
      <vt:lpstr>Floating of Ice on Liquid Water</vt:lpstr>
      <vt:lpstr>Water: The Solvent of Life</vt:lpstr>
      <vt:lpstr>A water-soluble protein</vt:lpstr>
      <vt:lpstr>Acidic and basic conditions affect living organisms</vt:lpstr>
      <vt:lpstr>Acids and bases</vt:lpstr>
      <vt:lpstr>Compounds form acids or bases</vt:lpstr>
      <vt:lpstr>The pH scale</vt:lpstr>
      <vt:lpstr>Buffers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and Life</dc:title>
  <dc:creator>Hurt, Centdrika</dc:creator>
  <cp:lastModifiedBy>Hurt, Centdrika</cp:lastModifiedBy>
  <cp:revision>1</cp:revision>
  <dcterms:created xsi:type="dcterms:W3CDTF">2020-08-31T00:09:39Z</dcterms:created>
  <dcterms:modified xsi:type="dcterms:W3CDTF">2020-08-31T00:10:41Z</dcterms:modified>
</cp:coreProperties>
</file>