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7" r:id="rId3"/>
    <p:sldId id="288" r:id="rId4"/>
    <p:sldId id="286" r:id="rId5"/>
    <p:sldId id="259" r:id="rId6"/>
    <p:sldId id="260" r:id="rId7"/>
    <p:sldId id="258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4" r:id="rId17"/>
    <p:sldId id="285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8" r:id="rId26"/>
    <p:sldId id="279" r:id="rId27"/>
    <p:sldId id="280" r:id="rId28"/>
  </p:sldIdLst>
  <p:sldSz cx="12192000" cy="6858000"/>
  <p:notesSz cx="7010400" cy="92964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2" autoAdjust="0"/>
    <p:restoredTop sz="75000" autoAdjust="0"/>
  </p:normalViewPr>
  <p:slideViewPr>
    <p:cSldViewPr snapToGrid="0">
      <p:cViewPr varScale="1">
        <p:scale>
          <a:sx n="70" d="100"/>
          <a:sy n="70" d="100"/>
        </p:scale>
        <p:origin x="10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B87A78-9721-4D6E-A728-8DD5097B0EAC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22BAABA-2FFF-4EB2-BAED-AB97AC8BBEAC}">
      <dgm:prSet/>
      <dgm:spPr/>
      <dgm:t>
        <a:bodyPr/>
        <a:lstStyle/>
        <a:p>
          <a:r>
            <a:rPr lang="en-US"/>
            <a:t>Hydroxyl group</a:t>
          </a:r>
        </a:p>
      </dgm:t>
    </dgm:pt>
    <dgm:pt modelId="{9A60BDD6-384C-4D33-BD58-CEEF39259EFB}" type="parTrans" cxnId="{0CF6A640-B2EB-485F-9EC5-05D146A66B9B}">
      <dgm:prSet/>
      <dgm:spPr/>
      <dgm:t>
        <a:bodyPr/>
        <a:lstStyle/>
        <a:p>
          <a:endParaRPr lang="en-US"/>
        </a:p>
      </dgm:t>
    </dgm:pt>
    <dgm:pt modelId="{A368412F-28E4-41A8-B998-D63916959B11}" type="sibTrans" cxnId="{0CF6A640-B2EB-485F-9EC5-05D146A66B9B}">
      <dgm:prSet/>
      <dgm:spPr/>
      <dgm:t>
        <a:bodyPr/>
        <a:lstStyle/>
        <a:p>
          <a:endParaRPr lang="en-US"/>
        </a:p>
      </dgm:t>
    </dgm:pt>
    <dgm:pt modelId="{F99C3E8A-7170-4BBA-9BAC-3E33F84585CB}">
      <dgm:prSet/>
      <dgm:spPr/>
      <dgm:t>
        <a:bodyPr/>
        <a:lstStyle/>
        <a:p>
          <a:r>
            <a:rPr lang="en-US"/>
            <a:t>Carbonyl group</a:t>
          </a:r>
        </a:p>
      </dgm:t>
    </dgm:pt>
    <dgm:pt modelId="{96F7B746-85BD-4292-9CAF-3A4D0C55B13B}" type="parTrans" cxnId="{6EE76E7A-A6E6-4B6B-B157-BEBDBF63E526}">
      <dgm:prSet/>
      <dgm:spPr/>
      <dgm:t>
        <a:bodyPr/>
        <a:lstStyle/>
        <a:p>
          <a:endParaRPr lang="en-US"/>
        </a:p>
      </dgm:t>
    </dgm:pt>
    <dgm:pt modelId="{153DA546-1459-4F1B-A218-C6D007C051D7}" type="sibTrans" cxnId="{6EE76E7A-A6E6-4B6B-B157-BEBDBF63E526}">
      <dgm:prSet/>
      <dgm:spPr/>
      <dgm:t>
        <a:bodyPr/>
        <a:lstStyle/>
        <a:p>
          <a:endParaRPr lang="en-US"/>
        </a:p>
      </dgm:t>
    </dgm:pt>
    <dgm:pt modelId="{FC5B40D6-3AE5-4EA9-AFC7-648E82C73D14}">
      <dgm:prSet/>
      <dgm:spPr/>
      <dgm:t>
        <a:bodyPr/>
        <a:lstStyle/>
        <a:p>
          <a:r>
            <a:rPr lang="en-US"/>
            <a:t>Carboxyl group</a:t>
          </a:r>
        </a:p>
      </dgm:t>
    </dgm:pt>
    <dgm:pt modelId="{EB94C187-E4A9-40E6-A948-9BAA1ED43229}" type="parTrans" cxnId="{FC61176E-729B-46DC-87FB-1E350B40F497}">
      <dgm:prSet/>
      <dgm:spPr/>
      <dgm:t>
        <a:bodyPr/>
        <a:lstStyle/>
        <a:p>
          <a:endParaRPr lang="en-US"/>
        </a:p>
      </dgm:t>
    </dgm:pt>
    <dgm:pt modelId="{226B8C34-5C2C-46BB-80CA-C3050C8CD623}" type="sibTrans" cxnId="{FC61176E-729B-46DC-87FB-1E350B40F497}">
      <dgm:prSet/>
      <dgm:spPr/>
      <dgm:t>
        <a:bodyPr/>
        <a:lstStyle/>
        <a:p>
          <a:endParaRPr lang="en-US"/>
        </a:p>
      </dgm:t>
    </dgm:pt>
    <dgm:pt modelId="{04FEE353-C6E8-40BE-9AE3-5A1D77CDF0FF}">
      <dgm:prSet/>
      <dgm:spPr/>
      <dgm:t>
        <a:bodyPr/>
        <a:lstStyle/>
        <a:p>
          <a:r>
            <a:rPr lang="en-US"/>
            <a:t>Amino group</a:t>
          </a:r>
        </a:p>
      </dgm:t>
    </dgm:pt>
    <dgm:pt modelId="{552BACB7-A92B-43C4-B906-83D1AC5B3E6B}" type="parTrans" cxnId="{6C08DCB7-4654-48E5-A038-227580D886D5}">
      <dgm:prSet/>
      <dgm:spPr/>
      <dgm:t>
        <a:bodyPr/>
        <a:lstStyle/>
        <a:p>
          <a:endParaRPr lang="en-US"/>
        </a:p>
      </dgm:t>
    </dgm:pt>
    <dgm:pt modelId="{0C4757D5-E03B-4272-B153-444E5A595078}" type="sibTrans" cxnId="{6C08DCB7-4654-48E5-A038-227580D886D5}">
      <dgm:prSet/>
      <dgm:spPr/>
      <dgm:t>
        <a:bodyPr/>
        <a:lstStyle/>
        <a:p>
          <a:endParaRPr lang="en-US"/>
        </a:p>
      </dgm:t>
    </dgm:pt>
    <dgm:pt modelId="{3F253604-E17F-4368-A30C-B65A3CC203BE}">
      <dgm:prSet/>
      <dgm:spPr/>
      <dgm:t>
        <a:bodyPr/>
        <a:lstStyle/>
        <a:p>
          <a:r>
            <a:rPr lang="en-US"/>
            <a:t>Sulfhydryl group</a:t>
          </a:r>
        </a:p>
      </dgm:t>
    </dgm:pt>
    <dgm:pt modelId="{52D987A8-6426-45B3-9F43-CBAB088AB2AF}" type="parTrans" cxnId="{2CF31EFE-F5EA-45EA-800C-3DEC9EC4EB92}">
      <dgm:prSet/>
      <dgm:spPr/>
      <dgm:t>
        <a:bodyPr/>
        <a:lstStyle/>
        <a:p>
          <a:endParaRPr lang="en-US"/>
        </a:p>
      </dgm:t>
    </dgm:pt>
    <dgm:pt modelId="{EDF072E5-DC9C-40DB-A4B0-674AF79DE7F4}" type="sibTrans" cxnId="{2CF31EFE-F5EA-45EA-800C-3DEC9EC4EB92}">
      <dgm:prSet/>
      <dgm:spPr/>
      <dgm:t>
        <a:bodyPr/>
        <a:lstStyle/>
        <a:p>
          <a:endParaRPr lang="en-US"/>
        </a:p>
      </dgm:t>
    </dgm:pt>
    <dgm:pt modelId="{6FE41D38-072D-4F01-9D5C-0AD511080379}">
      <dgm:prSet/>
      <dgm:spPr/>
      <dgm:t>
        <a:bodyPr/>
        <a:lstStyle/>
        <a:p>
          <a:r>
            <a:rPr lang="en-US"/>
            <a:t>Phosphate group</a:t>
          </a:r>
        </a:p>
      </dgm:t>
    </dgm:pt>
    <dgm:pt modelId="{88698AB3-82B8-43CE-A666-3E4736B4A151}" type="parTrans" cxnId="{A6321C8E-BD79-49E6-AF7F-7A4E2BAB05F9}">
      <dgm:prSet/>
      <dgm:spPr/>
      <dgm:t>
        <a:bodyPr/>
        <a:lstStyle/>
        <a:p>
          <a:endParaRPr lang="en-US"/>
        </a:p>
      </dgm:t>
    </dgm:pt>
    <dgm:pt modelId="{59C6D71D-9C54-4C67-AF69-BE2BF7254CCF}" type="sibTrans" cxnId="{A6321C8E-BD79-49E6-AF7F-7A4E2BAB05F9}">
      <dgm:prSet/>
      <dgm:spPr/>
      <dgm:t>
        <a:bodyPr/>
        <a:lstStyle/>
        <a:p>
          <a:endParaRPr lang="en-US"/>
        </a:p>
      </dgm:t>
    </dgm:pt>
    <dgm:pt modelId="{0E641C91-B3F5-4866-A3A0-D8DEB6E740A6}">
      <dgm:prSet/>
      <dgm:spPr/>
      <dgm:t>
        <a:bodyPr/>
        <a:lstStyle/>
        <a:p>
          <a:r>
            <a:rPr lang="en-US"/>
            <a:t>Methyl group</a:t>
          </a:r>
        </a:p>
      </dgm:t>
    </dgm:pt>
    <dgm:pt modelId="{693184D3-ABB2-4961-AF74-251A61F1FBF3}" type="parTrans" cxnId="{7AB03C7C-2B35-4298-A1AE-518D353F693C}">
      <dgm:prSet/>
      <dgm:spPr/>
      <dgm:t>
        <a:bodyPr/>
        <a:lstStyle/>
        <a:p>
          <a:endParaRPr lang="en-US"/>
        </a:p>
      </dgm:t>
    </dgm:pt>
    <dgm:pt modelId="{663E4333-6A51-4616-AF9C-C077C462828A}" type="sibTrans" cxnId="{7AB03C7C-2B35-4298-A1AE-518D353F693C}">
      <dgm:prSet/>
      <dgm:spPr/>
      <dgm:t>
        <a:bodyPr/>
        <a:lstStyle/>
        <a:p>
          <a:endParaRPr lang="en-US"/>
        </a:p>
      </dgm:t>
    </dgm:pt>
    <dgm:pt modelId="{A939E182-46CD-2F43-BEC6-724F59D99372}" type="pres">
      <dgm:prSet presAssocID="{37B87A78-9721-4D6E-A728-8DD5097B0EAC}" presName="diagram" presStyleCnt="0">
        <dgm:presLayoutVars>
          <dgm:dir/>
          <dgm:resizeHandles val="exact"/>
        </dgm:presLayoutVars>
      </dgm:prSet>
      <dgm:spPr/>
    </dgm:pt>
    <dgm:pt modelId="{EEEE6792-DD52-694E-BD44-54574FAF7A6F}" type="pres">
      <dgm:prSet presAssocID="{722BAABA-2FFF-4EB2-BAED-AB97AC8BBEAC}" presName="node" presStyleLbl="node1" presStyleIdx="0" presStyleCnt="7">
        <dgm:presLayoutVars>
          <dgm:bulletEnabled val="1"/>
        </dgm:presLayoutVars>
      </dgm:prSet>
      <dgm:spPr/>
    </dgm:pt>
    <dgm:pt modelId="{0FA1FE33-16D7-C745-A3FF-69965201CFB8}" type="pres">
      <dgm:prSet presAssocID="{A368412F-28E4-41A8-B998-D63916959B11}" presName="sibTrans" presStyleCnt="0"/>
      <dgm:spPr/>
    </dgm:pt>
    <dgm:pt modelId="{CF1BF09B-5DC1-0C4F-9FE3-44DA50425723}" type="pres">
      <dgm:prSet presAssocID="{F99C3E8A-7170-4BBA-9BAC-3E33F84585CB}" presName="node" presStyleLbl="node1" presStyleIdx="1" presStyleCnt="7">
        <dgm:presLayoutVars>
          <dgm:bulletEnabled val="1"/>
        </dgm:presLayoutVars>
      </dgm:prSet>
      <dgm:spPr/>
    </dgm:pt>
    <dgm:pt modelId="{73DE7E91-ADCC-404C-8789-FD2CF7BDDEAA}" type="pres">
      <dgm:prSet presAssocID="{153DA546-1459-4F1B-A218-C6D007C051D7}" presName="sibTrans" presStyleCnt="0"/>
      <dgm:spPr/>
    </dgm:pt>
    <dgm:pt modelId="{2F1D05E8-A068-3845-872C-FF3959EA0FD2}" type="pres">
      <dgm:prSet presAssocID="{FC5B40D6-3AE5-4EA9-AFC7-648E82C73D14}" presName="node" presStyleLbl="node1" presStyleIdx="2" presStyleCnt="7">
        <dgm:presLayoutVars>
          <dgm:bulletEnabled val="1"/>
        </dgm:presLayoutVars>
      </dgm:prSet>
      <dgm:spPr/>
    </dgm:pt>
    <dgm:pt modelId="{2036FDB1-092C-AC47-9E73-AE983AF6C47A}" type="pres">
      <dgm:prSet presAssocID="{226B8C34-5C2C-46BB-80CA-C3050C8CD623}" presName="sibTrans" presStyleCnt="0"/>
      <dgm:spPr/>
    </dgm:pt>
    <dgm:pt modelId="{3FE88EB7-AED6-8C42-87F6-D09C776379BE}" type="pres">
      <dgm:prSet presAssocID="{04FEE353-C6E8-40BE-9AE3-5A1D77CDF0FF}" presName="node" presStyleLbl="node1" presStyleIdx="3" presStyleCnt="7">
        <dgm:presLayoutVars>
          <dgm:bulletEnabled val="1"/>
        </dgm:presLayoutVars>
      </dgm:prSet>
      <dgm:spPr/>
    </dgm:pt>
    <dgm:pt modelId="{082DE5F1-EE10-A145-929A-1B2E2B205DB8}" type="pres">
      <dgm:prSet presAssocID="{0C4757D5-E03B-4272-B153-444E5A595078}" presName="sibTrans" presStyleCnt="0"/>
      <dgm:spPr/>
    </dgm:pt>
    <dgm:pt modelId="{48773EA1-08EA-A049-AE73-B8A3F2A5B6BA}" type="pres">
      <dgm:prSet presAssocID="{3F253604-E17F-4368-A30C-B65A3CC203BE}" presName="node" presStyleLbl="node1" presStyleIdx="4" presStyleCnt="7">
        <dgm:presLayoutVars>
          <dgm:bulletEnabled val="1"/>
        </dgm:presLayoutVars>
      </dgm:prSet>
      <dgm:spPr/>
    </dgm:pt>
    <dgm:pt modelId="{261239DE-951B-E445-A6AA-1B855F15A454}" type="pres">
      <dgm:prSet presAssocID="{EDF072E5-DC9C-40DB-A4B0-674AF79DE7F4}" presName="sibTrans" presStyleCnt="0"/>
      <dgm:spPr/>
    </dgm:pt>
    <dgm:pt modelId="{D7B47759-57B2-F843-8FA8-17B193121964}" type="pres">
      <dgm:prSet presAssocID="{6FE41D38-072D-4F01-9D5C-0AD511080379}" presName="node" presStyleLbl="node1" presStyleIdx="5" presStyleCnt="7">
        <dgm:presLayoutVars>
          <dgm:bulletEnabled val="1"/>
        </dgm:presLayoutVars>
      </dgm:prSet>
      <dgm:spPr/>
    </dgm:pt>
    <dgm:pt modelId="{9E005896-6D80-D643-8274-3A30E6DD8FEE}" type="pres">
      <dgm:prSet presAssocID="{59C6D71D-9C54-4C67-AF69-BE2BF7254CCF}" presName="sibTrans" presStyleCnt="0"/>
      <dgm:spPr/>
    </dgm:pt>
    <dgm:pt modelId="{88CAAAFC-54E9-054D-86A9-848758FB9C34}" type="pres">
      <dgm:prSet presAssocID="{0E641C91-B3F5-4866-A3A0-D8DEB6E740A6}" presName="node" presStyleLbl="node1" presStyleIdx="6" presStyleCnt="7">
        <dgm:presLayoutVars>
          <dgm:bulletEnabled val="1"/>
        </dgm:presLayoutVars>
      </dgm:prSet>
      <dgm:spPr/>
    </dgm:pt>
  </dgm:ptLst>
  <dgm:cxnLst>
    <dgm:cxn modelId="{F014B00E-D3B4-EC4E-B6F2-3731924E26EB}" type="presOf" srcId="{0E641C91-B3F5-4866-A3A0-D8DEB6E740A6}" destId="{88CAAAFC-54E9-054D-86A9-848758FB9C34}" srcOrd="0" destOrd="0" presId="urn:microsoft.com/office/officeart/2005/8/layout/default"/>
    <dgm:cxn modelId="{1EB45916-7154-004F-92A4-F7BCFD92F7D3}" type="presOf" srcId="{3F253604-E17F-4368-A30C-B65A3CC203BE}" destId="{48773EA1-08EA-A049-AE73-B8A3F2A5B6BA}" srcOrd="0" destOrd="0" presId="urn:microsoft.com/office/officeart/2005/8/layout/default"/>
    <dgm:cxn modelId="{0CF6A640-B2EB-485F-9EC5-05D146A66B9B}" srcId="{37B87A78-9721-4D6E-A728-8DD5097B0EAC}" destId="{722BAABA-2FFF-4EB2-BAED-AB97AC8BBEAC}" srcOrd="0" destOrd="0" parTransId="{9A60BDD6-384C-4D33-BD58-CEEF39259EFB}" sibTransId="{A368412F-28E4-41A8-B998-D63916959B11}"/>
    <dgm:cxn modelId="{3238465A-7D7B-224E-9F50-8A17F2CDB99C}" type="presOf" srcId="{37B87A78-9721-4D6E-A728-8DD5097B0EAC}" destId="{A939E182-46CD-2F43-BEC6-724F59D99372}" srcOrd="0" destOrd="0" presId="urn:microsoft.com/office/officeart/2005/8/layout/default"/>
    <dgm:cxn modelId="{FC61176E-729B-46DC-87FB-1E350B40F497}" srcId="{37B87A78-9721-4D6E-A728-8DD5097B0EAC}" destId="{FC5B40D6-3AE5-4EA9-AFC7-648E82C73D14}" srcOrd="2" destOrd="0" parTransId="{EB94C187-E4A9-40E6-A948-9BAA1ED43229}" sibTransId="{226B8C34-5C2C-46BB-80CA-C3050C8CD623}"/>
    <dgm:cxn modelId="{41751A74-F5E1-C549-B2B0-2549C5E2BB5C}" type="presOf" srcId="{04FEE353-C6E8-40BE-9AE3-5A1D77CDF0FF}" destId="{3FE88EB7-AED6-8C42-87F6-D09C776379BE}" srcOrd="0" destOrd="0" presId="urn:microsoft.com/office/officeart/2005/8/layout/default"/>
    <dgm:cxn modelId="{6EE76E7A-A6E6-4B6B-B157-BEBDBF63E526}" srcId="{37B87A78-9721-4D6E-A728-8DD5097B0EAC}" destId="{F99C3E8A-7170-4BBA-9BAC-3E33F84585CB}" srcOrd="1" destOrd="0" parTransId="{96F7B746-85BD-4292-9CAF-3A4D0C55B13B}" sibTransId="{153DA546-1459-4F1B-A218-C6D007C051D7}"/>
    <dgm:cxn modelId="{7AB03C7C-2B35-4298-A1AE-518D353F693C}" srcId="{37B87A78-9721-4D6E-A728-8DD5097B0EAC}" destId="{0E641C91-B3F5-4866-A3A0-D8DEB6E740A6}" srcOrd="6" destOrd="0" parTransId="{693184D3-ABB2-4961-AF74-251A61F1FBF3}" sibTransId="{663E4333-6A51-4616-AF9C-C077C462828A}"/>
    <dgm:cxn modelId="{04264D7D-C5E1-684F-9688-91F94CBFC3A7}" type="presOf" srcId="{FC5B40D6-3AE5-4EA9-AFC7-648E82C73D14}" destId="{2F1D05E8-A068-3845-872C-FF3959EA0FD2}" srcOrd="0" destOrd="0" presId="urn:microsoft.com/office/officeart/2005/8/layout/default"/>
    <dgm:cxn modelId="{A6321C8E-BD79-49E6-AF7F-7A4E2BAB05F9}" srcId="{37B87A78-9721-4D6E-A728-8DD5097B0EAC}" destId="{6FE41D38-072D-4F01-9D5C-0AD511080379}" srcOrd="5" destOrd="0" parTransId="{88698AB3-82B8-43CE-A666-3E4736B4A151}" sibTransId="{59C6D71D-9C54-4C67-AF69-BE2BF7254CCF}"/>
    <dgm:cxn modelId="{47446B9A-9511-CA41-9F0C-A0CD743B2A09}" type="presOf" srcId="{6FE41D38-072D-4F01-9D5C-0AD511080379}" destId="{D7B47759-57B2-F843-8FA8-17B193121964}" srcOrd="0" destOrd="0" presId="urn:microsoft.com/office/officeart/2005/8/layout/default"/>
    <dgm:cxn modelId="{DF5B08A1-CF39-6743-A352-DD71AA76ACCC}" type="presOf" srcId="{F99C3E8A-7170-4BBA-9BAC-3E33F84585CB}" destId="{CF1BF09B-5DC1-0C4F-9FE3-44DA50425723}" srcOrd="0" destOrd="0" presId="urn:microsoft.com/office/officeart/2005/8/layout/default"/>
    <dgm:cxn modelId="{6C08DCB7-4654-48E5-A038-227580D886D5}" srcId="{37B87A78-9721-4D6E-A728-8DD5097B0EAC}" destId="{04FEE353-C6E8-40BE-9AE3-5A1D77CDF0FF}" srcOrd="3" destOrd="0" parTransId="{552BACB7-A92B-43C4-B906-83D1AC5B3E6B}" sibTransId="{0C4757D5-E03B-4272-B153-444E5A595078}"/>
    <dgm:cxn modelId="{D98256D6-327F-D54B-B285-B406B8B5D758}" type="presOf" srcId="{722BAABA-2FFF-4EB2-BAED-AB97AC8BBEAC}" destId="{EEEE6792-DD52-694E-BD44-54574FAF7A6F}" srcOrd="0" destOrd="0" presId="urn:microsoft.com/office/officeart/2005/8/layout/default"/>
    <dgm:cxn modelId="{2CF31EFE-F5EA-45EA-800C-3DEC9EC4EB92}" srcId="{37B87A78-9721-4D6E-A728-8DD5097B0EAC}" destId="{3F253604-E17F-4368-A30C-B65A3CC203BE}" srcOrd="4" destOrd="0" parTransId="{52D987A8-6426-45B3-9F43-CBAB088AB2AF}" sibTransId="{EDF072E5-DC9C-40DB-A4B0-674AF79DE7F4}"/>
    <dgm:cxn modelId="{A90674AD-DD38-6041-AE6A-1A69D7AE66D4}" type="presParOf" srcId="{A939E182-46CD-2F43-BEC6-724F59D99372}" destId="{EEEE6792-DD52-694E-BD44-54574FAF7A6F}" srcOrd="0" destOrd="0" presId="urn:microsoft.com/office/officeart/2005/8/layout/default"/>
    <dgm:cxn modelId="{E716E02E-3C86-D14E-998B-085364C712ED}" type="presParOf" srcId="{A939E182-46CD-2F43-BEC6-724F59D99372}" destId="{0FA1FE33-16D7-C745-A3FF-69965201CFB8}" srcOrd="1" destOrd="0" presId="urn:microsoft.com/office/officeart/2005/8/layout/default"/>
    <dgm:cxn modelId="{AC196184-5775-BC48-A329-93DDF643983B}" type="presParOf" srcId="{A939E182-46CD-2F43-BEC6-724F59D99372}" destId="{CF1BF09B-5DC1-0C4F-9FE3-44DA50425723}" srcOrd="2" destOrd="0" presId="urn:microsoft.com/office/officeart/2005/8/layout/default"/>
    <dgm:cxn modelId="{B9B1D528-40CC-B94B-983C-2B8B72B1861D}" type="presParOf" srcId="{A939E182-46CD-2F43-BEC6-724F59D99372}" destId="{73DE7E91-ADCC-404C-8789-FD2CF7BDDEAA}" srcOrd="3" destOrd="0" presId="urn:microsoft.com/office/officeart/2005/8/layout/default"/>
    <dgm:cxn modelId="{11CC8746-CFD6-3D4E-A859-0C6613502204}" type="presParOf" srcId="{A939E182-46CD-2F43-BEC6-724F59D99372}" destId="{2F1D05E8-A068-3845-872C-FF3959EA0FD2}" srcOrd="4" destOrd="0" presId="urn:microsoft.com/office/officeart/2005/8/layout/default"/>
    <dgm:cxn modelId="{912BAAF4-1126-2D43-A382-B2678DF1F8F5}" type="presParOf" srcId="{A939E182-46CD-2F43-BEC6-724F59D99372}" destId="{2036FDB1-092C-AC47-9E73-AE983AF6C47A}" srcOrd="5" destOrd="0" presId="urn:microsoft.com/office/officeart/2005/8/layout/default"/>
    <dgm:cxn modelId="{298F326D-7B33-1F4E-A599-33B734A62954}" type="presParOf" srcId="{A939E182-46CD-2F43-BEC6-724F59D99372}" destId="{3FE88EB7-AED6-8C42-87F6-D09C776379BE}" srcOrd="6" destOrd="0" presId="urn:microsoft.com/office/officeart/2005/8/layout/default"/>
    <dgm:cxn modelId="{E7635736-933D-1D46-A4DF-13B73D94974E}" type="presParOf" srcId="{A939E182-46CD-2F43-BEC6-724F59D99372}" destId="{082DE5F1-EE10-A145-929A-1B2E2B205DB8}" srcOrd="7" destOrd="0" presId="urn:microsoft.com/office/officeart/2005/8/layout/default"/>
    <dgm:cxn modelId="{EB87EB85-C1C4-EF41-9796-734C9B6F9A62}" type="presParOf" srcId="{A939E182-46CD-2F43-BEC6-724F59D99372}" destId="{48773EA1-08EA-A049-AE73-B8A3F2A5B6BA}" srcOrd="8" destOrd="0" presId="urn:microsoft.com/office/officeart/2005/8/layout/default"/>
    <dgm:cxn modelId="{10C888DA-C643-CC4B-9D73-5719BFA1BB44}" type="presParOf" srcId="{A939E182-46CD-2F43-BEC6-724F59D99372}" destId="{261239DE-951B-E445-A6AA-1B855F15A454}" srcOrd="9" destOrd="0" presId="urn:microsoft.com/office/officeart/2005/8/layout/default"/>
    <dgm:cxn modelId="{B198C83D-55B3-5E41-9369-99015ABB73E2}" type="presParOf" srcId="{A939E182-46CD-2F43-BEC6-724F59D99372}" destId="{D7B47759-57B2-F843-8FA8-17B193121964}" srcOrd="10" destOrd="0" presId="urn:microsoft.com/office/officeart/2005/8/layout/default"/>
    <dgm:cxn modelId="{72FB2F3A-8281-2E43-912B-CDAAF7086338}" type="presParOf" srcId="{A939E182-46CD-2F43-BEC6-724F59D99372}" destId="{9E005896-6D80-D643-8274-3A30E6DD8FEE}" srcOrd="11" destOrd="0" presId="urn:microsoft.com/office/officeart/2005/8/layout/default"/>
    <dgm:cxn modelId="{341210D2-81BF-A34E-80A9-90E5D103F05D}" type="presParOf" srcId="{A939E182-46CD-2F43-BEC6-724F59D99372}" destId="{88CAAAFC-54E9-054D-86A9-848758FB9C34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EE6792-DD52-694E-BD44-54574FAF7A6F}">
      <dsp:nvSpPr>
        <dsp:cNvPr id="0" name=""/>
        <dsp:cNvSpPr/>
      </dsp:nvSpPr>
      <dsp:spPr>
        <a:xfrm>
          <a:off x="3080" y="587032"/>
          <a:ext cx="2444055" cy="1466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Hydroxyl group</a:t>
          </a:r>
        </a:p>
      </dsp:txBody>
      <dsp:txXfrm>
        <a:off x="3080" y="587032"/>
        <a:ext cx="2444055" cy="1466433"/>
      </dsp:txXfrm>
    </dsp:sp>
    <dsp:sp modelId="{CF1BF09B-5DC1-0C4F-9FE3-44DA50425723}">
      <dsp:nvSpPr>
        <dsp:cNvPr id="0" name=""/>
        <dsp:cNvSpPr/>
      </dsp:nvSpPr>
      <dsp:spPr>
        <a:xfrm>
          <a:off x="2691541" y="587032"/>
          <a:ext cx="2444055" cy="1466433"/>
        </a:xfrm>
        <a:prstGeom prst="rect">
          <a:avLst/>
        </a:prstGeom>
        <a:solidFill>
          <a:schemeClr val="accent2">
            <a:hueOff val="-242561"/>
            <a:satOff val="-13988"/>
            <a:lumOff val="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Carbonyl group</a:t>
          </a:r>
        </a:p>
      </dsp:txBody>
      <dsp:txXfrm>
        <a:off x="2691541" y="587032"/>
        <a:ext cx="2444055" cy="1466433"/>
      </dsp:txXfrm>
    </dsp:sp>
    <dsp:sp modelId="{2F1D05E8-A068-3845-872C-FF3959EA0FD2}">
      <dsp:nvSpPr>
        <dsp:cNvPr id="0" name=""/>
        <dsp:cNvSpPr/>
      </dsp:nvSpPr>
      <dsp:spPr>
        <a:xfrm>
          <a:off x="5380002" y="587032"/>
          <a:ext cx="2444055" cy="1466433"/>
        </a:xfrm>
        <a:prstGeom prst="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Carboxyl group</a:t>
          </a:r>
        </a:p>
      </dsp:txBody>
      <dsp:txXfrm>
        <a:off x="5380002" y="587032"/>
        <a:ext cx="2444055" cy="1466433"/>
      </dsp:txXfrm>
    </dsp:sp>
    <dsp:sp modelId="{3FE88EB7-AED6-8C42-87F6-D09C776379BE}">
      <dsp:nvSpPr>
        <dsp:cNvPr id="0" name=""/>
        <dsp:cNvSpPr/>
      </dsp:nvSpPr>
      <dsp:spPr>
        <a:xfrm>
          <a:off x="8068463" y="587032"/>
          <a:ext cx="2444055" cy="1466433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Amino group</a:t>
          </a:r>
        </a:p>
      </dsp:txBody>
      <dsp:txXfrm>
        <a:off x="8068463" y="587032"/>
        <a:ext cx="2444055" cy="1466433"/>
      </dsp:txXfrm>
    </dsp:sp>
    <dsp:sp modelId="{48773EA1-08EA-A049-AE73-B8A3F2A5B6BA}">
      <dsp:nvSpPr>
        <dsp:cNvPr id="0" name=""/>
        <dsp:cNvSpPr/>
      </dsp:nvSpPr>
      <dsp:spPr>
        <a:xfrm>
          <a:off x="1347311" y="2297871"/>
          <a:ext cx="2444055" cy="1466433"/>
        </a:xfrm>
        <a:prstGeom prst="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Sulfhydryl group</a:t>
          </a:r>
        </a:p>
      </dsp:txBody>
      <dsp:txXfrm>
        <a:off x="1347311" y="2297871"/>
        <a:ext cx="2444055" cy="1466433"/>
      </dsp:txXfrm>
    </dsp:sp>
    <dsp:sp modelId="{D7B47759-57B2-F843-8FA8-17B193121964}">
      <dsp:nvSpPr>
        <dsp:cNvPr id="0" name=""/>
        <dsp:cNvSpPr/>
      </dsp:nvSpPr>
      <dsp:spPr>
        <a:xfrm>
          <a:off x="4035772" y="2297871"/>
          <a:ext cx="2444055" cy="1466433"/>
        </a:xfrm>
        <a:prstGeom prst="rect">
          <a:avLst/>
        </a:prstGeom>
        <a:solidFill>
          <a:schemeClr val="accent2">
            <a:hueOff val="-1212803"/>
            <a:satOff val="-69940"/>
            <a:lumOff val="71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Phosphate group</a:t>
          </a:r>
        </a:p>
      </dsp:txBody>
      <dsp:txXfrm>
        <a:off x="4035772" y="2297871"/>
        <a:ext cx="2444055" cy="1466433"/>
      </dsp:txXfrm>
    </dsp:sp>
    <dsp:sp modelId="{88CAAAFC-54E9-054D-86A9-848758FB9C34}">
      <dsp:nvSpPr>
        <dsp:cNvPr id="0" name=""/>
        <dsp:cNvSpPr/>
      </dsp:nvSpPr>
      <dsp:spPr>
        <a:xfrm>
          <a:off x="6724233" y="2297871"/>
          <a:ext cx="2444055" cy="1466433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Methyl group</a:t>
          </a:r>
        </a:p>
      </dsp:txBody>
      <dsp:txXfrm>
        <a:off x="6724233" y="2297871"/>
        <a:ext cx="2444055" cy="1466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B9B0818-A972-4CDB-848D-E0DD164E9BC0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895520B-3981-4136-A3EB-9E85D593A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18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69A06B0-4213-49AC-B968-95941F565866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121CE33-B8BA-47F9-BBED-283C359D8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56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1CE33-B8BA-47F9-BBED-283C359D82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965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983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Figure 4.6 The role of hydrocarbons in fats</a:t>
            </a:r>
          </a:p>
          <a:p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5435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424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Figure 4.8 The pharmacological importance of enantiomers</a:t>
            </a:r>
          </a:p>
          <a:p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9767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021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827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Figure 4.9aa Some biologically important chemical groups (part 1a: hydroxyl group)</a:t>
            </a:r>
          </a:p>
        </p:txBody>
      </p:sp>
    </p:spTree>
    <p:extLst>
      <p:ext uri="{BB962C8B-B14F-4D97-AF65-F5344CB8AC3E}">
        <p14:creationId xmlns:p14="http://schemas.microsoft.com/office/powerpoint/2010/main" val="7439976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Figure 4.9ab Some biologically important chemical groups (part 1b: carbonyl group)</a:t>
            </a:r>
          </a:p>
        </p:txBody>
      </p:sp>
    </p:spTree>
    <p:extLst>
      <p:ext uri="{BB962C8B-B14F-4D97-AF65-F5344CB8AC3E}">
        <p14:creationId xmlns:p14="http://schemas.microsoft.com/office/powerpoint/2010/main" val="38126760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Figure 4.9ac Some biologically important chemical groups (part 1c: carboxyl group)</a:t>
            </a:r>
          </a:p>
        </p:txBody>
      </p:sp>
    </p:spTree>
    <p:extLst>
      <p:ext uri="{BB962C8B-B14F-4D97-AF65-F5344CB8AC3E}">
        <p14:creationId xmlns:p14="http://schemas.microsoft.com/office/powerpoint/2010/main" val="39813223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Figure 4.9ad Some biologically important chemical groups (part 1d: amino group)</a:t>
            </a:r>
          </a:p>
        </p:txBody>
      </p:sp>
    </p:spTree>
    <p:extLst>
      <p:ext uri="{BB962C8B-B14F-4D97-AF65-F5344CB8AC3E}">
        <p14:creationId xmlns:p14="http://schemas.microsoft.com/office/powerpoint/2010/main" val="1774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1CE33-B8BA-47F9-BBED-283C359D82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6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Figure 4.9ba Some biologically important chemical groups (part 2a: sulfhydryl group)</a:t>
            </a:r>
          </a:p>
        </p:txBody>
      </p:sp>
    </p:spTree>
    <p:extLst>
      <p:ext uri="{BB962C8B-B14F-4D97-AF65-F5344CB8AC3E}">
        <p14:creationId xmlns:p14="http://schemas.microsoft.com/office/powerpoint/2010/main" val="29625382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Figure 4.9bb Some biologically important chemical groups (part 2b: phosphate group)</a:t>
            </a:r>
          </a:p>
        </p:txBody>
      </p:sp>
    </p:spTree>
    <p:extLst>
      <p:ext uri="{BB962C8B-B14F-4D97-AF65-F5344CB8AC3E}">
        <p14:creationId xmlns:p14="http://schemas.microsoft.com/office/powerpoint/2010/main" val="23441322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Figure 4.9bc Some biologically important chemical groups (part 2c: methyl group)</a:t>
            </a:r>
          </a:p>
        </p:txBody>
      </p:sp>
    </p:spTree>
    <p:extLst>
      <p:ext uri="{BB962C8B-B14F-4D97-AF65-F5344CB8AC3E}">
        <p14:creationId xmlns:p14="http://schemas.microsoft.com/office/powerpoint/2010/main" val="702733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810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399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21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301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21CE33-B8BA-47F9-BBED-283C359D821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41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95411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EAC32-8151-074A-9B46-E26B8EF26D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B8915-26CE-1C44-A2CE-473E3D7661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705A-C1B8-EE49-9F45-3FC333AFF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4DBD-080F-4D2C-BD87-4340A5EF108F}" type="datetime1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7F8A5-B869-2743-AD14-FDFC4DB01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F1EB-5810-C446-9CD7-36C9B2634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023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6467E-94DB-6744-92E1-C6911B2F8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DB2AD2-154F-164E-9896-029A76130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F58CA-911E-1A42-876A-E48E06ED0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F4D7-CE65-4284-9ED8-09FE96AB4A6A}" type="datetime1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EA8A1-752A-C248-8541-797FA8CF0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873F4-22C2-4D4A-9C2B-DD064A9E0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483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B49B97-D0A2-514C-995F-E2971E6E40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4A4926-11EA-D74A-9858-FE8B3BF91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6675AB-EC1F-5945-9F8A-ACEAD2D52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619E-C354-42DC-8F33-88968B20D435}" type="datetime1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F8231-CF63-0A4D-B0D1-25125D89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E22B8-DAA3-694E-8B53-859AC58ED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387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A959A-5644-45F5-A271-0699C8356B95}" type="datetime1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9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7472" indent="-347472">
              <a:buClr>
                <a:srgbClr val="DF4A20"/>
              </a:buClr>
              <a:defRPr/>
            </a:lvl1pPr>
            <a:lvl2pPr marL="740664" indent="-283464">
              <a:buClr>
                <a:srgbClr val="DF4A20"/>
              </a:buClr>
              <a:defRPr/>
            </a:lvl2pPr>
            <a:lvl3pPr marL="1143000" indent="-228600">
              <a:buClr>
                <a:srgbClr val="DF4A20"/>
              </a:buClr>
              <a:defRPr/>
            </a:lvl3pPr>
            <a:lvl4pPr marL="1600200" indent="-228600">
              <a:buClr>
                <a:srgbClr val="DF4A20"/>
              </a:buClr>
              <a:defRPr/>
            </a:lvl4pPr>
            <a:lvl5pPr marL="2057400" indent="-228600">
              <a:buClr>
                <a:srgbClr val="DF4A20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767" y="6586347"/>
            <a:ext cx="4114800" cy="232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2017 Pearson Education, Inc.</a:t>
            </a:r>
          </a:p>
        </p:txBody>
      </p:sp>
    </p:spTree>
    <p:extLst>
      <p:ext uri="{BB962C8B-B14F-4D97-AF65-F5344CB8AC3E}">
        <p14:creationId xmlns:p14="http://schemas.microsoft.com/office/powerpoint/2010/main" val="187017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D06B8-D4BF-F343-AD49-EE7833368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4FFB7-2CEC-7E4F-80B0-CD60C8AEC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01FEC-1A74-5845-8B45-88C57259E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B943-3B21-40DA-882F-979FDACD299E}" type="datetime1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47B6-2AC0-894A-8128-3EC53F900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9FED2-B255-1F44-80E2-5B48DD4A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72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98B9C-303C-9541-95EE-2033FA6F0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0B1495-3308-2C4C-960B-5F90D60F3A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A8FF3-1919-AE4B-B5A3-5676A9E84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07EF-F891-4C17-9954-50909778D0B3}" type="datetime1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BBE5C-C74F-7F47-82D4-68091653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9D3FC-7A29-9B48-80FA-8240AC7F3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823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E94A3-3537-604A-BE1E-4B55592A4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878E4-9E26-2347-9312-16E0304EDB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82DFC-7309-8748-8355-7EAB158D57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3FFCC9-8902-894E-B715-133C9F79D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64C4-E37D-4E23-934C-60D89B5E5741}" type="datetime1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6A5014-4643-234C-A1B9-AB530CD13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48357-048D-9F44-85BA-7045B1E9C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3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70CF7-211D-B147-A484-39EFE5CA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086B9F-7EC9-5649-82C5-28E24D92F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3A0D7F-1043-444A-ABBC-94D413AE0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0845B3-808C-194B-AFA4-E7FFDCD10B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324087-10B3-4E40-8756-A3A98D4DDB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42B38E-FE5F-3344-9C22-60B7756E8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A959A-5644-45F5-A271-0699C8356B95}" type="datetime1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0980D8-5D31-3142-90FF-D2463079F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64EE53-594C-B742-8191-F8D16952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3291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E7461-7D20-9E41-BA83-ABB390D62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176B23-D9D7-D243-9C4E-BE410CF7F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BCED-CF18-4081-A687-ED03C5F1A376}" type="datetime1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11A53B-7931-BE4F-BCC8-20BFE88B1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4D946C-531E-9B44-89FB-BDFAE9B57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23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FE210B-0D70-DE46-8C85-E78D15D7F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8968-9BA3-4087-9451-2C2F133A6092}" type="datetime1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348E52-5CD3-BC4C-83B9-1CA02CED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E677F-4DE2-624C-9046-CD7D71E0F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72180-6ACD-8345-8E84-4DE417176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ED7E4-48E9-594D-B8F6-2F1FCC13E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D07821-E151-A74F-809B-3B9D82FE7B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B6EA58-7849-464E-B532-1E0EB4A72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DD3-9989-4C41-A195-6964C1A648C1}" type="datetime1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B4369-0464-AB42-9C16-31B80B92A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319924-2D4A-4D4A-9F5C-AEB8D25D4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52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9FF5E-DCAB-BE4E-A157-8D21ECA24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96E24F-E0FD-AA43-AF76-74FF728430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26DC4E-24F3-E344-BAD0-706C45BCB3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BFE46C-79FF-014B-A27A-19976BF51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A959A-5644-45F5-A271-0699C8356B95}" type="datetime1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F2AF5A-F3BB-7A48-BCDB-574D8122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Pearson Education, Inc.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51B5D4-D316-4243-8976-10D30E782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05204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BDBF8C-BAF5-5849-825E-81B694FC4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7574D-CF33-7F43-A15A-0235B6BE3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58958-DDB3-CF44-8DCF-455F6C859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A959A-5644-45F5-A271-0699C8356B95}" type="datetime1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BAD5E-852A-2542-971A-D8837D28F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2017 Pearson Education, Inc.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D26F3-F45F-9F4D-8CB7-B57027A61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568F3-181E-4202-A49E-BBF02217F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442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19.png"/><Relationship Id="rId4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4.jpe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94D6AA1-A0E1-45F9-8E25-BAB809229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199" y="557189"/>
            <a:ext cx="10515599" cy="1296287"/>
          </a:xfrm>
        </p:spPr>
        <p:txBody>
          <a:bodyPr>
            <a:normAutofit/>
          </a:bodyPr>
          <a:lstStyle/>
          <a:p>
            <a:r>
              <a:rPr lang="en-US" sz="4800" dirty="0"/>
              <a:t>Carbon and the Molecular Diversity of Life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199" y="2046851"/>
            <a:ext cx="10515599" cy="728910"/>
          </a:xfrm>
        </p:spPr>
        <p:txBody>
          <a:bodyPr>
            <a:normAutofit fontScale="32500" lnSpcReduction="20000"/>
          </a:bodyPr>
          <a:lstStyle/>
          <a:p>
            <a:endParaRPr lang="en-US" sz="800" dirty="0"/>
          </a:p>
          <a:p>
            <a:endParaRPr lang="en-US" sz="3400" dirty="0"/>
          </a:p>
          <a:p>
            <a:r>
              <a:rPr lang="en-US" sz="5500" dirty="0"/>
              <a:t>9.4.2020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7D0783-9FD9-4445-AB74-6FE3564341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26" b="11404"/>
          <a:stretch/>
        </p:blipFill>
        <p:spPr>
          <a:xfrm>
            <a:off x="3105070" y="2957665"/>
            <a:ext cx="5981859" cy="336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65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The Formation of Bonds with Carbon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154062" y="1825625"/>
            <a:ext cx="788387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610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E2ED6F9-63C3-4A8D-9BB4-1EA62533B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D72081E-AD41-4FBB-B02B-698A68DBC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560" y="4495466"/>
            <a:ext cx="3611880" cy="1536192"/>
          </a:xfrm>
        </p:spPr>
        <p:txBody>
          <a:bodyPr>
            <a:normAutofit/>
          </a:bodyPr>
          <a:lstStyle/>
          <a:p>
            <a:r>
              <a:rPr lang="en-US" sz="3200"/>
              <a:t>Valence</a:t>
            </a:r>
            <a:endParaRPr lang="en-US" sz="3200" dirty="0"/>
          </a:p>
        </p:txBody>
      </p:sp>
      <p:pic>
        <p:nvPicPr>
          <p:cNvPr id="5" name="Picture 4" descr="A picture containing clock, drawing&#10;&#10;Description automatically generated">
            <a:extLst>
              <a:ext uri="{FF2B5EF4-FFF2-40B4-BE49-F238E27FC236}">
                <a16:creationId xmlns:a16="http://schemas.microsoft.com/office/drawing/2014/main" id="{F3E44009-FB97-074D-BE49-4BCC399088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r="-1" b="-1"/>
          <a:stretch/>
        </p:blipFill>
        <p:spPr>
          <a:xfrm>
            <a:off x="20" y="10"/>
            <a:ext cx="12191980" cy="399447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16248AD-805F-41BF-9B57-FC53E5B32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1F82758F-B2B3-4F0A-BB90-4BFFEDD16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525441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5826" y="4495466"/>
            <a:ext cx="6323470" cy="1536192"/>
          </a:xfrm>
        </p:spPr>
        <p:txBody>
          <a:bodyPr anchor="ctr">
            <a:normAutofit/>
          </a:bodyPr>
          <a:lstStyle/>
          <a:p>
            <a:pPr algn="just"/>
            <a:r>
              <a:rPr lang="en-US" sz="2000"/>
              <a:t>The number of unpaired electrons in the valence shell of an atom is generally equal to its </a:t>
            </a:r>
            <a:r>
              <a:rPr lang="en-US" sz="2000" b="1"/>
              <a:t>valence</a:t>
            </a:r>
            <a:r>
              <a:rPr lang="en-US" sz="2000"/>
              <a:t>, the number of covalent bonds it can form</a:t>
            </a:r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91438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4545836E-B050-4955-B80E-C5A35AC2F5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62">
            <a:extLst>
              <a:ext uri="{FF2B5EF4-FFF2-40B4-BE49-F238E27FC236}">
                <a16:creationId xmlns:a16="http://schemas.microsoft.com/office/drawing/2014/main" id="{5E6024A1-5F3D-4233-865A-57F6E8605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802473" y="-4805300"/>
            <a:ext cx="2587052" cy="12192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335629-7067-244C-A608-F2B8822BF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15534"/>
            <a:ext cx="9144000" cy="13797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Carbon atoms can partner with atoms other than hydrogen</a:t>
            </a:r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E5ED95-726A-4EB4-A03C-D3EF3BC3A2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570" y="73152"/>
            <a:ext cx="1340860" cy="223819"/>
            <a:chOff x="5359043" y="73152"/>
            <a:chExt cx="1340860" cy="223819"/>
          </a:xfrm>
        </p:grpSpPr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17EFE772-2C42-4ACF-B49F-B8DE4D95C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27498" y="7315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66">
              <a:extLst>
                <a:ext uri="{FF2B5EF4-FFF2-40B4-BE49-F238E27FC236}">
                  <a16:creationId xmlns:a16="http://schemas.microsoft.com/office/drawing/2014/main" id="{0D397CA2-1084-44F5-8F86-1E5F25532F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27498" y="23774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64">
              <a:extLst>
                <a:ext uri="{FF2B5EF4-FFF2-40B4-BE49-F238E27FC236}">
                  <a16:creationId xmlns:a16="http://schemas.microsoft.com/office/drawing/2014/main" id="{DE5FCF89-EFB5-425D-BAE7-ADF3E9FA3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85385" y="7315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66">
              <a:extLst>
                <a:ext uri="{FF2B5EF4-FFF2-40B4-BE49-F238E27FC236}">
                  <a16:creationId xmlns:a16="http://schemas.microsoft.com/office/drawing/2014/main" id="{B5000D95-43A9-4146-854D-6543F49E4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85385" y="23774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64">
              <a:extLst>
                <a:ext uri="{FF2B5EF4-FFF2-40B4-BE49-F238E27FC236}">
                  <a16:creationId xmlns:a16="http://schemas.microsoft.com/office/drawing/2014/main" id="{BFAC0A55-15FF-44EB-BB49-380A08FFF6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643271" y="7315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66">
              <a:extLst>
                <a:ext uri="{FF2B5EF4-FFF2-40B4-BE49-F238E27FC236}">
                  <a16:creationId xmlns:a16="http://schemas.microsoft.com/office/drawing/2014/main" id="{E71C5D2B-80BE-4286-9DAC-B41FA6122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643271" y="23774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64">
              <a:extLst>
                <a:ext uri="{FF2B5EF4-FFF2-40B4-BE49-F238E27FC236}">
                  <a16:creationId xmlns:a16="http://schemas.microsoft.com/office/drawing/2014/main" id="{ABD811F8-3805-419E-9543-FB2A152649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501157" y="7315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66">
              <a:extLst>
                <a:ext uri="{FF2B5EF4-FFF2-40B4-BE49-F238E27FC236}">
                  <a16:creationId xmlns:a16="http://schemas.microsoft.com/office/drawing/2014/main" id="{4ED1C51E-87F5-42C4-8F3D-98B932E7C6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501157" y="23774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64">
              <a:extLst>
                <a:ext uri="{FF2B5EF4-FFF2-40B4-BE49-F238E27FC236}">
                  <a16:creationId xmlns:a16="http://schemas.microsoft.com/office/drawing/2014/main" id="{908DDBE2-E366-43C4-865E-68D8F5DD27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9043" y="7315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66">
              <a:extLst>
                <a:ext uri="{FF2B5EF4-FFF2-40B4-BE49-F238E27FC236}">
                  <a16:creationId xmlns:a16="http://schemas.microsoft.com/office/drawing/2014/main" id="{40B7FBD6-2319-4416-AEDB-20FBD7A6F5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9043" y="23774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64">
              <a:extLst>
                <a:ext uri="{FF2B5EF4-FFF2-40B4-BE49-F238E27FC236}">
                  <a16:creationId xmlns:a16="http://schemas.microsoft.com/office/drawing/2014/main" id="{793BBDF2-F738-42F5-98FD-380E06E188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638069" y="7315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66">
              <a:extLst>
                <a:ext uri="{FF2B5EF4-FFF2-40B4-BE49-F238E27FC236}">
                  <a16:creationId xmlns:a16="http://schemas.microsoft.com/office/drawing/2014/main" id="{5CEB15E8-0F03-4F3C-8B3D-CA63883E24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638069" y="23774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64">
              <a:extLst>
                <a:ext uri="{FF2B5EF4-FFF2-40B4-BE49-F238E27FC236}">
                  <a16:creationId xmlns:a16="http://schemas.microsoft.com/office/drawing/2014/main" id="{EA651364-1B7F-40E3-817C-E05627C56A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95956" y="7315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66">
              <a:extLst>
                <a:ext uri="{FF2B5EF4-FFF2-40B4-BE49-F238E27FC236}">
                  <a16:creationId xmlns:a16="http://schemas.microsoft.com/office/drawing/2014/main" id="{0582E001-F558-4498-B949-506CEDB891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95956" y="23774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64">
              <a:extLst>
                <a:ext uri="{FF2B5EF4-FFF2-40B4-BE49-F238E27FC236}">
                  <a16:creationId xmlns:a16="http://schemas.microsoft.com/office/drawing/2014/main" id="{09F01A60-328C-4CA8-B3EE-636F1319EE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3842" y="7315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66">
              <a:extLst>
                <a:ext uri="{FF2B5EF4-FFF2-40B4-BE49-F238E27FC236}">
                  <a16:creationId xmlns:a16="http://schemas.microsoft.com/office/drawing/2014/main" id="{62D0FD2E-E0CB-4B3C-85D5-1946B7CA36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3842" y="23774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64">
              <a:extLst>
                <a:ext uri="{FF2B5EF4-FFF2-40B4-BE49-F238E27FC236}">
                  <a16:creationId xmlns:a16="http://schemas.microsoft.com/office/drawing/2014/main" id="{682296EE-4FAA-4B24-A69E-63B1B36A1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1728" y="7315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66">
              <a:extLst>
                <a:ext uri="{FF2B5EF4-FFF2-40B4-BE49-F238E27FC236}">
                  <a16:creationId xmlns:a16="http://schemas.microsoft.com/office/drawing/2014/main" id="{E2AF0961-0ADD-4742-A467-7258D268CD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1728" y="23774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64">
              <a:extLst>
                <a:ext uri="{FF2B5EF4-FFF2-40B4-BE49-F238E27FC236}">
                  <a16:creationId xmlns:a16="http://schemas.microsoft.com/office/drawing/2014/main" id="{31B85C35-97D4-4322-BD70-C5AAAA76DD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9614" y="7315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66">
              <a:extLst>
                <a:ext uri="{FF2B5EF4-FFF2-40B4-BE49-F238E27FC236}">
                  <a16:creationId xmlns:a16="http://schemas.microsoft.com/office/drawing/2014/main" id="{A87BAC7C-E910-4222-B519-39288C21A6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9614" y="23774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7" name="Picture 3" descr="\\192.168.4.30\conversion\IRDVD\JPG Creation\Campbell_Bio_11e\Output\Chapter 04\Final\JPEG FILES\Labeled\04_UN02ValenceShells-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0"/>
          <a:stretch/>
        </p:blipFill>
        <p:spPr bwMode="auto">
          <a:xfrm>
            <a:off x="621230" y="3554940"/>
            <a:ext cx="5306268" cy="197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96"/>
          <a:stretch>
            <a:fillRect/>
          </a:stretch>
        </p:blipFill>
        <p:spPr>
          <a:xfrm>
            <a:off x="7218913" y="2807207"/>
            <a:ext cx="3406506" cy="3465576"/>
          </a:xfrm>
          <a:prstGeom prst="rect">
            <a:avLst/>
          </a:pr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628292D-0555-4158-9B1A-07414B27F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501384"/>
            <a:ext cx="12192000" cy="3566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091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5" y="1036321"/>
            <a:ext cx="8080600" cy="4282718"/>
          </a:xfrm>
          <a:prstGeom prst="rect">
            <a:avLst/>
          </a:prstGeom>
        </p:spPr>
      </p:pic>
      <p:sp>
        <p:nvSpPr>
          <p:cNvPr id="30" name="Rectangle 25">
            <a:extLst>
              <a:ext uri="{FF2B5EF4-FFF2-40B4-BE49-F238E27FC236}">
                <a16:creationId xmlns:a16="http://schemas.microsoft.com/office/drawing/2014/main" id="{F5493CFF-E43B-4B10-ACE1-C8A1246629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873" y="0"/>
            <a:ext cx="4062127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9873" y="621295"/>
            <a:ext cx="4245007" cy="2556385"/>
          </a:xfrm>
          <a:prstGeom prst="ellipse">
            <a:avLst/>
          </a:prstGeom>
        </p:spPr>
        <p:txBody>
          <a:bodyPr anchor="b">
            <a:norm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Molecular Diversity: Variation in Carbon Skeletons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51520" y="3358608"/>
            <a:ext cx="3619500" cy="2831273"/>
          </a:xfrm>
        </p:spPr>
        <p:txBody>
          <a:bodyPr>
            <a:normAutofit/>
          </a:bodyPr>
          <a:lstStyle/>
          <a:p>
            <a:pPr algn="just"/>
            <a:r>
              <a:rPr lang="en-US" sz="1800" dirty="0">
                <a:solidFill>
                  <a:schemeClr val="bg1"/>
                </a:solidFill>
              </a:rPr>
              <a:t>Carbon chains form the skeletons of most organic molecules</a:t>
            </a:r>
          </a:p>
          <a:p>
            <a:pPr algn="just"/>
            <a:r>
              <a:rPr lang="en-US" sz="1800" dirty="0">
                <a:solidFill>
                  <a:schemeClr val="bg1"/>
                </a:solidFill>
              </a:rPr>
              <a:t>Carbon chains vary in length and shape</a:t>
            </a:r>
          </a:p>
        </p:txBody>
      </p:sp>
    </p:spTree>
    <p:extLst>
      <p:ext uri="{BB962C8B-B14F-4D97-AF65-F5344CB8AC3E}">
        <p14:creationId xmlns:p14="http://schemas.microsoft.com/office/powerpoint/2010/main" val="3561060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Hydrocarbons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49537" y="2425700"/>
            <a:ext cx="5871013" cy="2670175"/>
          </a:xfrm>
        </p:spPr>
        <p:txBody>
          <a:bodyPr/>
          <a:lstStyle/>
          <a:p>
            <a:pPr algn="just"/>
            <a:r>
              <a:rPr lang="en-US" dirty="0"/>
              <a:t>Consists of only carbon and hydrogen</a:t>
            </a:r>
          </a:p>
          <a:p>
            <a:pPr algn="just"/>
            <a:r>
              <a:rPr lang="en-US" dirty="0"/>
              <a:t>Organic molecules, such as fats, have hydrocarbon components</a:t>
            </a:r>
          </a:p>
          <a:p>
            <a:pPr algn="just"/>
            <a:r>
              <a:rPr lang="en-US" dirty="0"/>
              <a:t>Reactions involving hydrocarbons release a large amount of energy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58496" y="2008949"/>
            <a:ext cx="5991041" cy="3702534"/>
            <a:chOff x="63246" y="1354074"/>
            <a:chExt cx="8217408" cy="510235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00"/>
            <a:stretch>
              <a:fillRect/>
            </a:stretch>
          </p:blipFill>
          <p:spPr>
            <a:xfrm>
              <a:off x="63246" y="1354074"/>
              <a:ext cx="8217408" cy="5102352"/>
            </a:xfrm>
            <a:prstGeom prst="rect">
              <a:avLst/>
            </a:prstGeom>
          </p:spPr>
        </p:pic>
        <p:sp>
          <p:nvSpPr>
            <p:cNvPr id="6" name="TextBox 2"/>
            <p:cNvSpPr txBox="1">
              <a:spLocks noChangeArrowheads="1"/>
            </p:cNvSpPr>
            <p:nvPr/>
          </p:nvSpPr>
          <p:spPr bwMode="auto">
            <a:xfrm>
              <a:off x="4981319" y="2233580"/>
              <a:ext cx="897682" cy="33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6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</a:rPr>
                <a:t>Nucleus</a:t>
              </a:r>
            </a:p>
          </p:txBody>
        </p:sp>
        <p:sp>
          <p:nvSpPr>
            <p:cNvPr id="7" name="TextBox 3"/>
            <p:cNvSpPr txBox="1">
              <a:spLocks noChangeArrowheads="1"/>
            </p:cNvSpPr>
            <p:nvPr/>
          </p:nvSpPr>
          <p:spPr bwMode="auto">
            <a:xfrm>
              <a:off x="4979731" y="2786824"/>
              <a:ext cx="1320874" cy="33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6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</a:rPr>
                <a:t>Fat droplets</a:t>
              </a:r>
            </a:p>
          </p:txBody>
        </p:sp>
        <p:sp>
          <p:nvSpPr>
            <p:cNvPr id="8" name="TextBox 4"/>
            <p:cNvSpPr txBox="1">
              <a:spLocks noChangeArrowheads="1"/>
            </p:cNvSpPr>
            <p:nvPr/>
          </p:nvSpPr>
          <p:spPr bwMode="auto">
            <a:xfrm>
              <a:off x="1599949" y="5406197"/>
              <a:ext cx="658835" cy="33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6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</a:rPr>
                <a:t>10 </a:t>
              </a:r>
              <a:r>
                <a:rPr lang="en-US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µ</a:t>
              </a:r>
              <a:r>
                <a:rPr lang="en-US" b="1" dirty="0">
                  <a:solidFill>
                    <a:srgbClr val="000000"/>
                  </a:solidFill>
                  <a:latin typeface="Arial"/>
                </a:rPr>
                <a:t>m</a:t>
              </a:r>
            </a:p>
          </p:txBody>
        </p:sp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93407" y="6096788"/>
              <a:ext cx="3475310" cy="33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6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</a:rPr>
                <a:t>(a) Part of a human adipose cell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618332" y="5237137"/>
              <a:ext cx="847725" cy="149225"/>
              <a:chOff x="2787650" y="4886325"/>
              <a:chExt cx="847725" cy="149225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2790825" y="4886325"/>
                <a:ext cx="0" cy="149225"/>
              </a:xfrm>
              <a:custGeom>
                <a:avLst/>
                <a:gdLst>
                  <a:gd name="connsiteX0" fmla="*/ 0 w 0"/>
                  <a:gd name="connsiteY0" fmla="*/ 0 h 149225"/>
                  <a:gd name="connsiteX1" fmla="*/ 0 w 0"/>
                  <a:gd name="connsiteY1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49225">
                    <a:moveTo>
                      <a:pt x="0" y="0"/>
                    </a:moveTo>
                    <a:lnTo>
                      <a:pt x="0" y="149225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Times" pitchFamily="84" charset="0"/>
                </a:endParaRPr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2787650" y="4962525"/>
                <a:ext cx="844550" cy="0"/>
              </a:xfrm>
              <a:custGeom>
                <a:avLst/>
                <a:gdLst>
                  <a:gd name="connsiteX0" fmla="*/ 0 w 844550"/>
                  <a:gd name="connsiteY0" fmla="*/ 0 h 0"/>
                  <a:gd name="connsiteX1" fmla="*/ 844550 w 8445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44550">
                    <a:moveTo>
                      <a:pt x="0" y="0"/>
                    </a:moveTo>
                    <a:lnTo>
                      <a:pt x="844550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Times" pitchFamily="84" charset="0"/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3635375" y="4889500"/>
                <a:ext cx="0" cy="146050"/>
              </a:xfrm>
              <a:custGeom>
                <a:avLst/>
                <a:gdLst>
                  <a:gd name="connsiteX0" fmla="*/ 0 w 0"/>
                  <a:gd name="connsiteY0" fmla="*/ 0 h 146050"/>
                  <a:gd name="connsiteX1" fmla="*/ 0 w 0"/>
                  <a:gd name="connsiteY1" fmla="*/ 146050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46050">
                    <a:moveTo>
                      <a:pt x="0" y="0"/>
                    </a:moveTo>
                    <a:lnTo>
                      <a:pt x="0" y="14605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Times" pitchFamily="84" charset="0"/>
                </a:endParaRPr>
              </a:p>
            </p:txBody>
          </p:sp>
        </p:grpSp>
        <p:sp>
          <p:nvSpPr>
            <p:cNvPr id="14" name="Freeform 13"/>
            <p:cNvSpPr/>
            <p:nvPr/>
          </p:nvSpPr>
          <p:spPr>
            <a:xfrm>
              <a:off x="2962151" y="2382017"/>
              <a:ext cx="1965325" cy="0"/>
            </a:xfrm>
            <a:custGeom>
              <a:avLst/>
              <a:gdLst>
                <a:gd name="connsiteX0" fmla="*/ 0 w 1965325"/>
                <a:gd name="connsiteY0" fmla="*/ 0 h 0"/>
                <a:gd name="connsiteX1" fmla="*/ 1965325 w 19653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5325">
                  <a:moveTo>
                    <a:pt x="0" y="0"/>
                  </a:moveTo>
                  <a:lnTo>
                    <a:pt x="1965325" y="0"/>
                  </a:lnTo>
                </a:path>
              </a:pathLst>
            </a:custGeom>
            <a:ln w="25400"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824831" y="2953519"/>
              <a:ext cx="2102629" cy="775492"/>
            </a:xfrm>
            <a:custGeom>
              <a:avLst/>
              <a:gdLst>
                <a:gd name="connsiteX0" fmla="*/ 0 w 2117725"/>
                <a:gd name="connsiteY0" fmla="*/ 771525 h 809625"/>
                <a:gd name="connsiteX1" fmla="*/ 2117725 w 2117725"/>
                <a:gd name="connsiteY1" fmla="*/ 0 h 809625"/>
                <a:gd name="connsiteX2" fmla="*/ 1003300 w 2117725"/>
                <a:gd name="connsiteY2" fmla="*/ 809625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7725" h="809625">
                  <a:moveTo>
                    <a:pt x="0" y="771525"/>
                  </a:moveTo>
                  <a:lnTo>
                    <a:pt x="2117725" y="0"/>
                  </a:lnTo>
                  <a:lnTo>
                    <a:pt x="1003300" y="809625"/>
                  </a:lnTo>
                </a:path>
              </a:pathLst>
            </a:custGeom>
            <a:ln w="25400"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962167" y="2382033"/>
              <a:ext cx="1965325" cy="0"/>
            </a:xfrm>
            <a:custGeom>
              <a:avLst/>
              <a:gdLst>
                <a:gd name="connsiteX0" fmla="*/ 0 w 1965325"/>
                <a:gd name="connsiteY0" fmla="*/ 0 h 0"/>
                <a:gd name="connsiteX1" fmla="*/ 1965325 w 19653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5325">
                  <a:moveTo>
                    <a:pt x="0" y="0"/>
                  </a:moveTo>
                  <a:lnTo>
                    <a:pt x="1965325" y="0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4847" y="2953535"/>
              <a:ext cx="2102629" cy="775492"/>
            </a:xfrm>
            <a:custGeom>
              <a:avLst/>
              <a:gdLst>
                <a:gd name="connsiteX0" fmla="*/ 0 w 2117725"/>
                <a:gd name="connsiteY0" fmla="*/ 771525 h 809625"/>
                <a:gd name="connsiteX1" fmla="*/ 2117725 w 2117725"/>
                <a:gd name="connsiteY1" fmla="*/ 0 h 809625"/>
                <a:gd name="connsiteX2" fmla="*/ 1003300 w 2117725"/>
                <a:gd name="connsiteY2" fmla="*/ 809625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7725" h="809625">
                  <a:moveTo>
                    <a:pt x="0" y="771525"/>
                  </a:moveTo>
                  <a:lnTo>
                    <a:pt x="2117725" y="0"/>
                  </a:lnTo>
                  <a:lnTo>
                    <a:pt x="1003300" y="809625"/>
                  </a:lnTo>
                </a:path>
              </a:pathLst>
            </a:custGeom>
            <a:ln w="12700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Times" pitchFamily="84" charset="0"/>
              </a:endParaRPr>
            </a:p>
          </p:txBody>
        </p:sp>
        <p:sp>
          <p:nvSpPr>
            <p:cNvPr id="18" name="TextBox 5"/>
            <p:cNvSpPr txBox="1">
              <a:spLocks noChangeArrowheads="1"/>
            </p:cNvSpPr>
            <p:nvPr/>
          </p:nvSpPr>
          <p:spPr bwMode="auto">
            <a:xfrm>
              <a:off x="5240718" y="6101527"/>
              <a:ext cx="1919243" cy="33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6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</a:rPr>
                <a:t>(b) A fat molecule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0288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928" y="4675886"/>
            <a:ext cx="3685032" cy="1608328"/>
          </a:xfrm>
          <a:prstGeom prst="ellipse">
            <a:avLst/>
          </a:prstGeom>
        </p:spPr>
        <p:txBody>
          <a:bodyPr>
            <a:normAutofit/>
          </a:bodyPr>
          <a:lstStyle/>
          <a:p>
            <a:r>
              <a:rPr lang="en-US" sz="3600"/>
              <a:t>Isomers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AE9118-0436-4488-AC4A-C14DF6A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1"/>
            <a:ext cx="12192002" cy="448944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28">
            <a:extLst>
              <a:ext uri="{FF2B5EF4-FFF2-40B4-BE49-F238E27FC236}">
                <a16:creationId xmlns:a16="http://schemas.microsoft.com/office/drawing/2014/main" id="{07A0C51E-5464-4470-855E-CA530A59B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59557" y="640091"/>
            <a:ext cx="8072887" cy="3550909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4100" y="4675886"/>
            <a:ext cx="6675627" cy="2067815"/>
          </a:xfrm>
        </p:spPr>
        <p:txBody>
          <a:bodyPr anchor="ctr">
            <a:normAutofit/>
          </a:bodyPr>
          <a:lstStyle/>
          <a:p>
            <a:r>
              <a:rPr lang="en-US" sz="1600" b="1" dirty="0"/>
              <a:t>Isomers</a:t>
            </a:r>
            <a:r>
              <a:rPr lang="en-US" sz="1600" dirty="0"/>
              <a:t> are compounds with the same molecular formula but different structures and properties</a:t>
            </a:r>
          </a:p>
          <a:p>
            <a:pPr lvl="1"/>
            <a:r>
              <a:rPr lang="en-US" sz="1600" b="1" dirty="0"/>
              <a:t>Structural isomers</a:t>
            </a:r>
            <a:r>
              <a:rPr lang="en-US" sz="1600" dirty="0"/>
              <a:t> have different covalent arrangements of their atoms</a:t>
            </a:r>
          </a:p>
          <a:p>
            <a:pPr lvl="1"/>
            <a:r>
              <a:rPr lang="en-US" sz="1600" b="1" i="1" dirty="0"/>
              <a:t>Cis-trans</a:t>
            </a:r>
            <a:r>
              <a:rPr lang="en-US" sz="1600" b="1" dirty="0"/>
              <a:t> isomers</a:t>
            </a:r>
            <a:r>
              <a:rPr lang="en-US" sz="1600" dirty="0"/>
              <a:t> have the same covalent bonds but differ in their spatial arrangements</a:t>
            </a:r>
          </a:p>
          <a:p>
            <a:pPr lvl="1"/>
            <a:r>
              <a:rPr lang="en-US" sz="1600" b="1" dirty="0"/>
              <a:t>Enantiomers</a:t>
            </a:r>
            <a:r>
              <a:rPr lang="en-US" sz="1600" dirty="0"/>
              <a:t> are isomers that are mirror images of each other</a:t>
            </a:r>
          </a:p>
        </p:txBody>
      </p:sp>
      <p:pic>
        <p:nvPicPr>
          <p:cNvPr id="6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0875840D-0DA5-DC43-9777-F7C36D4360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425" y="114299"/>
            <a:ext cx="8693150" cy="419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742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PChart" title="Results Chart">
            <a:extLst>
              <a:ext uri="{FF2B5EF4-FFF2-40B4-BE49-F238E27FC236}">
                <a16:creationId xmlns:a16="http://schemas.microsoft.com/office/drawing/2014/main" id="{3848369B-8FDD-4F47-8B23-D5B4BAD479C0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0" y="1714500"/>
            <a:ext cx="6096000" cy="5143500"/>
          </a:xfrm>
          <a:prstGeom prst="rect">
            <a:avLst/>
          </a:prstGeom>
        </p:spPr>
      </p:pic>
      <p:sp>
        <p:nvSpPr>
          <p:cNvPr id="2" name="TPQuestion" title="Question Text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could describe enantiomers by analogy with which part(s) of  your body?</a:t>
            </a:r>
          </a:p>
        </p:txBody>
      </p:sp>
      <p:sp>
        <p:nvSpPr>
          <p:cNvPr id="3" name="TPAnswers" title="Answer Text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Your heart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Your two feet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Your left lung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One of your thumbnails</a:t>
            </a:r>
          </a:p>
        </p:txBody>
      </p:sp>
      <p:sp>
        <p:nvSpPr>
          <p:cNvPr id="4" name="TPPolling" title="Polling Shape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051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PChart" title="Results Chart">
            <a:extLst>
              <a:ext uri="{FF2B5EF4-FFF2-40B4-BE49-F238E27FC236}">
                <a16:creationId xmlns:a16="http://schemas.microsoft.com/office/drawing/2014/main" id="{D67C2662-79A3-E64E-9857-B4E7AFA4FD58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0" y="1714500"/>
            <a:ext cx="6096000" cy="5143500"/>
          </a:xfrm>
          <a:prstGeom prst="rect">
            <a:avLst/>
          </a:prstGeom>
        </p:spPr>
      </p:pic>
      <p:sp>
        <p:nvSpPr>
          <p:cNvPr id="2" name="TPQuestion" title="Question Text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type of isomer is </a:t>
            </a:r>
            <a:r>
              <a:rPr lang="en-US" dirty="0" err="1"/>
              <a:t>propanal</a:t>
            </a:r>
            <a:r>
              <a:rPr lang="en-US" dirty="0"/>
              <a:t> compared to acetone?</a:t>
            </a:r>
          </a:p>
        </p:txBody>
      </p:sp>
      <p:sp>
        <p:nvSpPr>
          <p:cNvPr id="3" name="TPAnswers" title="Answer Text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8200" y="1825625"/>
            <a:ext cx="5257800" cy="2144209"/>
          </a:xfrm>
        </p:spPr>
        <p:txBody>
          <a:bodyPr/>
          <a:lstStyle/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Cis-trans isomer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Structural isomer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Enantiomer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None of the above</a:t>
            </a:r>
          </a:p>
        </p:txBody>
      </p:sp>
      <p:sp>
        <p:nvSpPr>
          <p:cNvPr id="4" name="TPPolling" title="Polling Shape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\\192.168.4.30\conversion\IRDVD\JPG Creation\Campbell_Bio_11e\Output\Chapter 04\JPEG FILES\Labeled\04_09abChemicalGroups-L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92" t="2314" r="1350" b="35657"/>
          <a:stretch/>
        </p:blipFill>
        <p:spPr bwMode="auto">
          <a:xfrm>
            <a:off x="4646342" y="1250930"/>
            <a:ext cx="4851134" cy="23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76910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822704" y="1557528"/>
            <a:ext cx="8546592" cy="4809744"/>
            <a:chOff x="1822704" y="1024128"/>
            <a:chExt cx="8546592" cy="480974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71"/>
            <a:stretch>
              <a:fillRect/>
            </a:stretch>
          </p:blipFill>
          <p:spPr>
            <a:xfrm>
              <a:off x="1822704" y="1024128"/>
              <a:ext cx="8546592" cy="4809744"/>
            </a:xfrm>
            <a:prstGeom prst="rect">
              <a:avLst/>
            </a:prstGeom>
          </p:spPr>
        </p:pic>
        <p:sp>
          <p:nvSpPr>
            <p:cNvPr id="6" name="TextBox 2"/>
            <p:cNvSpPr txBox="1">
              <a:spLocks noChangeArrowheads="1"/>
            </p:cNvSpPr>
            <p:nvPr/>
          </p:nvSpPr>
          <p:spPr bwMode="auto">
            <a:xfrm>
              <a:off x="2345824" y="1450403"/>
              <a:ext cx="599523" cy="282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225"/>
                </a:lnSpc>
              </a:pPr>
              <a:r>
                <a:rPr lang="en-US" sz="2000" b="1">
                  <a:solidFill>
                    <a:srgbClr val="000000"/>
                  </a:solidFill>
                  <a:latin typeface="Arial"/>
                </a:rPr>
                <a:t>Drug</a:t>
              </a:r>
            </a:p>
          </p:txBody>
        </p:sp>
        <p:sp>
          <p:nvSpPr>
            <p:cNvPr id="7" name="TextBox 3"/>
            <p:cNvSpPr txBox="1">
              <a:spLocks noChangeArrowheads="1"/>
            </p:cNvSpPr>
            <p:nvPr/>
          </p:nvSpPr>
          <p:spPr bwMode="auto">
            <a:xfrm>
              <a:off x="4219074" y="1450403"/>
              <a:ext cx="854401" cy="282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225"/>
                </a:lnSpc>
              </a:pPr>
              <a:r>
                <a:rPr lang="en-US" sz="2000" b="1">
                  <a:solidFill>
                    <a:srgbClr val="000000"/>
                  </a:solidFill>
                  <a:latin typeface="Arial"/>
                </a:rPr>
                <a:t>Effects</a:t>
              </a:r>
            </a:p>
          </p:txBody>
        </p:sp>
        <p:sp>
          <p:nvSpPr>
            <p:cNvPr id="8" name="TextBox 4"/>
            <p:cNvSpPr txBox="1">
              <a:spLocks noChangeArrowheads="1"/>
            </p:cNvSpPr>
            <p:nvPr/>
          </p:nvSpPr>
          <p:spPr bwMode="auto">
            <a:xfrm>
              <a:off x="6212974" y="1285303"/>
              <a:ext cx="1410643" cy="56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Effective</a:t>
              </a:r>
            </a:p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Enantiomer</a:t>
              </a:r>
            </a:p>
          </p:txBody>
        </p:sp>
        <p:sp>
          <p:nvSpPr>
            <p:cNvPr id="9" name="TextBox 6"/>
            <p:cNvSpPr txBox="1">
              <a:spLocks noChangeArrowheads="1"/>
            </p:cNvSpPr>
            <p:nvPr/>
          </p:nvSpPr>
          <p:spPr bwMode="auto">
            <a:xfrm>
              <a:off x="8510086" y="1285303"/>
              <a:ext cx="1410643" cy="56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Ineffective</a:t>
              </a:r>
            </a:p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Enantiomer</a:t>
              </a:r>
            </a:p>
          </p:txBody>
        </p:sp>
        <p:sp>
          <p:nvSpPr>
            <p:cNvPr id="10" name="TextBox 8"/>
            <p:cNvSpPr txBox="1">
              <a:spLocks noChangeArrowheads="1"/>
            </p:cNvSpPr>
            <p:nvPr/>
          </p:nvSpPr>
          <p:spPr bwMode="auto">
            <a:xfrm>
              <a:off x="1974348" y="2837878"/>
              <a:ext cx="1183016" cy="282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Ibuprofen</a:t>
              </a:r>
            </a:p>
          </p:txBody>
        </p:sp>
        <p:sp>
          <p:nvSpPr>
            <p:cNvPr id="11" name="TextBox 9"/>
            <p:cNvSpPr txBox="1">
              <a:spLocks noChangeArrowheads="1"/>
            </p:cNvSpPr>
            <p:nvPr/>
          </p:nvSpPr>
          <p:spPr bwMode="auto">
            <a:xfrm>
              <a:off x="3846829" y="2528315"/>
              <a:ext cx="1593385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Reduces </a:t>
              </a:r>
            </a:p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inflammation</a:t>
              </a:r>
            </a:p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and pain</a:t>
              </a:r>
            </a:p>
          </p:txBody>
        </p:sp>
        <p:sp>
          <p:nvSpPr>
            <p:cNvPr id="12" name="TextBox 12"/>
            <p:cNvSpPr txBox="1">
              <a:spLocks noChangeArrowheads="1"/>
            </p:cNvSpPr>
            <p:nvPr/>
          </p:nvSpPr>
          <p:spPr bwMode="auto">
            <a:xfrm>
              <a:off x="6215354" y="3464941"/>
              <a:ext cx="1439497" cy="282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225"/>
                </a:lnSpc>
              </a:pPr>
              <a:r>
                <a:rPr lang="en-US" sz="2000" b="1" i="1" dirty="0">
                  <a:solidFill>
                    <a:srgbClr val="000000"/>
                  </a:solidFill>
                  <a:latin typeface="Arial"/>
                </a:rPr>
                <a:t>S</a:t>
              </a: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-Ibuprofen</a:t>
              </a: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3539621" y="4049141"/>
              <a:ext cx="2194512" cy="1410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Relaxes bronchial</a:t>
              </a:r>
            </a:p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(airway) muscles,</a:t>
              </a:r>
            </a:p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improving airflow</a:t>
              </a:r>
            </a:p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in asthma</a:t>
              </a:r>
            </a:p>
            <a:p>
              <a:pPr algn="ctr">
                <a:lnSpc>
                  <a:spcPts val="2225"/>
                </a:lnSpc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 patients</a:t>
              </a:r>
            </a:p>
          </p:txBody>
        </p:sp>
        <p:sp>
          <p:nvSpPr>
            <p:cNvPr id="14" name="TextBox 18"/>
            <p:cNvSpPr txBox="1">
              <a:spLocks noChangeArrowheads="1"/>
            </p:cNvSpPr>
            <p:nvPr/>
          </p:nvSpPr>
          <p:spPr bwMode="auto">
            <a:xfrm>
              <a:off x="8484685" y="3464941"/>
              <a:ext cx="1453924" cy="282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225"/>
                </a:lnSpc>
              </a:pPr>
              <a:r>
                <a:rPr lang="en-US" sz="2000" b="1" i="1" dirty="0">
                  <a:solidFill>
                    <a:srgbClr val="000000"/>
                  </a:solidFill>
                  <a:latin typeface="Arial"/>
                </a:rPr>
                <a:t>R</a:t>
              </a: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-Ibuprofen</a:t>
              </a:r>
            </a:p>
          </p:txBody>
        </p:sp>
        <p:sp>
          <p:nvSpPr>
            <p:cNvPr id="15" name="TextBox 19"/>
            <p:cNvSpPr txBox="1">
              <a:spLocks noChangeArrowheads="1"/>
            </p:cNvSpPr>
            <p:nvPr/>
          </p:nvSpPr>
          <p:spPr bwMode="auto">
            <a:xfrm>
              <a:off x="1971173" y="4607941"/>
              <a:ext cx="1125308" cy="282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225"/>
                </a:lnSpc>
              </a:pPr>
              <a:r>
                <a:rPr lang="en-US" sz="2000" b="1">
                  <a:solidFill>
                    <a:srgbClr val="000000"/>
                  </a:solidFill>
                  <a:latin typeface="Arial"/>
                </a:rPr>
                <a:t>Albuterol</a:t>
              </a:r>
            </a:p>
          </p:txBody>
        </p:sp>
        <p:sp>
          <p:nvSpPr>
            <p:cNvPr id="16" name="TextBox 20"/>
            <p:cNvSpPr txBox="1">
              <a:spLocks noChangeArrowheads="1"/>
            </p:cNvSpPr>
            <p:nvPr/>
          </p:nvSpPr>
          <p:spPr bwMode="auto">
            <a:xfrm>
              <a:off x="6237578" y="5287391"/>
              <a:ext cx="1396216" cy="282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225"/>
                </a:lnSpc>
              </a:pPr>
              <a:r>
                <a:rPr lang="en-US" sz="2000" b="1" i="1" dirty="0">
                  <a:solidFill>
                    <a:srgbClr val="000000"/>
                  </a:solidFill>
                  <a:latin typeface="Arial"/>
                </a:rPr>
                <a:t>R</a:t>
              </a: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-Albuterol</a:t>
              </a:r>
            </a:p>
          </p:txBody>
        </p:sp>
        <p:sp>
          <p:nvSpPr>
            <p:cNvPr id="17" name="TextBox 21"/>
            <p:cNvSpPr txBox="1">
              <a:spLocks noChangeArrowheads="1"/>
            </p:cNvSpPr>
            <p:nvPr/>
          </p:nvSpPr>
          <p:spPr bwMode="auto">
            <a:xfrm>
              <a:off x="8578348" y="5287391"/>
              <a:ext cx="1381789" cy="282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225"/>
                </a:lnSpc>
              </a:pPr>
              <a:r>
                <a:rPr lang="en-US" sz="2000" b="1" i="1" dirty="0">
                  <a:solidFill>
                    <a:srgbClr val="000000"/>
                  </a:solidFill>
                  <a:latin typeface="Arial"/>
                </a:rPr>
                <a:t>S</a:t>
              </a:r>
              <a:r>
                <a:rPr lang="en-US" sz="2000" b="1" dirty="0">
                  <a:solidFill>
                    <a:srgbClr val="000000"/>
                  </a:solidFill>
                  <a:latin typeface="Arial"/>
                </a:rPr>
                <a:t>-Albuterol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Pharmacological Significance of Enantiomers</a:t>
            </a:r>
          </a:p>
        </p:txBody>
      </p:sp>
    </p:spTree>
    <p:extLst>
      <p:ext uri="{BB962C8B-B14F-4D97-AF65-F5344CB8AC3E}">
        <p14:creationId xmlns:p14="http://schemas.microsoft.com/office/powerpoint/2010/main" val="1808576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Chemical groups are key to molecular function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22704" y="2277618"/>
            <a:ext cx="8546592" cy="3102864"/>
            <a:chOff x="298704" y="1877568"/>
            <a:chExt cx="8546592" cy="310286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682"/>
            <a:stretch>
              <a:fillRect/>
            </a:stretch>
          </p:blipFill>
          <p:spPr>
            <a:xfrm>
              <a:off x="298704" y="1877568"/>
              <a:ext cx="8546592" cy="3102864"/>
            </a:xfrm>
            <a:prstGeom prst="rect">
              <a:avLst/>
            </a:prstGeom>
          </p:spPr>
        </p:pic>
        <p:sp>
          <p:nvSpPr>
            <p:cNvPr id="8" name="TextBox 2"/>
            <p:cNvSpPr txBox="1">
              <a:spLocks noChangeArrowheads="1"/>
            </p:cNvSpPr>
            <p:nvPr/>
          </p:nvSpPr>
          <p:spPr bwMode="auto">
            <a:xfrm>
              <a:off x="1411925" y="2073280"/>
              <a:ext cx="1316066" cy="33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600"/>
                </a:lnSpc>
              </a:pPr>
              <a:r>
                <a:rPr lang="en-US" b="1">
                  <a:solidFill>
                    <a:srgbClr val="000000"/>
                  </a:solidFill>
                  <a:latin typeface="Arial"/>
                </a:rPr>
                <a:t>Estradiol</a:t>
              </a:r>
            </a:p>
          </p:txBody>
        </p:sp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5398138" y="2073280"/>
              <a:ext cx="1910395" cy="33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ts val="2600"/>
                </a:lnSpc>
              </a:pPr>
              <a:r>
                <a:rPr lang="en-US" b="1" dirty="0">
                  <a:solidFill>
                    <a:srgbClr val="000000"/>
                  </a:solidFill>
                  <a:latin typeface="Arial"/>
                </a:rPr>
                <a:t>Testosterone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1347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TPChart" title="Results Chart">
            <a:extLst>
              <a:ext uri="{FF2B5EF4-FFF2-40B4-BE49-F238E27FC236}">
                <a16:creationId xmlns:a16="http://schemas.microsoft.com/office/drawing/2014/main" id="{08B1E2AB-171A-674B-9968-3A5B011A17D6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0" y="1714500"/>
            <a:ext cx="6096000" cy="5143500"/>
          </a:xfrm>
          <a:prstGeom prst="rect">
            <a:avLst/>
          </a:prstGeom>
        </p:spPr>
      </p:pic>
      <p:sp>
        <p:nvSpPr>
          <p:cNvPr id="2" name="TPQuestion" title="Question Text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en-US" altLang="en-US" sz="3200" dirty="0"/>
              <a:t>Water shows high cohesion and surface tension and can absorb large amounts of heat because of large numbers of which type of bonds between water molecules? </a:t>
            </a:r>
            <a:endParaRPr lang="en-US" sz="3200" dirty="0"/>
          </a:p>
        </p:txBody>
      </p:sp>
      <p:sp>
        <p:nvSpPr>
          <p:cNvPr id="3" name="TPAnswers" title="Answer Text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Strong ionic bonds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Nonpolar covalent bonds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Polar covalent bonds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Hydrogen bonds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Weak ionic interactions</a:t>
            </a:r>
          </a:p>
        </p:txBody>
      </p:sp>
      <p:sp>
        <p:nvSpPr>
          <p:cNvPr id="4" name="TPPolling" title="Polling Shape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26524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Seven important functional groups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38A58F2D-464C-4F21-A3D4-3F99E786F3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28836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88467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4"/>
          <a:stretch>
            <a:fillRect/>
          </a:stretch>
        </p:blipFill>
        <p:spPr>
          <a:xfrm>
            <a:off x="1822704" y="2060448"/>
            <a:ext cx="8546592" cy="273710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Hydroxyl group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957732" y="2274412"/>
            <a:ext cx="2675412" cy="26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sz="1900" b="1" dirty="0">
                <a:solidFill>
                  <a:srgbClr val="000000"/>
                </a:solidFill>
                <a:latin typeface="Arial"/>
              </a:rPr>
              <a:t>Hydroxyl group (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—OH</a:t>
            </a:r>
            <a:r>
              <a:rPr lang="en-US" sz="1900" b="1" dirty="0">
                <a:solidFill>
                  <a:srgbClr val="000000"/>
                </a:solidFill>
                <a:latin typeface="Arial"/>
              </a:rPr>
              <a:t>)</a:t>
            </a:r>
          </a:p>
        </p:txBody>
      </p:sp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2904677" y="3499168"/>
            <a:ext cx="2561599" cy="26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sz="1900" b="1" dirty="0">
                <a:solidFill>
                  <a:srgbClr val="000000"/>
                </a:solidFill>
                <a:latin typeface="Arial"/>
              </a:rPr>
              <a:t>(may be written HO</a:t>
            </a:r>
            <a:r>
              <a:rPr lang="en-US" sz="2000" b="1" dirty="0">
                <a:solidFill>
                  <a:srgbClr val="000000"/>
                </a:solidFill>
                <a:latin typeface="Arial"/>
              </a:rPr>
              <a:t>—</a:t>
            </a:r>
            <a:r>
              <a:rPr lang="en-US" sz="1900" b="1" dirty="0">
                <a:solidFill>
                  <a:srgbClr val="000000"/>
                </a:solidFill>
                <a:latin typeface="Arial"/>
              </a:rPr>
              <a:t>)</a:t>
            </a: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7916413" y="2573657"/>
            <a:ext cx="2317942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sz="1900" b="1" dirty="0">
                <a:solidFill>
                  <a:srgbClr val="000000"/>
                </a:solidFill>
                <a:latin typeface="Arial"/>
              </a:rPr>
              <a:t>Ethanol, the alcohol</a:t>
            </a:r>
          </a:p>
          <a:p>
            <a:pPr>
              <a:lnSpc>
                <a:spcPts val="2100"/>
              </a:lnSpc>
            </a:pPr>
            <a:r>
              <a:rPr lang="en-US" sz="1900" b="1" dirty="0">
                <a:solidFill>
                  <a:srgbClr val="000000"/>
                </a:solidFill>
                <a:latin typeface="Arial"/>
              </a:rPr>
              <a:t>present in </a:t>
            </a:r>
            <a:br>
              <a:rPr lang="en-US" sz="1900" b="1" dirty="0">
                <a:solidFill>
                  <a:srgbClr val="000000"/>
                </a:solidFill>
                <a:latin typeface="Arial"/>
              </a:rPr>
            </a:br>
            <a:r>
              <a:rPr lang="en-US" sz="1900" b="1" dirty="0">
                <a:solidFill>
                  <a:srgbClr val="000000"/>
                </a:solidFill>
                <a:latin typeface="Arial"/>
              </a:rPr>
              <a:t>alcoholic beverages</a:t>
            </a:r>
          </a:p>
        </p:txBody>
      </p:sp>
      <p:sp>
        <p:nvSpPr>
          <p:cNvPr id="9" name="TextBox 27"/>
          <p:cNvSpPr txBox="1">
            <a:spLocks noChangeArrowheads="1"/>
          </p:cNvSpPr>
          <p:nvPr/>
        </p:nvSpPr>
        <p:spPr bwMode="auto">
          <a:xfrm>
            <a:off x="1960113" y="4056382"/>
            <a:ext cx="8367034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sz="1900" b="1">
                <a:solidFill>
                  <a:srgbClr val="000000"/>
                </a:solidFill>
                <a:latin typeface="Arial"/>
              </a:rPr>
              <a:t>Polar due to electronegative oxygen. Forms hydrogen bonds with water.</a:t>
            </a:r>
          </a:p>
          <a:p>
            <a:pPr>
              <a:lnSpc>
                <a:spcPts val="2100"/>
              </a:lnSpc>
            </a:pPr>
            <a:r>
              <a:rPr lang="en-US" sz="1900" b="1">
                <a:solidFill>
                  <a:srgbClr val="000000"/>
                </a:solidFill>
                <a:latin typeface="Arial"/>
              </a:rPr>
              <a:t>Compound name: Alcohol</a:t>
            </a:r>
            <a:endParaRPr lang="en-US" sz="1900" b="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63091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82"/>
          <a:stretch>
            <a:fillRect/>
          </a:stretch>
        </p:blipFill>
        <p:spPr>
          <a:xfrm>
            <a:off x="1822704" y="1542288"/>
            <a:ext cx="8546592" cy="377342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Carbonyl group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055496" y="1728788"/>
            <a:ext cx="2933495" cy="26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sz="1900" b="1" dirty="0">
                <a:solidFill>
                  <a:srgbClr val="000000"/>
                </a:solidFill>
                <a:latin typeface="Arial"/>
              </a:rPr>
              <a:t>Carbonyl group (   C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═</a:t>
            </a:r>
            <a:r>
              <a:rPr 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b="1" dirty="0">
                <a:solidFill>
                  <a:srgbClr val="000000"/>
                </a:solidFill>
                <a:latin typeface="Arial"/>
              </a:rPr>
              <a:t>O)</a:t>
            </a:r>
          </a:p>
        </p:txBody>
      </p:sp>
      <p:sp>
        <p:nvSpPr>
          <p:cNvPr id="7" name="TextBox 47"/>
          <p:cNvSpPr txBox="1">
            <a:spLocks noChangeArrowheads="1"/>
          </p:cNvSpPr>
          <p:nvPr/>
        </p:nvSpPr>
        <p:spPr bwMode="auto">
          <a:xfrm>
            <a:off x="5559108" y="3262314"/>
            <a:ext cx="2281074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sz="1900" b="1" dirty="0">
                <a:solidFill>
                  <a:srgbClr val="000000"/>
                </a:solidFill>
                <a:latin typeface="Arial"/>
              </a:rPr>
              <a:t>Acetone,</a:t>
            </a:r>
          </a:p>
          <a:p>
            <a:pPr>
              <a:lnSpc>
                <a:spcPts val="2100"/>
              </a:lnSpc>
            </a:pPr>
            <a:r>
              <a:rPr lang="en-US" sz="1900" b="1" dirty="0">
                <a:solidFill>
                  <a:srgbClr val="000000"/>
                </a:solidFill>
                <a:latin typeface="Arial"/>
              </a:rPr>
              <a:t>the simplest ketone</a:t>
            </a:r>
          </a:p>
        </p:txBody>
      </p:sp>
      <p:sp>
        <p:nvSpPr>
          <p:cNvPr id="8" name="TextBox 49"/>
          <p:cNvSpPr txBox="1">
            <a:spLocks noChangeArrowheads="1"/>
          </p:cNvSpPr>
          <p:nvPr/>
        </p:nvSpPr>
        <p:spPr bwMode="auto">
          <a:xfrm>
            <a:off x="8211820" y="3294064"/>
            <a:ext cx="1412246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sz="1900" b="1">
                <a:solidFill>
                  <a:srgbClr val="000000"/>
                </a:solidFill>
                <a:latin typeface="Arial"/>
              </a:rPr>
              <a:t>Propanal,</a:t>
            </a:r>
          </a:p>
          <a:p>
            <a:pPr>
              <a:lnSpc>
                <a:spcPts val="2100"/>
              </a:lnSpc>
            </a:pPr>
            <a:r>
              <a:rPr lang="en-US" sz="1900" b="1">
                <a:solidFill>
                  <a:srgbClr val="000000"/>
                </a:solidFill>
                <a:latin typeface="Arial"/>
              </a:rPr>
              <a:t>an aldehyde</a:t>
            </a:r>
          </a:p>
        </p:txBody>
      </p:sp>
      <p:sp>
        <p:nvSpPr>
          <p:cNvPr id="9" name="TextBox 51"/>
          <p:cNvSpPr txBox="1">
            <a:spLocks noChangeArrowheads="1"/>
          </p:cNvSpPr>
          <p:nvPr/>
        </p:nvSpPr>
        <p:spPr bwMode="auto">
          <a:xfrm>
            <a:off x="2055495" y="4264026"/>
            <a:ext cx="7925246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100"/>
              </a:lnSpc>
            </a:pPr>
            <a:r>
              <a:rPr lang="en-US" sz="1900" b="1">
                <a:solidFill>
                  <a:srgbClr val="000000"/>
                </a:solidFill>
                <a:latin typeface="Arial"/>
              </a:rPr>
              <a:t>Sugars with ketone groups are called ketoses; those with aldehydes</a:t>
            </a:r>
          </a:p>
          <a:p>
            <a:pPr>
              <a:lnSpc>
                <a:spcPts val="2100"/>
              </a:lnSpc>
            </a:pPr>
            <a:r>
              <a:rPr lang="en-US" sz="1900" b="1">
                <a:solidFill>
                  <a:srgbClr val="000000"/>
                </a:solidFill>
                <a:latin typeface="Arial"/>
              </a:rPr>
              <a:t>are called aldoses.</a:t>
            </a:r>
          </a:p>
          <a:p>
            <a:pPr>
              <a:lnSpc>
                <a:spcPts val="2100"/>
              </a:lnSpc>
            </a:pPr>
            <a:r>
              <a:rPr lang="en-US" sz="1900" b="1">
                <a:solidFill>
                  <a:srgbClr val="000000"/>
                </a:solidFill>
                <a:latin typeface="Arial"/>
              </a:rPr>
              <a:t>Compound name: Ketone or aldehyde</a:t>
            </a:r>
          </a:p>
        </p:txBody>
      </p:sp>
      <p:pic>
        <p:nvPicPr>
          <p:cNvPr id="11" name="Picture 2" descr="\\192.168.4.30\user\Manju\Untitled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520" y="1693547"/>
            <a:ext cx="195263" cy="34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205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9"/>
          <a:stretch>
            <a:fillRect/>
          </a:stretch>
        </p:blipFill>
        <p:spPr>
          <a:xfrm>
            <a:off x="1822704" y="1883664"/>
            <a:ext cx="8546592" cy="309067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Carboxyl group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968755" y="2029143"/>
            <a:ext cx="2911053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Carboxyl group (—COOH)</a:t>
            </a:r>
          </a:p>
        </p:txBody>
      </p:sp>
      <p:sp>
        <p:nvSpPr>
          <p:cNvPr id="7" name="TextBox 31"/>
          <p:cNvSpPr txBox="1">
            <a:spLocks noChangeArrowheads="1"/>
          </p:cNvSpPr>
          <p:nvPr/>
        </p:nvSpPr>
        <p:spPr bwMode="auto">
          <a:xfrm>
            <a:off x="5366004" y="3399156"/>
            <a:ext cx="200054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Acetic acid, which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gives vinegar its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sour taste</a:t>
            </a:r>
          </a:p>
        </p:txBody>
      </p:sp>
      <p:sp>
        <p:nvSpPr>
          <p:cNvPr id="8" name="TextBox 34"/>
          <p:cNvSpPr txBox="1">
            <a:spLocks noChangeArrowheads="1"/>
          </p:cNvSpPr>
          <p:nvPr/>
        </p:nvSpPr>
        <p:spPr bwMode="auto">
          <a:xfrm>
            <a:off x="7586918" y="3399156"/>
            <a:ext cx="264174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</a:rPr>
              <a:t>Ionized form of —COOH</a:t>
            </a:r>
          </a:p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</a:rPr>
              <a:t>(carboxylate ion),</a:t>
            </a:r>
          </a:p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</a:rPr>
              <a:t>found in cells</a:t>
            </a:r>
          </a:p>
        </p:txBody>
      </p:sp>
      <p:sp>
        <p:nvSpPr>
          <p:cNvPr id="9" name="TextBox 38"/>
          <p:cNvSpPr txBox="1">
            <a:spLocks noChangeArrowheads="1"/>
          </p:cNvSpPr>
          <p:nvPr/>
        </p:nvSpPr>
        <p:spPr bwMode="auto">
          <a:xfrm>
            <a:off x="2044954" y="4351656"/>
            <a:ext cx="5514330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Acts as an acid.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Compound name: Carboxylic acid, or organic acid</a:t>
            </a:r>
          </a:p>
        </p:txBody>
      </p:sp>
    </p:spTree>
    <p:extLst>
      <p:ext uri="{BB962C8B-B14F-4D97-AF65-F5344CB8AC3E}">
        <p14:creationId xmlns:p14="http://schemas.microsoft.com/office/powerpoint/2010/main" val="2442270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8"/>
          <a:stretch>
            <a:fillRect/>
          </a:stretch>
        </p:blipFill>
        <p:spPr>
          <a:xfrm>
            <a:off x="1822704" y="1807464"/>
            <a:ext cx="8546592" cy="324307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Amino group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020874" y="1948409"/>
            <a:ext cx="2367636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Amino group (—NH</a:t>
            </a:r>
            <a:r>
              <a:rPr lang="en-US" b="1" baseline="-25000" dirty="0">
                <a:solidFill>
                  <a:srgbClr val="000000"/>
                </a:solidFill>
                <a:latin typeface="Arial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)</a:t>
            </a:r>
          </a:p>
        </p:txBody>
      </p:sp>
      <p:sp>
        <p:nvSpPr>
          <p:cNvPr id="7" name="TextBox 38"/>
          <p:cNvSpPr txBox="1">
            <a:spLocks noChangeArrowheads="1"/>
          </p:cNvSpPr>
          <p:nvPr/>
        </p:nvSpPr>
        <p:spPr bwMode="auto">
          <a:xfrm>
            <a:off x="5414950" y="3432723"/>
            <a:ext cx="2705869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Glycine, an amino acid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(note its carboxyl group)</a:t>
            </a:r>
          </a:p>
        </p:txBody>
      </p:sp>
      <p:sp>
        <p:nvSpPr>
          <p:cNvPr id="8" name="TextBox 40"/>
          <p:cNvSpPr txBox="1">
            <a:spLocks noChangeArrowheads="1"/>
          </p:cNvSpPr>
          <p:nvPr/>
        </p:nvSpPr>
        <p:spPr bwMode="auto">
          <a:xfrm>
            <a:off x="8759813" y="3432723"/>
            <a:ext cx="14875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Ionized form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of —NH</a:t>
            </a:r>
            <a:r>
              <a:rPr lang="en-US" b="1" baseline="-25000" dirty="0">
                <a:solidFill>
                  <a:srgbClr val="000000"/>
                </a:solidFill>
                <a:latin typeface="Arial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,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found in cells</a:t>
            </a:r>
          </a:p>
        </p:txBody>
      </p:sp>
      <p:sp>
        <p:nvSpPr>
          <p:cNvPr id="9" name="TextBox 43"/>
          <p:cNvSpPr txBox="1">
            <a:spLocks noChangeArrowheads="1"/>
          </p:cNvSpPr>
          <p:nvPr/>
        </p:nvSpPr>
        <p:spPr bwMode="auto">
          <a:xfrm>
            <a:off x="1955788" y="4382048"/>
            <a:ext cx="2722925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</a:rPr>
              <a:t>Acts as a base.</a:t>
            </a:r>
          </a:p>
          <a:p>
            <a:pPr>
              <a:lnSpc>
                <a:spcPts val="2000"/>
              </a:lnSpc>
            </a:pPr>
            <a:r>
              <a:rPr lang="en-US" b="1">
                <a:solidFill>
                  <a:srgbClr val="000000"/>
                </a:solidFill>
                <a:latin typeface="Arial"/>
              </a:rPr>
              <a:t>Compound name: Amine</a:t>
            </a:r>
          </a:p>
        </p:txBody>
      </p:sp>
    </p:spTree>
    <p:extLst>
      <p:ext uri="{BB962C8B-B14F-4D97-AF65-F5344CB8AC3E}">
        <p14:creationId xmlns:p14="http://schemas.microsoft.com/office/powerpoint/2010/main" val="9190429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5"/>
          <a:stretch>
            <a:fillRect/>
          </a:stretch>
        </p:blipFill>
        <p:spPr>
          <a:xfrm>
            <a:off x="1822704" y="1648968"/>
            <a:ext cx="8546592" cy="356006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Sulfhydryl group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035577" y="1893406"/>
            <a:ext cx="2680221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Sulfhydryl group (—SH)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7740257" y="2659376"/>
            <a:ext cx="2436564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Cysteine, a sulfur-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containing amino acid</a:t>
            </a:r>
          </a:p>
        </p:txBody>
      </p:sp>
      <p:sp>
        <p:nvSpPr>
          <p:cNvPr id="8" name="TextBox 28"/>
          <p:cNvSpPr txBox="1">
            <a:spLocks noChangeArrowheads="1"/>
          </p:cNvSpPr>
          <p:nvPr/>
        </p:nvSpPr>
        <p:spPr bwMode="auto">
          <a:xfrm>
            <a:off x="2761064" y="3574568"/>
            <a:ext cx="2449388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(may be written HS—)</a:t>
            </a:r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2133206" y="4235762"/>
            <a:ext cx="76772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Two —SH groups can react, forming a “cross-link” that helps stabilize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protein structure.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Compound name: </a:t>
            </a:r>
            <a:r>
              <a:rPr lang="en-US" b="1" dirty="0" err="1">
                <a:solidFill>
                  <a:srgbClr val="000000"/>
                </a:solidFill>
                <a:latin typeface="Arial"/>
              </a:rPr>
              <a:t>Thiol</a:t>
            </a:r>
            <a:endParaRPr lang="en-US" b="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51980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21"/>
          <a:stretch>
            <a:fillRect/>
          </a:stretch>
        </p:blipFill>
        <p:spPr>
          <a:xfrm>
            <a:off x="1822704" y="1856232"/>
            <a:ext cx="8546592" cy="314553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Phosphate group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991047" y="2004062"/>
            <a:ext cx="3156313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Phosphate group (—OPO</a:t>
            </a:r>
            <a:r>
              <a:rPr lang="en-US" b="1" baseline="-25000" dirty="0">
                <a:solidFill>
                  <a:srgbClr val="000000"/>
                </a:solidFill>
                <a:latin typeface="Arial"/>
              </a:rPr>
              <a:t>3</a:t>
            </a:r>
            <a:r>
              <a:rPr lang="en-US" b="1" baseline="30000" dirty="0">
                <a:solidFill>
                  <a:srgbClr val="000000"/>
                </a:solidFill>
                <a:latin typeface="Arial"/>
              </a:rPr>
              <a:t>2</a:t>
            </a:r>
            <a:r>
              <a:rPr lang="en-US" b="1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)</a:t>
            </a:r>
          </a:p>
        </p:txBody>
      </p:sp>
      <p:sp>
        <p:nvSpPr>
          <p:cNvPr id="7" name="TextBox 19"/>
          <p:cNvSpPr txBox="1">
            <a:spLocks noChangeArrowheads="1"/>
          </p:cNvSpPr>
          <p:nvPr/>
        </p:nvSpPr>
        <p:spPr bwMode="auto">
          <a:xfrm>
            <a:off x="8044184" y="2412049"/>
            <a:ext cx="2218556" cy="128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Glycerol phosphate,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which takes part in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many important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chemical reactions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in cells</a:t>
            </a:r>
          </a:p>
        </p:txBody>
      </p:sp>
      <p:sp>
        <p:nvSpPr>
          <p:cNvPr id="8" name="TextBox 39"/>
          <p:cNvSpPr txBox="1">
            <a:spLocks noChangeArrowheads="1"/>
          </p:cNvSpPr>
          <p:nvPr/>
        </p:nvSpPr>
        <p:spPr bwMode="auto">
          <a:xfrm>
            <a:off x="1991046" y="4072575"/>
            <a:ext cx="786112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Contributes negative charge. When attached, confers on a molecule the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ability to react with water, releasing energy.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Compound name: Organic phosphate</a:t>
            </a:r>
          </a:p>
        </p:txBody>
      </p:sp>
    </p:spTree>
    <p:extLst>
      <p:ext uri="{BB962C8B-B14F-4D97-AF65-F5344CB8AC3E}">
        <p14:creationId xmlns:p14="http://schemas.microsoft.com/office/powerpoint/2010/main" val="14935475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96"/>
          <a:stretch>
            <a:fillRect/>
          </a:stretch>
        </p:blipFill>
        <p:spPr>
          <a:xfrm>
            <a:off x="1822704" y="1731264"/>
            <a:ext cx="8546592" cy="339547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Methyl group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056761" y="1929770"/>
            <a:ext cx="2263440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1940"/>
              </a:lnSpc>
            </a:pPr>
            <a:r>
              <a:rPr lang="en-US" sz="1700" b="1" dirty="0">
                <a:solidFill>
                  <a:srgbClr val="000000"/>
                </a:solidFill>
                <a:latin typeface="Arial"/>
              </a:rPr>
              <a:t>Methyl group (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—</a:t>
            </a:r>
            <a:r>
              <a:rPr lang="en-US" sz="1700" b="1" dirty="0">
                <a:solidFill>
                  <a:srgbClr val="000000"/>
                </a:solidFill>
                <a:latin typeface="Arial"/>
              </a:rPr>
              <a:t>CH</a:t>
            </a:r>
            <a:r>
              <a:rPr lang="en-US" sz="1700" b="1" baseline="-25000" dirty="0">
                <a:solidFill>
                  <a:srgbClr val="000000"/>
                </a:solidFill>
                <a:latin typeface="Arial"/>
              </a:rPr>
              <a:t>3</a:t>
            </a:r>
            <a:r>
              <a:rPr lang="en-US" sz="1700" b="1" dirty="0">
                <a:solidFill>
                  <a:srgbClr val="000000"/>
                </a:solidFill>
                <a:latin typeface="Arial"/>
              </a:rPr>
              <a:t>)</a:t>
            </a:r>
          </a:p>
        </p:txBody>
      </p:sp>
      <p:sp>
        <p:nvSpPr>
          <p:cNvPr id="7" name="TextBox 19"/>
          <p:cNvSpPr txBox="1">
            <a:spLocks noChangeArrowheads="1"/>
          </p:cNvSpPr>
          <p:nvPr/>
        </p:nvSpPr>
        <p:spPr bwMode="auto">
          <a:xfrm>
            <a:off x="7674923" y="2306008"/>
            <a:ext cx="2377254" cy="121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1940"/>
              </a:lnSpc>
            </a:pPr>
            <a:r>
              <a:rPr lang="en-US" sz="1700" b="1" dirty="0">
                <a:solidFill>
                  <a:srgbClr val="000000"/>
                </a:solidFill>
                <a:latin typeface="Arial"/>
              </a:rPr>
              <a:t>5-Methylcytosine, a</a:t>
            </a:r>
          </a:p>
          <a:p>
            <a:pPr>
              <a:lnSpc>
                <a:spcPts val="1940"/>
              </a:lnSpc>
            </a:pPr>
            <a:r>
              <a:rPr lang="en-US" sz="1700" b="1" dirty="0">
                <a:solidFill>
                  <a:srgbClr val="000000"/>
                </a:solidFill>
                <a:latin typeface="Arial"/>
              </a:rPr>
              <a:t>component of DNA</a:t>
            </a:r>
          </a:p>
          <a:p>
            <a:pPr>
              <a:lnSpc>
                <a:spcPts val="1940"/>
              </a:lnSpc>
            </a:pPr>
            <a:r>
              <a:rPr lang="en-US" sz="1700" b="1" dirty="0">
                <a:solidFill>
                  <a:srgbClr val="000000"/>
                </a:solidFill>
                <a:latin typeface="Arial"/>
              </a:rPr>
              <a:t>that has been modified</a:t>
            </a:r>
          </a:p>
          <a:p>
            <a:pPr>
              <a:lnSpc>
                <a:spcPts val="1940"/>
              </a:lnSpc>
            </a:pPr>
            <a:r>
              <a:rPr lang="en-US" sz="1700" b="1" dirty="0">
                <a:solidFill>
                  <a:srgbClr val="000000"/>
                </a:solidFill>
                <a:latin typeface="Arial"/>
              </a:rPr>
              <a:t>by addition of a methyl</a:t>
            </a:r>
          </a:p>
          <a:p>
            <a:pPr>
              <a:lnSpc>
                <a:spcPts val="1940"/>
              </a:lnSpc>
            </a:pPr>
            <a:r>
              <a:rPr lang="en-US" sz="1700" b="1" dirty="0">
                <a:solidFill>
                  <a:srgbClr val="000000"/>
                </a:solidFill>
                <a:latin typeface="Arial"/>
              </a:rPr>
              <a:t>group</a:t>
            </a:r>
          </a:p>
        </p:txBody>
      </p:sp>
      <p:sp>
        <p:nvSpPr>
          <p:cNvPr id="8" name="TextBox 39"/>
          <p:cNvSpPr txBox="1">
            <a:spLocks noChangeArrowheads="1"/>
          </p:cNvSpPr>
          <p:nvPr/>
        </p:nvSpPr>
        <p:spPr bwMode="auto">
          <a:xfrm>
            <a:off x="2056762" y="4290384"/>
            <a:ext cx="6868803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1940"/>
              </a:lnSpc>
            </a:pPr>
            <a:r>
              <a:rPr lang="en-US" sz="1700" b="1" dirty="0">
                <a:solidFill>
                  <a:srgbClr val="000000"/>
                </a:solidFill>
                <a:latin typeface="Arial"/>
              </a:rPr>
              <a:t>Affects the expression of genes. Affects the shape and function of</a:t>
            </a:r>
          </a:p>
          <a:p>
            <a:pPr>
              <a:lnSpc>
                <a:spcPts val="1940"/>
              </a:lnSpc>
            </a:pPr>
            <a:r>
              <a:rPr lang="en-US" sz="1700" b="1" dirty="0">
                <a:solidFill>
                  <a:srgbClr val="000000"/>
                </a:solidFill>
                <a:latin typeface="Arial"/>
              </a:rPr>
              <a:t>sex hormones.</a:t>
            </a:r>
          </a:p>
          <a:p>
            <a:pPr>
              <a:lnSpc>
                <a:spcPts val="1940"/>
              </a:lnSpc>
            </a:pPr>
            <a:r>
              <a:rPr lang="en-US" sz="1700" b="1" dirty="0">
                <a:solidFill>
                  <a:srgbClr val="000000"/>
                </a:solidFill>
                <a:latin typeface="Arial"/>
              </a:rPr>
              <a:t>Compound name: Methylated compound</a:t>
            </a:r>
          </a:p>
        </p:txBody>
      </p:sp>
    </p:spTree>
    <p:extLst>
      <p:ext uri="{BB962C8B-B14F-4D97-AF65-F5344CB8AC3E}">
        <p14:creationId xmlns:p14="http://schemas.microsoft.com/office/powerpoint/2010/main" val="3790165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PChart" title="Results Chart">
            <a:extLst>
              <a:ext uri="{FF2B5EF4-FFF2-40B4-BE49-F238E27FC236}">
                <a16:creationId xmlns:a16="http://schemas.microsoft.com/office/drawing/2014/main" id="{737B3630-B42B-F542-898D-E0197CEE051A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092" y="4103648"/>
            <a:ext cx="3051407" cy="2754351"/>
          </a:xfrm>
          <a:prstGeom prst="rect">
            <a:avLst/>
          </a:prstGeom>
        </p:spPr>
      </p:pic>
      <p:sp>
        <p:nvSpPr>
          <p:cNvPr id="2" name="TPQuestion" title="Question Text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/>
              <a:t>To neutralize a given volume of household bleach, you would need a similar volume of what solution?</a:t>
            </a:r>
            <a:endParaRPr lang="en-US" sz="3600" dirty="0"/>
          </a:p>
        </p:txBody>
      </p:sp>
      <p:sp>
        <p:nvSpPr>
          <p:cNvPr id="3" name="TPAnswers" title="Answer Text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Wine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Battery acid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Tomato juice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Beer 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rainwater</a:t>
            </a:r>
          </a:p>
        </p:txBody>
      </p:sp>
      <p:sp>
        <p:nvSpPr>
          <p:cNvPr id="4" name="TPPolling" title="Polling Shape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\\192.168.4.30\conversion\IRDVD\JPG Creation\Campbell_Bio_11e\Output\Chapter 03\JPEG FILES\Labeled\03_11_pHScale-L.jpg"/>
          <p:cNvPicPr preferRelativeResize="0"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2"/>
          <a:stretch/>
        </p:blipFill>
        <p:spPr bwMode="auto">
          <a:xfrm>
            <a:off x="3810000" y="1576293"/>
            <a:ext cx="4777318" cy="528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51084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PChart" title="Results Chart">
            <a:extLst>
              <a:ext uri="{FF2B5EF4-FFF2-40B4-BE49-F238E27FC236}">
                <a16:creationId xmlns:a16="http://schemas.microsoft.com/office/drawing/2014/main" id="{78A1B31B-F6B7-2E4D-8740-ECD7BF118016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0" y="1714500"/>
            <a:ext cx="6096000" cy="5143500"/>
          </a:xfrm>
          <a:prstGeom prst="rect">
            <a:avLst/>
          </a:prstGeom>
        </p:spPr>
      </p:pic>
      <p:sp>
        <p:nvSpPr>
          <p:cNvPr id="2" name="TPQuestion" title="Question Text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was the first organic molecule to be synthesized in the laboratory?</a:t>
            </a:r>
          </a:p>
        </p:txBody>
      </p:sp>
      <p:sp>
        <p:nvSpPr>
          <p:cNvPr id="3" name="TPAnswers" title="Answer Text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Ammonium cyanate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Hydrogen cyanide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Urea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Acetic acid</a:t>
            </a: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lang="en-US" dirty="0"/>
              <a:t>Methane </a:t>
            </a:r>
          </a:p>
        </p:txBody>
      </p:sp>
      <p:sp>
        <p:nvSpPr>
          <p:cNvPr id="4" name="TPPolling" title="Polling Shape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1058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EB41C5C-0F34-4DDA-9D7C-5E717F35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384" y="303591"/>
            <a:ext cx="5735590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640263"/>
            <a:ext cx="5239512" cy="1344975"/>
          </a:xfrm>
        </p:spPr>
        <p:txBody>
          <a:bodyPr>
            <a:normAutofit/>
          </a:bodyPr>
          <a:lstStyle/>
          <a:p>
            <a:pPr algn="ctr"/>
            <a:r>
              <a:rPr lang="en-US" sz="4000"/>
              <a:t>Carbon: The Backbone of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610" y="2121763"/>
            <a:ext cx="5235490" cy="3773010"/>
          </a:xfrm>
        </p:spPr>
        <p:txBody>
          <a:bodyPr>
            <a:normAutofit/>
          </a:bodyPr>
          <a:lstStyle/>
          <a:p>
            <a:pPr algn="just"/>
            <a:r>
              <a:rPr lang="en-US" sz="2000"/>
              <a:t>Living organisms consist mostly of carbon-based compounds</a:t>
            </a:r>
          </a:p>
          <a:p>
            <a:pPr algn="just"/>
            <a:r>
              <a:rPr lang="en-US" sz="2000"/>
              <a:t>Carbon is unparalleled in its ability to form large, complex, and varied molecules</a:t>
            </a:r>
          </a:p>
          <a:p>
            <a:pPr algn="just"/>
            <a:r>
              <a:rPr lang="en-US" sz="2000"/>
              <a:t>Proteins, DNA, carbohydrates, and other molecules that distinguish living matter are all composed of carbon compounds</a:t>
            </a:r>
            <a:endParaRPr lang="en-US" sz="2000" dirty="0"/>
          </a:p>
        </p:txBody>
      </p:sp>
      <p:pic>
        <p:nvPicPr>
          <p:cNvPr id="7" name="Picture 6" descr="A picture containing indoor, sitting, black&#10;&#10;Description automatically generate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94"/>
          <a:stretch>
            <a:fillRect/>
          </a:stretch>
        </p:blipFill>
        <p:spPr>
          <a:xfrm>
            <a:off x="6632845" y="484632"/>
            <a:ext cx="5022309" cy="573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24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550BE34-C2B8-49B8-8519-67A8CAD51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7457DD9-5A45-400A-AB4B-4B4EDECA2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746" y="586822"/>
            <a:ext cx="3560252" cy="1645920"/>
          </a:xfrm>
          <a:prstGeom prst="ellipse">
            <a:avLst/>
          </a:prstGeom>
        </p:spPr>
        <p:txBody>
          <a:bodyPr>
            <a:normAutofit/>
          </a:bodyPr>
          <a:lstStyle/>
          <a:p>
            <a:r>
              <a:rPr lang="en-US" sz="2200"/>
              <a:t>Organic chemistry is the study of carbon compounds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1CF7D6-A660-431A-B0BB-140A0D555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70A85B-3810-4F95-97B0-CBF4CCDB3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140063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1164" y="586822"/>
            <a:ext cx="6002636" cy="1645920"/>
          </a:xfrm>
        </p:spPr>
        <p:txBody>
          <a:bodyPr anchor="ctr">
            <a:normAutofit/>
          </a:bodyPr>
          <a:lstStyle/>
          <a:p>
            <a:pPr algn="just"/>
            <a:r>
              <a:rPr lang="en-US" sz="1800"/>
              <a:t>Organic chemistry is the study of compounds that contain carbon, regardless of origin</a:t>
            </a:r>
          </a:p>
          <a:p>
            <a:pPr algn="just"/>
            <a:r>
              <a:rPr lang="en-US" sz="1800"/>
              <a:t>Organic compounds range from simple molecules to colossal ones</a:t>
            </a:r>
            <a:endParaRPr lang="en-US" sz="1800" dirty="0"/>
          </a:p>
        </p:txBody>
      </p:sp>
      <p:pic>
        <p:nvPicPr>
          <p:cNvPr id="9" name="Picture 8" descr="A screenshot of a cell phone&#10;&#10;Description automatically generat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1305" y="2734056"/>
            <a:ext cx="7875034" cy="4035956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37EE83EF-1562-9D44-B6CD-F45A286A27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324" y="2545878"/>
            <a:ext cx="8242209" cy="422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899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F81F8D5-515A-45DC-B296-30AB11F2C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464369-70FA-42AF-948F-80664CA7B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146816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646" y="349664"/>
            <a:ext cx="5845571" cy="1638377"/>
          </a:xfrm>
        </p:spPr>
        <p:txBody>
          <a:bodyPr anchor="b">
            <a:normAutofit/>
          </a:bodyPr>
          <a:lstStyle/>
          <a:p>
            <a:r>
              <a:rPr lang="en-US" sz="4100"/>
              <a:t>Organic Molecules and the Origin of Life on Earth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988" y="2620641"/>
            <a:ext cx="5837750" cy="3023702"/>
          </a:xfrm>
        </p:spPr>
        <p:txBody>
          <a:bodyPr anchor="ctr">
            <a:normAutofit/>
          </a:bodyPr>
          <a:lstStyle/>
          <a:p>
            <a:pPr algn="just"/>
            <a:r>
              <a:rPr lang="en-US" sz="2000" dirty="0"/>
              <a:t>Stanley Miller</a:t>
            </a:r>
            <a:r>
              <a:rPr lang="ja-JP" altLang="en-US" sz="2000"/>
              <a:t>’</a:t>
            </a:r>
            <a:r>
              <a:rPr lang="en-US" altLang="ja-JP" sz="2000" dirty="0"/>
              <a:t>s classic experiment demonstrated the abiotic synthesis of organic compounds</a:t>
            </a:r>
          </a:p>
          <a:p>
            <a:pPr lvl="3" algn="just"/>
            <a:endParaRPr lang="en-US" altLang="ja-JP" sz="2000" dirty="0"/>
          </a:p>
          <a:p>
            <a:pPr algn="just"/>
            <a:r>
              <a:rPr lang="en-US" sz="2000" dirty="0"/>
              <a:t>Experiments support the idea that abiotic synthesis of organic compounds, perhaps near volcanoes, could have been a stage in the origin of life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604B49-AD5C-4590-B051-06C8222E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669568" y="277912"/>
            <a:ext cx="524256" cy="118633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552A98-EF7D-4D42-AB69-066B786AB5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15447" y="399675"/>
            <a:ext cx="4647368" cy="5809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screenshot of a cell phone&#10;&#10;Description automatically generated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" r="602" b="-3"/>
          <a:stretch/>
        </p:blipFill>
        <p:spPr>
          <a:xfrm>
            <a:off x="7421373" y="627954"/>
            <a:ext cx="4235516" cy="535337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648176E-454C-437C-B0FC-9B82FCF32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774185" y="6131892"/>
            <a:ext cx="524256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110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2">
            <a:extLst>
              <a:ext uri="{FF2B5EF4-FFF2-40B4-BE49-F238E27FC236}">
                <a16:creationId xmlns:a16="http://schemas.microsoft.com/office/drawing/2014/main" id="{233F6408-E1FB-40EE-933F-488D38CCC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5" name="Freeform 23">
            <a:extLst>
              <a:ext uri="{FF2B5EF4-FFF2-40B4-BE49-F238E27FC236}">
                <a16:creationId xmlns:a16="http://schemas.microsoft.com/office/drawing/2014/main" id="{F055C0C5-567C-4C02-83F3-B427BC740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21" y="228390"/>
            <a:ext cx="3794761" cy="14605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600" dirty="0"/>
              <a:t>Major elements</a:t>
            </a:r>
            <a:br>
              <a:rPr lang="en-US" sz="3600" dirty="0"/>
            </a:br>
            <a:r>
              <a:rPr lang="en-US" sz="3600" dirty="0"/>
              <a:t> of </a:t>
            </a:r>
            <a:br>
              <a:rPr lang="en-US" sz="3600" dirty="0"/>
            </a:br>
            <a:r>
              <a:rPr lang="en-US" sz="3600" dirty="0"/>
              <a:t>life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43840" y="1825625"/>
            <a:ext cx="3794761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en-US" sz="1800" dirty="0"/>
              <a:t>Because of carbon’s ability to form four bonds, these building blocks can be used to make an inexhaustible variety of organic molecules</a:t>
            </a:r>
          </a:p>
          <a:p>
            <a:pPr algn="just"/>
            <a:r>
              <a:rPr lang="en-US" sz="1800" dirty="0"/>
              <a:t>The great diversity of organisms on the planet is due to the versatility of carbon </a:t>
            </a:r>
          </a:p>
          <a:p>
            <a:pPr algn="just"/>
            <a:endParaRPr lang="en-US" sz="1800" dirty="0"/>
          </a:p>
        </p:txBody>
      </p:sp>
      <p:sp>
        <p:nvSpPr>
          <p:cNvPr id="27" name="Rounded Rectangle 17">
            <a:extLst>
              <a:ext uri="{FF2B5EF4-FFF2-40B4-BE49-F238E27FC236}">
                <a16:creationId xmlns:a16="http://schemas.microsoft.com/office/drawing/2014/main" id="{E48B6BD6-5DED-4B86-A4B3-D35037F68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8945" y="958640"/>
            <a:ext cx="6269591" cy="4945244"/>
          </a:xfrm>
          <a:prstGeom prst="roundRect">
            <a:avLst>
              <a:gd name="adj" fmla="val 3513"/>
            </a:avLst>
          </a:prstGeom>
          <a:solidFill>
            <a:srgbClr val="FFFFFF"/>
          </a:solidFill>
          <a:ln w="158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454"/>
          <a:stretch/>
        </p:blipFill>
        <p:spPr>
          <a:xfrm>
            <a:off x="5603706" y="1258529"/>
            <a:ext cx="5638853" cy="433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245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2293" y="638144"/>
            <a:ext cx="4953934" cy="1676603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Carbon atoms can form diverse molecules by bonding to four other atoms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7900AF-3ED0-4C02-A309-3984EBBD2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DEDEE5C-3126-4336-A7D4-9277AF5A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138" y="559407"/>
            <a:ext cx="5109725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Scientist">
            <a:extLst>
              <a:ext uri="{FF2B5EF4-FFF2-40B4-BE49-F238E27FC236}">
                <a16:creationId xmlns:a16="http://schemas.microsoft.com/office/drawing/2014/main" id="{B1986B9A-22A2-414C-822B-6C250F8969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5802" y="1146801"/>
            <a:ext cx="4564396" cy="4564396"/>
          </a:xfrm>
          <a:prstGeom prst="rect">
            <a:avLst/>
          </a:prstGeom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2295" y="2438401"/>
            <a:ext cx="4953932" cy="3779520"/>
          </a:xfrm>
        </p:spPr>
        <p:txBody>
          <a:bodyPr>
            <a:normAutofit/>
          </a:bodyPr>
          <a:lstStyle/>
          <a:p>
            <a:r>
              <a:rPr lang="en-US" sz="2000" dirty="0"/>
              <a:t>With four valence electrons, carbon can form four covalent bonds with a variety of atoms</a:t>
            </a:r>
          </a:p>
          <a:p>
            <a:r>
              <a:rPr lang="en-US" sz="2000" dirty="0"/>
              <a:t>This makes large, complex molecules possible</a:t>
            </a:r>
          </a:p>
          <a:p>
            <a:r>
              <a:rPr lang="en-US" sz="2000" dirty="0"/>
              <a:t>In molecules with multiple carbons, each carbon bonded to four other atoms has a tetrahedral shape</a:t>
            </a:r>
          </a:p>
          <a:p>
            <a:r>
              <a:rPr lang="en-US" sz="2000" dirty="0"/>
              <a:t>However, when two carbon atoms are joined by a double bond, the atoms joined to the carbons are</a:t>
            </a:r>
            <a:br>
              <a:rPr lang="en-US" sz="2000" dirty="0"/>
            </a:br>
            <a:r>
              <a:rPr lang="en-US" sz="2000" dirty="0"/>
              <a:t>in the same plane as the carbons</a:t>
            </a:r>
          </a:p>
        </p:txBody>
      </p:sp>
    </p:spTree>
    <p:extLst>
      <p:ext uri="{BB962C8B-B14F-4D97-AF65-F5344CB8AC3E}">
        <p14:creationId xmlns:p14="http://schemas.microsoft.com/office/powerpoint/2010/main" val="30385480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59c8bfed-319e-4e42-b920-c42f5e2323cc"/>
  <p:tag name="WASPOLLED" val="BED30F12859749FBB48F766155540BAF"/>
  <p:tag name="TPVERSION" val="7"/>
  <p:tag name="TPFULLVERSION" val="8.9.1.1"/>
  <p:tag name="PPTVERSION" val="16"/>
  <p:tag name="TPOS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FORMATCHART" val="True"/>
  <p:tag name="SLIDEGUID" val="0482665757064576A8031144ACE18D03"/>
  <p:tag name="TPQUESTIONXML" val="&lt;?xml version=&quot;1.0&quot; encoding=&quot;UTF-8&quot; standalone=&quot;yes&quot;?&gt;&lt;questionlist&gt;&lt;properties&gt;&lt;guid&gt;A1F48BF2F25341F9918B62B3BC1FF600&lt;/guid&gt;&lt;date&gt;9/4/2020 12:47:30 P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narrativefont&gt;&lt;/narrativefont&gt;&lt;narrativefontsize&gt;12&lt;/narrativefontsize&gt;&lt;standardfont&gt;&lt;/standardfont&gt;&lt;standardfontsize&gt;12&lt;/standardfontsize&gt;&lt;rationalefont&gt;DefaultRationaleFont&lt;/rationalefont&gt;&lt;rationalefontsize&gt;12&lt;/rationalefontsize&gt;&lt;/questionlisttemplate&gt;&lt;questions&gt;&lt;multichoice&gt;&lt;guid&gt;0482665757064576A8031144ACE18D03&lt;/guid&gt;&lt;narrativeguid&gt;&lt;/narrativeguid&gt;&lt;repollguid&gt;E6ADFB4821B643F8BDC8840F76C0567D&lt;/repollguid&gt;&lt;sourceid&gt;985C5250470E4E899B9C1190DAD5A752&lt;/sourceid&gt;&lt;questiontext&gt;You could describe enantiomers by analogy with which part(s) of  your body?&lt;/questiontext&gt;&lt;showresults&gt;True&lt;/showresults&gt;&lt;responsegrid&gt;0&lt;/responsegrid&gt;&lt;countdowntime&gt;30&lt;/countdowntime&gt;&lt;standards&gt;&lt;standard&gt;&lt;source&gt;AUTOFORMATCHART&lt;/source&gt;&lt;guid&gt;NA&lt;/guid&gt;&lt;text&gt;True&lt;/text&gt;&lt;state&gt;&lt;/state&gt;&lt;/standard&gt;&lt;standard&gt;&lt;source&gt;AUTOOPENPOLL&lt;/source&gt;&lt;guid&gt;NA&lt;/guid&gt;&lt;text&gt;True&lt;/text&gt;&lt;state&gt;&lt;/state&gt;&lt;/standard&gt;&lt;standard&gt;&lt;source&gt;LIVECHARTING&lt;/source&gt;&lt;guid&gt;NA&lt;/guid&gt;&lt;text&gt;False&lt;/text&gt;&lt;state&gt;&lt;/state&gt;&lt;/standard&gt;&lt;/standards&gt;&lt;correctvalue&gt;1&lt;/correctvalue&gt;&lt;incorrectvalue&gt;0&lt;/incorrectvalue&gt;&lt;responselimit&gt;1&lt;/responselimit&gt;&lt;bulletstyle&gt;2&lt;/bulletstyle&gt;&lt;answers&gt;&lt;answer&gt;&lt;guid&gt;A3D74CE02944404ABD4625A175DD2C4B&lt;/guid&gt;&lt;answertext&gt;Your heart&lt;/answertext&gt;&lt;valuetype&gt;-1&lt;/valuetype&gt;&lt;/answer&gt;&lt;answer&gt;&lt;guid&gt;AF3D55D0812F4647A0E8FBB58D38F3A0&lt;/guid&gt;&lt;answertext&gt;Your two feet&lt;/answertext&gt;&lt;valuetype&gt;1&lt;/valuetype&gt;&lt;/answer&gt;&lt;answer&gt;&lt;guid&gt;6A5BD5B0D5AC431FB58C67B9985984AF&lt;/guid&gt;&lt;answertext&gt;Your left lung&lt;/answertext&gt;&lt;valuetype&gt;-1&lt;/valuetype&gt;&lt;/answer&gt;&lt;answer&gt;&lt;guid&gt;776F8A82D1B044819BC23477B97AA820&lt;/guid&gt;&lt;answertext&gt;One of your thumbnails&lt;/answertext&gt;&lt;valuetype&gt;-1&lt;/valuetype&gt;&lt;/answer&gt;&lt;/answers&gt;&lt;/multichoice&gt;&lt;/questions&gt;&lt;/questionlist&gt;"/>
  <p:tag name="LIVECHARTING" val="False"/>
  <p:tag name="AUTOOPENPOLL" val="True"/>
  <p:tag name="CHARTTYPE" val="0"/>
  <p:tag name="CHARTDEFINEDCOLORS" val="3,6,10,45,32,50,13,4,9,55,1"/>
  <p:tag name="HASRESULTS" val="True"/>
  <p:tag name="RESULTS" val="You could describe enantiomers by analogy with which part(s) of  your body?[;crlf;]2[;]2[;]2[;]False[;]2[;][;crlf;]2[;]2[;]0[;]0[;crlf;]0[;]-1[;]Your heart1[;]Your heart[;][;crlf;]2[;]1[;]Your two feet2[;]Your two feet[;][;crlf;]0[;]-1[;]Your left lung3[;]Your left lung[;][;crlf;]0[;]-1[;]One of your thumbnails4[;]One of your thumbnails[;][;crlf;]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FORMATCHART" val="True"/>
  <p:tag name="RESULTS" val="{&quot;Title&quot;:&quot;What type of isomer is propanal compared to acetone?&quot;,&quot;Responders&quot;:22,&quot;Participants&quot;:24,&quot;Responses&quot;:22,&quot;IsCaseSensitive&quot;:false,&quot;TotalCorrect&quot;:15,&quot;Mean&quot;:1.9545454545454546,&quot;Median&quot;:2.0,&quot;StandardDeviation&quot;:0.76736104618791512,&quot;Variance&quot;:0.58884297520661155,&quot;PageSize&quot;:0,&quot;Offset&quot;:0,&quot;CorrectValues&quot;:&quot;&quot;,&quot;Results&quot;:[{&quot;Count&quot;:5.0,&quot;PointResponses&quot;:null,&quot;Name&quot;:&quot;Cis-trans isomer&quot;,&quot;Bullet&quot;:&quot;A&quot;,&quot;SecondaryName&quot;:&quot;&quot;,&quot;ValueType&quot;:-1,&quot;Key&quot;:&quot;Cis-trans isomer1&quot;},{&quot;Count&quot;:15.0,&quot;PointResponses&quot;:null,&quot;Name&quot;:&quot;Structural isomer&quot;,&quot;Bullet&quot;:&quot;B&quot;,&quot;SecondaryName&quot;:&quot;&quot;,&quot;ValueType&quot;:1,&quot;Key&quot;:&quot;Structural isomer2&quot;},{&quot;Count&quot;:0.0,&quot;PointResponses&quot;:null,&quot;Name&quot;:&quot;Enantiomer&quot;,&quot;Bullet&quot;:&quot;C&quot;,&quot;SecondaryName&quot;:&quot;&quot;,&quot;ValueType&quot;:-1,&quot;Key&quot;:&quot;Enantiomer3&quot;},{&quot;Count&quot;:2.0,&quot;PointResponses&quot;:null,&quot;Name&quot;:&quot;None of the above&quot;,&quot;Bullet&quot;:&quot;D&quot;,&quot;SecondaryName&quot;:&quot;&quot;,&quot;ValueType&quot;:-1,&quot;Key&quot;:&quot;None of the above4&quot;}]}"/>
  <p:tag name="HASRESULTS" val="True"/>
  <p:tag name="SLIDEGUID" val="5D1E4CCE6A184502A75B8B5FF40421B6"/>
  <p:tag name="TPQUESTIONXML" val="&lt;?xml version=&quot;1.0&quot; encoding=&quot;UTF-8&quot; standalone=&quot;yes&quot;?&gt;&lt;questionlist&gt;&lt;properties&gt;&lt;guid&gt;EE3FC75F42E840608E34CFB58D2B4ACD&lt;/guid&gt;&lt;date&gt;9/4/2020 12:47:30 P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narrativefont&gt;&lt;/narrativefont&gt;&lt;narrativefontsize&gt;12&lt;/narrativefontsize&gt;&lt;standardfont&gt;&lt;/standardfont&gt;&lt;standardfontsize&gt;12&lt;/standardfontsize&gt;&lt;rationalefont&gt;DefaultRationaleFont&lt;/rationalefont&gt;&lt;rationalefontsize&gt;12&lt;/rationalefontsize&gt;&lt;/questionlisttemplate&gt;&lt;questions&gt;&lt;multichoice&gt;&lt;guid&gt;5D1E4CCE6A184502A75B8B5FF40421B6&lt;/guid&gt;&lt;narrativeguid&gt;&lt;/narrativeguid&gt;&lt;repollguid&gt;6B49F096B05F44A894093CE548F427D4&lt;/repollguid&gt;&lt;sourceid&gt;C58D5AA2DB724E9E83DDE6EFB7C56703&lt;/sourceid&gt;&lt;questiontext&gt;What type of isomer is propanal compared to acetone?&lt;/questiontext&gt;&lt;showresults&gt;True&lt;/showresults&gt;&lt;responsegrid&gt;0&lt;/responsegrid&gt;&lt;countdowntime&gt;30&lt;/countdowntime&gt;&lt;standards&gt;&lt;standard&gt;&lt;source&gt;AUTOFORMATCHART&lt;/source&gt;&lt;guid&gt;NA&lt;/guid&gt;&lt;text&gt;True&lt;/text&gt;&lt;state&gt;&lt;/state&gt;&lt;/standard&gt;&lt;standard&gt;&lt;source&gt;AUTOOPENPOLL&lt;/source&gt;&lt;guid&gt;NA&lt;/guid&gt;&lt;text&gt;True&lt;/text&gt;&lt;state&gt;&lt;/state&gt;&lt;/standard&gt;&lt;standard&gt;&lt;source&gt;LIVECHARTING&lt;/source&gt;&lt;guid&gt;NA&lt;/guid&gt;&lt;text&gt;False&lt;/text&gt;&lt;state&gt;&lt;/state&gt;&lt;/standard&gt;&lt;/standards&gt;&lt;correctvalue&gt;1&lt;/correctvalue&gt;&lt;incorrectvalue&gt;0&lt;/incorrectvalue&gt;&lt;responselimit&gt;1&lt;/responselimit&gt;&lt;bulletstyle&gt;2&lt;/bulletstyle&gt;&lt;answers&gt;&lt;answer&gt;&lt;guid&gt;F007D3BAA0B943119313446636D9B937&lt;/guid&gt;&lt;answertext&gt;Cis-trans isomer&lt;/answertext&gt;&lt;valuetype&gt;-1&lt;/valuetype&gt;&lt;/answer&gt;&lt;answer&gt;&lt;guid&gt;9B5941CC207A490987EEDD342C346BF7&lt;/guid&gt;&lt;answertext&gt;Structural isomer&lt;/answertext&gt;&lt;valuetype&gt;1&lt;/valuetype&gt;&lt;/answer&gt;&lt;answer&gt;&lt;guid&gt;6A9B260E6B54473F8B722CC493F42115&lt;/guid&gt;&lt;answertext&gt;Enantiomer&lt;/answertext&gt;&lt;valuetype&gt;-1&lt;/valuetype&gt;&lt;/answer&gt;&lt;answer&gt;&lt;guid&gt;86CD28B1FF54435DB610E115308D3BB6&lt;/guid&gt;&lt;answertext&gt;None of the above&lt;/answertext&gt;&lt;valuetype&gt;-1&lt;/valuetype&gt;&lt;/answer&gt;&lt;/answers&gt;&lt;/multichoice&gt;&lt;/questions&gt;&lt;/questionlist&gt;"/>
  <p:tag name="LIVECHARTING" val="False"/>
  <p:tag name="AUTOOPENPOLL" val="True"/>
  <p:tag name="CHARTTYPE" val="0"/>
  <p:tag name="CHARTDEFINEDCOLORS" val="3,6,10,45,32,50,13,4,9,55,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FORMATCHART" val="True"/>
  <p:tag name="SLIDEGUID" val="F6AD2BB253EE49A1B11996BCD8E12823"/>
  <p:tag name="TPQUESTIONXML" val="&lt;?xml version=&quot;1.0&quot; encoding=&quot;UTF-8&quot; standalone=&quot;yes&quot;?&gt;&lt;questionlist&gt;&lt;properties&gt;&lt;guid&gt;7121BA9DABC440338A8F197F43B06644&lt;/guid&gt;&lt;date&gt;9/4/2020 12:47:29 P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narrativefont&gt;&lt;/narrativefont&gt;&lt;narrativefontsize&gt;12&lt;/narrativefontsize&gt;&lt;standardfont&gt;&lt;/standardfont&gt;&lt;standardfontsize&gt;12&lt;/standardfontsize&gt;&lt;rationalefont&gt;DefaultRationaleFont&lt;/rationalefont&gt;&lt;rationalefontsize&gt;12&lt;/rationalefontsize&gt;&lt;/questionlisttemplate&gt;&lt;questions&gt;&lt;multichoice&gt;&lt;guid&gt;F6AD2BB253EE49A1B11996BCD8E12823&lt;/guid&gt;&lt;narrativeguid&gt;&lt;/narrativeguid&gt;&lt;repollguid&gt;360B63B2675A4BEEB760399D1D4D514A&lt;/repollguid&gt;&lt;sourceid&gt;737A60F351184677991D06F262729A9B&lt;/sourceid&gt;&lt;questiontext&gt;Water shows high cohesion and surface tension and can absorb large amounts of heat because of large numbers of which type of bonds between water molecules?&lt;/questiontext&gt;&lt;showresults&gt;True&lt;/showresults&gt;&lt;responsegrid&gt;0&lt;/responsegrid&gt;&lt;countdowntime&gt;30&lt;/countdowntime&gt;&lt;standards&gt;&lt;standard&gt;&lt;source&gt;AUTOFORMATCHART&lt;/source&gt;&lt;guid&gt;NA&lt;/guid&gt;&lt;text&gt;True&lt;/text&gt;&lt;state&gt;&lt;/state&gt;&lt;/standard&gt;&lt;standard&gt;&lt;source&gt;AUTOOPENPOLL&lt;/source&gt;&lt;guid&gt;NA&lt;/guid&gt;&lt;text&gt;True&lt;/text&gt;&lt;state&gt;&lt;/state&gt;&lt;/standard&gt;&lt;standard&gt;&lt;source&gt;LIVECHARTING&lt;/source&gt;&lt;guid&gt;NA&lt;/guid&gt;&lt;text&gt;False&lt;/text&gt;&lt;state&gt;&lt;/state&gt;&lt;/standard&gt;&lt;/standards&gt;&lt;correctvalue&gt;1&lt;/correctvalue&gt;&lt;incorrectvalue&gt;0&lt;/incorrectvalue&gt;&lt;responselimit&gt;1&lt;/responselimit&gt;&lt;bulletstyle&gt;2&lt;/bulletstyle&gt;&lt;answers&gt;&lt;answer&gt;&lt;guid&gt;743AECD2CE6C457AA8BD88E130B12AE8&lt;/guid&gt;&lt;answertext&gt;Strong ionic bonds&lt;/answertext&gt;&lt;valuetype&gt;-1&lt;/valuetype&gt;&lt;/answer&gt;&lt;answer&gt;&lt;guid&gt;903F70F52D7D4320B46ECDFBE00770CE&lt;/guid&gt;&lt;answertext&gt;Nonpolar covalent bonds&lt;/answertext&gt;&lt;valuetype&gt;-1&lt;/valuetype&gt;&lt;/answer&gt;&lt;answer&gt;&lt;guid&gt;6B8F00637FC5456B96A4B7463D0893EF&lt;/guid&gt;&lt;answertext&gt;Polar covalent bonds&lt;/answertext&gt;&lt;valuetype&gt;-1&lt;/valuetype&gt;&lt;/answer&gt;&lt;answer&gt;&lt;guid&gt;D155B7965D234506BD065D38AC9D2102&lt;/guid&gt;&lt;answertext&gt;Hydrogen bonds&lt;/answertext&gt;&lt;valuetype&gt;1&lt;/valuetype&gt;&lt;/answer&gt;&lt;answer&gt;&lt;guid&gt;2E3C01FC879149828E0A7F40C72C1E77&lt;/guid&gt;&lt;answertext&gt;Weak ionic interactions&lt;/answertext&gt;&lt;valuetype&gt;-1&lt;/valuetype&gt;&lt;/answer&gt;&lt;/answers&gt;&lt;/multichoice&gt;&lt;/questions&gt;&lt;/questionlist&gt;"/>
  <p:tag name="LIVECHARTING" val="False"/>
  <p:tag name="AUTOOPENPOLL" val="True"/>
  <p:tag name="CHARTTYPE" val="0"/>
  <p:tag name="CHARTDEFINEDCOLORS" val="3,6,10,45,32,50,13,4,9,55,1"/>
  <p:tag name="HASRESULTS" val="True"/>
  <p:tag name="RESULTS" val="Water shows high cohesion and surface tension and can absorb large amounts of heat because of large numbers of which type of bonds between water molecules?[;crlf;]2[;]2[;]2[;]False[;]1[;][;crlf;]3[;]3[;]1[;]1[;crlf;]0[;]-1[;]Strong ionic bonds1[;]Strong ionic bonds[;][;crlf;]1[;]-1[;]Nonpolar covalent bonds2[;]Nonpolar covalent bonds[;][;crlf;]0[;]-1[;]Polar covalent bonds3[;]Polar covalent bonds[;][;crlf;]1[;]1[;]Hydrogen bonds4[;]Hydrogen bonds[;][;crlf;]0[;]-1[;]Weak ionic interactions5[;]Weak ionic interactions[;][;crlf;]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FORMATCHART" val="True"/>
  <p:tag name="SLIDEGUID" val="182A7259CD584510B19817CAA21962D6"/>
  <p:tag name="TPQUESTIONXML" val="&lt;?xml version=&quot;1.0&quot; encoding=&quot;UTF-8&quot; standalone=&quot;yes&quot;?&gt;&lt;questionlist&gt;&lt;properties&gt;&lt;guid&gt;D9915B1A816F43DC8AF025EC8D3869AE&lt;/guid&gt;&lt;date&gt;9/4/2020 12:47:29 P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narrativefont&gt;&lt;/narrativefont&gt;&lt;narrativefontsize&gt;12&lt;/narrativefontsize&gt;&lt;standardfont&gt;&lt;/standardfont&gt;&lt;standardfontsize&gt;12&lt;/standardfontsize&gt;&lt;rationalefont&gt;DefaultRationaleFont&lt;/rationalefont&gt;&lt;rationalefontsize&gt;12&lt;/rationalefontsize&gt;&lt;/questionlisttemplate&gt;&lt;questions&gt;&lt;multichoice&gt;&lt;guid&gt;182A7259CD584510B19817CAA21962D6&lt;/guid&gt;&lt;narrativeguid&gt;&lt;/narrativeguid&gt;&lt;repollguid&gt;5FE5062719AE4BB59790AE40118B729D&lt;/repollguid&gt;&lt;sourceid&gt;3DFB3E4C1F6C4616B9B8B58CE7FEF6C7&lt;/sourceid&gt;&lt;questiontext&gt;To neutralize a given volume of household bleach, you would need a similar volume of what solution?&lt;/questiontext&gt;&lt;showresults&gt;True&lt;/showresults&gt;&lt;responsegrid&gt;0&lt;/responsegrid&gt;&lt;countdowntime&gt;30&lt;/countdowntime&gt;&lt;standards&gt;&lt;standard&gt;&lt;source&gt;AUTOFORMATCHART&lt;/source&gt;&lt;guid&gt;NA&lt;/guid&gt;&lt;text&gt;True&lt;/text&gt;&lt;state&gt;&lt;/state&gt;&lt;/standard&gt;&lt;standard&gt;&lt;source&gt;AUTOOPENPOLL&lt;/source&gt;&lt;guid&gt;NA&lt;/guid&gt;&lt;text&gt;True&lt;/text&gt;&lt;state&gt;&lt;/state&gt;&lt;/standard&gt;&lt;standard&gt;&lt;source&gt;LIVECHARTING&lt;/source&gt;&lt;guid&gt;NA&lt;/guid&gt;&lt;text&gt;False&lt;/text&gt;&lt;state&gt;&lt;/state&gt;&lt;/standard&gt;&lt;/standards&gt;&lt;correctvalue&gt;1&lt;/correctvalue&gt;&lt;incorrectvalue&gt;0&lt;/incorrectvalue&gt;&lt;responselimit&gt;1&lt;/responselimit&gt;&lt;bulletstyle&gt;2&lt;/bulletstyle&gt;&lt;answers&gt;&lt;answer&gt;&lt;guid&gt;75D82F8DA47644C595583EA2D11DEE05&lt;/guid&gt;&lt;answertext&gt;Wine&lt;/answertext&gt;&lt;valuetype&gt;-1&lt;/valuetype&gt;&lt;/answer&gt;&lt;answer&gt;&lt;guid&gt;B24D5384D7134B35B719D7E21E53A895&lt;/guid&gt;&lt;answertext&gt;Battery acid&lt;/answertext&gt;&lt;valuetype&gt;1&lt;/valuetype&gt;&lt;/answer&gt;&lt;answer&gt;&lt;guid&gt;80F73C126B0D42039FB208E5FFAFD15F&lt;/guid&gt;&lt;answertext&gt;Tomato juice&lt;/answertext&gt;&lt;valuetype&gt;-1&lt;/valuetype&gt;&lt;/answer&gt;&lt;answer&gt;&lt;guid&gt;ADFC40576EE146FE9A51AD3DD9B59E1F&lt;/guid&gt;&lt;answertext&gt;Beer&lt;/answertext&gt;&lt;valuetype&gt;-1&lt;/valuetype&gt;&lt;/answer&gt;&lt;answer&gt;&lt;guid&gt;591F6066BC0D48C58AA7999EB0A48BF2&lt;/guid&gt;&lt;answertext&gt;rainwater&lt;/answertext&gt;&lt;valuetype&gt;-1&lt;/valuetype&gt;&lt;/answer&gt;&lt;/answers&gt;&lt;/multichoice&gt;&lt;/questions&gt;&lt;/questionlist&gt;"/>
  <p:tag name="LIVECHARTING" val="False"/>
  <p:tag name="AUTOOPENPOLL" val="True"/>
  <p:tag name="CHARTTYPE" val="0"/>
  <p:tag name="CHARTDEFINEDCOLORS" val="3,6,10,45,32,50,13,4,9,55,1"/>
  <p:tag name="HASRESULTS" val="True"/>
  <p:tag name="RESULTS" val="To neutralize a given volume of household bleach, you would need a similar volume of what solution?[;crlf;]2[;]2[;]2[;]False[;]0[;][;crlf;]3[;]3[;]2[;]4[;crlf;]1[;]-1[;]Wine1[;]Wine[;][;crlf;]0[;]1[;]Battery acid2[;]Battery acid[;][;crlf;]0[;]-1[;]Tomato juice3[;]Tomato juice[;][;crlf;]0[;]-1[;]Beer4[;]Beer[;][;crlf;]1[;]-1[;]rainwater5[;]rainwater[;][;crlf;]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FORMATCHART" val="True"/>
  <p:tag name="SLIDEGUID" val="9E54BC2159854FC4B66DCDE37844C8EB"/>
  <p:tag name="TPQUESTIONXML" val="&lt;?xml version=&quot;1.0&quot; encoding=&quot;UTF-8&quot; standalone=&quot;yes&quot;?&gt;&lt;questionlist&gt;&lt;properties&gt;&lt;guid&gt;9A39096427704A6787101C69AC2378B9&lt;/guid&gt;&lt;date&gt;9/4/2020 12:47:29 P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narrativefont&gt;&lt;/narrativefont&gt;&lt;narrativefontsize&gt;12&lt;/narrativefontsize&gt;&lt;standardfont&gt;&lt;/standardfont&gt;&lt;standardfontsize&gt;12&lt;/standardfontsize&gt;&lt;rationalefont&gt;DefaultRationaleFont&lt;/rationalefont&gt;&lt;rationalefontsize&gt;12&lt;/rationalefontsize&gt;&lt;/questionlisttemplate&gt;&lt;questions&gt;&lt;multichoice&gt;&lt;guid&gt;9E54BC2159854FC4B66DCDE37844C8EB&lt;/guid&gt;&lt;narrativeguid&gt;&lt;/narrativeguid&gt;&lt;repollguid&gt;702CA23086AB45679BCFC29911112D44&lt;/repollguid&gt;&lt;sourceid&gt;0BD0EB71B572457989B4690A27834F6A&lt;/sourceid&gt;&lt;questiontext&gt;What was the first organic molecule to be synthesized in the laboratory?&lt;/questiontext&gt;&lt;showresults&gt;True&lt;/showresults&gt;&lt;responsegrid&gt;0&lt;/responsegrid&gt;&lt;countdowntime&gt;30&lt;/countdowntime&gt;&lt;standards&gt;&lt;standard&gt;&lt;source&gt;AUTOFORMATCHART&lt;/source&gt;&lt;guid&gt;NA&lt;/guid&gt;&lt;text&gt;True&lt;/text&gt;&lt;state&gt;&lt;/state&gt;&lt;/standard&gt;&lt;standard&gt;&lt;source&gt;AUTOOPENPOLL&lt;/source&gt;&lt;guid&gt;NA&lt;/guid&gt;&lt;text&gt;True&lt;/text&gt;&lt;state&gt;&lt;/state&gt;&lt;/standard&gt;&lt;standard&gt;&lt;source&gt;LIVECHARTING&lt;/source&gt;&lt;guid&gt;NA&lt;/guid&gt;&lt;text&gt;False&lt;/text&gt;&lt;state&gt;&lt;/state&gt;&lt;/standard&gt;&lt;/standards&gt;&lt;correctvalue&gt;1&lt;/correctvalue&gt;&lt;incorrectvalue&gt;0&lt;/incorrectvalue&gt;&lt;responselimit&gt;1&lt;/responselimit&gt;&lt;bulletstyle&gt;2&lt;/bulletstyle&gt;&lt;answers&gt;&lt;answer&gt;&lt;guid&gt;DB69CF4A37BC4902845ED2FEE3484655&lt;/guid&gt;&lt;answertext&gt;Ammonium cyanate&lt;/answertext&gt;&lt;valuetype&gt;-1&lt;/valuetype&gt;&lt;/answer&gt;&lt;answer&gt;&lt;guid&gt;11DC67B107C541EFB8E518AE9F36CD93&lt;/guid&gt;&lt;answertext&gt;Hydrogen cyanide&lt;/answertext&gt;&lt;valuetype&gt;-1&lt;/valuetype&gt;&lt;/answer&gt;&lt;answer&gt;&lt;guid&gt;5F9A2CE93ED4419FAC4520BCD5B891B9&lt;/guid&gt;&lt;answertext&gt;Urea&lt;/answertext&gt;&lt;valuetype&gt;1&lt;/valuetype&gt;&lt;/answer&gt;&lt;answer&gt;&lt;guid&gt;8FD1FA8868E5482FA0FC0DABC350B60C&lt;/guid&gt;&lt;answertext&gt;Acetic acid&lt;/answertext&gt;&lt;valuetype&gt;-1&lt;/valuetype&gt;&lt;/answer&gt;&lt;answer&gt;&lt;guid&gt;50688250FBE0447F8AC982AD75D8ED6A&lt;/guid&gt;&lt;answertext&gt;Methane&lt;/answertext&gt;&lt;valuetype&gt;-1&lt;/valuetype&gt;&lt;/answer&gt;&lt;/answers&gt;&lt;/multichoice&gt;&lt;/questions&gt;&lt;/questionlist&gt;"/>
  <p:tag name="LIVECHARTING" val="False"/>
  <p:tag name="AUTOOPENPOLL" val="True"/>
  <p:tag name="CHARTTYPE" val="0"/>
  <p:tag name="CHARTDEFINEDCOLORS" val="3,6,10,45,32,50,13,4,9,55,1"/>
  <p:tag name="HASRESULTS" val="True"/>
  <p:tag name="RESULTS" val="What was the first organic molecule to be synthesized in the laboratory?[;crlf;]2[;]2[;]2[;]False[;]0[;][;crlf;]1[;]1[;]0[;]0[;crlf;]2[;]-1[;]Ammonium cyanate1[;]Ammonium cyanate[;][;crlf;]0[;]-1[;]Hydrogen cyanide2[;]Hydrogen cyanide[;][;crlf;]0[;]1[;]Urea3[;]Urea[;][;crlf;]0[;]-1[;]Acetic acid4[;]Acetic acid[;][;crlf;]0[;]-1[;]Methane5[;]Methane[;][;crlf;]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1014</Words>
  <Application>Microsoft Macintosh PowerPoint</Application>
  <PresentationFormat>Widescreen</PresentationFormat>
  <Paragraphs>179</Paragraphs>
  <Slides>27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Times</vt:lpstr>
      <vt:lpstr>Times New Roman</vt:lpstr>
      <vt:lpstr>Office Theme</vt:lpstr>
      <vt:lpstr>Carbon and the Molecular Diversity of Life</vt:lpstr>
      <vt:lpstr>Water shows high cohesion and surface tension and can absorb large amounts of heat because of large numbers of which type of bonds between water molecules? </vt:lpstr>
      <vt:lpstr>To neutralize a given volume of household bleach, you would need a similar volume of what solution?</vt:lpstr>
      <vt:lpstr>What was the first organic molecule to be synthesized in the laboratory?</vt:lpstr>
      <vt:lpstr>Carbon: The Backbone of Life</vt:lpstr>
      <vt:lpstr>Organic chemistry is the study of carbon compounds</vt:lpstr>
      <vt:lpstr>Organic Molecules and the Origin of Life on Earth</vt:lpstr>
      <vt:lpstr>Major elements  of  life</vt:lpstr>
      <vt:lpstr>Carbon atoms can form diverse molecules by bonding to four other atoms</vt:lpstr>
      <vt:lpstr>The Formation of Bonds with Carbon</vt:lpstr>
      <vt:lpstr>Valence</vt:lpstr>
      <vt:lpstr>Carbon atoms can partner with atoms other than hydrogen</vt:lpstr>
      <vt:lpstr>Molecular Diversity: Variation in Carbon Skeletons</vt:lpstr>
      <vt:lpstr>Hydrocarbons</vt:lpstr>
      <vt:lpstr>Isomers</vt:lpstr>
      <vt:lpstr>You could describe enantiomers by analogy with which part(s) of  your body?</vt:lpstr>
      <vt:lpstr>What type of isomer is propanal compared to acetone?</vt:lpstr>
      <vt:lpstr>Pharmacological Significance of Enantiomers</vt:lpstr>
      <vt:lpstr>Chemical groups are key to molecular function</vt:lpstr>
      <vt:lpstr>Seven important functional groups</vt:lpstr>
      <vt:lpstr>Hydroxyl group</vt:lpstr>
      <vt:lpstr>Carbonyl group</vt:lpstr>
      <vt:lpstr>Carboxyl group</vt:lpstr>
      <vt:lpstr>Amino group</vt:lpstr>
      <vt:lpstr>Sulfhydryl group</vt:lpstr>
      <vt:lpstr>Phosphate group</vt:lpstr>
      <vt:lpstr>Methyl group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 and the Molecular Diversity of Life</dc:title>
  <dc:creator>Hurt, Centdrika</dc:creator>
  <cp:lastModifiedBy>Hurt, Centdrika</cp:lastModifiedBy>
  <cp:revision>10</cp:revision>
  <dcterms:created xsi:type="dcterms:W3CDTF">2020-09-04T12:44:30Z</dcterms:created>
  <dcterms:modified xsi:type="dcterms:W3CDTF">2020-09-04T18:35:41Z</dcterms:modified>
</cp:coreProperties>
</file>