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257" r:id="rId3"/>
    <p:sldId id="258" r:id="rId4"/>
    <p:sldId id="259" r:id="rId5"/>
    <p:sldId id="260" r:id="rId6"/>
    <p:sldId id="505" r:id="rId7"/>
    <p:sldId id="508" r:id="rId8"/>
    <p:sldId id="630" r:id="rId9"/>
    <p:sldId id="514" r:id="rId10"/>
    <p:sldId id="515" r:id="rId11"/>
    <p:sldId id="635" r:id="rId12"/>
    <p:sldId id="636" r:id="rId13"/>
    <p:sldId id="525" r:id="rId14"/>
    <p:sldId id="529" r:id="rId15"/>
    <p:sldId id="645" r:id="rId16"/>
    <p:sldId id="534" r:id="rId17"/>
    <p:sldId id="573" r:id="rId18"/>
    <p:sldId id="574" r:id="rId19"/>
    <p:sldId id="575" r:id="rId20"/>
    <p:sldId id="576" r:id="rId21"/>
    <p:sldId id="583" r:id="rId22"/>
    <p:sldId id="611" r:id="rId23"/>
    <p:sldId id="614" r:id="rId24"/>
    <p:sldId id="682" r:id="rId25"/>
    <p:sldId id="615" r:id="rId26"/>
    <p:sldId id="617" r:id="rId27"/>
    <p:sldId id="618" r:id="rId28"/>
    <p:sldId id="619" r:id="rId29"/>
    <p:sldId id="620" r:id="rId30"/>
    <p:sldId id="702" r:id="rId31"/>
    <p:sldId id="703" r:id="rId32"/>
    <p:sldId id="704" r:id="rId33"/>
    <p:sldId id="621" r:id="rId34"/>
    <p:sldId id="683" r:id="rId35"/>
    <p:sldId id="684" r:id="rId36"/>
    <p:sldId id="685" r:id="rId37"/>
    <p:sldId id="697" r:id="rId38"/>
    <p:sldId id="687" r:id="rId39"/>
    <p:sldId id="688" r:id="rId40"/>
    <p:sldId id="689" r:id="rId41"/>
    <p:sldId id="690" r:id="rId42"/>
    <p:sldId id="691" r:id="rId43"/>
    <p:sldId id="692" r:id="rId44"/>
    <p:sldId id="693" r:id="rId45"/>
    <p:sldId id="694" r:id="rId46"/>
    <p:sldId id="695" r:id="rId47"/>
    <p:sldId id="696" r:id="rId48"/>
    <p:sldId id="698" r:id="rId49"/>
    <p:sldId id="699" r:id="rId50"/>
    <p:sldId id="700" r:id="rId51"/>
    <p:sldId id="701" r:id="rId52"/>
  </p:sldIdLst>
  <p:sldSz cx="12192000" cy="6858000"/>
  <p:notesSz cx="7010400" cy="9296400"/>
  <p:custDataLst>
    <p:tags r:id="rId5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869" autoAdjust="0"/>
    <p:restoredTop sz="94195" autoAdjust="0"/>
  </p:normalViewPr>
  <p:slideViewPr>
    <p:cSldViewPr snapToGrid="0">
      <p:cViewPr varScale="1">
        <p:scale>
          <a:sx n="42" d="100"/>
          <a:sy n="42" d="100"/>
        </p:scale>
        <p:origin x="72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CA59D0-6B60-4708-887E-450BEA16689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54738B0-8EE1-4DE5-A2B8-574BACC71D7E}">
      <dgm:prSet/>
      <dgm:spPr/>
      <dgm:t>
        <a:bodyPr/>
        <a:lstStyle/>
        <a:p>
          <a:r>
            <a:rPr lang="en-US"/>
            <a:t>The polysaccharide </a:t>
          </a:r>
          <a:r>
            <a:rPr lang="en-US" b="1"/>
            <a:t>cellulose</a:t>
          </a:r>
          <a:r>
            <a:rPr lang="en-US"/>
            <a:t> is a major component of the tough wall of plant cells</a:t>
          </a:r>
        </a:p>
      </dgm:t>
    </dgm:pt>
    <dgm:pt modelId="{61637B17-16EB-47A2-BD49-5A3B3C2FBCF2}" type="parTrans" cxnId="{F01BBB39-3CF7-4554-9871-AF05AF5E208A}">
      <dgm:prSet/>
      <dgm:spPr/>
      <dgm:t>
        <a:bodyPr/>
        <a:lstStyle/>
        <a:p>
          <a:endParaRPr lang="en-US"/>
        </a:p>
      </dgm:t>
    </dgm:pt>
    <dgm:pt modelId="{D49D2E7B-C9E0-4ACC-A6DB-4ECC8EE8B393}" type="sibTrans" cxnId="{F01BBB39-3CF7-4554-9871-AF05AF5E208A}">
      <dgm:prSet/>
      <dgm:spPr/>
      <dgm:t>
        <a:bodyPr/>
        <a:lstStyle/>
        <a:p>
          <a:endParaRPr lang="en-US"/>
        </a:p>
      </dgm:t>
    </dgm:pt>
    <dgm:pt modelId="{A7B49EAC-3AE6-45FD-AAFD-478E591CE609}">
      <dgm:prSet/>
      <dgm:spPr/>
      <dgm:t>
        <a:bodyPr/>
        <a:lstStyle/>
        <a:p>
          <a:r>
            <a:rPr lang="en-US"/>
            <a:t>Like starch, cellulose is a polymer of glucose, but the glycosidic linkages differ</a:t>
          </a:r>
        </a:p>
      </dgm:t>
    </dgm:pt>
    <dgm:pt modelId="{2AB3CF39-B9D1-416E-92B7-5F5EA675269A}" type="parTrans" cxnId="{D2B0DA34-C929-4697-A23E-3E4D2B721AEB}">
      <dgm:prSet/>
      <dgm:spPr/>
      <dgm:t>
        <a:bodyPr/>
        <a:lstStyle/>
        <a:p>
          <a:endParaRPr lang="en-US"/>
        </a:p>
      </dgm:t>
    </dgm:pt>
    <dgm:pt modelId="{0C0CE48D-5857-41EC-B4D3-3777703A8EF8}" type="sibTrans" cxnId="{D2B0DA34-C929-4697-A23E-3E4D2B721AEB}">
      <dgm:prSet/>
      <dgm:spPr/>
      <dgm:t>
        <a:bodyPr/>
        <a:lstStyle/>
        <a:p>
          <a:endParaRPr lang="en-US"/>
        </a:p>
      </dgm:t>
    </dgm:pt>
    <dgm:pt modelId="{30FB2012-CB76-4F54-A052-2CE54A795C84}">
      <dgm:prSet/>
      <dgm:spPr/>
      <dgm:t>
        <a:bodyPr/>
        <a:lstStyle/>
        <a:p>
          <a:r>
            <a:rPr lang="en-US"/>
            <a:t>The difference is based on two ring forms for glucose: alpha (</a:t>
          </a:r>
          <a:r>
            <a:rPr lang="el-GR"/>
            <a:t>α</a:t>
          </a:r>
          <a:r>
            <a:rPr lang="en-US"/>
            <a:t>) and beta (</a:t>
          </a:r>
          <a:r>
            <a:rPr lang="el-GR"/>
            <a:t>β</a:t>
          </a:r>
          <a:r>
            <a:rPr lang="en-US"/>
            <a:t>)</a:t>
          </a:r>
        </a:p>
      </dgm:t>
    </dgm:pt>
    <dgm:pt modelId="{8CB96D3D-3A98-410D-830A-DB42EDF50087}" type="parTrans" cxnId="{776123F5-2167-4DD6-91D0-964BC7072FCF}">
      <dgm:prSet/>
      <dgm:spPr/>
      <dgm:t>
        <a:bodyPr/>
        <a:lstStyle/>
        <a:p>
          <a:endParaRPr lang="en-US"/>
        </a:p>
      </dgm:t>
    </dgm:pt>
    <dgm:pt modelId="{E8706FFF-3EA1-4DCC-86AD-13EB3A47D00C}" type="sibTrans" cxnId="{776123F5-2167-4DD6-91D0-964BC7072FCF}">
      <dgm:prSet/>
      <dgm:spPr/>
      <dgm:t>
        <a:bodyPr/>
        <a:lstStyle/>
        <a:p>
          <a:endParaRPr lang="en-US"/>
        </a:p>
      </dgm:t>
    </dgm:pt>
    <dgm:pt modelId="{34E90F05-D67E-5549-8F00-228E3AF2A9ED}" type="pres">
      <dgm:prSet presAssocID="{62CA59D0-6B60-4708-887E-450BEA1668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329C14-11BF-F541-BFE4-DFE1951F187C}" type="pres">
      <dgm:prSet presAssocID="{D54738B0-8EE1-4DE5-A2B8-574BACC71D7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326CEF-0678-A145-AD9D-3A6AF96A02F4}" type="pres">
      <dgm:prSet presAssocID="{D49D2E7B-C9E0-4ACC-A6DB-4ECC8EE8B393}" presName="spacer" presStyleCnt="0"/>
      <dgm:spPr/>
    </dgm:pt>
    <dgm:pt modelId="{4DE22F2C-5CF8-704B-8D5E-557D875DC85C}" type="pres">
      <dgm:prSet presAssocID="{A7B49EAC-3AE6-45FD-AAFD-478E591CE60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55934C-6D18-A147-B77D-41E282A844D6}" type="pres">
      <dgm:prSet presAssocID="{0C0CE48D-5857-41EC-B4D3-3777703A8EF8}" presName="spacer" presStyleCnt="0"/>
      <dgm:spPr/>
    </dgm:pt>
    <dgm:pt modelId="{A17B0181-ED62-3444-94E4-27E245979938}" type="pres">
      <dgm:prSet presAssocID="{30FB2012-CB76-4F54-A052-2CE54A795C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FE80B1-BEAD-CA40-B231-E96F207CF3F4}" type="presOf" srcId="{30FB2012-CB76-4F54-A052-2CE54A795C84}" destId="{A17B0181-ED62-3444-94E4-27E245979938}" srcOrd="0" destOrd="0" presId="urn:microsoft.com/office/officeart/2005/8/layout/vList2"/>
    <dgm:cxn modelId="{5EE6077A-A942-9B4C-A76D-AC3268DDE7B7}" type="presOf" srcId="{D54738B0-8EE1-4DE5-A2B8-574BACC71D7E}" destId="{88329C14-11BF-F541-BFE4-DFE1951F187C}" srcOrd="0" destOrd="0" presId="urn:microsoft.com/office/officeart/2005/8/layout/vList2"/>
    <dgm:cxn modelId="{776123F5-2167-4DD6-91D0-964BC7072FCF}" srcId="{62CA59D0-6B60-4708-887E-450BEA166892}" destId="{30FB2012-CB76-4F54-A052-2CE54A795C84}" srcOrd="2" destOrd="0" parTransId="{8CB96D3D-3A98-410D-830A-DB42EDF50087}" sibTransId="{E8706FFF-3EA1-4DCC-86AD-13EB3A47D00C}"/>
    <dgm:cxn modelId="{772CC7BC-B800-5D4D-A2FF-91A5C107E7D9}" type="presOf" srcId="{A7B49EAC-3AE6-45FD-AAFD-478E591CE609}" destId="{4DE22F2C-5CF8-704B-8D5E-557D875DC85C}" srcOrd="0" destOrd="0" presId="urn:microsoft.com/office/officeart/2005/8/layout/vList2"/>
    <dgm:cxn modelId="{F01BBB39-3CF7-4554-9871-AF05AF5E208A}" srcId="{62CA59D0-6B60-4708-887E-450BEA166892}" destId="{D54738B0-8EE1-4DE5-A2B8-574BACC71D7E}" srcOrd="0" destOrd="0" parTransId="{61637B17-16EB-47A2-BD49-5A3B3C2FBCF2}" sibTransId="{D49D2E7B-C9E0-4ACC-A6DB-4ECC8EE8B393}"/>
    <dgm:cxn modelId="{5556A7DE-E1E8-3D48-875D-EBB24ACD794C}" type="presOf" srcId="{62CA59D0-6B60-4708-887E-450BEA166892}" destId="{34E90F05-D67E-5549-8F00-228E3AF2A9ED}" srcOrd="0" destOrd="0" presId="urn:microsoft.com/office/officeart/2005/8/layout/vList2"/>
    <dgm:cxn modelId="{D2B0DA34-C929-4697-A23E-3E4D2B721AEB}" srcId="{62CA59D0-6B60-4708-887E-450BEA166892}" destId="{A7B49EAC-3AE6-45FD-AAFD-478E591CE609}" srcOrd="1" destOrd="0" parTransId="{2AB3CF39-B9D1-416E-92B7-5F5EA675269A}" sibTransId="{0C0CE48D-5857-41EC-B4D3-3777703A8EF8}"/>
    <dgm:cxn modelId="{8F6B6F29-7A68-D946-BE67-99EC3BB5A678}" type="presParOf" srcId="{34E90F05-D67E-5549-8F00-228E3AF2A9ED}" destId="{88329C14-11BF-F541-BFE4-DFE1951F187C}" srcOrd="0" destOrd="0" presId="urn:microsoft.com/office/officeart/2005/8/layout/vList2"/>
    <dgm:cxn modelId="{6DF7087E-B9F8-4E45-A34D-06F262173672}" type="presParOf" srcId="{34E90F05-D67E-5549-8F00-228E3AF2A9ED}" destId="{E2326CEF-0678-A145-AD9D-3A6AF96A02F4}" srcOrd="1" destOrd="0" presId="urn:microsoft.com/office/officeart/2005/8/layout/vList2"/>
    <dgm:cxn modelId="{37B39B66-8D09-9045-BF83-CCD7020BA19B}" type="presParOf" srcId="{34E90F05-D67E-5549-8F00-228E3AF2A9ED}" destId="{4DE22F2C-5CF8-704B-8D5E-557D875DC85C}" srcOrd="2" destOrd="0" presId="urn:microsoft.com/office/officeart/2005/8/layout/vList2"/>
    <dgm:cxn modelId="{565391BD-561B-3B40-B727-6E549CFEEBDB}" type="presParOf" srcId="{34E90F05-D67E-5549-8F00-228E3AF2A9ED}" destId="{E955934C-6D18-A147-B77D-41E282A844D6}" srcOrd="3" destOrd="0" presId="urn:microsoft.com/office/officeart/2005/8/layout/vList2"/>
    <dgm:cxn modelId="{25D398B4-3214-E940-99AE-C84611B508ED}" type="presParOf" srcId="{34E90F05-D67E-5549-8F00-228E3AF2A9ED}" destId="{A17B0181-ED62-3444-94E4-27E24597993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9C14-11BF-F541-BFE4-DFE1951F187C}">
      <dsp:nvSpPr>
        <dsp:cNvPr id="0" name=""/>
        <dsp:cNvSpPr/>
      </dsp:nvSpPr>
      <dsp:spPr>
        <a:xfrm>
          <a:off x="0" y="20663"/>
          <a:ext cx="6263640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/>
            <a:t>The polysaccharide </a:t>
          </a:r>
          <a:r>
            <a:rPr lang="en-US" sz="3200" b="1" kern="1200"/>
            <a:t>cellulose</a:t>
          </a:r>
          <a:r>
            <a:rPr lang="en-US" sz="3200" kern="1200"/>
            <a:t> is a major component of the tough wall of plant cells</a:t>
          </a:r>
        </a:p>
      </dsp:txBody>
      <dsp:txXfrm>
        <a:off x="85900" y="106563"/>
        <a:ext cx="6091840" cy="1587880"/>
      </dsp:txXfrm>
    </dsp:sp>
    <dsp:sp modelId="{4DE22F2C-5CF8-704B-8D5E-557D875DC85C}">
      <dsp:nvSpPr>
        <dsp:cNvPr id="0" name=""/>
        <dsp:cNvSpPr/>
      </dsp:nvSpPr>
      <dsp:spPr>
        <a:xfrm>
          <a:off x="0" y="1872503"/>
          <a:ext cx="6263640" cy="175968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/>
            <a:t>Like starch, cellulose is a polymer of glucose, but the glycosidic linkages differ</a:t>
          </a:r>
        </a:p>
      </dsp:txBody>
      <dsp:txXfrm>
        <a:off x="85900" y="1958403"/>
        <a:ext cx="6091840" cy="1587880"/>
      </dsp:txXfrm>
    </dsp:sp>
    <dsp:sp modelId="{A17B0181-ED62-3444-94E4-27E245979938}">
      <dsp:nvSpPr>
        <dsp:cNvPr id="0" name=""/>
        <dsp:cNvSpPr/>
      </dsp:nvSpPr>
      <dsp:spPr>
        <a:xfrm>
          <a:off x="0" y="3724344"/>
          <a:ext cx="6263640" cy="175968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/>
            <a:t>The difference is based on two ring forms for glucose: alpha (</a:t>
          </a:r>
          <a:r>
            <a:rPr lang="el-GR" sz="3200" kern="1200"/>
            <a:t>α</a:t>
          </a:r>
          <a:r>
            <a:rPr lang="en-US" sz="3200" kern="1200"/>
            <a:t>) and beta (</a:t>
          </a:r>
          <a:r>
            <a:rPr lang="el-GR" sz="3200" kern="1200"/>
            <a:t>β</a:t>
          </a:r>
          <a:r>
            <a:rPr lang="en-US" sz="3200" kern="1200"/>
            <a:t>)</a:t>
          </a:r>
        </a:p>
      </dsp:txBody>
      <dsp:txXfrm>
        <a:off x="85900" y="3810244"/>
        <a:ext cx="6091840" cy="1587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1768F0E-E0C2-4371-B318-489C6198B266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5D1002A-2117-4083-B3F4-2719481835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5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2F5B127-FE0B-43B5-AAD8-24EC8BF791AD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6A842B6-803C-4907-9483-F353FF172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38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amino acid has an amino group (-NH</a:t>
            </a:r>
            <a:r>
              <a:rPr lang="en-US" baseline="-25000" dirty="0"/>
              <a:t>2</a:t>
            </a:r>
            <a:r>
              <a:rPr lang="en-US" dirty="0"/>
              <a:t>) and a carboxyl group (-COOH).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42B6-803C-4907-9483-F353FF1723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65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451CF182-EA4F-CA41-B276-DC2C98623E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DD29AE9-9C9C-2D47-885E-A4547B35412C}" type="slidenum">
              <a:rPr kumimoji="0" lang="en-US" altLang="en-US" sz="1200">
                <a:latin typeface="Times New Roman" panose="02020603050405020304" pitchFamily="18" charset="0"/>
              </a:rPr>
              <a:pPr/>
              <a:t>19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40DA6DFF-59E7-F843-8275-02B85768AA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28AAFB6F-A016-5444-AE74-BC8163F4D1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5323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B2C34AB3-0385-5544-9E8F-BB79895E34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D441D2E-107F-A741-A073-BF61B353458D}" type="slidenum">
              <a:rPr kumimoji="0" lang="en-US" altLang="en-US" sz="1200">
                <a:latin typeface="Times New Roman" panose="02020603050405020304" pitchFamily="18" charset="0"/>
              </a:rPr>
              <a:pPr/>
              <a:t>20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DFD08BC5-3CFB-B14B-8A08-22E3922292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6D929F1E-62FC-E044-A8F9-898BC7356A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352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8589BCCD-6567-9D41-93AF-FDA1003FC6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B7FA1B5-24C3-FD43-B927-FB9FA2A61962}" type="slidenum">
              <a:rPr kumimoji="0" lang="en-US" altLang="en-US" sz="1200">
                <a:latin typeface="Times New Roman" panose="02020603050405020304" pitchFamily="18" charset="0"/>
              </a:rPr>
              <a:pPr/>
              <a:t>21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60CF337E-4CED-384C-865A-54A8ADDC48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85B7F21E-04F0-034C-9C0D-31C9712E2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4434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32F4AA0F-1401-2F4A-828B-56D2D35CF5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AC12601-BCCD-0948-BA65-3EDCFF4DA8F8}" type="slidenum">
              <a:rPr kumimoji="0" lang="en-US" altLang="en-US" sz="1200">
                <a:latin typeface="Times New Roman" panose="02020603050405020304" pitchFamily="18" charset="0"/>
              </a:rPr>
              <a:pPr/>
              <a:t>22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45643379-3001-D14B-A247-220E5FB296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54825931-50B9-2044-9432-8379AED9D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809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B56D4DAF-081A-3B4C-A7EE-A4BAAD80BA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9E2FB34-196B-F842-B11E-E59557A39B4D}" type="slidenum">
              <a:rPr kumimoji="0" lang="en-US" altLang="en-US" sz="1200">
                <a:latin typeface="Times New Roman" panose="02020603050405020304" pitchFamily="18" charset="0"/>
              </a:rPr>
              <a:pPr/>
              <a:t>23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99FF9B6B-BD80-194B-B4C7-71D7FA2ED7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F85F7329-F2FE-A24D-8DE4-B115C2DFF7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3353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1A8E69B8-1894-D34B-BA8C-25CC6CB514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A0E1229-AA06-D94F-951E-67D4CCE34BDD}" type="slidenum">
              <a:rPr kumimoji="0" lang="en-US" altLang="en-US" sz="1200">
                <a:latin typeface="Times New Roman" panose="02020603050405020304" pitchFamily="18" charset="0"/>
              </a:rPr>
              <a:pPr/>
              <a:t>24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FD9326DE-CF93-7949-8D81-31E6B8CA95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FC7276E0-F277-0A45-A199-6A2E6BF7BF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8908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080F561D-3574-8443-A144-635D005EB6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A7907-51B5-CD42-AB4B-36E87348A133}" type="slidenum">
              <a:rPr kumimoji="0" lang="en-US" altLang="en-US" sz="1200">
                <a:latin typeface="Times New Roman" panose="02020603050405020304" pitchFamily="18" charset="0"/>
              </a:rPr>
              <a:pPr/>
              <a:t>25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42154293-54A3-5B40-9AD4-FEE1716960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350D5ED4-34FB-574F-A46E-D50036219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3988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9C3698ED-C811-A247-B1AB-45E63D32BE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F1106A4-316A-3E4B-A48C-75252EB08CE1}" type="slidenum">
              <a:rPr kumimoji="0" lang="en-US" altLang="en-US" sz="1200">
                <a:latin typeface="Times New Roman" panose="02020603050405020304" pitchFamily="18" charset="0"/>
              </a:rPr>
              <a:pPr/>
              <a:t>26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C9A58B92-1005-8A42-B180-7BF01A7A8B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01BDFFF4-02F9-634E-875D-C76A37B6BA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7868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6F6C660E-4B9D-A94C-85A6-2FB4CED6E4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EEB0FF0-BADA-924C-8001-2913199F0246}" type="slidenum">
              <a:rPr kumimoji="0" lang="en-US" altLang="en-US" sz="1200">
                <a:latin typeface="Times New Roman" panose="02020603050405020304" pitchFamily="18" charset="0"/>
              </a:rPr>
              <a:pPr/>
              <a:t>27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41E5D11C-B332-B44A-A293-8320DB76AC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886462AB-1B56-C34F-B028-493901B4C8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4560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C066EFAC-0113-3640-9289-2D567B334A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651BDC2-1C1B-DF40-9E2C-78513C8872D6}" type="slidenum">
              <a:rPr kumimoji="0" lang="en-US" altLang="en-US" sz="1200">
                <a:latin typeface="Times New Roman" panose="02020603050405020304" pitchFamily="18" charset="0"/>
              </a:rPr>
              <a:pPr/>
              <a:t>28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5742188B-9C7A-084F-9CA5-48B36BDAE6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939A76E4-D47F-4640-9E26-15D85B08BA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acid can donate H</a:t>
            </a:r>
            <a:r>
              <a:rPr lang="en-US" baseline="30000" dirty="0"/>
              <a:t>+</a:t>
            </a:r>
            <a:r>
              <a:rPr lang="en-US" dirty="0"/>
              <a:t>. The carboxyl group (-COOH) can donate H</a:t>
            </a:r>
            <a:r>
              <a:rPr lang="en-US" baseline="30000" dirty="0"/>
              <a:t>+</a:t>
            </a:r>
            <a:r>
              <a:rPr lang="en-US" dirty="0"/>
              <a:t> (forming -COO</a:t>
            </a:r>
            <a:r>
              <a:rPr lang="en-US" baseline="30000" dirty="0"/>
              <a:t>-</a:t>
            </a:r>
            <a:r>
              <a:rPr lang="en-US" dirty="0"/>
              <a:t>) because the covalent bond between oxygen and hydrogen is so polar. It is the carboxyl group of amino acids that makes them acids.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42B6-803C-4907-9483-F353FF1723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649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8556EC95-D38A-3D46-AF16-031235583A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2246C3E-E7C5-274C-B2A7-6547DFC24AD1}" type="slidenum">
              <a:rPr kumimoji="0" lang="en-US" altLang="en-US" sz="1200">
                <a:latin typeface="Times New Roman" panose="02020603050405020304" pitchFamily="18" charset="0"/>
              </a:rPr>
              <a:pPr/>
              <a:t>29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75BF8BEB-0ACC-E24D-B725-469C8752C5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0BA97BC6-1ED1-5E40-B308-78342D8F8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1453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</a:t>
            </a:r>
            <a:r>
              <a:rPr lang="en-US" baseline="0" dirty="0"/>
              <a:t> some cases they have some repeated (fatty acids)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42B6-803C-4907-9483-F353FF17234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23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DFC9C8CB-4529-7849-869B-2C90C24958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97E794B-6A5E-3F4D-9405-520E4AD8E4F2}" type="slidenum">
              <a:rPr kumimoji="0" lang="en-US" altLang="en-US" sz="1200">
                <a:latin typeface="Times New Roman" panose="02020603050405020304" pitchFamily="18" charset="0"/>
              </a:rPr>
              <a:pPr/>
              <a:t>33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DB25EB82-2508-0649-89C6-6EF1857976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A70143C6-A31E-3E4A-9593-4721F32E35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68481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55ED439B-BCBE-DE47-B505-CB1CB768EC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0BD29D5-9569-E34C-829C-19FD8310D5B8}" type="slidenum">
              <a:rPr kumimoji="0" lang="en-US" altLang="en-US" sz="1200">
                <a:latin typeface="Times New Roman" panose="02020603050405020304" pitchFamily="18" charset="0"/>
              </a:rPr>
              <a:pPr/>
              <a:t>34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FBF6E046-4CEC-E944-86E1-83E20CFDAD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2EDD7F3A-08D1-9244-9418-152F1617BC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5517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4D10C76-2355-534A-8F28-260BEDBD62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13BE6B7-011F-004E-BF8F-F36236E2027F}" type="slidenum">
              <a:rPr kumimoji="0" lang="en-US" altLang="en-US" sz="1200">
                <a:latin typeface="Times New Roman" panose="02020603050405020304" pitchFamily="18" charset="0"/>
              </a:rPr>
              <a:pPr/>
              <a:t>35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E5728158-C4DD-E242-AA2D-746640CF10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0EA8596D-3245-EE42-8FBF-487F573EB3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6534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D39457B0-9886-264A-9946-D8C130D805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AAF457E3-2910-BF4C-A37C-FFC1D81AB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7AA71275-3C54-0F41-9011-988FECD62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6D22CAF-5103-9443-8B33-511D28745CDE}" type="slidenum">
              <a:rPr kumimoji="0" lang="en-US" altLang="en-US" sz="1200">
                <a:latin typeface="Times New Roman" panose="02020603050405020304" pitchFamily="18" charset="0"/>
              </a:rPr>
              <a:pPr/>
              <a:t>36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1392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5.18ba Exploring levels of protein structure (part 2a: secondary)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98269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EB0EECE9-31C7-5743-8E29-D359EFE49D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DDC3E94-2BD0-2842-8DD2-7ECBA0FFCCB6}" type="slidenum">
              <a:rPr kumimoji="0" lang="en-US" altLang="en-US" sz="1200">
                <a:latin typeface="Times New Roman" panose="02020603050405020304" pitchFamily="18" charset="0"/>
              </a:rPr>
              <a:pPr/>
              <a:t>38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B47AFF70-ACE7-C74C-9723-4705EE9DEA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88DBFAD0-942D-C249-A47C-0964C426B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35087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F86D40E7-0237-9E4A-8089-D974CE10E6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B87A033-60BF-264C-9C98-DD7D13DA0ADA}" type="slidenum">
              <a:rPr kumimoji="0" lang="en-US" altLang="en-US" sz="1200">
                <a:latin typeface="Times New Roman" panose="02020603050405020304" pitchFamily="18" charset="0"/>
              </a:rPr>
              <a:pPr/>
              <a:t>39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162F777C-E888-5B43-80B7-994C246867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B74D896F-E124-0946-A5A6-9411DE1992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08896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9958DBE0-02DC-C64F-ABCA-A3A7646641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4B11AD3-55BF-6A49-A944-F340294F4DD1}" type="slidenum">
              <a:rPr kumimoji="0" lang="en-US" altLang="en-US" sz="1200">
                <a:latin typeface="Times New Roman" panose="02020603050405020304" pitchFamily="18" charset="0"/>
              </a:rPr>
              <a:pPr/>
              <a:t>40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B5A1D88E-70B4-3E4D-8CD0-E49DB232C6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19EE1BA8-9112-5F42-A5DA-DAE809BDF1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4889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base can accept H</a:t>
            </a:r>
            <a:r>
              <a:rPr lang="en-US" baseline="30000" dirty="0"/>
              <a:t>+</a:t>
            </a:r>
            <a:r>
              <a:rPr lang="en-US" dirty="0"/>
              <a:t> from the surrounding solution. The amino group (-NH</a:t>
            </a:r>
            <a:r>
              <a:rPr lang="en-US" baseline="-25000" dirty="0"/>
              <a:t>2</a:t>
            </a:r>
            <a:r>
              <a:rPr lang="en-US" dirty="0"/>
              <a:t>) can accept H</a:t>
            </a:r>
            <a:r>
              <a:rPr lang="en-US" baseline="30000" dirty="0"/>
              <a:t>+</a:t>
            </a:r>
            <a:r>
              <a:rPr lang="en-US" dirty="0"/>
              <a:t> from the surrounding solution, forming -NH</a:t>
            </a:r>
            <a:r>
              <a:rPr lang="en-US" baseline="-25000" dirty="0"/>
              <a:t>3</a:t>
            </a:r>
            <a:r>
              <a:rPr lang="en-US" baseline="30000" dirty="0"/>
              <a:t>+</a:t>
            </a:r>
            <a:r>
              <a:rPr lang="en-US" dirty="0"/>
              <a:t>. Therefore, the amino group can act as a base.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42B6-803C-4907-9483-F353FF1723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132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BED040BE-F34E-3F4C-AC05-2D054E09F9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ECB938F-1C5F-D84C-898E-2F3B976F3DCC}" type="slidenum">
              <a:rPr kumimoji="0" lang="en-US" altLang="en-US" sz="1200">
                <a:latin typeface="Times New Roman" panose="02020603050405020304" pitchFamily="18" charset="0"/>
              </a:rPr>
              <a:pPr/>
              <a:t>41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EEA59DD-EEEE-F848-8767-0F1A52E500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BED5E4E0-F562-5D4F-BCFF-DBBB4B54F8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63806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F4FBBAAA-FA0D-AB4A-B914-609BB2476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7B2C0F2-0185-0E4A-B891-A2328E575EC9}" type="slidenum">
              <a:rPr kumimoji="0" lang="en-US" altLang="en-US" sz="1200">
                <a:latin typeface="Times New Roman" panose="02020603050405020304" pitchFamily="18" charset="0"/>
              </a:rPr>
              <a:pPr/>
              <a:t>42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70A04922-1DC2-7844-AB1F-3385AD8B5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E8184A9C-7FE5-E440-8BD8-6AC285E760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1046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280D1A38-13A4-564B-BE9B-320836B2E5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96C74EF-4BD0-5A4B-A68D-0C4AAEA88618}" type="slidenum">
              <a:rPr kumimoji="0" lang="en-US" altLang="en-US" sz="1200">
                <a:latin typeface="Times New Roman" panose="02020603050405020304" pitchFamily="18" charset="0"/>
              </a:rPr>
              <a:pPr/>
              <a:t>43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FA3BC34D-F4D6-1448-A4D4-128D240165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329F26CE-C968-3248-89B4-8456818F6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1094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2F2B6FAA-0B14-7E41-BCAA-3094398B61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41038E0-8AB7-2248-AC27-153C57ED9DAA}" type="slidenum">
              <a:rPr kumimoji="0" lang="en-US" altLang="en-US" sz="1200">
                <a:latin typeface="Times New Roman" panose="02020603050405020304" pitchFamily="18" charset="0"/>
              </a:rPr>
              <a:pPr/>
              <a:t>44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E27A89D4-9EB3-DA41-B392-25489252BF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81F54056-D3F1-E648-AB6D-A097338ADF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76370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6E969B46-C00E-964F-B1A2-9B53841E3F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E9442A2-9112-3D4F-98BB-1044AB933E35}" type="slidenum">
              <a:rPr kumimoji="0" lang="en-US" altLang="en-US" sz="1200">
                <a:latin typeface="Times New Roman" panose="02020603050405020304" pitchFamily="18" charset="0"/>
              </a:rPr>
              <a:pPr/>
              <a:t>45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19E016FA-8341-C340-8493-C9C3FA79A3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62DC4A48-D396-8448-A4CF-E025826498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35515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3F78D532-BDEA-034A-ADCB-682C135F45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DC91CA8E-AF52-CA48-ACFB-365B71414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187A988A-2B48-7740-AD09-D958308036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0879DD6-D7A9-E84F-A2E6-4AA0E33A243C}" type="slidenum">
              <a:rPr kumimoji="0" lang="en-US" altLang="en-US" sz="1200">
                <a:latin typeface="Times New Roman" panose="02020603050405020304" pitchFamily="18" charset="0"/>
              </a:rPr>
              <a:pPr/>
              <a:t>46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4091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1407DD0F-17D4-634A-A4BE-D4696F6B2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E7BE43A-9063-6E43-BFBC-575C1D652560}" type="slidenum">
              <a:rPr kumimoji="0" lang="en-US" altLang="en-US" sz="1200">
                <a:latin typeface="Times New Roman" panose="02020603050405020304" pitchFamily="18" charset="0"/>
              </a:rPr>
              <a:pPr/>
              <a:t>47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F6AF3BB0-540D-5243-B80C-E3B433153D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F8FA7FB0-74CF-D647-B189-5BB704DA8A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0147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5.UN04 Summary of key concepts: carbohydrates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23268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5.UN05 Summary of key concepts: lipids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76961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5.UN06 Summary of key concepts: proteins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2080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5.2 The synthesis and breakdown of polymers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31903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5.UN07 Summary of key concepts: nucleic acids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5246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5.4 Linear and ring forms of glucose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5622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5.5 Examples of disaccharide synthesis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9228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5.7 Starch and cellulose structures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3429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01997B00-E400-A942-8D2E-098740FA44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2CD4E57-F84F-DB43-B46F-9022167344F1}" type="slidenum">
              <a:rPr kumimoji="0" lang="en-US" altLang="en-US" sz="1200">
                <a:latin typeface="Times New Roman" panose="02020603050405020304" pitchFamily="18" charset="0"/>
              </a:rPr>
              <a:pPr/>
              <a:t>17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1A18D530-AC79-DE4F-8C43-2880FA0EAC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150141D3-E5F2-4745-979D-8B6B68D3FB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069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37E019C4-6CFB-CC49-8404-1169F8D6A1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DE0130C-0D10-EF4F-B582-FE96F91AF216}" type="slidenum">
              <a:rPr kumimoji="0" lang="en-US" altLang="en-US" sz="1200">
                <a:latin typeface="Times New Roman" panose="02020603050405020304" pitchFamily="18" charset="0"/>
              </a:rPr>
              <a:pPr/>
              <a:t>18</a:t>
            </a:fld>
            <a:endParaRPr kumimoji="0"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DAEE9822-9860-F746-802D-6A0F607F3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2B0C4D68-38A4-FA45-838C-97922A39DC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582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8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340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66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92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7472" indent="-347472">
              <a:buClr>
                <a:srgbClr val="DF4A20"/>
              </a:buClr>
              <a:defRPr/>
            </a:lvl1pPr>
            <a:lvl2pPr marL="740664" indent="-283464">
              <a:buClr>
                <a:srgbClr val="DF4A20"/>
              </a:buClr>
              <a:defRPr/>
            </a:lvl2pPr>
            <a:lvl3pPr marL="1143000" indent="-228600">
              <a:buClr>
                <a:srgbClr val="DF4A20"/>
              </a:buClr>
              <a:defRPr/>
            </a:lvl3pPr>
            <a:lvl4pPr marL="1600200" indent="-228600">
              <a:buClr>
                <a:srgbClr val="DF4A20"/>
              </a:buClr>
              <a:defRPr/>
            </a:lvl4pPr>
            <a:lvl5pPr marL="2057400" indent="-228600">
              <a:buClr>
                <a:srgbClr val="DF4A20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8767" y="6586347"/>
            <a:ext cx="4114800" cy="232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2017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336399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03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8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3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56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0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1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51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21D36-A241-4813-9CE0-EBA9157FAD2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C516-B9AF-4667-B024-2AE718341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32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rajesh.ACEPRO\Desktop\24-Sep\Chapter%2005\Unlabeled\05_03_Monosaccharides-U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C:\Documents%20and%20Settings\rajesh.ACEPRO\Desktop\24-Sep\Chapter%2005\Unlabeled\05_04GlucoseLinearRing-U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C:\Documents%20and%20Settings\rajesh.ACEPRO\Desktop\24-Sep\Chapter%2005\Unlabeled\05_05DisaccharideSynth-U.jp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C:\Documents%20and%20Settings\rajesh.ACEPRO\Desktop\24-Sep\Chapter%2005\Unlabeled\05_07_StarchCellulose-U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ajesh.ACEPRO\Desktop\24-Sep\Chapter%2005\Unlabeled\05_08_Chitin-U.jpg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Documents%20and%20Settings\rajesh.ACEPRO\Desktop\24-Sep\Chapter%2005\Unlabeled\05_UN04Summary_C2-U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Documents%20and%20Settings\rajesh.ACEPRO\Desktop\24-Sep\Chapter%2005\Unlabeled\05_UN05Summary_C3-U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Documents%20and%20Settings\rajesh.ACEPRO\Desktop\24-Sep\Chapter%2005\Unlabeled\05_UN06Summary_C4-U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Documents%20and%20Settings\rajesh.ACEPRO\Desktop\24-Sep\Chapter%2005\Unlabeled\05_UN07Summary_C5-U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sciencemusicvideos.com/ap-biology/module-6-menu-biochemistry/biochemistry-1-monomers-and-polymers-the-four-families-of-biological-molecules-ap-interactive-tutorial/#Four_families_overview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03C5AC7-C4EF-4D6B-9790-AE38338773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The Structure and Function of Large Biological Molecules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9.7.2020</a:t>
            </a:r>
          </a:p>
        </p:txBody>
      </p:sp>
    </p:spTree>
    <p:extLst>
      <p:ext uri="{BB962C8B-B14F-4D97-AF65-F5344CB8AC3E}">
        <p14:creationId xmlns:p14="http://schemas.microsoft.com/office/powerpoint/2010/main" val="1052055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D813D1-BA6B-40B4-A101-04BB894455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EA3DFA5-2D7B-4989-8ED7-8321EC114C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678" y="0"/>
            <a:ext cx="11145980" cy="6870723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1966" y="900622"/>
            <a:ext cx="3629555" cy="1893524"/>
          </a:xfrm>
        </p:spPr>
        <p:txBody>
          <a:bodyPr anchor="b">
            <a:normAutofit/>
          </a:bodyPr>
          <a:lstStyle/>
          <a:p>
            <a:r>
              <a:rPr lang="en-US" sz="4800"/>
              <a:t>Sugars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966" y="2965593"/>
            <a:ext cx="4600738" cy="2941544"/>
          </a:xfrm>
        </p:spPr>
        <p:txBody>
          <a:bodyPr>
            <a:normAutofit/>
          </a:bodyPr>
          <a:lstStyle/>
          <a:p>
            <a:pPr algn="just"/>
            <a:r>
              <a:rPr lang="en-US" sz="1800" b="1" dirty="0"/>
              <a:t>Monosaccharides</a:t>
            </a:r>
            <a:r>
              <a:rPr lang="en-US" sz="1800" dirty="0"/>
              <a:t> have molecular formulas that are usually multiples of CH</a:t>
            </a:r>
            <a:r>
              <a:rPr lang="en-US" sz="1800" baseline="-25000" dirty="0"/>
              <a:t>2</a:t>
            </a:r>
            <a:r>
              <a:rPr lang="en-US" sz="1800" dirty="0"/>
              <a:t>O</a:t>
            </a:r>
          </a:p>
          <a:p>
            <a:pPr algn="just"/>
            <a:r>
              <a:rPr lang="en-US" sz="1800" dirty="0"/>
              <a:t>Monosaccharides are classified by </a:t>
            </a:r>
          </a:p>
          <a:p>
            <a:pPr lvl="1" algn="just"/>
            <a:r>
              <a:rPr lang="en-US" sz="1800" dirty="0"/>
              <a:t>The location of the carbonyl group (as aldose or ketose)</a:t>
            </a:r>
          </a:p>
          <a:p>
            <a:pPr lvl="1" algn="just"/>
            <a:r>
              <a:rPr lang="en-US" sz="1800" dirty="0"/>
              <a:t>The number of carbons in the carbon skeleton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EF7CD7-5159-BF41-BA91-83465C24D9A7}"/>
              </a:ext>
            </a:extLst>
          </p:cNvPr>
          <p:cNvGrpSpPr/>
          <p:nvPr/>
        </p:nvGrpSpPr>
        <p:grpSpPr>
          <a:xfrm>
            <a:off x="6009416" y="171715"/>
            <a:ext cx="4674704" cy="6506223"/>
            <a:chOff x="4233672" y="213360"/>
            <a:chExt cx="3724656" cy="64312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23387CF-C43B-A04A-A85D-D07D8ECF2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15"/>
            <a:stretch>
              <a:fillRect/>
            </a:stretch>
          </p:blipFill>
          <p:spPr>
            <a:xfrm>
              <a:off x="4233672" y="213360"/>
              <a:ext cx="3724656" cy="6431280"/>
            </a:xfrm>
            <a:prstGeom prst="rect">
              <a:avLst/>
            </a:prstGeom>
          </p:spPr>
        </p:pic>
        <p:sp>
          <p:nvSpPr>
            <p:cNvPr id="7" name="TextBox 2">
              <a:extLst>
                <a:ext uri="{FF2B5EF4-FFF2-40B4-BE49-F238E27FC236}">
                  <a16:creationId xmlns:a16="http://schemas.microsoft.com/office/drawing/2014/main" id="{CE233096-E081-B146-A3F6-450D2353E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4724" y="295772"/>
              <a:ext cx="158056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Aldoses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(Aldehyde Sugars)</a:t>
              </a:r>
            </a:p>
          </p:txBody>
        </p:sp>
        <p:sp>
          <p:nvSpPr>
            <p:cNvPr id="8" name="TextBox 11">
              <a:extLst>
                <a:ext uri="{FF2B5EF4-FFF2-40B4-BE49-F238E27FC236}">
                  <a16:creationId xmlns:a16="http://schemas.microsoft.com/office/drawing/2014/main" id="{41BBCD2C-7267-CF46-B84E-35682F8BF2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9735" y="295772"/>
              <a:ext cx="138178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Ketoses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(Ketone Sugars)</a:t>
              </a:r>
            </a:p>
          </p:txBody>
        </p:sp>
        <p:sp>
          <p:nvSpPr>
            <p:cNvPr id="9" name="TextBox 21">
              <a:extLst>
                <a:ext uri="{FF2B5EF4-FFF2-40B4-BE49-F238E27FC236}">
                  <a16:creationId xmlns:a16="http://schemas.microsoft.com/office/drawing/2014/main" id="{876548F5-5624-D84F-8C12-6A96934EB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6464" y="784721"/>
              <a:ext cx="333078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Trioses: three-carbon sugars (C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3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6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O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3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)</a:t>
              </a:r>
            </a:p>
          </p:txBody>
        </p:sp>
        <p:sp>
          <p:nvSpPr>
            <p:cNvPr id="10" name="TextBox 23">
              <a:extLst>
                <a:ext uri="{FF2B5EF4-FFF2-40B4-BE49-F238E27FC236}">
                  <a16:creationId xmlns:a16="http://schemas.microsoft.com/office/drawing/2014/main" id="{46076E9F-486F-1D40-A55C-00AF3F91CA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9652" y="2140446"/>
              <a:ext cx="133209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Glyceraldehyde</a:t>
              </a:r>
            </a:p>
          </p:txBody>
        </p: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4251BBA7-F74B-834E-A9EB-3CC8EC7B92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914" y="2140446"/>
              <a:ext cx="155010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Dihydroxyacetone</a:t>
              </a:r>
            </a:p>
          </p:txBody>
        </p:sp>
        <p:sp>
          <p:nvSpPr>
            <p:cNvPr id="12" name="TextBox 36">
              <a:extLst>
                <a:ext uri="{FF2B5EF4-FFF2-40B4-BE49-F238E27FC236}">
                  <a16:creationId xmlns:a16="http://schemas.microsoft.com/office/drawing/2014/main" id="{D37CF77E-0DF0-4D4B-8E6A-D501A8AD3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8839" y="2486521"/>
              <a:ext cx="346889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Pentoses: five-carbon sugars (C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5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10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O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5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)</a:t>
              </a:r>
            </a:p>
          </p:txBody>
        </p:sp>
        <p:sp>
          <p:nvSpPr>
            <p:cNvPr id="13" name="TextBox 49">
              <a:extLst>
                <a:ext uri="{FF2B5EF4-FFF2-40B4-BE49-F238E27FC236}">
                  <a16:creationId xmlns:a16="http://schemas.microsoft.com/office/drawing/2014/main" id="{265EAAA2-5D3F-9741-B4C3-B804B1258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6365" y="4186733"/>
              <a:ext cx="5963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Ribose</a:t>
              </a:r>
            </a:p>
          </p:txBody>
        </p:sp>
        <p:sp>
          <p:nvSpPr>
            <p:cNvPr id="14" name="TextBox 50">
              <a:extLst>
                <a:ext uri="{FF2B5EF4-FFF2-40B4-BE49-F238E27FC236}">
                  <a16:creationId xmlns:a16="http://schemas.microsoft.com/office/drawing/2014/main" id="{62150A89-A0A8-954B-8A81-502581072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4203" y="4186733"/>
              <a:ext cx="75501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Ribulose</a:t>
              </a:r>
            </a:p>
          </p:txBody>
        </p:sp>
        <p:sp>
          <p:nvSpPr>
            <p:cNvPr id="15" name="TextBox 63">
              <a:extLst>
                <a:ext uri="{FF2B5EF4-FFF2-40B4-BE49-F238E27FC236}">
                  <a16:creationId xmlns:a16="http://schemas.microsoft.com/office/drawing/2014/main" id="{7B0B23DD-DE2B-6E4E-8F61-14D02EE44C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4402" y="4505821"/>
              <a:ext cx="335027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Hexoses: six-carbon sugars (C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6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12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O</a:t>
              </a:r>
              <a:r>
                <a:rPr lang="en-US" sz="1300" b="1" baseline="-25000">
                  <a:solidFill>
                    <a:srgbClr val="000000"/>
                  </a:solidFill>
                  <a:latin typeface="Arial"/>
                  <a:ea typeface="ＭＳ Ｐゴシック" charset="0"/>
                </a:rPr>
                <a:t>6</a:t>
              </a: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)</a:t>
              </a:r>
            </a:p>
          </p:txBody>
        </p:sp>
        <p:sp>
          <p:nvSpPr>
            <p:cNvPr id="16" name="TextBox 95">
              <a:extLst>
                <a:ext uri="{FF2B5EF4-FFF2-40B4-BE49-F238E27FC236}">
                  <a16:creationId xmlns:a16="http://schemas.microsoft.com/office/drawing/2014/main" id="{DD216EFD-C610-F74F-AA7D-492CD0BA0C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3122" y="6356846"/>
              <a:ext cx="170880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Glucose                            Galactose</a:t>
              </a:r>
            </a:p>
          </p:txBody>
        </p:sp>
        <p:sp>
          <p:nvSpPr>
            <p:cNvPr id="17" name="TextBox 97">
              <a:extLst>
                <a:ext uri="{FF2B5EF4-FFF2-40B4-BE49-F238E27FC236}">
                  <a16:creationId xmlns:a16="http://schemas.microsoft.com/office/drawing/2014/main" id="{996E0549-F453-DA40-9EF4-10D6056B5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4203" y="6361608"/>
              <a:ext cx="75501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3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Fructose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54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32E5F0D-0ABC-4EA2-94C8-33FAB9D0E8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4724288" cy="6861324"/>
          </a:xfrm>
          <a:prstGeom prst="rect">
            <a:avLst/>
          </a:prstGeom>
          <a:solidFill>
            <a:srgbClr val="000000">
              <a:alpha val="8039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3E23B4E-0A1B-44D1-9FF4-970355884A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19042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E531406-49C9-6943-900E-49895D62E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913312"/>
            <a:ext cx="3276601" cy="30280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Linear and ring forms of glucose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A1BEF3D-FD5E-BC41-BE7B-AED9CEBB5307}"/>
              </a:ext>
            </a:extLst>
          </p:cNvPr>
          <p:cNvGrpSpPr/>
          <p:nvPr/>
        </p:nvGrpSpPr>
        <p:grpSpPr>
          <a:xfrm>
            <a:off x="5477774" y="477078"/>
            <a:ext cx="6714226" cy="5003093"/>
            <a:chOff x="1822704" y="490728"/>
            <a:chExt cx="8546592" cy="5876544"/>
          </a:xfrm>
        </p:grpSpPr>
        <p:pic>
          <p:nvPicPr>
            <p:cNvPr id="2" name="Picture 1" descr="A close up of a map&#10;&#10;Description automatically generated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28"/>
            <a:stretch>
              <a:fillRect/>
            </a:stretch>
          </p:blipFill>
          <p:spPr>
            <a:xfrm>
              <a:off x="1822704" y="490728"/>
              <a:ext cx="8546592" cy="5876544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1853185" y="3655937"/>
              <a:ext cx="2718693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  <a:spcAft>
                  <a:spcPts val="600"/>
                </a:spcAft>
              </a:pPr>
              <a:r>
                <a:rPr lang="en-US" sz="16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(a) Linear and ring forms</a:t>
              </a:r>
            </a:p>
          </p:txBody>
        </p:sp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1850803" y="6075287"/>
              <a:ext cx="324871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  <a:spcAft>
                  <a:spcPts val="600"/>
                </a:spcAft>
              </a:pPr>
              <a:r>
                <a:rPr lang="en-US" sz="16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(b) Abbreviated ring structure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34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7342C01-9795-4546-B29E-08813D5BA19A}"/>
              </a:ext>
            </a:extLst>
          </p:cNvPr>
          <p:cNvGrpSpPr/>
          <p:nvPr/>
        </p:nvGrpSpPr>
        <p:grpSpPr>
          <a:xfrm>
            <a:off x="2067923" y="1857321"/>
            <a:ext cx="8546592" cy="4992726"/>
            <a:chOff x="1822704" y="935736"/>
            <a:chExt cx="8546592" cy="499272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"/>
            <a:stretch>
              <a:fillRect/>
            </a:stretch>
          </p:blipFill>
          <p:spPr>
            <a:xfrm>
              <a:off x="1822704" y="935736"/>
              <a:ext cx="8546592" cy="4986528"/>
            </a:xfrm>
            <a:prstGeom prst="rect">
              <a:avLst/>
            </a:prstGeom>
          </p:spPr>
        </p:pic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7634285" y="1431091"/>
              <a:ext cx="87363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1–4</a:t>
              </a:r>
            </a:p>
            <a:p>
              <a:pPr algn="ctr">
                <a:lnSpc>
                  <a:spcPts val="1600"/>
                </a:lnSpc>
              </a:pPr>
              <a:r>
                <a:rPr lang="en-US" sz="1400" b="1" dirty="0" err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glycosidic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linkage</a:t>
              </a:r>
            </a:p>
          </p:txBody>
        </p:sp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2121855" y="3011450"/>
              <a:ext cx="9105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Glucose</a:t>
              </a:r>
            </a:p>
          </p:txBody>
        </p:sp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3529965" y="2829679"/>
              <a:ext cx="33663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sz="1400" b="1" baseline="-25000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2</a:t>
              </a:r>
              <a:r>
                <a:rPr lang="en-US" sz="1400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O</a:t>
              </a:r>
            </a:p>
          </p:txBody>
        </p:sp>
        <p:sp>
          <p:nvSpPr>
            <p:cNvPr id="22" name="TextBox 8"/>
            <p:cNvSpPr txBox="1">
              <a:spLocks noChangeArrowheads="1"/>
            </p:cNvSpPr>
            <p:nvPr/>
          </p:nvSpPr>
          <p:spPr bwMode="auto">
            <a:xfrm>
              <a:off x="4485642" y="3011450"/>
              <a:ext cx="9105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Glucose</a:t>
              </a:r>
            </a:p>
          </p:txBody>
        </p:sp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>
              <a:off x="7625717" y="3011450"/>
              <a:ext cx="85921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Maltose</a:t>
              </a:r>
            </a:p>
          </p:txBody>
        </p:sp>
        <p:sp>
          <p:nvSpPr>
            <p:cNvPr id="24" name="TextBox 10"/>
            <p:cNvSpPr txBox="1">
              <a:spLocks noChangeArrowheads="1"/>
            </p:cNvSpPr>
            <p:nvPr/>
          </p:nvSpPr>
          <p:spPr bwMode="auto">
            <a:xfrm>
              <a:off x="1855155" y="3544850"/>
              <a:ext cx="570669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(b) Dehydration reaction in the synthesis of sucrose</a:t>
              </a: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>
              <a:off x="7636666" y="4040148"/>
              <a:ext cx="87363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1–2</a:t>
              </a:r>
            </a:p>
            <a:p>
              <a:pPr algn="ctr">
                <a:lnSpc>
                  <a:spcPts val="1600"/>
                </a:lnSpc>
              </a:pPr>
              <a:r>
                <a:rPr lang="en-US" sz="1400" b="1" dirty="0" err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glycosidic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linkage</a:t>
              </a:r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>
              <a:off x="2121855" y="5651463"/>
              <a:ext cx="9105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Glucose</a:t>
              </a:r>
            </a:p>
          </p:txBody>
        </p:sp>
        <p:sp>
          <p:nvSpPr>
            <p:cNvPr id="27" name="TextBox 16"/>
            <p:cNvSpPr txBox="1">
              <a:spLocks noChangeArrowheads="1"/>
            </p:cNvSpPr>
            <p:nvPr/>
          </p:nvSpPr>
          <p:spPr bwMode="auto">
            <a:xfrm>
              <a:off x="3527584" y="5454611"/>
              <a:ext cx="33663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sz="1400" b="1" baseline="-25000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2</a:t>
              </a:r>
              <a:r>
                <a:rPr lang="en-US" sz="1400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O</a:t>
              </a:r>
            </a:p>
          </p:txBody>
        </p:sp>
        <p:sp>
          <p:nvSpPr>
            <p:cNvPr id="28" name="TextBox 17"/>
            <p:cNvSpPr txBox="1">
              <a:spLocks noChangeArrowheads="1"/>
            </p:cNvSpPr>
            <p:nvPr/>
          </p:nvSpPr>
          <p:spPr bwMode="auto">
            <a:xfrm>
              <a:off x="4455480" y="5651463"/>
              <a:ext cx="9746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Fructose</a:t>
              </a:r>
            </a:p>
          </p:txBody>
        </p:sp>
        <p:sp>
          <p:nvSpPr>
            <p:cNvPr id="29" name="TextBox 18"/>
            <p:cNvSpPr txBox="1">
              <a:spLocks noChangeArrowheads="1"/>
            </p:cNvSpPr>
            <p:nvPr/>
          </p:nvSpPr>
          <p:spPr bwMode="auto">
            <a:xfrm>
              <a:off x="7620955" y="5651463"/>
              <a:ext cx="9105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Sucrose</a:t>
              </a:r>
            </a:p>
          </p:txBody>
        </p:sp>
      </p:grp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096433" y="1866339"/>
            <a:ext cx="56810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(a) Dehydration reaction in the synthesis of maltose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29745A2-40F2-6A49-AC21-FA33E17AE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Synthesis of disaccharides </a:t>
            </a:r>
          </a:p>
        </p:txBody>
      </p:sp>
    </p:spTree>
    <p:extLst>
      <p:ext uri="{BB962C8B-B14F-4D97-AF65-F5344CB8AC3E}">
        <p14:creationId xmlns:p14="http://schemas.microsoft.com/office/powerpoint/2010/main" val="266217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6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800"/>
              <a:t>Storage Polysaccharides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8" y="2638043"/>
            <a:ext cx="3885670" cy="3415623"/>
          </a:xfrm>
        </p:spPr>
        <p:txBody>
          <a:bodyPr>
            <a:normAutofit/>
          </a:bodyPr>
          <a:lstStyle/>
          <a:p>
            <a:pPr algn="just"/>
            <a:r>
              <a:rPr lang="en-US" sz="2000" b="1" dirty="0"/>
              <a:t>Starch</a:t>
            </a:r>
            <a:r>
              <a:rPr lang="en-US" sz="2000" dirty="0"/>
              <a:t>, a storage polysaccharide of plants, consists of glucose monomers</a:t>
            </a:r>
          </a:p>
          <a:p>
            <a:pPr algn="just"/>
            <a:r>
              <a:rPr lang="en-US" sz="2000" dirty="0"/>
              <a:t>Plants store surplus starch as granules within chloroplasts and other plastids </a:t>
            </a:r>
          </a:p>
          <a:p>
            <a:pPr algn="just"/>
            <a:r>
              <a:rPr lang="en-US" sz="2000" dirty="0"/>
              <a:t>The simplest form of starch is amylose</a:t>
            </a: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D796BA16-4CE2-4345-9935-1AF5C8C7E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763" y="1270186"/>
            <a:ext cx="6250769" cy="415676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68055" y="651410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/>
              <a:t>© 2017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8932704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Structural Polysaccharides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AE5A76B8-97CD-45E1-BD27-E51A517C9C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7719751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7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0F51F4E-6F1F-EE4D-8D5D-150C4D64F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Starch and cellulose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FA0F0D-5487-5B4B-AE07-8E248C7E4F5D}"/>
              </a:ext>
            </a:extLst>
          </p:cNvPr>
          <p:cNvSpPr txBox="1">
            <a:spLocks/>
          </p:cNvSpPr>
          <p:nvPr/>
        </p:nvSpPr>
        <p:spPr>
          <a:xfrm>
            <a:off x="414204" y="2121763"/>
            <a:ext cx="4079418" cy="37730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>
                <a:solidFill>
                  <a:schemeClr val="bg1"/>
                </a:solidFill>
              </a:rPr>
              <a:t>Enzymes that digest starch by hydrolyzing α linkages can</a:t>
            </a:r>
            <a:r>
              <a:rPr lang="en-US" altLang="ja-JP" sz="2000" dirty="0">
                <a:solidFill>
                  <a:schemeClr val="bg1"/>
                </a:solidFill>
              </a:rPr>
              <a:t>’t hydrolyze </a:t>
            </a:r>
            <a:r>
              <a:rPr lang="en-US" sz="2000" dirty="0">
                <a:solidFill>
                  <a:schemeClr val="bg1"/>
                </a:solidFill>
              </a:rPr>
              <a:t>β</a:t>
            </a:r>
            <a:r>
              <a:rPr lang="en-US" altLang="ja-JP" sz="2000" dirty="0">
                <a:solidFill>
                  <a:schemeClr val="bg1"/>
                </a:solidFill>
              </a:rPr>
              <a:t> linkages in cellulose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</a:rPr>
              <a:t>The cellulose in human food passes through the digestive tract as “insoluble fiber”</a:t>
            </a:r>
            <a:endParaRPr lang="en-US" altLang="ja-JP" sz="2000" dirty="0">
              <a:solidFill>
                <a:schemeClr val="bg1"/>
              </a:solidFill>
            </a:endParaRPr>
          </a:p>
          <a:p>
            <a:pPr algn="just"/>
            <a:r>
              <a:rPr lang="en-US" sz="2000" dirty="0">
                <a:solidFill>
                  <a:schemeClr val="bg1"/>
                </a:solidFill>
              </a:rPr>
              <a:t>Some microbes use enzymes to digest cellulose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</a:rPr>
              <a:t>Many herbivores, from cows to termites, have symbiotic relationships with these microbes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317FC9-C762-1945-A773-D1547BCB50F2}"/>
              </a:ext>
            </a:extLst>
          </p:cNvPr>
          <p:cNvGrpSpPr/>
          <p:nvPr/>
        </p:nvGrpSpPr>
        <p:grpSpPr>
          <a:xfrm>
            <a:off x="5844981" y="484632"/>
            <a:ext cx="5128121" cy="5733287"/>
            <a:chOff x="3227832" y="213360"/>
            <a:chExt cx="5736336" cy="64312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15"/>
            <a:stretch>
              <a:fillRect/>
            </a:stretch>
          </p:blipFill>
          <p:spPr>
            <a:xfrm>
              <a:off x="3227832" y="213360"/>
              <a:ext cx="5736336" cy="6431280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3639059" y="2045097"/>
              <a:ext cx="86562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  <a:spcAft>
                  <a:spcPts val="600"/>
                </a:spcAft>
              </a:pP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α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Glucose</a:t>
              </a:r>
            </a:p>
          </p:txBody>
        </p:sp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7722889" y="2045097"/>
              <a:ext cx="864019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  <a:spcAft>
                  <a:spcPts val="600"/>
                </a:spcAft>
              </a:pP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β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Glucose</a:t>
              </a:r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3268366" y="2761059"/>
              <a:ext cx="2922275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(a) </a:t>
              </a: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α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and </a:t>
              </a: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β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glucose ring structures</a:t>
              </a:r>
            </a:p>
          </p:txBody>
        </p: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3268366" y="4575572"/>
              <a:ext cx="4017125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(b) Starch: 1–4 linkage of </a:t>
              </a: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α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glucose monomers</a:t>
              </a: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3268366" y="6394847"/>
              <a:ext cx="418864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(c) Cellulose: 1–4 linkage of </a:t>
              </a:r>
              <a:r>
                <a:rPr lang="el-GR" sz="900" b="1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β</a:t>
              </a:r>
              <a:r>
                <a:rPr lang="en-US" sz="9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 glucose monomers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54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556" y="180806"/>
            <a:ext cx="10515600" cy="1325563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Chitin</a:t>
            </a:r>
            <a:r>
              <a:rPr lang="en-US" dirty="0"/>
              <a:t>, another structural polysaccharide, is found in the exoskeleton of arthropods</a:t>
            </a:r>
          </a:p>
          <a:p>
            <a:r>
              <a:rPr lang="en-US" dirty="0"/>
              <a:t>Chitin also provides structural support for the cell walls of many fungi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2017 Pearson Education, Inc.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321F3E4-9856-B145-9585-3159BCF630CB}"/>
              </a:ext>
            </a:extLst>
          </p:cNvPr>
          <p:cNvGrpSpPr/>
          <p:nvPr/>
        </p:nvGrpSpPr>
        <p:grpSpPr>
          <a:xfrm>
            <a:off x="1987296" y="2074714"/>
            <a:ext cx="8217408" cy="4602480"/>
            <a:chOff x="1987296" y="1127760"/>
            <a:chExt cx="8217408" cy="46024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F1F4606-3DAB-644F-9618-824F1C91B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05"/>
            <a:stretch>
              <a:fillRect/>
            </a:stretch>
          </p:blipFill>
          <p:spPr>
            <a:xfrm>
              <a:off x="1987296" y="1127760"/>
              <a:ext cx="8217408" cy="4602480"/>
            </a:xfrm>
            <a:prstGeom prst="rect">
              <a:avLst/>
            </a:prstGeom>
          </p:spPr>
        </p:pic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41A85883-7934-1A4B-8B18-B917FF8E4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1855" y="1331238"/>
              <a:ext cx="147476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The structure</a:t>
              </a:r>
            </a:p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of the chitin</a:t>
              </a:r>
            </a:p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monomer</a:t>
              </a:r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3CA29A1F-0160-AF4A-BEC0-5464B146F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5517" y="4924544"/>
              <a:ext cx="324447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Chitin, embedded in proteins,</a:t>
              </a:r>
            </a:p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forms the exoskeleton of</a:t>
              </a:r>
            </a:p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arthropods.</a:t>
              </a:r>
            </a:p>
          </p:txBody>
        </p:sp>
        <p:sp>
          <p:nvSpPr>
            <p:cNvPr id="9" name="Isosceles Triangle 1">
              <a:extLst>
                <a:ext uri="{FF2B5EF4-FFF2-40B4-BE49-F238E27FC236}">
                  <a16:creationId xmlns:a16="http://schemas.microsoft.com/office/drawing/2014/main" id="{9139D8A7-1FD1-A647-A4FB-BA68618585AC}"/>
                </a:ext>
              </a:extLst>
            </p:cNvPr>
            <p:cNvSpPr/>
            <p:nvPr/>
          </p:nvSpPr>
          <p:spPr bwMode="auto">
            <a:xfrm rot="16200000">
              <a:off x="8217692" y="1381124"/>
              <a:ext cx="138112" cy="140494"/>
            </a:xfrm>
            <a:prstGeom prst="triangle">
              <a:avLst/>
            </a:prstGeom>
            <a:solidFill>
              <a:srgbClr val="1091D3"/>
            </a:solidFill>
            <a:ln w="25400" cap="flat" cmpd="sng" algn="ctr">
              <a:solidFill>
                <a:srgbClr val="1091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10" name="Isosceles Triangle 7">
              <a:extLst>
                <a:ext uri="{FF2B5EF4-FFF2-40B4-BE49-F238E27FC236}">
                  <a16:creationId xmlns:a16="http://schemas.microsoft.com/office/drawing/2014/main" id="{9627E16D-E090-354E-B7C0-F4B528F932C4}"/>
                </a:ext>
              </a:extLst>
            </p:cNvPr>
            <p:cNvSpPr/>
            <p:nvPr/>
          </p:nvSpPr>
          <p:spPr bwMode="auto">
            <a:xfrm rot="16200000">
              <a:off x="5784053" y="4965025"/>
              <a:ext cx="138112" cy="140494"/>
            </a:xfrm>
            <a:prstGeom prst="triangle">
              <a:avLst/>
            </a:prstGeom>
            <a:solidFill>
              <a:srgbClr val="1091D3"/>
            </a:solidFill>
            <a:ln w="25400" cap="flat" cmpd="sng" algn="ctr">
              <a:solidFill>
                <a:srgbClr val="1091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2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" name="Rectangle 255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57" name="Rectangle 2">
            <a:extLst>
              <a:ext uri="{FF2B5EF4-FFF2-40B4-BE49-F238E27FC236}">
                <a16:creationId xmlns:a16="http://schemas.microsoft.com/office/drawing/2014/main" id="{B0D8D7BE-A434-E344-ACFF-240BB9C968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>
                <a:solidFill>
                  <a:srgbClr val="FFFFFF"/>
                </a:solidFill>
                <a:latin typeface="Corbel" charset="0"/>
              </a:rPr>
              <a:t>Lipids are a diverse group </a:t>
            </a:r>
            <a:br>
              <a:rPr lang="en-US" sz="4000">
                <a:solidFill>
                  <a:srgbClr val="FFFFFF"/>
                </a:solidFill>
                <a:latin typeface="Corbel" charset="0"/>
              </a:rPr>
            </a:br>
            <a:r>
              <a:rPr lang="en-US" sz="4000">
                <a:solidFill>
                  <a:srgbClr val="FFFFFF"/>
                </a:solidFill>
                <a:latin typeface="Corbel" charset="0"/>
              </a:rPr>
              <a:t>of hydrophobic molecules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8A271D99-F445-8845-ADBB-0249263016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The unifying feature of lipids is having little or no affinity for water</a:t>
            </a:r>
          </a:p>
          <a:p>
            <a:pPr>
              <a:spcAft>
                <a:spcPts val="1200"/>
              </a:spcAft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Lipids are hydrophobic because they consist mostly of hydrocarbons, which form nonpolar covalent bonds</a:t>
            </a:r>
          </a:p>
          <a:p>
            <a:pPr eaLnBrk="1" hangingPunct="1"/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The most biologically important lipids are: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 fats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phospholipids</a:t>
            </a:r>
          </a:p>
          <a:p>
            <a:pPr lvl="1"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steroids</a:t>
            </a:r>
          </a:p>
        </p:txBody>
      </p:sp>
    </p:spTree>
    <p:extLst>
      <p:ext uri="{BB962C8B-B14F-4D97-AF65-F5344CB8AC3E}">
        <p14:creationId xmlns:p14="http://schemas.microsoft.com/office/powerpoint/2010/main" val="120581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18FD74D4-C0F3-4E5B-9628-885593F0B5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950B0D63-90B9-5B45-9F7F-7BC78E9F0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97864" y="891539"/>
            <a:ext cx="4898135" cy="134669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latin typeface="Corbel" panose="020B0503020204020204" pitchFamily="34" charset="0"/>
                <a:cs typeface="Corbel" panose="020B0503020204020204" pitchFamily="34" charset="0"/>
              </a:rPr>
              <a:t>Fats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E64FA8EC-281F-4A47-AF2E-9F85F2AABC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8A81C386-1F3A-534C-8E7B-F5E80CC922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9851" y="2399100"/>
            <a:ext cx="4878978" cy="3645084"/>
          </a:xfrm>
        </p:spPr>
        <p:txBody>
          <a:bodyPr>
            <a:normAutofit/>
          </a:bodyPr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Constructed from two types of smaller molecules:</a:t>
            </a:r>
          </a:p>
          <a:p>
            <a:pPr lvl="1"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Glycerol is a three-carbon alcohol with a hydroxyl group attached to each carbon</a:t>
            </a:r>
          </a:p>
          <a:p>
            <a:pPr lvl="4" algn="just"/>
            <a:endParaRPr lang="en-US" altLang="en-US" sz="20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lvl="1"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A fatty acid consists of a carboxyl group attached to a long carbon skeleton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C96A836-D99E-C841-AAFF-B2D74B480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346" y="2238232"/>
            <a:ext cx="5715000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4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48B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62" name="Picture 3" descr="05_11bFatSynthStructure-L.jpg">
            <a:extLst>
              <a:ext uri="{FF2B5EF4-FFF2-40B4-BE49-F238E27FC236}">
                <a16:creationId xmlns:a16="http://schemas.microsoft.com/office/drawing/2014/main" id="{191B2C9F-7856-D14E-AF58-35CA5222B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0149" y="643467"/>
            <a:ext cx="7791700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8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hydrogen atoms can be attached to carbon B?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2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1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3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4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906" y="4286250"/>
            <a:ext cx="3188117" cy="23434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141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10" name="Title 3">
            <a:extLst>
              <a:ext uri="{FF2B5EF4-FFF2-40B4-BE49-F238E27FC236}">
                <a16:creationId xmlns:a16="http://schemas.microsoft.com/office/drawing/2014/main" id="{76A5B0BA-5E9D-C846-9BA8-B482BC58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5400">
                <a:solidFill>
                  <a:srgbClr val="FFFFFF"/>
                </a:solidFill>
              </a:rPr>
              <a:t>Saturated and Unsaturated Fats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4" name="Picture 2" descr="05_12bSaturatedUnsatFat-L.jpg">
            <a:extLst>
              <a:ext uri="{FF2B5EF4-FFF2-40B4-BE49-F238E27FC236}">
                <a16:creationId xmlns:a16="http://schemas.microsoft.com/office/drawing/2014/main" id="{53EBCED2-DB5F-1642-ABB8-DB4B560747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672" y="2426818"/>
            <a:ext cx="3877707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3" name="Picture 3" descr="05_12aSaturatedUnsatFat-L.jpg">
            <a:extLst>
              <a:ext uri="{FF2B5EF4-FFF2-40B4-BE49-F238E27FC236}">
                <a16:creationId xmlns:a16="http://schemas.microsoft.com/office/drawing/2014/main" id="{3A12D2D4-2FDD-264B-9F7F-5389ECCEF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7994" y="2426818"/>
            <a:ext cx="4890075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3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8AAD2689-85C2-9647-A51A-E8EFDFECC4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6650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 eaLnBrk="1" hangingPunct="1"/>
            <a:r>
              <a:rPr lang="en-US" altLang="en-US" sz="2800">
                <a:latin typeface="Corbel" panose="020B0503020204020204" pitchFamily="34" charset="0"/>
                <a:cs typeface="Corbel" panose="020B0503020204020204" pitchFamily="34" charset="0"/>
              </a:rPr>
              <a:t>Phospholipids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1B60BE35-0107-B64F-92EB-A397C213C9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3223" y="2638043"/>
            <a:ext cx="4010828" cy="3415623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In a phospholipid, two fatty acids and a phosphate group are attached to glycerol </a:t>
            </a:r>
          </a:p>
          <a:p>
            <a:pPr lvl="2" algn="just"/>
            <a:endParaRPr lang="en-US" altLang="en-US" sz="1200" dirty="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two fatty acid tails are hydrophobic, but the phosphate group and its attachments form a hydrophilic head</a:t>
            </a:r>
          </a:p>
        </p:txBody>
      </p:sp>
      <p:pic>
        <p:nvPicPr>
          <p:cNvPr id="45060" name="Picture 1">
            <a:extLst>
              <a:ext uri="{FF2B5EF4-FFF2-40B4-BE49-F238E27FC236}">
                <a16:creationId xmlns:a16="http://schemas.microsoft.com/office/drawing/2014/main" id="{3B6A9925-FF54-D746-9BD8-EDE8C9A79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7763" y="1426455"/>
            <a:ext cx="6250769" cy="384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753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7FEAE179-C525-48F3-AD47-0E9E2B6F2E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id="{8EED10A1-3223-FF4C-9417-7B81048FFA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7889" y="4883544"/>
            <a:ext cx="3876086" cy="1556907"/>
          </a:xfrm>
          <a:prstGeom prst="ellipse">
            <a:avLst/>
          </a:prstGeo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3200" dirty="0">
                <a:latin typeface="Corbel" panose="020B0503020204020204" pitchFamily="34" charset="0"/>
                <a:cs typeface="Corbel" panose="020B0503020204020204" pitchFamily="34" charset="0"/>
              </a:rPr>
              <a:t>Steroids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01107" y="5661132"/>
            <a:ext cx="146304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05EEBA97-9F5C-E24F-B86C-390E2B1E28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62719" y="4819376"/>
            <a:ext cx="6586915" cy="1973821"/>
          </a:xfrm>
        </p:spPr>
        <p:txBody>
          <a:bodyPr anchor="ctr">
            <a:normAutofit lnSpcReduction="10000"/>
          </a:bodyPr>
          <a:lstStyle/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Steroids are lipids characterized by a carbon skeleton consisting of four fused rings</a:t>
            </a:r>
          </a:p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Cholesterol, an important steroid, is a component in animal cell membranes</a:t>
            </a:r>
          </a:p>
          <a:p>
            <a:pPr algn="just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Although cholesterol is essential in animals, high levels in the blood may contribute to cardiovascular disease</a:t>
            </a:r>
          </a:p>
        </p:txBody>
      </p:sp>
      <p:pic>
        <p:nvPicPr>
          <p:cNvPr id="5" name="Picture 4" descr="A picture containing drawing, game&#10;&#10;Description automatically generated">
            <a:extLst>
              <a:ext uri="{FF2B5EF4-FFF2-40B4-BE49-F238E27FC236}">
                <a16:creationId xmlns:a16="http://schemas.microsoft.com/office/drawing/2014/main" id="{BE84BFB4-35C2-D547-9545-42A956950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24" y="417550"/>
            <a:ext cx="8459753" cy="41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7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37" name="Rectangle 2">
            <a:extLst>
              <a:ext uri="{FF2B5EF4-FFF2-40B4-BE49-F238E27FC236}">
                <a16:creationId xmlns:a16="http://schemas.microsoft.com/office/drawing/2014/main" id="{2006C7D5-ACD9-8C45-930E-632F175EA1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defRPr/>
            </a:pPr>
            <a:r>
              <a:rPr lang="en-US" sz="3000">
                <a:solidFill>
                  <a:schemeClr val="bg1"/>
                </a:solidFill>
              </a:rPr>
              <a:t>Proteins have many structures, resulting in a wide range of functions</a:t>
            </a:r>
          </a:p>
        </p:txBody>
      </p:sp>
      <p:pic>
        <p:nvPicPr>
          <p:cNvPr id="49156" name="Picture 1" descr="Untitled.png">
            <a:extLst>
              <a:ext uri="{FF2B5EF4-FFF2-40B4-BE49-F238E27FC236}">
                <a16:creationId xmlns:a16="http://schemas.microsoft.com/office/drawing/2014/main" id="{750BA6FE-0600-F34B-838B-4103D7B0B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7262" y="1675227"/>
            <a:ext cx="7917475" cy="439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78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8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202" name="Title 8">
            <a:extLst>
              <a:ext uri="{FF2B5EF4-FFF2-40B4-BE49-F238E27FC236}">
                <a16:creationId xmlns:a16="http://schemas.microsoft.com/office/drawing/2014/main" id="{C475C49D-EA8B-1B41-A36D-1C2AC9E0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Enzymes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20FA19BE-7432-9944-8FFE-C64DE66942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24904" y="2494450"/>
            <a:ext cx="4053545" cy="3563159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Act as a catalyst to speed up chemical reactions</a:t>
            </a:r>
            <a:endParaRPr lang="en-US" altLang="en-US" sz="24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eaLnBrk="1" hangingPunct="1"/>
            <a:r>
              <a:rPr lang="en-US" altLang="en-US" sz="2400" dirty="0">
                <a:latin typeface="Corbel" panose="020B0503020204020204" pitchFamily="34" charset="0"/>
                <a:cs typeface="Corbel" panose="020B0503020204020204" pitchFamily="34" charset="0"/>
              </a:rPr>
              <a:t>Can perform their functions repeatedly</a:t>
            </a:r>
            <a:endParaRPr lang="en-US" altLang="en-US" sz="24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pic>
        <p:nvPicPr>
          <p:cNvPr id="51204" name="Picture 2" descr="05_16EnzymeCatalyticCyc-L.jpg">
            <a:extLst>
              <a:ext uri="{FF2B5EF4-FFF2-40B4-BE49-F238E27FC236}">
                <a16:creationId xmlns:a16="http://schemas.microsoft.com/office/drawing/2014/main" id="{BFF168B4-63BF-E744-902F-ED4FB2E4FD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7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48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>
            <a:extLst>
              <a:ext uri="{FF2B5EF4-FFF2-40B4-BE49-F238E27FC236}">
                <a16:creationId xmlns:a16="http://schemas.microsoft.com/office/drawing/2014/main" id="{054FADFC-29D8-3B48-9ACC-5C4CB16F46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5859" y="640081"/>
            <a:ext cx="3494341" cy="379348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defRPr/>
            </a:pPr>
            <a:r>
              <a:rPr lang="en-US" sz="4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Proteins have many structures, resulting in a wide range of functions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71FC7D98-7B8B-402A-90FC-F027482F21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5926" y="0"/>
            <a:ext cx="756607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7" name="Rounded Rectangle 28">
            <a:extLst>
              <a:ext uri="{FF2B5EF4-FFF2-40B4-BE49-F238E27FC236}">
                <a16:creationId xmlns:a16="http://schemas.microsoft.com/office/drawing/2014/main" id="{AD7356EA-285B-4E5D-8FEC-104659A4FD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5903" y="640091"/>
            <a:ext cx="6266120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252" name="Picture 2" descr="Untitled.png">
            <a:extLst>
              <a:ext uri="{FF2B5EF4-FFF2-40B4-BE49-F238E27FC236}">
                <a16:creationId xmlns:a16="http://schemas.microsoft.com/office/drawing/2014/main" id="{ABF7B351-FAE8-7248-AA7F-15AEBB035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1735" y="1552229"/>
            <a:ext cx="5934456" cy="375354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791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C7FA33FF-088D-4F16-95A2-2C64D353DE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376EFB1-01CF-419F-ABF1-2AF02BBFCB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464595" cy="68580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FF9DEA15-78BD-4750-AA18-B9F28A6D5A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546337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5DE0EF00-86FB-7942-A84A-7A5F72254D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4672" y="640263"/>
            <a:ext cx="5157216" cy="13449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latin typeface="Corbel" panose="020B0503020204020204" pitchFamily="34" charset="0"/>
                <a:cs typeface="Corbel" panose="020B0503020204020204" pitchFamily="34" charset="0"/>
              </a:rPr>
              <a:t>Protein Structure</a:t>
            </a:r>
          </a:p>
        </p:txBody>
      </p:sp>
      <p:sp>
        <p:nvSpPr>
          <p:cNvPr id="72706" name="Rectangle 3">
            <a:extLst>
              <a:ext uri="{FF2B5EF4-FFF2-40B4-BE49-F238E27FC236}">
                <a16:creationId xmlns:a16="http://schemas.microsoft.com/office/drawing/2014/main" id="{E9E76417-B71C-FA47-A204-D4B86BBFD1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4672" y="2121763"/>
            <a:ext cx="5157216" cy="3773010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defRPr/>
            </a:pPr>
            <a:r>
              <a:rPr lang="en-US" sz="2000" dirty="0">
                <a:latin typeface="Corbel" charset="0"/>
              </a:rPr>
              <a:t>Polypeptides are polymers built from the same set of 20 amino acids</a:t>
            </a:r>
            <a:endParaRPr lang="en-US" sz="2000">
              <a:latin typeface="Corbel" charset="0"/>
            </a:endParaRPr>
          </a:p>
          <a:p>
            <a:pPr>
              <a:spcAft>
                <a:spcPts val="1800"/>
              </a:spcAft>
              <a:defRPr/>
            </a:pPr>
            <a:r>
              <a:rPr lang="en-US" sz="2000" dirty="0">
                <a:latin typeface="Corbel" charset="0"/>
              </a:rPr>
              <a:t>Amino acids are organic molecules with carboxyl and amino groups</a:t>
            </a:r>
            <a:endParaRPr lang="en-US" sz="2000">
              <a:latin typeface="Corbel" charset="0"/>
            </a:endParaRPr>
          </a:p>
          <a:p>
            <a:pPr eaLnBrk="1" hangingPunct="1">
              <a:defRPr/>
            </a:pPr>
            <a:r>
              <a:rPr lang="en-US" sz="2000" dirty="0">
                <a:latin typeface="Corbel" charset="0"/>
              </a:rPr>
              <a:t>Amino acids differ in their properties due to differing side chains, called R groups</a:t>
            </a:r>
            <a:endParaRPr lang="en-US" sz="2000">
              <a:latin typeface="Corbe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000">
              <a:latin typeface="Corbel" charset="0"/>
            </a:endParaRPr>
          </a:p>
        </p:txBody>
      </p:sp>
      <p:pic>
        <p:nvPicPr>
          <p:cNvPr id="55300" name="Picture 1" descr="Untitled.png">
            <a:extLst>
              <a:ext uri="{FF2B5EF4-FFF2-40B4-BE49-F238E27FC236}">
                <a16:creationId xmlns:a16="http://schemas.microsoft.com/office/drawing/2014/main" id="{0CD7F4F8-9000-6C48-A779-3CEC110750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" r="-2" b="-2"/>
          <a:stretch/>
        </p:blipFill>
        <p:spPr bwMode="auto">
          <a:xfrm>
            <a:off x="6998350" y="484632"/>
            <a:ext cx="4679546" cy="573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734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>
            <a:extLst>
              <a:ext uri="{FF2B5EF4-FFF2-40B4-BE49-F238E27FC236}">
                <a16:creationId xmlns:a16="http://schemas.microsoft.com/office/drawing/2014/main" id="{DB5CB285-D71E-7348-A5DA-2ECC0CAF6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5836" y="841405"/>
            <a:ext cx="9000328" cy="517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36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1">
            <a:extLst>
              <a:ext uri="{FF2B5EF4-FFF2-40B4-BE49-F238E27FC236}">
                <a16:creationId xmlns:a16="http://schemas.microsoft.com/office/drawing/2014/main" id="{C14E1CF9-51CD-FF4D-982B-6E6CA0375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9973" y="430311"/>
            <a:ext cx="5192055" cy="529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72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1">
            <a:extLst>
              <a:ext uri="{FF2B5EF4-FFF2-40B4-BE49-F238E27FC236}">
                <a16:creationId xmlns:a16="http://schemas.microsoft.com/office/drawing/2014/main" id="{EA3B9EE8-CBED-5D4B-88A3-0F45494B7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0315" y="657727"/>
            <a:ext cx="9691370" cy="450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49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functional group(s) is (are) present in all amino acids?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 and B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B and D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 only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B and C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267" y="4637672"/>
            <a:ext cx="5268233" cy="22203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085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Polymers are made of monomer subunits that are joined by what type of bonds?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Ionic bonds	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Covalent bonds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Hydrogen bonds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Hydrophobic bonds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34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Lipids cannot be considered polymers because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They contain polar covalent bonds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Their structure includes carbon rings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They can be artificially created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Their monomers are connected via ionic bonds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They are not composed of monomer subunits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07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The chemical bonds present in a molecule contribute to the properties of the molecule. Carbon is an unusual atom in that it can form multiple bonds. Which statement is not true?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 carbon-to-carbon cis double bond is the type found in nature and is associated with cardiovascular health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 carbon-to-carbon trans double bond that is made artificially in food processing is associated with poor cardiovascular health.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 carbon-to-carbon double bond in the cis configuration creates a bend in the hydrocarbon chain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Saturated fats are those that have carbon-to-carbon double bonds and are associated with good health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801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7BC945B6-968B-A64B-9B8A-3522E067D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8930" y="629266"/>
            <a:ext cx="5121644" cy="167660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Amino Acid Polymers</a:t>
            </a:r>
          </a:p>
        </p:txBody>
      </p:sp>
      <p:sp>
        <p:nvSpPr>
          <p:cNvPr id="80898" name="Rectangle 3">
            <a:extLst>
              <a:ext uri="{FF2B5EF4-FFF2-40B4-BE49-F238E27FC236}">
                <a16:creationId xmlns:a16="http://schemas.microsoft.com/office/drawing/2014/main" id="{538CA154-B9AD-674B-9BF9-7B06136ABE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8931" y="2438400"/>
            <a:ext cx="5121642" cy="3785419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defRPr/>
            </a:pPr>
            <a:r>
              <a:rPr lang="en-US" sz="2000">
                <a:latin typeface="Corbel" charset="0"/>
              </a:rPr>
              <a:t>Amino acids are linked by peptide bonds</a:t>
            </a:r>
          </a:p>
          <a:p>
            <a:pPr>
              <a:spcAft>
                <a:spcPts val="1800"/>
              </a:spcAft>
              <a:defRPr/>
            </a:pPr>
            <a:r>
              <a:rPr lang="en-US" sz="2000">
                <a:latin typeface="Corbel" charset="0"/>
              </a:rPr>
              <a:t>A polypeptide is a polymer of amino acids</a:t>
            </a:r>
          </a:p>
          <a:p>
            <a:pPr>
              <a:spcAft>
                <a:spcPts val="1800"/>
              </a:spcAft>
              <a:defRPr/>
            </a:pPr>
            <a:r>
              <a:rPr lang="en-US" sz="2000">
                <a:latin typeface="Corbel" charset="0"/>
              </a:rPr>
              <a:t>Polypeptides range in length from a few to more than a thousand monomers </a:t>
            </a:r>
          </a:p>
          <a:p>
            <a:pPr>
              <a:spcAft>
                <a:spcPts val="1800"/>
              </a:spcAft>
              <a:defRPr/>
            </a:pPr>
            <a:r>
              <a:rPr lang="en-US" sz="2000">
                <a:latin typeface="Corbel" charset="0"/>
              </a:rPr>
              <a:t>Each polypeptide has a unique linear sequence of amino acids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293F5FFF-2AE2-424B-BE21-49AFFEF688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612" y="2"/>
            <a:ext cx="6101388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C9F93914-0922-2A48-B1E0-50539DA338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"/>
          <a:stretch/>
        </p:blipFill>
        <p:spPr>
          <a:xfrm>
            <a:off x="6721233" y="640082"/>
            <a:ext cx="4831104" cy="557783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686637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8D78CDDD-6496-2A47-9B08-6075CE4DC6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3600"/>
              <a:t>Proteins can be represented in different ways</a:t>
            </a:r>
            <a:endParaRPr lang="en-US" altLang="en-US" sz="3600" dirty="0"/>
          </a:p>
        </p:txBody>
      </p:sp>
      <p:pic>
        <p:nvPicPr>
          <p:cNvPr id="2" name="Picture 1" descr="A screenshot of a cell phone&#10;&#10;Description automatically generate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1" r="14386" b="50192"/>
          <a:stretch/>
        </p:blipFill>
        <p:spPr>
          <a:xfrm>
            <a:off x="877029" y="10"/>
            <a:ext cx="10437942" cy="4071658"/>
          </a:xfrm>
          <a:custGeom>
            <a:avLst/>
            <a:gdLst>
              <a:gd name="connsiteX0" fmla="*/ 0 w 12192000"/>
              <a:gd name="connsiteY0" fmla="*/ 0 h 3692092"/>
              <a:gd name="connsiteX1" fmla="*/ 12192000 w 12192000"/>
              <a:gd name="connsiteY1" fmla="*/ 0 h 3692092"/>
              <a:gd name="connsiteX2" fmla="*/ 12192000 w 12192000"/>
              <a:gd name="connsiteY2" fmla="*/ 3504824 h 3692092"/>
              <a:gd name="connsiteX3" fmla="*/ 12024691 w 12192000"/>
              <a:gd name="connsiteY3" fmla="*/ 3517794 h 3692092"/>
              <a:gd name="connsiteX4" fmla="*/ 160485 w 12192000"/>
              <a:gd name="connsiteY4" fmla="*/ 3663863 h 3692092"/>
              <a:gd name="connsiteX5" fmla="*/ 0 w 12192000"/>
              <a:gd name="connsiteY5" fmla="*/ 3692092 h 369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66563" name="Rectangle 3">
            <a:extLst>
              <a:ext uri="{FF2B5EF4-FFF2-40B4-BE49-F238E27FC236}">
                <a16:creationId xmlns:a16="http://schemas.microsoft.com/office/drawing/2014/main" id="{3E9FA3E4-AA94-084D-9ED4-69B192A16C3D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223982" y="3752850"/>
            <a:ext cx="7485413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1800"/>
              <a:t>A functional protein consists of one or more polypeptides twisted, folded, and coiled into a unique shape</a:t>
            </a:r>
          </a:p>
          <a:p>
            <a:r>
              <a:rPr lang="en-US" altLang="en-US" sz="1800"/>
              <a:t>The sequence of amino acids determines a protein</a:t>
            </a:r>
            <a:r>
              <a:rPr lang="en-US" altLang="ja-JP" sz="1800"/>
              <a:t>’s three-dimensional structure</a:t>
            </a:r>
          </a:p>
          <a:p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233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68612" name="Picture 3" descr="05_21-ProteinStructure-L.jpg">
            <a:extLst>
              <a:ext uri="{FF2B5EF4-FFF2-40B4-BE49-F238E27FC236}">
                <a16:creationId xmlns:a16="http://schemas.microsoft.com/office/drawing/2014/main" id="{E2B44800-A5FD-C745-982E-E535674E2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" y="711483"/>
            <a:ext cx="11548872" cy="352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Rectangle 138">
            <a:extLst>
              <a:ext uri="{FF2B5EF4-FFF2-40B4-BE49-F238E27FC236}">
                <a16:creationId xmlns:a16="http://schemas.microsoft.com/office/drawing/2014/main" id="{FA3CD3A3-D3C1-4567-BEC0-3A50E9A3A6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4782312"/>
            <a:ext cx="11548872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41248" y="5010912"/>
            <a:ext cx="2889504" cy="1344168"/>
          </a:xfrm>
        </p:spPr>
        <p:txBody>
          <a:bodyPr anchor="ctr">
            <a:normAutofit/>
          </a:bodyPr>
          <a:lstStyle/>
          <a:p>
            <a:r>
              <a:rPr lang="en-US" sz="2600">
                <a:solidFill>
                  <a:schemeClr val="bg1"/>
                </a:solidFill>
              </a:rPr>
              <a:t>Four Levels of Protein Structure</a:t>
            </a: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B56D13EF-D431-4D0F-BFFC-1B5A686FF9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059936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1" name="Rectangle 3">
            <a:extLst>
              <a:ext uri="{FF2B5EF4-FFF2-40B4-BE49-F238E27FC236}">
                <a16:creationId xmlns:a16="http://schemas.microsoft.com/office/drawing/2014/main" id="{C89157BE-8F5F-4148-A821-00B87E293E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79975" y="5010912"/>
            <a:ext cx="7273299" cy="1527048"/>
          </a:xfrm>
        </p:spPr>
        <p:txBody>
          <a:bodyPr anchor="ctr">
            <a:normAutofit fontScale="92500"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The primary structure of a protein is its unique sequence of amino acids</a:t>
            </a:r>
          </a:p>
          <a:p>
            <a:r>
              <a:rPr lang="en-US" altLang="en-US" sz="1600" dirty="0">
                <a:solidFill>
                  <a:schemeClr val="bg1"/>
                </a:solidFill>
              </a:rPr>
              <a:t>Secondary structure, found in most proteins, consists of coils and folds in the polypeptide chain</a:t>
            </a:r>
          </a:p>
          <a:p>
            <a:r>
              <a:rPr lang="en-US" altLang="en-US" sz="1600" dirty="0">
                <a:solidFill>
                  <a:schemeClr val="bg1"/>
                </a:solidFill>
              </a:rPr>
              <a:t>Tertiary structure is determined by interactions among various side chains (R groups)</a:t>
            </a:r>
          </a:p>
          <a:p>
            <a:r>
              <a:rPr lang="en-US" altLang="en-US" sz="1600" dirty="0">
                <a:solidFill>
                  <a:schemeClr val="bg1"/>
                </a:solidFill>
              </a:rPr>
              <a:t>Quaternary structure results when a protein consists of multiple polypeptide chains</a:t>
            </a:r>
          </a:p>
        </p:txBody>
      </p:sp>
    </p:spTree>
    <p:extLst>
      <p:ext uri="{BB962C8B-B14F-4D97-AF65-F5344CB8AC3E}">
        <p14:creationId xmlns:p14="http://schemas.microsoft.com/office/powerpoint/2010/main" val="26804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2">
            <a:extLst>
              <a:ext uri="{FF2B5EF4-FFF2-40B4-BE49-F238E27FC236}">
                <a16:creationId xmlns:a16="http://schemas.microsoft.com/office/drawing/2014/main" id="{0D4282CE-D0C7-054D-9147-4A7281531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967" y="629267"/>
            <a:ext cx="4495011" cy="162232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latin typeface="Calibri Light" panose="020F0302020204030204" pitchFamily="34" charset="0"/>
                <a:cs typeface="Corbel" panose="020B0503020204020204" pitchFamily="34" charset="0"/>
              </a:rPr>
              <a:t>Primary Structure</a:t>
            </a:r>
          </a:p>
        </p:txBody>
      </p:sp>
      <p:sp>
        <p:nvSpPr>
          <p:cNvPr id="70659" name="Content Placeholder 13">
            <a:extLst>
              <a:ext uri="{FF2B5EF4-FFF2-40B4-BE49-F238E27FC236}">
                <a16:creationId xmlns:a16="http://schemas.microsoft.com/office/drawing/2014/main" id="{C3DF89DB-990C-704D-A738-E9C371CBD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262" y="2419740"/>
            <a:ext cx="5931926" cy="3785419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protein</a:t>
            </a:r>
            <a:r>
              <a:rPr lang="ja-JP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2000" dirty="0">
                <a:latin typeface="Corbel" panose="020B0503020204020204" pitchFamily="34" charset="0"/>
                <a:cs typeface="Corbel" panose="020B0503020204020204" pitchFamily="34" charset="0"/>
              </a:rPr>
              <a:t>s unique sequence of amino acids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Determined by inherited genetic information</a:t>
            </a: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Even a slight change in the primary structure can affect a protein</a:t>
            </a:r>
            <a:r>
              <a:rPr lang="ja-JP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2000" dirty="0">
                <a:latin typeface="Corbel" panose="020B0503020204020204" pitchFamily="34" charset="0"/>
                <a:cs typeface="Corbel" panose="020B0503020204020204" pitchFamily="34" charset="0"/>
              </a:rPr>
              <a:t>s conformation and ability to function.</a:t>
            </a: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</a:pPr>
            <a:endParaRPr lang="en-US" altLang="en-US" sz="2000" dirty="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pic>
        <p:nvPicPr>
          <p:cNvPr id="70661" name="Picture 1" descr="Untitled.png">
            <a:extLst>
              <a:ext uri="{FF2B5EF4-FFF2-40B4-BE49-F238E27FC236}">
                <a16:creationId xmlns:a16="http://schemas.microsoft.com/office/drawing/2014/main" id="{90A0469E-7F4E-0D42-B050-4D69ED9EA8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9849" y="648358"/>
            <a:ext cx="3860594" cy="58940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3542" y="1735494"/>
            <a:ext cx="2761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Linear chain of amino acids</a:t>
            </a:r>
          </a:p>
        </p:txBody>
      </p:sp>
    </p:spTree>
    <p:extLst>
      <p:ext uri="{BB962C8B-B14F-4D97-AF65-F5344CB8AC3E}">
        <p14:creationId xmlns:p14="http://schemas.microsoft.com/office/powerpoint/2010/main" val="427224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47951" y="840613"/>
            <a:ext cx="4890796" cy="1325563"/>
          </a:xfrm>
        </p:spPr>
        <p:txBody>
          <a:bodyPr/>
          <a:lstStyle/>
          <a:p>
            <a:r>
              <a:rPr lang="en-US" dirty="0"/>
              <a:t>Secondary structure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86255" y="2349936"/>
            <a:ext cx="6214188" cy="282591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000" dirty="0"/>
              <a:t>Collective coils and folds that contribute to the protein’s overall shape</a:t>
            </a:r>
          </a:p>
          <a:p>
            <a:pPr lvl="2" algn="just"/>
            <a:endParaRPr lang="en-US" sz="1200" dirty="0"/>
          </a:p>
          <a:p>
            <a:pPr algn="just"/>
            <a:r>
              <a:rPr lang="en-US" sz="2000" dirty="0"/>
              <a:t>Result of hydrogen bonds between the repeating constituents of the polypeptide backbone, not the amino acid side chains</a:t>
            </a:r>
          </a:p>
          <a:p>
            <a:pPr lvl="2" algn="just"/>
            <a:endParaRPr lang="en-US" sz="1200" dirty="0"/>
          </a:p>
          <a:p>
            <a:pPr algn="just"/>
            <a:r>
              <a:rPr lang="en-US" sz="2000" dirty="0"/>
              <a:t>Two types of secondary structure</a:t>
            </a:r>
          </a:p>
          <a:p>
            <a:pPr lvl="1" algn="just"/>
            <a:r>
              <a:rPr lang="el-GR" sz="1800" dirty="0"/>
              <a:t>α</a:t>
            </a:r>
            <a:r>
              <a:rPr lang="en-US" sz="1800" dirty="0"/>
              <a:t> helix</a:t>
            </a:r>
          </a:p>
          <a:p>
            <a:pPr lvl="1" algn="just"/>
            <a:r>
              <a:rPr lang="el-GR" sz="1800" dirty="0"/>
              <a:t>β</a:t>
            </a:r>
            <a:r>
              <a:rPr lang="en-US" sz="1800" dirty="0"/>
              <a:t> pleated sheets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666" y="0"/>
            <a:ext cx="5133497" cy="55120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677204" y="5953026"/>
            <a:ext cx="5257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Regions stabilized by hydrogen bonds between atoms of the polypeptide backbone</a:t>
            </a:r>
          </a:p>
        </p:txBody>
      </p:sp>
    </p:spTree>
    <p:extLst>
      <p:ext uri="{BB962C8B-B14F-4D97-AF65-F5344CB8AC3E}">
        <p14:creationId xmlns:p14="http://schemas.microsoft.com/office/powerpoint/2010/main" val="108331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8">
            <a:extLst>
              <a:ext uri="{FF2B5EF4-FFF2-40B4-BE49-F238E27FC236}">
                <a16:creationId xmlns:a16="http://schemas.microsoft.com/office/drawing/2014/main" id="{180B8F1F-C050-864A-A182-D7F258D32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/>
              <a:t>Tertiary structure 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072BDDFE-F280-F545-BE9E-5FC9805E76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Determined by interactions between R groups</a:t>
            </a:r>
          </a:p>
          <a:p>
            <a:r>
              <a:rPr lang="en-US" altLang="en-US" dirty="0"/>
              <a:t>These interactions include hydrogen bonds, ionic bonds, hydrophobic interactions, and van der Waals interactions</a:t>
            </a:r>
          </a:p>
          <a:p>
            <a:r>
              <a:rPr lang="en-US" altLang="en-US" dirty="0"/>
              <a:t>Strong covalent bonds called disulfide bridges may reinforce the protein’</a:t>
            </a:r>
            <a:r>
              <a:rPr lang="en-US" altLang="ja-JP" dirty="0"/>
              <a:t>s structure</a:t>
            </a:r>
            <a:endParaRPr lang="en-US" altLang="en-US" dirty="0"/>
          </a:p>
        </p:txBody>
      </p:sp>
      <p:pic>
        <p:nvPicPr>
          <p:cNvPr id="74757" name="Picture 1" descr="Untitled.png">
            <a:extLst>
              <a:ext uri="{FF2B5EF4-FFF2-40B4-BE49-F238E27FC236}">
                <a16:creationId xmlns:a16="http://schemas.microsoft.com/office/drawing/2014/main" id="{FF7C8A29-045E-2548-8D34-AC7FA44719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2937" y="4102101"/>
            <a:ext cx="3493331" cy="2488999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2" descr="Untitled.png">
            <a:extLst>
              <a:ext uri="{FF2B5EF4-FFF2-40B4-BE49-F238E27FC236}">
                <a16:creationId xmlns:a16="http://schemas.microsoft.com/office/drawing/2014/main" id="{CDC1A747-C539-7B45-83AA-A4017BA328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2048" y="4102101"/>
            <a:ext cx="3996716" cy="2447989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3939" y="4495098"/>
            <a:ext cx="3044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Three-dimensional shape stabilized by interactions between side chains</a:t>
            </a:r>
          </a:p>
        </p:txBody>
      </p:sp>
    </p:spTree>
    <p:extLst>
      <p:ext uri="{BB962C8B-B14F-4D97-AF65-F5344CB8AC3E}">
        <p14:creationId xmlns:p14="http://schemas.microsoft.com/office/powerpoint/2010/main" val="12006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3">
            <a:extLst>
              <a:ext uri="{FF2B5EF4-FFF2-40B4-BE49-F238E27FC236}">
                <a16:creationId xmlns:a16="http://schemas.microsoft.com/office/drawing/2014/main" id="{224E00CB-31FE-614D-B6DB-2F7DA6BFE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19" y="1184993"/>
            <a:ext cx="5338665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latin typeface="Calibri Light" panose="020F0302020204030204" pitchFamily="34" charset="0"/>
                <a:cs typeface="Corbel" panose="020B0503020204020204" pitchFamily="34" charset="0"/>
              </a:rPr>
              <a:t>Quaternary structure </a:t>
            </a:r>
          </a:p>
        </p:txBody>
      </p:sp>
      <p:sp>
        <p:nvSpPr>
          <p:cNvPr id="93186" name="Content Placeholder 6">
            <a:extLst>
              <a:ext uri="{FF2B5EF4-FFF2-40B4-BE49-F238E27FC236}">
                <a16:creationId xmlns:a16="http://schemas.microsoft.com/office/drawing/2014/main" id="{04F61F9F-8F72-504A-98A7-66DDA1302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04" y="2664671"/>
            <a:ext cx="5501480" cy="2559763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defRPr/>
            </a:pPr>
            <a:r>
              <a:rPr lang="en-US" sz="1700" dirty="0">
                <a:latin typeface="Corbel" charset="0"/>
              </a:rPr>
              <a:t>Results when two or more polypeptide chains form one macromolecule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defRPr/>
            </a:pPr>
            <a:r>
              <a:rPr lang="en-US" sz="1700" dirty="0">
                <a:latin typeface="Corbel" charset="0"/>
              </a:rPr>
              <a:t>Collagen is a fibrous protein consisting of three polypeptides coiled like a rope</a:t>
            </a: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700" dirty="0">
                <a:latin typeface="Corbel" charset="0"/>
              </a:rPr>
              <a:t>Hemoglobin is a globular protein consisting of four polypeptides: two alpha and two beta chains</a:t>
            </a:r>
          </a:p>
        </p:txBody>
      </p:sp>
      <p:pic>
        <p:nvPicPr>
          <p:cNvPr id="76805" name="Picture 1" descr="Untitled.png">
            <a:extLst>
              <a:ext uri="{FF2B5EF4-FFF2-40B4-BE49-F238E27FC236}">
                <a16:creationId xmlns:a16="http://schemas.microsoft.com/office/drawing/2014/main" id="{24E458A2-8995-D145-B8C9-2E3F0A7F05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7294" y="1374558"/>
            <a:ext cx="2287378" cy="232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3" descr="Untitled.png">
            <a:extLst>
              <a:ext uri="{FF2B5EF4-FFF2-40B4-BE49-F238E27FC236}">
                <a16:creationId xmlns:a16="http://schemas.microsoft.com/office/drawing/2014/main" id="{963F6AE1-1E1D-2F47-A017-B170BD9B3A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9104" y="1374558"/>
            <a:ext cx="2545654" cy="227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2" descr="Untitled.png">
            <a:extLst>
              <a:ext uri="{FF2B5EF4-FFF2-40B4-BE49-F238E27FC236}">
                <a16:creationId xmlns:a16="http://schemas.microsoft.com/office/drawing/2014/main" id="{DCEF9C92-4984-8342-B826-E730CC0A91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7789" y="4319713"/>
            <a:ext cx="5654507" cy="90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37541" y="5355155"/>
            <a:ext cx="5535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Association of two or more polypeptides (some proteins only)</a:t>
            </a:r>
          </a:p>
        </p:txBody>
      </p:sp>
    </p:spTree>
    <p:extLst>
      <p:ext uri="{BB962C8B-B14F-4D97-AF65-F5344CB8AC3E}">
        <p14:creationId xmlns:p14="http://schemas.microsoft.com/office/powerpoint/2010/main" val="123788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functional group can act as an acid?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Amino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Carboxyl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Carbonyl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methyl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17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588B93F5-70D0-7942-AB3F-036EE5026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1841" y="365125"/>
            <a:ext cx="4797490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4200" dirty="0">
                <a:latin typeface="Corbel" panose="020B0503020204020204" pitchFamily="34" charset="0"/>
                <a:cs typeface="Corbel" panose="020B0503020204020204" pitchFamily="34" charset="0"/>
              </a:rPr>
              <a:t>Sickle-Cell Disease</a:t>
            </a:r>
          </a:p>
        </p:txBody>
      </p:sp>
      <p:pic>
        <p:nvPicPr>
          <p:cNvPr id="78852" name="Picture 1" descr="Untitled.png">
            <a:extLst>
              <a:ext uri="{FF2B5EF4-FFF2-40B4-BE49-F238E27FC236}">
                <a16:creationId xmlns:a16="http://schemas.microsoft.com/office/drawing/2014/main" id="{49345A77-3714-3248-B965-0F1CFDBAD4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2059" y="311450"/>
            <a:ext cx="4915159" cy="378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05_17cAminoAcids-L.jpg">
            <a:extLst>
              <a:ext uri="{FF2B5EF4-FFF2-40B4-BE49-F238E27FC236}">
                <a16:creationId xmlns:a16="http://schemas.microsoft.com/office/drawing/2014/main" id="{E2CEF959-4B7E-FC49-8C72-DC35AB37A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178" y="4297243"/>
            <a:ext cx="137318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05_17aAminoAcids-L.jpg">
            <a:extLst>
              <a:ext uri="{FF2B5EF4-FFF2-40B4-BE49-F238E27FC236}">
                <a16:creationId xmlns:a16="http://schemas.microsoft.com/office/drawing/2014/main" id="{A3E37C04-D0E7-FC4D-A7A7-AD75FBB490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188" y="4568706"/>
            <a:ext cx="14001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triped Right Arrow 1">
            <a:extLst>
              <a:ext uri="{FF2B5EF4-FFF2-40B4-BE49-F238E27FC236}">
                <a16:creationId xmlns:a16="http://schemas.microsoft.com/office/drawing/2014/main" id="{9CCCC6C6-3336-7441-AB42-FDF75BC9DF1B}"/>
              </a:ext>
            </a:extLst>
          </p:cNvPr>
          <p:cNvSpPr/>
          <p:nvPr/>
        </p:nvSpPr>
        <p:spPr>
          <a:xfrm>
            <a:off x="8841866" y="4648794"/>
            <a:ext cx="978408" cy="380286"/>
          </a:xfrm>
          <a:prstGeom prst="striped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39034" y="1862948"/>
            <a:ext cx="6043105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slight change in primary structure can affect a protein</a:t>
            </a:r>
            <a:r>
              <a:rPr lang="ja-JP" altLang="en-US" sz="2400" dirty="0"/>
              <a:t>’</a:t>
            </a:r>
            <a:r>
              <a:rPr lang="en-US" altLang="ja-JP" sz="2400" dirty="0"/>
              <a:t>s structure and ability to function </a:t>
            </a:r>
          </a:p>
          <a:p>
            <a:pPr lvl="3" algn="just"/>
            <a:endParaRPr lang="en-US" altLang="ja-JP" sz="1400" dirty="0"/>
          </a:p>
          <a:p>
            <a:pPr algn="just"/>
            <a:r>
              <a:rPr lang="en-US" sz="2400" b="1" dirty="0"/>
              <a:t>Sickle-cell disease</a:t>
            </a:r>
            <a:r>
              <a:rPr lang="en-US" sz="2400" dirty="0"/>
              <a:t>, an inherited blood disorder, results from a single amino acid substitution in the protein hemoglobin</a:t>
            </a:r>
          </a:p>
          <a:p>
            <a:pPr lvl="3" algn="just"/>
            <a:endParaRPr lang="en-US" sz="1400" dirty="0"/>
          </a:p>
          <a:p>
            <a:pPr algn="just"/>
            <a:r>
              <a:rPr lang="en-US" sz="2400" dirty="0"/>
              <a:t>The abnormal hemoglobin molecules cause the red blood cells to aggregate into chains and to deform into a sickle shape</a:t>
            </a:r>
          </a:p>
        </p:txBody>
      </p:sp>
    </p:spTree>
    <p:extLst>
      <p:ext uri="{BB962C8B-B14F-4D97-AF65-F5344CB8AC3E}">
        <p14:creationId xmlns:p14="http://schemas.microsoft.com/office/powerpoint/2010/main" val="104176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80900" name="Picture 2" descr="05_23ProteinDenaturation-L.jpg">
            <a:extLst>
              <a:ext uri="{FF2B5EF4-FFF2-40B4-BE49-F238E27FC236}">
                <a16:creationId xmlns:a16="http://schemas.microsoft.com/office/drawing/2014/main" id="{C953155A-4676-F246-A29D-F03A8C783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4379" y="320040"/>
            <a:ext cx="9160193" cy="430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Rectangle 138">
            <a:extLst>
              <a:ext uri="{FF2B5EF4-FFF2-40B4-BE49-F238E27FC236}">
                <a16:creationId xmlns:a16="http://schemas.microsoft.com/office/drawing/2014/main" id="{FA3CD3A3-D3C1-4567-BEC0-3A50E9A3A6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4782312"/>
            <a:ext cx="11548872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898" name="Rectangle 2">
            <a:extLst>
              <a:ext uri="{FF2B5EF4-FFF2-40B4-BE49-F238E27FC236}">
                <a16:creationId xmlns:a16="http://schemas.microsoft.com/office/drawing/2014/main" id="{18181671-94DA-CB43-817C-C19904A518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1248" y="5010912"/>
            <a:ext cx="2889504" cy="134416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26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What Determines Protein Structure?</a:t>
            </a: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B56D13EF-D431-4D0F-BFFC-1B5A686FF9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059936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899" name="Rectangle 3">
            <a:extLst>
              <a:ext uri="{FF2B5EF4-FFF2-40B4-BE49-F238E27FC236}">
                <a16:creationId xmlns:a16="http://schemas.microsoft.com/office/drawing/2014/main" id="{65908F54-C144-EC49-9E40-2393BEF962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79976" y="5010912"/>
            <a:ext cx="6976872" cy="134416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17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Alterations in pH, salt concentration, temperature, or other environmental factors can cause a protein to unravel</a:t>
            </a:r>
          </a:p>
          <a:p>
            <a:pPr eaLnBrk="1" hangingPunct="1"/>
            <a:r>
              <a:rPr lang="en-US" altLang="en-US" sz="17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This loss of a protein</a:t>
            </a:r>
            <a:r>
              <a:rPr lang="ja-JP" altLang="en-US" sz="17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17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s native structure is called denaturation</a:t>
            </a:r>
          </a:p>
          <a:p>
            <a:pPr eaLnBrk="1" hangingPunct="1"/>
            <a:r>
              <a:rPr lang="en-US" altLang="en-US" sz="1700">
                <a:solidFill>
                  <a:schemeClr val="bg1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A denatured protein is biologically inactive</a:t>
            </a:r>
          </a:p>
        </p:txBody>
      </p:sp>
    </p:spTree>
    <p:extLst>
      <p:ext uri="{BB962C8B-B14F-4D97-AF65-F5344CB8AC3E}">
        <p14:creationId xmlns:p14="http://schemas.microsoft.com/office/powerpoint/2010/main" val="2623449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1" name="Rectangle 140">
            <a:extLst>
              <a:ext uri="{FF2B5EF4-FFF2-40B4-BE49-F238E27FC236}">
                <a16:creationId xmlns:a16="http://schemas.microsoft.com/office/drawing/2014/main" id="{911A6C77-6109-4F77-975B-C375615A55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B343D17-9934-455E-B326-2F39206BA44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44" name="Freeform 44">
              <a:extLst>
                <a:ext uri="{FF2B5EF4-FFF2-40B4-BE49-F238E27FC236}">
                  <a16:creationId xmlns:a16="http://schemas.microsoft.com/office/drawing/2014/main" id="{A8AA2B63-BFCD-40D0-B2D0-CB714D70E2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5">
              <a:extLst>
                <a:ext uri="{FF2B5EF4-FFF2-40B4-BE49-F238E27FC236}">
                  <a16:creationId xmlns:a16="http://schemas.microsoft.com/office/drawing/2014/main" id="{80834EBB-06EA-4C69-AF7A-D5A4E69D8A8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6">
              <a:extLst>
                <a:ext uri="{FF2B5EF4-FFF2-40B4-BE49-F238E27FC236}">
                  <a16:creationId xmlns:a16="http://schemas.microsoft.com/office/drawing/2014/main" id="{2D314EC1-63E0-43B5-9CD5-F25593B2CA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">
              <a:extLst>
                <a:ext uri="{FF2B5EF4-FFF2-40B4-BE49-F238E27FC236}">
                  <a16:creationId xmlns:a16="http://schemas.microsoft.com/office/drawing/2014/main" id="{9577EB7D-16A7-4E05-9105-431E729665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EC1741C3-592F-47B5-93A0-66FC0BB97E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1377" name="Rectangle 2">
            <a:extLst>
              <a:ext uri="{FF2B5EF4-FFF2-40B4-BE49-F238E27FC236}">
                <a16:creationId xmlns:a16="http://schemas.microsoft.com/office/drawing/2014/main" id="{D51C0E4B-80DA-FE4D-84E6-BA0AFE942B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>
                <a:solidFill>
                  <a:srgbClr val="FFFFFF"/>
                </a:solidFill>
                <a:latin typeface="Corbel" charset="0"/>
              </a:rPr>
              <a:t>Nucleic acids store and transmit hereditary information</a:t>
            </a:r>
          </a:p>
        </p:txBody>
      </p:sp>
      <p:pic>
        <p:nvPicPr>
          <p:cNvPr id="82948" name="Picture 4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67A7185F-13AA-E042-8C1F-4F752125B3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" r="-2" b="2556"/>
          <a:stretch/>
        </p:blipFill>
        <p:spPr bwMode="auto">
          <a:xfrm>
            <a:off x="1240951" y="2414556"/>
            <a:ext cx="3821746" cy="424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Rectangle 3">
            <a:extLst>
              <a:ext uri="{FF2B5EF4-FFF2-40B4-BE49-F238E27FC236}">
                <a16:creationId xmlns:a16="http://schemas.microsoft.com/office/drawing/2014/main" id="{F022401F-D5BD-584B-A552-8CD1CCD26C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95569" y="2494450"/>
            <a:ext cx="5471529" cy="356315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200"/>
              </a:spcAft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The amino acid sequence of a polypeptide is programmed by a unit of inheritance called a gene</a:t>
            </a:r>
          </a:p>
          <a:p>
            <a:pPr eaLnBrk="1" hangingPunct="1">
              <a:spcBef>
                <a:spcPts val="0"/>
              </a:spcBef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Genes are made of DNA, a nucleic acid</a:t>
            </a:r>
          </a:p>
        </p:txBody>
      </p:sp>
    </p:spTree>
    <p:extLst>
      <p:ext uri="{BB962C8B-B14F-4D97-AF65-F5344CB8AC3E}">
        <p14:creationId xmlns:p14="http://schemas.microsoft.com/office/powerpoint/2010/main" val="36257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3DD72EB4-362F-C943-B584-2E8C0AF744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640079"/>
            <a:ext cx="4681742" cy="184061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altLang="en-US" sz="4000">
                <a:latin typeface="Corbel" panose="020B0503020204020204" pitchFamily="34" charset="0"/>
                <a:cs typeface="Corbel" panose="020B0503020204020204" pitchFamily="34" charset="0"/>
              </a:rPr>
              <a:t>The Roles of Nucleic Acids</a:t>
            </a:r>
          </a:p>
        </p:txBody>
      </p:sp>
      <p:sp>
        <p:nvSpPr>
          <p:cNvPr id="103426" name="Rectangle 3">
            <a:extLst>
              <a:ext uri="{FF2B5EF4-FFF2-40B4-BE49-F238E27FC236}">
                <a16:creationId xmlns:a16="http://schemas.microsoft.com/office/drawing/2014/main" id="{44B0B3D2-95CA-F546-A65C-B75D0F769E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1436" y="2686322"/>
            <a:ext cx="4681742" cy="3531598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en-US" sz="2000" dirty="0">
                <a:latin typeface="Corbel" charset="0"/>
              </a:rPr>
              <a:t>There are two types of nucleic acids:</a:t>
            </a:r>
          </a:p>
          <a:p>
            <a:pPr lvl="1" algn="just" eaLnBrk="1" hangingPunct="1">
              <a:defRPr/>
            </a:pPr>
            <a:r>
              <a:rPr lang="en-US" sz="2000" dirty="0">
                <a:latin typeface="Corbel" charset="0"/>
              </a:rPr>
              <a:t>Deoxyribonucleic acid (DNA)</a:t>
            </a:r>
          </a:p>
          <a:p>
            <a:pPr lvl="1" algn="just">
              <a:spcAft>
                <a:spcPts val="2400"/>
              </a:spcAft>
              <a:defRPr/>
            </a:pPr>
            <a:r>
              <a:rPr lang="en-US" sz="2000" dirty="0">
                <a:latin typeface="Corbel" charset="0"/>
              </a:rPr>
              <a:t>Ribonucleic acid (RNA)</a:t>
            </a:r>
          </a:p>
          <a:p>
            <a:pPr algn="just">
              <a:spcAft>
                <a:spcPts val="2400"/>
              </a:spcAft>
              <a:defRPr/>
            </a:pPr>
            <a:r>
              <a:rPr lang="en-US" sz="2000" dirty="0">
                <a:latin typeface="Corbel" charset="0"/>
              </a:rPr>
              <a:t>DNA directs synthesis of messenger RNA (mRNA) and, through mRNA, controls protein synthesis</a:t>
            </a:r>
          </a:p>
          <a:p>
            <a:pPr algn="just" eaLnBrk="1" hangingPunct="1">
              <a:defRPr/>
            </a:pPr>
            <a:r>
              <a:rPr lang="en-US" sz="2000" dirty="0">
                <a:latin typeface="Corbel" charset="0"/>
              </a:rPr>
              <a:t>Protein synthesis occurs in ribosomes</a:t>
            </a:r>
          </a:p>
          <a:p>
            <a:pPr algn="just" eaLnBrk="1" hangingPunct="1">
              <a:buFont typeface="Arial" charset="0"/>
              <a:buNone/>
              <a:defRPr/>
            </a:pPr>
            <a:endParaRPr lang="en-US" sz="2000" dirty="0">
              <a:latin typeface="Corbel" charset="0"/>
            </a:endParaRPr>
          </a:p>
        </p:txBody>
      </p:sp>
      <p:pic>
        <p:nvPicPr>
          <p:cNvPr id="84996" name="Picture 2" descr="05_26DNANAProtein_3-L.jpg">
            <a:extLst>
              <a:ext uri="{FF2B5EF4-FFF2-40B4-BE49-F238E27FC236}">
                <a16:creationId xmlns:a16="http://schemas.microsoft.com/office/drawing/2014/main" id="{97570FFA-97C5-6F40-9B8B-633D84D7C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398" y="640080"/>
            <a:ext cx="4992166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9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F879F0DE-DD69-C24A-BC9E-0685FCEC9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8929" y="629266"/>
            <a:ext cx="4944152" cy="162232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Structure of Nucleic Acids</a:t>
            </a:r>
          </a:p>
        </p:txBody>
      </p:sp>
      <p:sp>
        <p:nvSpPr>
          <p:cNvPr id="105474" name="Rectangle 3">
            <a:extLst>
              <a:ext uri="{FF2B5EF4-FFF2-40B4-BE49-F238E27FC236}">
                <a16:creationId xmlns:a16="http://schemas.microsoft.com/office/drawing/2014/main" id="{195EEA6B-1C79-B54A-9022-43B0A995F0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8930" y="2438400"/>
            <a:ext cx="4944151" cy="3785419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  <a:defRPr/>
            </a:pPr>
            <a:r>
              <a:rPr lang="en-US" sz="2400">
                <a:latin typeface="Corbel" charset="0"/>
              </a:rPr>
              <a:t>Each polynucleotide is made of monomers called nucleotides</a:t>
            </a:r>
          </a:p>
          <a:p>
            <a:pPr>
              <a:spcAft>
                <a:spcPts val="2400"/>
              </a:spcAft>
              <a:defRPr/>
            </a:pPr>
            <a:r>
              <a:rPr lang="en-US" sz="2400">
                <a:latin typeface="Corbel" charset="0"/>
              </a:rPr>
              <a:t>Each nucleotide consists of a nitrogenous base, a pentose sugar, and a phosphate group</a:t>
            </a:r>
          </a:p>
          <a:p>
            <a:pPr eaLnBrk="1" hangingPunct="1">
              <a:defRPr/>
            </a:pPr>
            <a:r>
              <a:rPr lang="en-US" sz="2400">
                <a:latin typeface="Corbel" charset="0"/>
              </a:rPr>
              <a:t>The portion of a nucleotide without the phosphate group is called a nucleoside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044" name="Picture 2" descr="05_27aNucleicAcidCompon-L.jpg">
            <a:extLst>
              <a:ext uri="{FF2B5EF4-FFF2-40B4-BE49-F238E27FC236}">
                <a16:creationId xmlns:a16="http://schemas.microsoft.com/office/drawing/2014/main" id="{18B7FF6C-E14D-7F4C-93A1-0AA07E90ED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" r="-3" b="-3"/>
          <a:stretch/>
        </p:blipFill>
        <p:spPr bwMode="auto">
          <a:xfrm>
            <a:off x="6304645" y="742765"/>
            <a:ext cx="5675659" cy="536922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91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AB7A8284-2AF3-514E-95E3-C40D561426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5400">
                <a:solidFill>
                  <a:srgbClr val="FFFFFF"/>
                </a:solidFill>
              </a:rPr>
              <a:t>The Structure of Nucleic Acids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090" name="Picture 4" descr="05_27bNucleicAcidCompon-L.jpg">
            <a:extLst>
              <a:ext uri="{FF2B5EF4-FFF2-40B4-BE49-F238E27FC236}">
                <a16:creationId xmlns:a16="http://schemas.microsoft.com/office/drawing/2014/main" id="{2EF1ACC7-3988-5F43-A3ED-ED51249337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0612" y="2426818"/>
            <a:ext cx="3677827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092" name="Picture 2" descr="05_27cNucleicAcidCompon-L.jpg">
            <a:extLst>
              <a:ext uri="{FF2B5EF4-FFF2-40B4-BE49-F238E27FC236}">
                <a16:creationId xmlns:a16="http://schemas.microsoft.com/office/drawing/2014/main" id="{D95C453F-82DE-BA4B-BF14-B96D048395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5073" y="2829780"/>
            <a:ext cx="5455917" cy="319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74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1138" name="Picture 4" descr="05_27-NucleicAcidCompon-L.jpg">
            <a:extLst>
              <a:ext uri="{FF2B5EF4-FFF2-40B4-BE49-F238E27FC236}">
                <a16:creationId xmlns:a16="http://schemas.microsoft.com/office/drawing/2014/main" id="{B1FD4488-E1EA-F54B-BAEA-18945C181D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42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2" descr="05_28DNADoubleHelix-L.jpg">
            <a:extLst>
              <a:ext uri="{FF2B5EF4-FFF2-40B4-BE49-F238E27FC236}">
                <a16:creationId xmlns:a16="http://schemas.microsoft.com/office/drawing/2014/main" id="{EDC1835A-FC4A-A343-8914-815FEEDA13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" r="651" b="-2"/>
          <a:stretch/>
        </p:blipFill>
        <p:spPr bwMode="auto">
          <a:xfrm>
            <a:off x="5182104" y="10"/>
            <a:ext cx="700989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6858000"/>
                </a:lnTo>
                <a:lnTo>
                  <a:pt x="21616" y="6858000"/>
                </a:lnTo>
                <a:lnTo>
                  <a:pt x="129867" y="6647018"/>
                </a:lnTo>
                <a:cubicBezTo>
                  <a:pt x="1043295" y="4758249"/>
                  <a:pt x="1332296" y="2559611"/>
                  <a:pt x="814641" y="380651"/>
                </a:cubicBezTo>
                <a:lnTo>
                  <a:pt x="714685" y="1"/>
                </a:lnTo>
                <a:lnTo>
                  <a:pt x="0" y="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0" name="Freeform: Shape 80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83" name="Freeform: Shape 82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3186" name="Rectangle 2">
            <a:extLst>
              <a:ext uri="{FF2B5EF4-FFF2-40B4-BE49-F238E27FC236}">
                <a16:creationId xmlns:a16="http://schemas.microsoft.com/office/drawing/2014/main" id="{DB52DCEB-4EDB-C046-8EA3-1685D4BFFC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4673" y="1396289"/>
            <a:ext cx="4782458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DNA Double Helix</a:t>
            </a:r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43FB2199-A18E-054C-84BE-CBB6B89788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4672" y="2871982"/>
            <a:ext cx="4782458" cy="3181684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The two backbones run in opposite 5</a:t>
            </a: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  <a:sym typeface="Symbol" pitchFamily="2" charset="2"/>
              </a:rPr>
              <a:t></a:t>
            </a: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 → 3</a:t>
            </a: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  <a:sym typeface="Symbol" pitchFamily="2" charset="2"/>
              </a:rPr>
              <a:t></a:t>
            </a:r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 directions from each other, an arrangement referred to as antiparallel</a:t>
            </a:r>
          </a:p>
          <a:p>
            <a:pPr lvl="3"/>
            <a:endParaRPr lang="en-US" altLang="en-US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The nitrogenous bases in DNA pair up and form hydrogen bonds: </a:t>
            </a:r>
          </a:p>
          <a:p>
            <a:pPr lvl="1"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adenine (A) always with thymine (T)</a:t>
            </a:r>
          </a:p>
          <a:p>
            <a:pPr lvl="1" eaLnBrk="1" hangingPunct="1"/>
            <a:r>
              <a:rPr lang="en-US" altLang="en-US" sz="1800">
                <a:latin typeface="Corbel" panose="020B0503020204020204" pitchFamily="34" charset="0"/>
                <a:cs typeface="Corbel" panose="020B0503020204020204" pitchFamily="34" charset="0"/>
              </a:rPr>
              <a:t>guanine (G) always with cytosine (C)</a:t>
            </a:r>
          </a:p>
        </p:txBody>
      </p:sp>
    </p:spTree>
    <p:extLst>
      <p:ext uri="{BB962C8B-B14F-4D97-AF65-F5344CB8AC3E}">
        <p14:creationId xmlns:p14="http://schemas.microsoft.com/office/powerpoint/2010/main" val="3112083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2704" y="1780032"/>
            <a:ext cx="8546592" cy="3297936"/>
            <a:chOff x="1822704" y="1780032"/>
            <a:chExt cx="8546592" cy="329793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17"/>
            <a:stretch>
              <a:fillRect/>
            </a:stretch>
          </p:blipFill>
          <p:spPr>
            <a:xfrm>
              <a:off x="1822704" y="1780032"/>
              <a:ext cx="8546592" cy="3297936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336228" y="1979513"/>
              <a:ext cx="1410643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Components</a:t>
              </a:r>
            </a:p>
          </p:txBody>
        </p: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5144514" y="1979513"/>
              <a:ext cx="107721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Examples</a:t>
              </a: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4276946" y="2496247"/>
              <a:ext cx="2343590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 err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Monosaccharides</a:t>
              </a: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: glucose,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fructose</a:t>
              </a:r>
            </a:p>
          </p:txBody>
        </p: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4276946" y="3156646"/>
              <a:ext cx="272350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Disaccharides: lactose, sucrose</a:t>
              </a: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4276947" y="3542408"/>
              <a:ext cx="147155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Polysaccharides:</a:t>
              </a:r>
            </a:p>
          </p:txBody>
        </p:sp>
        <p:sp>
          <p:nvSpPr>
            <p:cNvPr id="11" name="TextBox 17"/>
            <p:cNvSpPr txBox="1">
              <a:spLocks noChangeArrowheads="1"/>
            </p:cNvSpPr>
            <p:nvPr/>
          </p:nvSpPr>
          <p:spPr bwMode="auto">
            <a:xfrm>
              <a:off x="4434108" y="3812283"/>
              <a:ext cx="1489190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Cellulose (plants)</a:t>
              </a:r>
            </a:p>
          </p:txBody>
        </p:sp>
        <p:sp>
          <p:nvSpPr>
            <p:cNvPr id="12" name="TextBox 18"/>
            <p:cNvSpPr txBox="1">
              <a:spLocks noChangeArrowheads="1"/>
            </p:cNvSpPr>
            <p:nvPr/>
          </p:nvSpPr>
          <p:spPr bwMode="auto">
            <a:xfrm>
              <a:off x="4435696" y="4061521"/>
              <a:ext cx="125194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Starch (plants)</a:t>
              </a:r>
            </a:p>
          </p:txBody>
        </p: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4435697" y="4309171"/>
              <a:ext cx="164949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Glycogen (animals)</a:t>
              </a:r>
            </a:p>
          </p:txBody>
        </p:sp>
        <p:sp>
          <p:nvSpPr>
            <p:cNvPr id="14" name="TextBox 20"/>
            <p:cNvSpPr txBox="1">
              <a:spLocks noChangeArrowheads="1"/>
            </p:cNvSpPr>
            <p:nvPr/>
          </p:nvSpPr>
          <p:spPr bwMode="auto">
            <a:xfrm>
              <a:off x="4434108" y="4556821"/>
              <a:ext cx="219451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Chitin (animals and fungi)</a:t>
              </a:r>
            </a:p>
          </p:txBody>
        </p:sp>
        <p:sp>
          <p:nvSpPr>
            <p:cNvPr id="15" name="TextBox 21"/>
            <p:cNvSpPr txBox="1">
              <a:spLocks noChangeArrowheads="1"/>
            </p:cNvSpPr>
            <p:nvPr/>
          </p:nvSpPr>
          <p:spPr bwMode="auto">
            <a:xfrm>
              <a:off x="8168702" y="1979513"/>
              <a:ext cx="1102866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Functions</a:t>
              </a:r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7282084" y="2496247"/>
              <a:ext cx="280044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Fuel; carbon sources that can be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converted to other molecules or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combined into polymers</a:t>
              </a:r>
            </a:p>
          </p:txBody>
        </p:sp>
        <p:sp>
          <p:nvSpPr>
            <p:cNvPr id="17" name="TextBox 25"/>
            <p:cNvSpPr txBox="1">
              <a:spLocks noChangeArrowheads="1"/>
            </p:cNvSpPr>
            <p:nvPr/>
          </p:nvSpPr>
          <p:spPr bwMode="auto">
            <a:xfrm>
              <a:off x="2292572" y="4007547"/>
              <a:ext cx="141064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Monosaccharide</a:t>
              </a:r>
            </a:p>
            <a:p>
              <a:pPr algn="ctr"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monomer</a:t>
              </a:r>
            </a:p>
          </p:txBody>
        </p:sp>
        <p:sp>
          <p:nvSpPr>
            <p:cNvPr id="18" name="TextBox 27"/>
            <p:cNvSpPr txBox="1">
              <a:spLocks noChangeArrowheads="1"/>
            </p:cNvSpPr>
            <p:nvPr/>
          </p:nvSpPr>
          <p:spPr bwMode="auto">
            <a:xfrm>
              <a:off x="7440833" y="3812283"/>
              <a:ext cx="235481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Strengthens plant cell walls</a:t>
              </a:r>
            </a:p>
          </p:txBody>
        </p:sp>
        <p:sp>
          <p:nvSpPr>
            <p:cNvPr id="19" name="TextBox 28"/>
            <p:cNvSpPr txBox="1">
              <a:spLocks noChangeArrowheads="1"/>
            </p:cNvSpPr>
            <p:nvPr/>
          </p:nvSpPr>
          <p:spPr bwMode="auto">
            <a:xfrm>
              <a:off x="7440833" y="4061521"/>
              <a:ext cx="220733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Stores glucose for energy</a:t>
              </a:r>
            </a:p>
          </p:txBody>
        </p:sp>
        <p:sp>
          <p:nvSpPr>
            <p:cNvPr id="20" name="TextBox 29"/>
            <p:cNvSpPr txBox="1">
              <a:spLocks noChangeArrowheads="1"/>
            </p:cNvSpPr>
            <p:nvPr/>
          </p:nvSpPr>
          <p:spPr bwMode="auto">
            <a:xfrm>
              <a:off x="7440833" y="4309171"/>
              <a:ext cx="220733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Stores glucose for energy</a:t>
              </a:r>
            </a:p>
          </p:txBody>
        </p:sp>
        <p:sp>
          <p:nvSpPr>
            <p:cNvPr id="21" name="TextBox 30"/>
            <p:cNvSpPr txBox="1">
              <a:spLocks noChangeArrowheads="1"/>
            </p:cNvSpPr>
            <p:nvPr/>
          </p:nvSpPr>
          <p:spPr bwMode="auto">
            <a:xfrm>
              <a:off x="7440833" y="4556822"/>
              <a:ext cx="2592056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Strengthens exoskeletons and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fungal cell walls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848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22704" y="1005840"/>
            <a:ext cx="8546592" cy="4846320"/>
            <a:chOff x="1822704" y="1005840"/>
            <a:chExt cx="8546592" cy="484632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49"/>
            <a:stretch>
              <a:fillRect/>
            </a:stretch>
          </p:blipFill>
          <p:spPr>
            <a:xfrm>
              <a:off x="1822704" y="1005840"/>
              <a:ext cx="8546592" cy="4846320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337595" y="1200150"/>
              <a:ext cx="1410643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Components</a:t>
              </a:r>
            </a:p>
          </p:txBody>
        </p:sp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1954214" y="1710532"/>
              <a:ext cx="716543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Glycerol</a:t>
              </a:r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3259139" y="2301083"/>
              <a:ext cx="525785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3 fatty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acids</a:t>
              </a:r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5145881" y="1200150"/>
              <a:ext cx="107721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Examples</a:t>
              </a:r>
            </a:p>
          </p:txBody>
        </p:sp>
        <p:sp>
          <p:nvSpPr>
            <p:cNvPr id="10" name="TextBox 7"/>
            <p:cNvSpPr txBox="1">
              <a:spLocks noChangeArrowheads="1"/>
            </p:cNvSpPr>
            <p:nvPr/>
          </p:nvSpPr>
          <p:spPr bwMode="auto">
            <a:xfrm>
              <a:off x="4273551" y="1715296"/>
              <a:ext cx="2484398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Triacylglycerols (fats or oils):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glycerol + three fatty acids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8170069" y="1200150"/>
              <a:ext cx="1102866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Functions</a:t>
              </a: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7278689" y="1715295"/>
              <a:ext cx="209833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Important energy source</a:t>
              </a: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2727326" y="3280571"/>
              <a:ext cx="437620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Head</a:t>
              </a:r>
            </a:p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with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2729708" y="3816349"/>
              <a:ext cx="525785" cy="3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 fatty</a:t>
              </a:r>
            </a:p>
            <a:p>
              <a:pPr>
                <a:lnSpc>
                  <a:spcPts val="14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acids</a:t>
              </a:r>
            </a:p>
          </p:txBody>
        </p: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4273551" y="3226596"/>
              <a:ext cx="239649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Phospholipids: glycerol +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phosphate group + two fatty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acids</a:t>
              </a:r>
            </a:p>
          </p:txBody>
        </p:sp>
        <p:sp>
          <p:nvSpPr>
            <p:cNvPr id="16" name="TextBox 18"/>
            <p:cNvSpPr txBox="1">
              <a:spLocks noChangeArrowheads="1"/>
            </p:cNvSpPr>
            <p:nvPr/>
          </p:nvSpPr>
          <p:spPr bwMode="auto">
            <a:xfrm>
              <a:off x="7278688" y="3226595"/>
              <a:ext cx="242694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Lipid bilayers of membranes</a:t>
              </a:r>
            </a:p>
          </p:txBody>
        </p:sp>
        <p:sp>
          <p:nvSpPr>
            <p:cNvPr id="17" name="TextBox 19"/>
            <p:cNvSpPr txBox="1">
              <a:spLocks noChangeArrowheads="1"/>
            </p:cNvSpPr>
            <p:nvPr/>
          </p:nvSpPr>
          <p:spPr bwMode="auto">
            <a:xfrm>
              <a:off x="9191626" y="3439321"/>
              <a:ext cx="1102866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Hydrophobic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tails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18" name="TextBox 21"/>
            <p:cNvSpPr txBox="1">
              <a:spLocks noChangeArrowheads="1"/>
            </p:cNvSpPr>
            <p:nvPr/>
          </p:nvSpPr>
          <p:spPr bwMode="auto">
            <a:xfrm>
              <a:off x="7205599" y="3966371"/>
              <a:ext cx="984308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Hydrophilic</a:t>
              </a:r>
            </a:p>
            <a:p>
              <a:pPr algn="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heads</a:t>
              </a:r>
            </a:p>
          </p:txBody>
        </p:sp>
        <p:sp>
          <p:nvSpPr>
            <p:cNvPr id="19" name="TextBox 23"/>
            <p:cNvSpPr txBox="1">
              <a:spLocks noChangeArrowheads="1"/>
            </p:cNvSpPr>
            <p:nvPr/>
          </p:nvSpPr>
          <p:spPr bwMode="auto">
            <a:xfrm>
              <a:off x="4273552" y="4542633"/>
              <a:ext cx="2593659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Steroids: four fused rings with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attached chemical groups</a:t>
              </a:r>
            </a:p>
          </p:txBody>
        </p:sp>
        <p:sp>
          <p:nvSpPr>
            <p:cNvPr id="20" name="TextBox 25"/>
            <p:cNvSpPr txBox="1">
              <a:spLocks noChangeArrowheads="1"/>
            </p:cNvSpPr>
            <p:nvPr/>
          </p:nvSpPr>
          <p:spPr bwMode="auto">
            <a:xfrm>
              <a:off x="7437439" y="4542633"/>
              <a:ext cx="2616101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Component of cell membranes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(cholesterol)</a:t>
              </a:r>
            </a:p>
          </p:txBody>
        </p:sp>
        <p:sp>
          <p:nvSpPr>
            <p:cNvPr id="21" name="TextBox 27"/>
            <p:cNvSpPr txBox="1">
              <a:spLocks noChangeArrowheads="1"/>
            </p:cNvSpPr>
            <p:nvPr/>
          </p:nvSpPr>
          <p:spPr bwMode="auto">
            <a:xfrm>
              <a:off x="7437438" y="5015708"/>
              <a:ext cx="2633734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Signaling molecules that travel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through the body (hormones)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22" name="TextBox 29"/>
            <p:cNvSpPr txBox="1">
              <a:spLocks noChangeArrowheads="1"/>
            </p:cNvSpPr>
            <p:nvPr/>
          </p:nvSpPr>
          <p:spPr bwMode="auto">
            <a:xfrm>
              <a:off x="2238377" y="5469732"/>
              <a:ext cx="150041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Steroid backbone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3148027" y="3477818"/>
              <a:ext cx="12022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P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11710" y="1913994"/>
              <a:ext cx="25400" cy="230784"/>
            </a:xfrm>
            <a:custGeom>
              <a:avLst/>
              <a:gdLst>
                <a:gd name="connsiteX0" fmla="*/ 6350 w 25400"/>
                <a:gd name="connsiteY0" fmla="*/ 224434 h 230784"/>
                <a:gd name="connsiteX1" fmla="*/ 6350 w 25400"/>
                <a:gd name="connsiteY1" fmla="*/ 6350 h 2307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5400" h="230784">
                  <a:moveTo>
                    <a:pt x="6350" y="224434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5" name="Freeform 3"/>
            <p:cNvSpPr/>
            <p:nvPr/>
          </p:nvSpPr>
          <p:spPr>
            <a:xfrm>
              <a:off x="3035189" y="2132875"/>
              <a:ext cx="181902" cy="533298"/>
            </a:xfrm>
            <a:custGeom>
              <a:avLst/>
              <a:gdLst>
                <a:gd name="connsiteX0" fmla="*/ 6350 w 181902"/>
                <a:gd name="connsiteY0" fmla="*/ 526948 h 533298"/>
                <a:gd name="connsiteX1" fmla="*/ 107873 w 181902"/>
                <a:gd name="connsiteY1" fmla="*/ 459282 h 533298"/>
                <a:gd name="connsiteX2" fmla="*/ 107873 w 181902"/>
                <a:gd name="connsiteY2" fmla="*/ 357009 h 533298"/>
                <a:gd name="connsiteX3" fmla="*/ 175552 w 181902"/>
                <a:gd name="connsiteY3" fmla="*/ 276618 h 533298"/>
                <a:gd name="connsiteX4" fmla="*/ 107873 w 181902"/>
                <a:gd name="connsiteY4" fmla="*/ 196253 h 533298"/>
                <a:gd name="connsiteX5" fmla="*/ 107873 w 181902"/>
                <a:gd name="connsiteY5" fmla="*/ 74015 h 533298"/>
                <a:gd name="connsiteX6" fmla="*/ 6350 w 181902"/>
                <a:gd name="connsiteY6" fmla="*/ 6350 h 5332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181902" h="533298">
                  <a:moveTo>
                    <a:pt x="6350" y="526948"/>
                  </a:moveTo>
                  <a:cubicBezTo>
                    <a:pt x="6350" y="526948"/>
                    <a:pt x="107873" y="518490"/>
                    <a:pt x="107873" y="459282"/>
                  </a:cubicBezTo>
                  <a:lnTo>
                    <a:pt x="107873" y="357009"/>
                  </a:lnTo>
                  <a:cubicBezTo>
                    <a:pt x="107873" y="310477"/>
                    <a:pt x="175552" y="276618"/>
                    <a:pt x="175552" y="276618"/>
                  </a:cubicBezTo>
                  <a:cubicBezTo>
                    <a:pt x="175552" y="276618"/>
                    <a:pt x="107873" y="242785"/>
                    <a:pt x="107873" y="196253"/>
                  </a:cubicBezTo>
                  <a:lnTo>
                    <a:pt x="107873" y="74015"/>
                  </a:lnTo>
                  <a:cubicBezTo>
                    <a:pt x="107873" y="14808"/>
                    <a:pt x="6350" y="6350"/>
                    <a:pt x="6350" y="6350"/>
                  </a:cubicBez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6" name="Freeform 3"/>
            <p:cNvSpPr/>
            <p:nvPr/>
          </p:nvSpPr>
          <p:spPr>
            <a:xfrm>
              <a:off x="2259213" y="3887463"/>
              <a:ext cx="458279" cy="213842"/>
            </a:xfrm>
            <a:custGeom>
              <a:avLst/>
              <a:gdLst>
                <a:gd name="connsiteX0" fmla="*/ 6350 w 458279"/>
                <a:gd name="connsiteY0" fmla="*/ 6350 h 213842"/>
                <a:gd name="connsiteX1" fmla="*/ 451929 w 458279"/>
                <a:gd name="connsiteY1" fmla="*/ 6350 h 213842"/>
                <a:gd name="connsiteX2" fmla="*/ 79667 w 458279"/>
                <a:gd name="connsiteY2" fmla="*/ 207492 h 21384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458279" h="213842">
                  <a:moveTo>
                    <a:pt x="6350" y="6350"/>
                  </a:moveTo>
                  <a:lnTo>
                    <a:pt x="451929" y="6350"/>
                  </a:lnTo>
                  <a:lnTo>
                    <a:pt x="79667" y="207492"/>
                  </a:ln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7" name="Freeform 3"/>
            <p:cNvSpPr/>
            <p:nvPr/>
          </p:nvSpPr>
          <p:spPr>
            <a:xfrm>
              <a:off x="2328789" y="3391097"/>
              <a:ext cx="388696" cy="25400"/>
            </a:xfrm>
            <a:custGeom>
              <a:avLst/>
              <a:gdLst>
                <a:gd name="connsiteX0" fmla="*/ 6350 w 388696"/>
                <a:gd name="connsiteY0" fmla="*/ 6350 h 25400"/>
                <a:gd name="connsiteX1" fmla="*/ 382346 w 388696"/>
                <a:gd name="connsiteY1" fmla="*/ 6350 h 254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88696" h="25400">
                  <a:moveTo>
                    <a:pt x="6350" y="6350"/>
                  </a:moveTo>
                  <a:lnTo>
                    <a:pt x="382346" y="6350"/>
                  </a:ln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8" name="Freeform 3"/>
            <p:cNvSpPr/>
            <p:nvPr/>
          </p:nvSpPr>
          <p:spPr>
            <a:xfrm>
              <a:off x="8926463" y="3533156"/>
              <a:ext cx="242074" cy="497751"/>
            </a:xfrm>
            <a:custGeom>
              <a:avLst/>
              <a:gdLst>
                <a:gd name="connsiteX0" fmla="*/ 6350 w 242074"/>
                <a:gd name="connsiteY0" fmla="*/ 247002 h 497751"/>
                <a:gd name="connsiteX1" fmla="*/ 235725 w 242074"/>
                <a:gd name="connsiteY1" fmla="*/ 6350 h 497751"/>
                <a:gd name="connsiteX2" fmla="*/ 6350 w 242074"/>
                <a:gd name="connsiteY2" fmla="*/ 491401 h 49775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42074" h="497751">
                  <a:moveTo>
                    <a:pt x="6350" y="247002"/>
                  </a:moveTo>
                  <a:lnTo>
                    <a:pt x="235725" y="6350"/>
                  </a:lnTo>
                  <a:lnTo>
                    <a:pt x="6350" y="491401"/>
                  </a:ln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29" name="Freeform 3"/>
            <p:cNvSpPr/>
            <p:nvPr/>
          </p:nvSpPr>
          <p:spPr>
            <a:xfrm>
              <a:off x="8208385" y="3612106"/>
              <a:ext cx="193065" cy="546646"/>
            </a:xfrm>
            <a:custGeom>
              <a:avLst/>
              <a:gdLst>
                <a:gd name="connsiteX0" fmla="*/ 179222 w 193065"/>
                <a:gd name="connsiteY0" fmla="*/ 6350 h 546646"/>
                <a:gd name="connsiteX1" fmla="*/ 6350 w 193065"/>
                <a:gd name="connsiteY1" fmla="*/ 467614 h 546646"/>
                <a:gd name="connsiteX2" fmla="*/ 186715 w 193065"/>
                <a:gd name="connsiteY2" fmla="*/ 540296 h 54664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93065" h="546646">
                  <a:moveTo>
                    <a:pt x="179222" y="6350"/>
                  </a:moveTo>
                  <a:lnTo>
                    <a:pt x="6350" y="467614"/>
                  </a:lnTo>
                  <a:lnTo>
                    <a:pt x="186715" y="540296"/>
                  </a:lnTo>
                </a:path>
              </a:pathLst>
            </a:cu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84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PChart"/>
          <p:cNvSpPr/>
          <p:nvPr>
            <p:custDataLst>
              <p:tags r:id="rId2"/>
            </p:custDataLst>
          </p:nvPr>
        </p:nvSpPr>
        <p:spPr>
          <a:xfrm>
            <a:off x="6032500" y="1714500"/>
            <a:ext cx="6096000" cy="51435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PQuestion" title="Question Text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functional group can act as a base?</a:t>
            </a:r>
          </a:p>
        </p:txBody>
      </p:sp>
      <p:sp>
        <p:nvSpPr>
          <p:cNvPr id="3" name="TPAnswers" title="Answer Text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Carbonyl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Carboxyl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Amino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methyl</a:t>
            </a:r>
          </a:p>
        </p:txBody>
      </p:sp>
      <p:sp>
        <p:nvSpPr>
          <p:cNvPr id="4" name="TPPolling" title="Polling Shape"/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169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2704" y="1926336"/>
            <a:ext cx="8546592" cy="3005328"/>
            <a:chOff x="1822704" y="1926336"/>
            <a:chExt cx="8546592" cy="300532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26"/>
            <a:stretch>
              <a:fillRect/>
            </a:stretch>
          </p:blipFill>
          <p:spPr>
            <a:xfrm>
              <a:off x="1822704" y="1926336"/>
              <a:ext cx="8546592" cy="3005328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334672" y="2122836"/>
              <a:ext cx="1410643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Components</a:t>
              </a:r>
            </a:p>
          </p:txBody>
        </p: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5142958" y="2122836"/>
              <a:ext cx="107721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Examples</a:t>
              </a:r>
            </a:p>
          </p:txBody>
        </p:sp>
        <p:sp>
          <p:nvSpPr>
            <p:cNvPr id="8" name="TextBox 21"/>
            <p:cNvSpPr txBox="1">
              <a:spLocks noChangeArrowheads="1"/>
            </p:cNvSpPr>
            <p:nvPr/>
          </p:nvSpPr>
          <p:spPr bwMode="auto">
            <a:xfrm>
              <a:off x="8167146" y="2122836"/>
              <a:ext cx="1102866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Functions</a:t>
              </a: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4435417" y="2635647"/>
              <a:ext cx="77745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Enzymes</a:t>
              </a:r>
            </a:p>
          </p:txBody>
        </p:sp>
        <p:sp>
          <p:nvSpPr>
            <p:cNvPr id="10" name="TextBox 14"/>
            <p:cNvSpPr txBox="1">
              <a:spLocks noChangeArrowheads="1"/>
            </p:cNvSpPr>
            <p:nvPr/>
          </p:nvSpPr>
          <p:spPr bwMode="auto">
            <a:xfrm>
              <a:off x="4437005" y="2884884"/>
              <a:ext cx="159979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Defensive proteins</a:t>
              </a:r>
            </a:p>
          </p:txBody>
        </p:sp>
        <p:sp>
          <p:nvSpPr>
            <p:cNvPr id="11" name="TextBox 15"/>
            <p:cNvSpPr txBox="1">
              <a:spLocks noChangeArrowheads="1"/>
            </p:cNvSpPr>
            <p:nvPr/>
          </p:nvSpPr>
          <p:spPr bwMode="auto">
            <a:xfrm>
              <a:off x="4437004" y="3132534"/>
              <a:ext cx="1421864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Storage proteins</a:t>
              </a:r>
            </a:p>
          </p:txBody>
        </p:sp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4437004" y="3380184"/>
              <a:ext cx="1580304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Transport proteins</a:t>
              </a:r>
            </a:p>
          </p:txBody>
        </p: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4435417" y="3629422"/>
              <a:ext cx="88646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Hormones</a:t>
              </a:r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4435416" y="3877072"/>
              <a:ext cx="1530868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Receptor proteins</a:t>
              </a: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4437004" y="4124722"/>
              <a:ext cx="125194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Motor proteins</a:t>
              </a:r>
            </a:p>
          </p:txBody>
        </p:sp>
        <p:sp>
          <p:nvSpPr>
            <p:cNvPr id="16" name="TextBox 20"/>
            <p:cNvSpPr txBox="1">
              <a:spLocks noChangeArrowheads="1"/>
            </p:cNvSpPr>
            <p:nvPr/>
          </p:nvSpPr>
          <p:spPr bwMode="auto">
            <a:xfrm>
              <a:off x="4437004" y="4373959"/>
              <a:ext cx="1601400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Structural proteins</a:t>
              </a: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7440554" y="2635647"/>
              <a:ext cx="238687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Catalyze chemical reactions</a:t>
              </a:r>
            </a:p>
          </p:txBody>
        </p:sp>
        <p:sp>
          <p:nvSpPr>
            <p:cNvPr id="18" name="TextBox 23"/>
            <p:cNvSpPr txBox="1">
              <a:spLocks noChangeArrowheads="1"/>
            </p:cNvSpPr>
            <p:nvPr/>
          </p:nvSpPr>
          <p:spPr bwMode="auto">
            <a:xfrm>
              <a:off x="7440554" y="2884884"/>
              <a:ext cx="199734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Protect against disease</a:t>
              </a:r>
            </a:p>
          </p:txBody>
        </p:sp>
        <p:sp>
          <p:nvSpPr>
            <p:cNvPr id="19" name="TextBox 24"/>
            <p:cNvSpPr txBox="1">
              <a:spLocks noChangeArrowheads="1"/>
            </p:cNvSpPr>
            <p:nvPr/>
          </p:nvSpPr>
          <p:spPr bwMode="auto">
            <a:xfrm>
              <a:off x="7442142" y="3132534"/>
              <a:ext cx="1542089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Store amino acids</a:t>
              </a:r>
            </a:p>
          </p:txBody>
        </p:sp>
        <p:sp>
          <p:nvSpPr>
            <p:cNvPr id="20" name="TextBox 25"/>
            <p:cNvSpPr txBox="1">
              <a:spLocks noChangeArrowheads="1"/>
            </p:cNvSpPr>
            <p:nvPr/>
          </p:nvSpPr>
          <p:spPr bwMode="auto">
            <a:xfrm>
              <a:off x="7442141" y="3380184"/>
              <a:ext cx="1857624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Transport substances</a:t>
              </a:r>
            </a:p>
          </p:txBody>
        </p:sp>
        <p:sp>
          <p:nvSpPr>
            <p:cNvPr id="21" name="TextBox 26"/>
            <p:cNvSpPr txBox="1">
              <a:spLocks noChangeArrowheads="1"/>
            </p:cNvSpPr>
            <p:nvPr/>
          </p:nvSpPr>
          <p:spPr bwMode="auto">
            <a:xfrm>
              <a:off x="7434205" y="3629422"/>
              <a:ext cx="289342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Coordinate organismal responses</a:t>
              </a:r>
            </a:p>
          </p:txBody>
        </p:sp>
        <p:sp>
          <p:nvSpPr>
            <p:cNvPr id="22" name="TextBox 27"/>
            <p:cNvSpPr txBox="1">
              <a:spLocks noChangeArrowheads="1"/>
            </p:cNvSpPr>
            <p:nvPr/>
          </p:nvSpPr>
          <p:spPr bwMode="auto">
            <a:xfrm>
              <a:off x="7437380" y="3877072"/>
              <a:ext cx="2822889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Receive signals from outside cell</a:t>
              </a:r>
            </a:p>
          </p:txBody>
        </p:sp>
        <p:sp>
          <p:nvSpPr>
            <p:cNvPr id="23" name="TextBox 28"/>
            <p:cNvSpPr txBox="1">
              <a:spLocks noChangeArrowheads="1"/>
            </p:cNvSpPr>
            <p:nvPr/>
          </p:nvSpPr>
          <p:spPr bwMode="auto">
            <a:xfrm>
              <a:off x="7442141" y="4126309"/>
              <a:ext cx="225542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Function in cell movement</a:t>
              </a:r>
            </a:p>
          </p:txBody>
        </p:sp>
        <p:sp>
          <p:nvSpPr>
            <p:cNvPr id="24" name="TextBox 29"/>
            <p:cNvSpPr txBox="1">
              <a:spLocks noChangeArrowheads="1"/>
            </p:cNvSpPr>
            <p:nvPr/>
          </p:nvSpPr>
          <p:spPr bwMode="auto">
            <a:xfrm>
              <a:off x="7440554" y="4373959"/>
              <a:ext cx="2247410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Provide structural support</a:t>
              </a:r>
            </a:p>
          </p:txBody>
        </p:sp>
        <p:sp>
          <p:nvSpPr>
            <p:cNvPr id="25" name="TextBox 30"/>
            <p:cNvSpPr txBox="1">
              <a:spLocks noChangeArrowheads="1"/>
            </p:cNvSpPr>
            <p:nvPr/>
          </p:nvSpPr>
          <p:spPr bwMode="auto">
            <a:xfrm>
              <a:off x="2060518" y="4146154"/>
              <a:ext cx="183223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Amino acid monomer</a:t>
              </a:r>
            </a:p>
            <a:p>
              <a:pPr algn="ct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 (20 types)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12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2704" y="1871472"/>
            <a:ext cx="8546592" cy="3115056"/>
            <a:chOff x="1822704" y="1871472"/>
            <a:chExt cx="8546592" cy="311505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64"/>
            <a:stretch>
              <a:fillRect/>
            </a:stretch>
          </p:blipFill>
          <p:spPr>
            <a:xfrm>
              <a:off x="1822704" y="1871472"/>
              <a:ext cx="8546592" cy="3115056"/>
            </a:xfrm>
            <a:prstGeom prst="rect">
              <a:avLst/>
            </a:prstGeom>
          </p:spPr>
        </p:pic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330703" y="2070371"/>
              <a:ext cx="1410643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Components</a:t>
              </a:r>
            </a:p>
          </p:txBody>
        </p: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5138989" y="2070371"/>
              <a:ext cx="107721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Examples</a:t>
              </a:r>
            </a:p>
          </p:txBody>
        </p:sp>
        <p:sp>
          <p:nvSpPr>
            <p:cNvPr id="8" name="TextBox 21"/>
            <p:cNvSpPr txBox="1">
              <a:spLocks noChangeArrowheads="1"/>
            </p:cNvSpPr>
            <p:nvPr/>
          </p:nvSpPr>
          <p:spPr bwMode="auto">
            <a:xfrm>
              <a:off x="8163177" y="2070371"/>
              <a:ext cx="1102866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Functions</a:t>
              </a: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2583235" y="2499916"/>
              <a:ext cx="1510029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Nitrogenous base</a:t>
              </a:r>
            </a:p>
          </p:txBody>
        </p: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1903784" y="2920604"/>
              <a:ext cx="913712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Phosphate</a:t>
              </a:r>
            </a:p>
            <a:p>
              <a:pPr algn="ctr"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group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11" name="TextBox 7"/>
            <p:cNvSpPr txBox="1">
              <a:spLocks noChangeArrowheads="1"/>
            </p:cNvSpPr>
            <p:nvPr/>
          </p:nvSpPr>
          <p:spPr bwMode="auto">
            <a:xfrm>
              <a:off x="2248272" y="3387328"/>
              <a:ext cx="120226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P</a:t>
              </a:r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2843584" y="3730228"/>
              <a:ext cx="508152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Sugar</a:t>
              </a:r>
            </a:p>
          </p:txBody>
        </p:sp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2149848" y="4281092"/>
              <a:ext cx="1840247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Nucleotide (monomer</a:t>
              </a:r>
            </a:p>
            <a:p>
              <a:pPr algn="ctr"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of a polynucleotide)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273923" y="2615803"/>
              <a:ext cx="44884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DNA:</a:t>
              </a: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4432673" y="2977753"/>
              <a:ext cx="176490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Sugar 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deoxyribose</a:t>
              </a:r>
              <a:endPara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4431084" y="3225403"/>
              <a:ext cx="2612638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Nitrogenous bases 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 C, G, A, T</a:t>
              </a:r>
            </a:p>
          </p:txBody>
        </p:sp>
        <p:sp>
          <p:nvSpPr>
            <p:cNvPr id="17" name="TextBox 16"/>
            <p:cNvSpPr txBox="1">
              <a:spLocks noChangeArrowheads="1"/>
            </p:cNvSpPr>
            <p:nvPr/>
          </p:nvSpPr>
          <p:spPr bwMode="auto">
            <a:xfrm>
              <a:off x="4431085" y="3473053"/>
              <a:ext cx="208550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Usually double-stranded</a:t>
              </a: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273923" y="3890566"/>
              <a:ext cx="448841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RNA:</a:t>
              </a: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4431084" y="4162028"/>
              <a:ext cx="1248740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Sugar 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 ribose</a:t>
              </a:r>
            </a:p>
          </p:txBody>
        </p: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4431084" y="4409678"/>
              <a:ext cx="2633478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Nitrogenous bases 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ea typeface="ＭＳ Ｐゴシック" charset="0"/>
                  <a:cs typeface="Times New Roman" pitchFamily="18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 C, G, A, U</a:t>
              </a: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4431084" y="4657328"/>
              <a:ext cx="2016578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Usually single-stranded</a:t>
              </a:r>
            </a:p>
          </p:txBody>
        </p:sp>
        <p:sp>
          <p:nvSpPr>
            <p:cNvPr id="22" name="TextBox 22"/>
            <p:cNvSpPr txBox="1">
              <a:spLocks noChangeArrowheads="1"/>
            </p:cNvSpPr>
            <p:nvPr/>
          </p:nvSpPr>
          <p:spPr bwMode="auto">
            <a:xfrm>
              <a:off x="7279060" y="2622153"/>
              <a:ext cx="2507097" cy="205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Stores hereditary information</a:t>
              </a:r>
            </a:p>
          </p:txBody>
        </p:sp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7279060" y="3885803"/>
              <a:ext cx="2593659" cy="820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Various functions in gene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expression, including carrying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instructions from DNA to</a:t>
              </a:r>
            </a:p>
            <a:p>
              <a:pPr>
                <a:lnSpc>
                  <a:spcPts val="1550"/>
                </a:lnSpc>
              </a:pPr>
              <a:r>
                <a:rPr lang="en-US" sz="1400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ribosomes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60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The Molecules of Life</a:t>
            </a:r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algn="just"/>
            <a:r>
              <a:rPr lang="en-US" sz="2400" dirty="0">
                <a:solidFill>
                  <a:srgbClr val="FEFFFF"/>
                </a:solidFill>
              </a:rPr>
              <a:t>All living things are made up of four classes of large biological molecules: carbohydrates, lipids, proteins, and nucleic acids</a:t>
            </a:r>
          </a:p>
          <a:p>
            <a:pPr algn="just"/>
            <a:r>
              <a:rPr lang="en-US" sz="2400" b="1" dirty="0">
                <a:solidFill>
                  <a:srgbClr val="FEFFFF"/>
                </a:solidFill>
              </a:rPr>
              <a:t>Macromolecules</a:t>
            </a:r>
            <a:r>
              <a:rPr lang="en-US" sz="2400" dirty="0">
                <a:solidFill>
                  <a:srgbClr val="FEFFFF"/>
                </a:solidFill>
              </a:rPr>
              <a:t> are large molecules and are complex</a:t>
            </a:r>
          </a:p>
          <a:p>
            <a:pPr algn="just"/>
            <a:r>
              <a:rPr lang="en-US" sz="2400" dirty="0">
                <a:solidFill>
                  <a:srgbClr val="FEFFFF"/>
                </a:solidFill>
              </a:rPr>
              <a:t>Large biological molecules have unique properties that arise from the orderly arrangement of their atoms</a:t>
            </a:r>
          </a:p>
        </p:txBody>
      </p:sp>
    </p:spTree>
    <p:extLst>
      <p:ext uri="{BB962C8B-B14F-4D97-AF65-F5344CB8AC3E}">
        <p14:creationId xmlns:p14="http://schemas.microsoft.com/office/powerpoint/2010/main" val="425813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US" sz="3100"/>
              <a:t>Macromolecules are polymers, built from monomers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/>
          </a:bodyPr>
          <a:lstStyle/>
          <a:p>
            <a:pPr algn="just"/>
            <a:r>
              <a:rPr lang="en-US" sz="1800" dirty="0"/>
              <a:t>What is a polymer?</a:t>
            </a:r>
          </a:p>
          <a:p>
            <a:pPr lvl="1" algn="just"/>
            <a:r>
              <a:rPr lang="en-US" sz="1800" dirty="0"/>
              <a:t>a long molecule consisting of many similar building blocks </a:t>
            </a:r>
          </a:p>
          <a:p>
            <a:pPr algn="just"/>
            <a:r>
              <a:rPr lang="en-US" sz="1800" dirty="0"/>
              <a:t>What are the building blocks of polymers called?</a:t>
            </a:r>
          </a:p>
          <a:p>
            <a:pPr lvl="1" algn="just"/>
            <a:r>
              <a:rPr lang="en-US" sz="1800" dirty="0"/>
              <a:t>monomers</a:t>
            </a:r>
          </a:p>
          <a:p>
            <a:pPr algn="just"/>
            <a:r>
              <a:rPr lang="en-CA" sz="1800" dirty="0"/>
              <a:t>Of the large molecules that will be discussed in this chapter, which are considered polymers?</a:t>
            </a:r>
          </a:p>
          <a:p>
            <a:pPr lvl="1" algn="just"/>
            <a:r>
              <a:rPr lang="en-CA" sz="1800" dirty="0"/>
              <a:t>Carbohydrates, proteins, and nucleic acids</a:t>
            </a:r>
            <a:endParaRPr lang="en-US" sz="180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22" descr="A necklace on a table&#10;&#10;Description automatically generated">
            <a:extLst>
              <a:ext uri="{FF2B5EF4-FFF2-40B4-BE49-F238E27FC236}">
                <a16:creationId xmlns:a16="http://schemas.microsoft.com/office/drawing/2014/main" id="{88495CE2-4E00-48F1-B1FC-8A0CA1D4F0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26" r="12629" b="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304809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6340711" y="213360"/>
            <a:ext cx="5388864" cy="643128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6371587" y="216791"/>
            <a:ext cx="534761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(a) Dehydration reaction: synthesizing a polymer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333612" y="840679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8097199" y="840679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8852849" y="840679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386000" y="1258191"/>
            <a:ext cx="1564531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Short polymer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6535099" y="1693167"/>
            <a:ext cx="3385542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Dehydration removes a water</a:t>
            </a:r>
          </a:p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molecule, forming a new bond.</a:t>
            </a: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7998774" y="2712341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8770299" y="2712341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9522774" y="2712341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10292712" y="2712341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0509828" y="1258192"/>
            <a:ext cx="1051571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Unlinked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monomer</a:t>
            </a:r>
            <a:endParaRPr lang="en-US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10808649" y="1945579"/>
            <a:ext cx="431208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FFFFFF"/>
                </a:solidFill>
                <a:latin typeface="Arial"/>
                <a:ea typeface="ＭＳ Ｐゴシック" charset="0"/>
              </a:rPr>
              <a:t>H</a:t>
            </a:r>
            <a:r>
              <a:rPr lang="en-US" b="1" baseline="-25000" dirty="0">
                <a:solidFill>
                  <a:srgbClr val="FFFFFF"/>
                </a:solidFill>
                <a:latin typeface="Arial"/>
                <a:ea typeface="ＭＳ Ｐゴシック" charset="0"/>
              </a:rPr>
              <a:t>2</a:t>
            </a:r>
            <a:r>
              <a:rPr lang="en-US" b="1" dirty="0">
                <a:solidFill>
                  <a:srgbClr val="FFFFFF"/>
                </a:solidFill>
                <a:latin typeface="Arial"/>
                <a:ea typeface="ＭＳ Ｐゴシック" charset="0"/>
              </a:rPr>
              <a:t>O</a:t>
            </a:r>
          </a:p>
        </p:txBody>
      </p:sp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8336913" y="3182241"/>
            <a:ext cx="174406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Longer polymer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371587" y="3768029"/>
            <a:ext cx="5273699" cy="2720280"/>
            <a:chOff x="6371587" y="3768029"/>
            <a:chExt cx="5273699" cy="2720280"/>
          </a:xfrm>
        </p:grpSpPr>
        <p:sp>
          <p:nvSpPr>
            <p:cNvPr id="25" name="TextBox 23"/>
            <p:cNvSpPr txBox="1">
              <a:spLocks noChangeArrowheads="1"/>
            </p:cNvSpPr>
            <p:nvPr/>
          </p:nvSpPr>
          <p:spPr bwMode="auto">
            <a:xfrm>
              <a:off x="6371587" y="3768029"/>
              <a:ext cx="446276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(b) Hydrolysis: breaking down a polymer</a:t>
              </a:r>
            </a:p>
          </p:txBody>
        </p:sp>
        <p:sp>
          <p:nvSpPr>
            <p:cNvPr id="27" name="TextBox 25"/>
            <p:cNvSpPr txBox="1">
              <a:spLocks noChangeArrowheads="1"/>
            </p:cNvSpPr>
            <p:nvPr/>
          </p:nvSpPr>
          <p:spPr bwMode="auto">
            <a:xfrm>
              <a:off x="7998774" y="44157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</a:p>
          </p:txBody>
        </p:sp>
        <p:sp>
          <p:nvSpPr>
            <p:cNvPr id="28" name="TextBox 26"/>
            <p:cNvSpPr txBox="1">
              <a:spLocks noChangeArrowheads="1"/>
            </p:cNvSpPr>
            <p:nvPr/>
          </p:nvSpPr>
          <p:spPr bwMode="auto">
            <a:xfrm>
              <a:off x="8770299" y="44157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</a:p>
          </p:txBody>
        </p:sp>
        <p:sp>
          <p:nvSpPr>
            <p:cNvPr id="29" name="TextBox 27"/>
            <p:cNvSpPr txBox="1">
              <a:spLocks noChangeArrowheads="1"/>
            </p:cNvSpPr>
            <p:nvPr/>
          </p:nvSpPr>
          <p:spPr bwMode="auto">
            <a:xfrm>
              <a:off x="9522774" y="44157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3</a:t>
              </a:r>
            </a:p>
          </p:txBody>
        </p:sp>
        <p:sp>
          <p:nvSpPr>
            <p:cNvPr id="30" name="TextBox 28"/>
            <p:cNvSpPr txBox="1">
              <a:spLocks noChangeArrowheads="1"/>
            </p:cNvSpPr>
            <p:nvPr/>
          </p:nvSpPr>
          <p:spPr bwMode="auto">
            <a:xfrm>
              <a:off x="10292712" y="44157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4</a:t>
              </a:r>
            </a:p>
          </p:txBody>
        </p:sp>
        <p:sp>
          <p:nvSpPr>
            <p:cNvPr id="32" name="TextBox 30"/>
            <p:cNvSpPr txBox="1">
              <a:spLocks noChangeArrowheads="1"/>
            </p:cNvSpPr>
            <p:nvPr/>
          </p:nvSpPr>
          <p:spPr bwMode="auto">
            <a:xfrm>
              <a:off x="10900724" y="4980879"/>
              <a:ext cx="43120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H</a:t>
              </a:r>
              <a:r>
                <a:rPr lang="en-US" b="1" baseline="-25000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2</a:t>
              </a:r>
              <a:r>
                <a:rPr lang="en-US" b="1" dirty="0">
                  <a:solidFill>
                    <a:srgbClr val="FFFFFF"/>
                  </a:solidFill>
                  <a:latin typeface="Arial"/>
                  <a:ea typeface="ＭＳ Ｐゴシック" charset="0"/>
                </a:rPr>
                <a:t>O</a:t>
              </a:r>
            </a:p>
          </p:txBody>
        </p:sp>
        <p:sp>
          <p:nvSpPr>
            <p:cNvPr id="33" name="TextBox 31"/>
            <p:cNvSpPr txBox="1">
              <a:spLocks noChangeArrowheads="1"/>
            </p:cNvSpPr>
            <p:nvPr/>
          </p:nvSpPr>
          <p:spPr bwMode="auto">
            <a:xfrm>
              <a:off x="6912925" y="5082480"/>
              <a:ext cx="2975173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Hydrolysis adds a water</a:t>
              </a:r>
            </a:p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molecule, breaking a bond.</a:t>
              </a:r>
              <a:endParaRPr lang="en-US" b="1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35" name="TextBox 34"/>
            <p:cNvSpPr txBox="1">
              <a:spLocks noChangeArrowheads="1"/>
            </p:cNvSpPr>
            <p:nvPr/>
          </p:nvSpPr>
          <p:spPr bwMode="auto">
            <a:xfrm>
              <a:off x="7322499" y="62318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</a:p>
          </p:txBody>
        </p:sp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>
              <a:off x="8086087" y="62318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</a:p>
          </p:txBody>
        </p:sp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8841737" y="6231829"/>
              <a:ext cx="128240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3</a:t>
              </a:r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11478574" y="6223891"/>
              <a:ext cx="166712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>
                  <a:solidFill>
                    <a:srgbClr val="000000"/>
                  </a:solidFill>
                  <a:latin typeface="Arial"/>
                  <a:ea typeface="ＭＳ Ｐゴシック" charset="0"/>
                </a:rPr>
                <a:t>H</a:t>
              </a:r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815ABCFE-5CD1-1745-B34F-01394699B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01" y="473272"/>
            <a:ext cx="5388864" cy="1006476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The Synthesis and Breakdown of Polymers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AF49E6AA-D5ED-CF42-B400-A396EB913E3F}"/>
              </a:ext>
            </a:extLst>
          </p:cNvPr>
          <p:cNvSpPr txBox="1">
            <a:spLocks/>
          </p:cNvSpPr>
          <p:nvPr/>
        </p:nvSpPr>
        <p:spPr>
          <a:xfrm>
            <a:off x="19896" y="2033390"/>
            <a:ext cx="5923172" cy="33387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b="1" dirty="0"/>
              <a:t>Enzymes</a:t>
            </a:r>
            <a:r>
              <a:rPr lang="en-US" sz="2400" dirty="0"/>
              <a:t> are specialized macromolecules that speed up chemical reactions such as those that make or break down polymers</a:t>
            </a:r>
          </a:p>
          <a:p>
            <a:pPr algn="just"/>
            <a:r>
              <a:rPr lang="en-US" sz="2400" dirty="0"/>
              <a:t>A </a:t>
            </a:r>
            <a:r>
              <a:rPr lang="en-US" sz="2400" b="1" dirty="0"/>
              <a:t>dehydration reaction</a:t>
            </a:r>
            <a:r>
              <a:rPr lang="en-US" sz="2400" dirty="0"/>
              <a:t> occurs when two monomers bond together through the loss of a water molecule</a:t>
            </a:r>
          </a:p>
          <a:p>
            <a:pPr algn="just"/>
            <a:r>
              <a:rPr lang="en-US" sz="2400" dirty="0"/>
              <a:t>Polymers are disassembled to monomers by </a:t>
            </a:r>
            <a:r>
              <a:rPr lang="en-US" sz="2400" b="1" dirty="0"/>
              <a:t>hydrolysis</a:t>
            </a:r>
            <a:r>
              <a:rPr lang="en-US" sz="2400" dirty="0"/>
              <a:t>, a reaction that is essentially the reverse of the dehydration reaction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291081-DB1B-2E43-BFCF-D8ACB890DBEE}"/>
              </a:ext>
            </a:extLst>
          </p:cNvPr>
          <p:cNvSpPr/>
          <p:nvPr/>
        </p:nvSpPr>
        <p:spPr>
          <a:xfrm>
            <a:off x="45890" y="56316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4"/>
              </a:rPr>
              <a:t>https://sciencemusicvideos.com/ap-biology/module-6-menu-biochemistry/biochemistry-1-monomers-and-polymers-the-four-families-of-biological-molecules-ap-interactive-tutorial/#Four_families_overview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45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D21050B-D85A-4CC6-94EC-450D24F196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4720EDA-E218-43A9-8817-08F09F4DB6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87C4F29-0DC4-4901-A2FD-7C88889E60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5F81162-7738-4BC8-BA5D-ADEFD7F2D1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083" y="-1044"/>
            <a:ext cx="6432966" cy="6859043"/>
          </a:xfrm>
          <a:prstGeom prst="rect">
            <a:avLst/>
          </a:prstGeom>
          <a:solidFill>
            <a:schemeClr val="bg1"/>
          </a:solidFill>
          <a:ln w="1206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0083" y="49229"/>
            <a:ext cx="6432966" cy="2228759"/>
          </a:xfrm>
        </p:spPr>
        <p:txBody>
          <a:bodyPr anchor="b">
            <a:normAutofit/>
          </a:bodyPr>
          <a:lstStyle/>
          <a:p>
            <a:pPr algn="ctr"/>
            <a:r>
              <a:rPr lang="en-US" dirty="0"/>
              <a:t>Carbohydrates serve as fuel and building material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2439" y="2959729"/>
            <a:ext cx="5448255" cy="3341075"/>
          </a:xfrm>
        </p:spPr>
        <p:txBody>
          <a:bodyPr anchor="t">
            <a:normAutofit/>
          </a:bodyPr>
          <a:lstStyle/>
          <a:p>
            <a:pPr algn="just"/>
            <a:r>
              <a:rPr lang="en-US" sz="1800" dirty="0"/>
              <a:t>Carbohydrates include sugars and the polymers of sugars</a:t>
            </a:r>
          </a:p>
          <a:p>
            <a:pPr algn="just"/>
            <a:r>
              <a:rPr lang="en-US" sz="1800" dirty="0"/>
              <a:t>The simplest carbohydrates are monosaccharides, or simple sugars</a:t>
            </a:r>
          </a:p>
          <a:p>
            <a:pPr algn="just"/>
            <a:r>
              <a:rPr lang="en-US" sz="1800" dirty="0"/>
              <a:t>Carbohydrate macromolecules are polysaccharides, polymers composed of many sugar building blocks</a:t>
            </a:r>
          </a:p>
        </p:txBody>
      </p:sp>
    </p:spTree>
    <p:extLst>
      <p:ext uri="{BB962C8B-B14F-4D97-AF65-F5344CB8AC3E}">
        <p14:creationId xmlns:p14="http://schemas.microsoft.com/office/powerpoint/2010/main" val="121930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e302bc62-4df2-4820-828e-6eff231c6214"/>
  <p:tag name="WASPOLLED" val="878C2A4BF9F6416D92F8A2037CB47FD1"/>
  <p:tag name="TPVERSION" val="8"/>
  <p:tag name="TPFULLVERSION" val="8.7.1.1"/>
  <p:tag name="PPTVERSION" val="16"/>
  <p:tag name="TPOS" val="2"/>
  <p:tag name="TPLASTSAVEVERSION" val="6.4 P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9AB03E88C5304196B1528A4DDC37639E&lt;/guid&gt;&#10;        &lt;description /&gt;&#10;        &lt;date&gt;9/12/2019 2:41:50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CA33CA2CCD6C4CEB8ED638BCC61F952D&lt;/guid&gt;&#10;            &lt;repollguid&gt;649E950437C34950A50607ACEDD4AD59&lt;/repollguid&gt;&#10;            &lt;sourceid&gt;CFA849488EED432C8D73D03EEA7033A0&lt;/sourceid&gt;&#10;            &lt;questiontext&gt;Which functional group can act as a base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190F65BB60CF4365A81BD08A7DA53556&lt;/guid&gt;&#10;                    &lt;answertext&gt;Carbonyl&lt;/answertext&gt;&#10;                    &lt;valuetype&gt;-1&lt;/valuetype&gt;&#10;                &lt;/answer&gt;&#10;                &lt;answer&gt;&#10;                    &lt;guid&gt;0B3E8FC143C348A28060A5D2661A4C68&lt;/guid&gt;&#10;                    &lt;answertext&gt;Carboxyl&lt;/answertext&gt;&#10;                    &lt;valuetype&gt;-1&lt;/valuetype&gt;&#10;                &lt;/answer&gt;&#10;                &lt;answer&gt;&#10;                    &lt;guid&gt;254586B86FFF49E1B24F0000A241354E&lt;/guid&gt;&#10;                    &lt;answertext&gt;Amino&lt;/answertext&gt;&#10;                    &lt;valuetype&gt;1&lt;/valuetype&gt;&#10;                &lt;/answer&gt;&#10;                &lt;answer&gt;&#10;                    &lt;guid&gt;EB79F9AB3208408F9930D8EE04657EB3&lt;/guid&gt;&#10;                    &lt;answertext&gt;methyl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6AD4259F1AC747BE828011EB4FC146B1&lt;/guid&gt;&#10;        &lt;description /&gt;&#10;        &lt;date&gt;9/18/2019 8:10:12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920609D1ADE34592A0AD49325995FF33&lt;/guid&gt;&#10;            &lt;repollguid&gt;9B328F6BF6FC463EBD40C378495B6A99&lt;/repollguid&gt;&#10;            &lt;sourceid&gt;50366C1B03F44A06B76E71B04E246C93&lt;/sourceid&gt;&#10;            &lt;questiontext&gt;Polymers are made of monomer subunits that are joined by what type of bonds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3E1F4A492F924728971B4B6A689B710D&lt;/guid&gt;&#10;                    &lt;answertext&gt;Ionic bonds &lt;/answertext&gt;&#10;                    &lt;valuetype&gt;-1&lt;/valuetype&gt;&#10;                &lt;/answer&gt;&#10;                &lt;answer&gt;&#10;                    &lt;guid&gt;69D61BFC5E1140CDB5D4FDE096D290B1&lt;/guid&gt;&#10;                    &lt;answertext&gt;Covalent bonds&lt;/answertext&gt;&#10;                    &lt;valuetype&gt;1&lt;/valuetype&gt;&#10;                &lt;/answer&gt;&#10;                &lt;answer&gt;&#10;                    &lt;guid&gt;83847D987D014E9C8C5DF3FFC0402459&lt;/guid&gt;&#10;                    &lt;answertext&gt;Hydrogen bonds&lt;/answertext&gt;&#10;                    &lt;valuetype&gt;-1&lt;/valuetype&gt;&#10;                &lt;/answer&gt;&#10;                &lt;answer&gt;&#10;                    &lt;guid&gt;8B5FEB2498384E5FADAE6BD08922DC5A&lt;/guid&gt;&#10;                    &lt;answertext&gt;Hydrophobic bonds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6DED30C6EBEC4904A283DF8DA9227D45&lt;/guid&gt;&#10;        &lt;description /&gt;&#10;        &lt;date&gt;9/18/2019 8:12:37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0040A50D1D4745298839C6E393407E5F&lt;/guid&gt;&#10;            &lt;repollguid&gt;CC260055396A4AC0BD5FA5B860E8588B&lt;/repollguid&gt;&#10;            &lt;sourceid&gt;C592C35E45264B599CF870312E2E8E81&lt;/sourceid&gt;&#10;            &lt;questiontext&gt;Lipids cannot be considered polymers because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2D97366B867E4602B0065837859D3F44&lt;/guid&gt;&#10;                    &lt;answertext&gt;They contain polar covalent bonds&lt;/answertext&gt;&#10;                    &lt;valuetype&gt;-1&lt;/valuetype&gt;&#10;                &lt;/answer&gt;&#10;                &lt;answer&gt;&#10;                    &lt;guid&gt;86C7DC03E1734CFE8FAB275D3CA4151C&lt;/guid&gt;&#10;                    &lt;answertext&gt;Their structure includes carbon rings&lt;/answertext&gt;&#10;                    &lt;valuetype&gt;-1&lt;/valuetype&gt;&#10;                &lt;/answer&gt;&#10;                &lt;answer&gt;&#10;                    &lt;guid&gt;25EC77AE46AE434F82461A4D313EBF04&lt;/guid&gt;&#10;                    &lt;answertext&gt;They can be artificially created&lt;/answertext&gt;&#10;                    &lt;valuetype&gt;-1&lt;/valuetype&gt;&#10;                &lt;/answer&gt;&#10;                &lt;answer&gt;&#10;                    &lt;guid&gt;A2B4487209194644AB4771D6967D7592&lt;/guid&gt;&#10;                    &lt;answertext&gt;Their monomers are connected via ionic bonds&lt;/answertext&gt;&#10;                    &lt;valuetype&gt;-1&lt;/valuetype&gt;&#10;                &lt;/answer&gt;&#10;                &lt;answer&gt;&#10;                    &lt;guid&gt;6A749AF463544629AF842FFCE4D9A278&lt;/guid&gt;&#10;                    &lt;answertext&gt;They are not composed of monomer subunits&lt;/answertext&gt;&#10;                    &lt;valuetype&gt;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8312DE8B85434D318DFAB9CD7486CDFA&lt;/guid&gt;&#10;        &lt;description /&gt;&#10;        &lt;date&gt;9/12/2019 2:37:27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763B4DB4E462476BAA8BAC55D39FC15E&lt;/guid&gt;&#10;            &lt;repollguid&gt;EDC25937AA6F4F829A8356AD7D7588AB&lt;/repollguid&gt;&#10;            &lt;sourceid&gt;D1BEB95278A94999AD18B8941A5D6B0F&lt;/sourceid&gt;&#10;            &lt;questiontext&gt;How many hydrogen atoms can be attached to carbon B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774F3B89016844E99EFED4A1B69A59CE&lt;/guid&gt;&#10;                    &lt;answertext&gt;2&lt;/answertext&gt;&#10;                    &lt;valuetype&gt;-1&lt;/valuetype&gt;&#10;                &lt;/answer&gt;&#10;                &lt;answer&gt;&#10;                    &lt;guid&gt;9087FFC3804F4C418BB6BF45B0C89F59&lt;/guid&gt;&#10;                    &lt;answertext&gt;1&lt;/answertext&gt;&#10;                    &lt;valuetype&gt;1&lt;/valuetype&gt;&#10;                &lt;/answer&gt;&#10;                &lt;answer&gt;&#10;                    &lt;guid&gt;BBDEBF085D3140679C3A12F5E9C2B21B&lt;/guid&gt;&#10;                    &lt;answertext&gt;3&lt;/answertext&gt;&#10;                    &lt;valuetype&gt;-1&lt;/valuetype&gt;&#10;                &lt;/answer&gt;&#10;                &lt;answer&gt;&#10;                    &lt;guid&gt;A1636FCCA7974D3FBDC4DCB6DE4BF8D8&lt;/guid&gt;&#10;                    &lt;answertext&gt;4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EB166EB582954AA08C50EE07C4E3FF30&lt;/guid&gt;&#10;        &lt;description /&gt;&#10;        &lt;date&gt;9/18/2019 8:14:56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8449E55A14464F66AD043E250B163F2F&lt;/guid&gt;&#10;            &lt;repollguid&gt;AAACF452F5194F08AAB4802D96A4663C&lt;/repollguid&gt;&#10;            &lt;sourceid&gt;DB2FE85E087F4A489971E6CF1F164856&lt;/sourceid&gt;&#10;            &lt;questiontext&gt;The chemical bonds present in a molecule contribute to the properties of the molecule. Carbon is an unusual atom in that it can form multiple bonds. Which statement is not true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4F8F7DF0EDE94B4BA4521FBACA46553D&lt;/guid&gt;&#10;                    &lt;answertext&gt;A carbon-to-carbon cis double bond is the type found in nature and is associated with cardiovascular health&lt;/answertext&gt;&#10;                    &lt;valuetype&gt;-1&lt;/valuetype&gt;&#10;                &lt;/answer&gt;&#10;                &lt;answer&gt;&#10;                    &lt;guid&gt;42F766E1C9DA4DBBB2A9B895ADD91103&lt;/guid&gt;&#10;                    &lt;answertext&gt;A carbon-to-carbon trans double bond that is made artificially in food processing is associated with poor cardiovascular health.&lt;/answertext&gt;&#10;                    &lt;valuetype&gt;-1&lt;/valuetype&gt;&#10;                &lt;/answer&gt;&#10;                &lt;answer&gt;&#10;                    &lt;guid&gt;0FDAB7B65D274000BCF52289EAEF7F78&lt;/guid&gt;&#10;                    &lt;answertext&gt;A carbon-to-carbon double bond in the cis configuration creates a bend in the hydrocarbon chain&lt;/answertext&gt;&#10;                    &lt;valuetype&gt;-1&lt;/valuetype&gt;&#10;                &lt;/answer&gt;&#10;                &lt;answer&gt;&#10;                    &lt;guid&gt;EE08C0D225AC4AB19D9D722F2F717AC5&lt;/guid&gt;&#10;                    &lt;answertext&gt;Saturated fats are those that have carbon-to-carbon double bonds and are associated with good health&lt;/answertext&gt;&#10;                    &lt;valuetype&gt;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COLORTYPE" val="SCHEME"/>
  <p:tag name="DEFINEDCOLORS" val="3,6,10,45,32,50,13,4,9,55,1"/>
  <p:tag name="LABELFORMAT" val="0"/>
  <p:tag name="NUMBERFORMA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0E41A6D11EEB4C08A413BA0314AE90E4&lt;/guid&gt;&#10;        &lt;description /&gt;&#10;        &lt;date&gt;9/12/2019 2:39:05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5AA66DB46B1049F8AA93AA458223AE98&lt;/guid&gt;&#10;            &lt;repollguid&gt;CC39D9796AE2496FA2AEF79E12EA9B2F&lt;/repollguid&gt;&#10;            &lt;sourceid&gt;C2F6F1FB560644C3BE67849ADDC60249&lt;/sourceid&gt;&#10;            &lt;questiontext&gt;Which functional group(s) is (are) present in all amino acids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E70CFD00DDEE44469653AECB99BD010C&lt;/guid&gt;&#10;                    &lt;answertext&gt;A and B&lt;/answertext&gt;&#10;                    &lt;valuetype&gt;-1&lt;/valuetype&gt;&#10;                &lt;/answer&gt;&#10;                &lt;answer&gt;&#10;                    &lt;guid&gt;A920176545DB4A63805848C033DEAF20&lt;/guid&gt;&#10;                    &lt;answertext&gt;B and D&lt;/answertext&gt;&#10;                    &lt;valuetype&gt;-1&lt;/valuetype&gt;&#10;                &lt;/answer&gt;&#10;                &lt;answer&gt;&#10;                    &lt;guid&gt;3104BDA408204C99A3B6C7E499B3F7D8&lt;/guid&gt;&#10;                    &lt;answertext&gt;C only&lt;/answertext&gt;&#10;                    &lt;valuetype&gt;-1&lt;/valuetype&gt;&#10;                &lt;/answer&gt;&#10;                &lt;answer&gt;&#10;                    &lt;guid&gt;DD2C78574AFD4AD698175BEADCA397E8&lt;/guid&gt;&#10;                    &lt;answertext&gt;B and C&lt;/answertext&gt;&#10;                    &lt;valuetype&gt;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A9640F4C393C432CAEECBC833F70F812&lt;/guid&gt;&#10;        &lt;description /&gt;&#10;        &lt;date&gt;9/12/2019 2:40:49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17217AB03DA24A9AB091AC63D9D5A93C&lt;/guid&gt;&#10;            &lt;repollguid&gt;81542D7573E34364B31481B9238BDCFB&lt;/repollguid&gt;&#10;            &lt;sourceid&gt;337BA0B7D9C44FF0A48E1E877845B2E5&lt;/sourceid&gt;&#10;            &lt;questiontext&gt;Which functional group can act as an acid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answers&gt;&#10;                &lt;answer&gt;&#10;                    &lt;guid&gt;A580313C29D84D628932375D49C66897&lt;/guid&gt;&#10;                    &lt;answertext&gt;Amino&lt;/answertext&gt;&#10;                    &lt;valuetype&gt;-1&lt;/valuetype&gt;&#10;                &lt;/answer&gt;&#10;                &lt;answer&gt;&#10;                    &lt;guid&gt;5A0FCB97E7FC4DA9BEB227C512EDF22A&lt;/guid&gt;&#10;                    &lt;answertext&gt;Carboxyl&lt;/answertext&gt;&#10;                    &lt;valuetype&gt;1&lt;/valuetype&gt;&#10;                &lt;/answer&gt;&#10;                &lt;answer&gt;&#10;                    &lt;guid&gt;B8CEBD5D36F244958FDE1F7BCEF36250&lt;/guid&gt;&#10;                    &lt;answertext&gt;Carbonyl&lt;/answertext&gt;&#10;                    &lt;valuetype&gt;-1&lt;/valuetype&gt;&#10;                &lt;/answer&gt;&#10;                &lt;answer&gt;&#10;                    &lt;guid&gt;6C45805F2FF4408A9993247F97B90187&lt;/guid&gt;&#10;                    &lt;answertext&gt;methyl&lt;/answertext&gt;&#10;                    &lt;valuetype&gt;-1&lt;/valuetype&gt;&#10;                &lt;/answer&gt;&#10;            &lt;/answers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multichoice&gt;&#10;    &lt;/questions&gt;&#10;&lt;/questionlist&gt;"/>
  <p:tag name="HASRESULTS" val="False"/>
  <p:tag name="LIVECHARTING" val="False"/>
  <p:tag name="AUTOOPENPOLL" val="True"/>
  <p:tag name="AUTOFORMATCHART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COLORTYPE" val="SCHEME"/>
  <p:tag name="DEFINEDCOLORS" val="3,6,10,45,32,50,13,4,9,55,1"/>
  <p:tag name="LABELFORMAT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2114</Words>
  <Application>Microsoft Office PowerPoint</Application>
  <PresentationFormat>Widescreen</PresentationFormat>
  <Paragraphs>387</Paragraphs>
  <Slides>51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5" baseType="lpstr">
      <vt:lpstr>MS PGothic</vt:lpstr>
      <vt:lpstr>MS PGothic</vt:lpstr>
      <vt:lpstr>游ゴシック</vt:lpstr>
      <vt:lpstr>Arial</vt:lpstr>
      <vt:lpstr>Calibri</vt:lpstr>
      <vt:lpstr>Calibri Light</vt:lpstr>
      <vt:lpstr>Corbel</vt:lpstr>
      <vt:lpstr>等线</vt:lpstr>
      <vt:lpstr>Symbol</vt:lpstr>
      <vt:lpstr>Times</vt:lpstr>
      <vt:lpstr>Times New Roman</vt:lpstr>
      <vt:lpstr>Tw Cen MT</vt:lpstr>
      <vt:lpstr>ヒラギノ角ゴ Pro W3</vt:lpstr>
      <vt:lpstr>Office Theme</vt:lpstr>
      <vt:lpstr>The Structure and Function of Large Biological Molecules</vt:lpstr>
      <vt:lpstr>How many hydrogen atoms can be attached to carbon B?</vt:lpstr>
      <vt:lpstr>Which functional group(s) is (are) present in all amino acids?</vt:lpstr>
      <vt:lpstr>Which functional group can act as an acid?</vt:lpstr>
      <vt:lpstr>Which functional group can act as a base?</vt:lpstr>
      <vt:lpstr>The Molecules of Life</vt:lpstr>
      <vt:lpstr>Macromolecules are polymers, built from monomers</vt:lpstr>
      <vt:lpstr>The Synthesis and Breakdown of Polymers</vt:lpstr>
      <vt:lpstr>Carbohydrates serve as fuel and building material</vt:lpstr>
      <vt:lpstr>Sugars</vt:lpstr>
      <vt:lpstr>Linear and ring forms of glucose</vt:lpstr>
      <vt:lpstr>Synthesis of disaccharides </vt:lpstr>
      <vt:lpstr>Storage Polysaccharides</vt:lpstr>
      <vt:lpstr>Structural Polysaccharides</vt:lpstr>
      <vt:lpstr>Starch and cellulose</vt:lpstr>
      <vt:lpstr>PowerPoint Presentation</vt:lpstr>
      <vt:lpstr>Lipids are a diverse group  of hydrophobic molecules</vt:lpstr>
      <vt:lpstr>Fats</vt:lpstr>
      <vt:lpstr>PowerPoint Presentation</vt:lpstr>
      <vt:lpstr>Saturated and Unsaturated Fats</vt:lpstr>
      <vt:lpstr>Phospholipids</vt:lpstr>
      <vt:lpstr>Steroids</vt:lpstr>
      <vt:lpstr>Proteins have many structures, resulting in a wide range of functions</vt:lpstr>
      <vt:lpstr>Enzymes</vt:lpstr>
      <vt:lpstr>Proteins have many structures, resulting in a wide range of functions</vt:lpstr>
      <vt:lpstr>Protein Structure</vt:lpstr>
      <vt:lpstr>PowerPoint Presentation</vt:lpstr>
      <vt:lpstr>PowerPoint Presentation</vt:lpstr>
      <vt:lpstr>PowerPoint Presentation</vt:lpstr>
      <vt:lpstr>Polymers are made of monomer subunits that are joined by what type of bonds?</vt:lpstr>
      <vt:lpstr>Lipids cannot be considered polymers because</vt:lpstr>
      <vt:lpstr>The chemical bonds present in a molecule contribute to the properties of the molecule. Carbon is an unusual atom in that it can form multiple bonds. Which statement is not true?</vt:lpstr>
      <vt:lpstr>Amino Acid Polymers</vt:lpstr>
      <vt:lpstr>Proteins can be represented in different ways</vt:lpstr>
      <vt:lpstr>Four Levels of Protein Structure</vt:lpstr>
      <vt:lpstr>Primary Structure</vt:lpstr>
      <vt:lpstr>Secondary structure</vt:lpstr>
      <vt:lpstr>Tertiary structure </vt:lpstr>
      <vt:lpstr>Quaternary structure </vt:lpstr>
      <vt:lpstr>Sickle-Cell Disease</vt:lpstr>
      <vt:lpstr>What Determines Protein Structure?</vt:lpstr>
      <vt:lpstr>Nucleic acids store and transmit hereditary information</vt:lpstr>
      <vt:lpstr>The Roles of Nucleic Acids</vt:lpstr>
      <vt:lpstr>The Structure of Nucleic Acids</vt:lpstr>
      <vt:lpstr>The Structure of Nucleic Acids</vt:lpstr>
      <vt:lpstr>PowerPoint Presentation</vt:lpstr>
      <vt:lpstr>The DNA Double Helix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Structure and Function of Large Biological Molecules</dc:title>
  <dc:creator>Hurt, Centdrika</dc:creator>
  <cp:lastModifiedBy>Hurt, Centdrika</cp:lastModifiedBy>
  <cp:revision>2</cp:revision>
  <dcterms:created xsi:type="dcterms:W3CDTF">2020-09-07T14:18:42Z</dcterms:created>
  <dcterms:modified xsi:type="dcterms:W3CDTF">2020-09-07T14:29:10Z</dcterms:modified>
</cp:coreProperties>
</file>