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13004800" cy="9753600"/>
  <p:notesSz cx="7102475" cy="9388475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4000" b="0" i="0" u="none" strike="noStrike" cap="none" spc="0" normalizeH="0" baseline="0">
        <a:ln>
          <a:noFill/>
        </a:ln>
        <a:solidFill>
          <a:srgbClr val="858585"/>
        </a:solidFill>
        <a:effectLst/>
        <a:uFillTx/>
        <a:latin typeface="+mn-lt"/>
        <a:ea typeface="+mn-ea"/>
        <a:cs typeface="+mn-cs"/>
        <a:sym typeface="Marker Fel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solidFill>
                <a:srgbClr val="4780AA"/>
              </a:solidFill>
              <a:prstDash val="solid"/>
              <a:miter lim="400000"/>
            </a:ln>
          </a:left>
          <a:right>
            <a:ln w="12700" cap="flat">
              <a:solidFill>
                <a:srgbClr val="4780AA"/>
              </a:solidFill>
              <a:prstDash val="solid"/>
              <a:miter lim="400000"/>
            </a:ln>
          </a:right>
          <a:top>
            <a:ln w="12700" cap="flat">
              <a:solidFill>
                <a:srgbClr val="4780AA"/>
              </a:solidFill>
              <a:prstDash val="solid"/>
              <a:miter lim="400000"/>
            </a:ln>
          </a:top>
          <a:bottom>
            <a:ln w="12700" cap="flat">
              <a:solidFill>
                <a:srgbClr val="4780AA"/>
              </a:solidFill>
              <a:prstDash val="solid"/>
              <a:miter lim="400000"/>
            </a:ln>
          </a:bottom>
          <a:insideH>
            <a:ln w="12700" cap="flat">
              <a:solidFill>
                <a:srgbClr val="4780AA"/>
              </a:solidFill>
              <a:prstDash val="solid"/>
              <a:miter lim="400000"/>
            </a:ln>
          </a:insideH>
          <a:insideV>
            <a:ln w="12700" cap="flat">
              <a:solidFill>
                <a:srgbClr val="4780AA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B9C4C8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780AA"/>
              </a:solidFill>
              <a:prstDash val="solid"/>
              <a:miter lim="400000"/>
            </a:ln>
          </a:left>
          <a:right>
            <a:ln w="12700" cap="flat">
              <a:solidFill>
                <a:srgbClr val="4780AA"/>
              </a:solidFill>
              <a:prstDash val="solid"/>
              <a:miter lim="400000"/>
            </a:ln>
          </a:right>
          <a:top>
            <a:ln w="12700" cap="flat">
              <a:solidFill>
                <a:srgbClr val="4780AA"/>
              </a:solidFill>
              <a:prstDash val="solid"/>
              <a:miter lim="400000"/>
            </a:ln>
          </a:top>
          <a:bottom>
            <a:ln w="12700" cap="flat">
              <a:solidFill>
                <a:srgbClr val="4780AA"/>
              </a:solidFill>
              <a:prstDash val="solid"/>
              <a:miter lim="400000"/>
            </a:ln>
          </a:bottom>
          <a:insideH>
            <a:ln w="12700" cap="flat">
              <a:solidFill>
                <a:srgbClr val="4780AA"/>
              </a:solidFill>
              <a:prstDash val="solid"/>
              <a:miter lim="400000"/>
            </a:ln>
          </a:insideH>
          <a:insideV>
            <a:ln w="12700" cap="flat">
              <a:solidFill>
                <a:srgbClr val="4780AA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313507"/>
              <a:satOff val="34334"/>
              <a:lumOff val="-8266"/>
              <a:alpha val="62000"/>
            </a:schemeClr>
          </a:solidFill>
        </a:fill>
      </a:tcStyle>
    </a:firstCol>
    <a:lastRow>
      <a:tcTxStyle b="off" i="off">
        <a:fontRef idx="minor">
          <a:srgbClr val="45A7DE"/>
        </a:fontRef>
        <a:srgbClr val="45A7DE"/>
      </a:tcTxStyle>
      <a:tcStyle>
        <a:tcBdr>
          <a:left>
            <a:ln w="12700" cap="flat">
              <a:solidFill>
                <a:srgbClr val="4780AA"/>
              </a:solidFill>
              <a:prstDash val="solid"/>
              <a:miter lim="400000"/>
            </a:ln>
          </a:left>
          <a:right>
            <a:ln w="12700" cap="flat">
              <a:solidFill>
                <a:srgbClr val="4780AA"/>
              </a:solidFill>
              <a:prstDash val="solid"/>
              <a:miter lim="400000"/>
            </a:ln>
          </a:right>
          <a:top>
            <a:ln w="25400" cap="flat">
              <a:solidFill>
                <a:srgbClr val="4780AA"/>
              </a:solidFill>
              <a:prstDash val="solid"/>
              <a:miter lim="400000"/>
            </a:ln>
          </a:top>
          <a:bottom>
            <a:ln w="12700" cap="flat">
              <a:solidFill>
                <a:srgbClr val="4780AA"/>
              </a:solidFill>
              <a:prstDash val="solid"/>
              <a:miter lim="400000"/>
            </a:ln>
          </a:bottom>
          <a:insideH>
            <a:ln w="12700" cap="flat">
              <a:solidFill>
                <a:srgbClr val="4780AA"/>
              </a:solidFill>
              <a:prstDash val="solid"/>
              <a:miter lim="400000"/>
            </a:ln>
          </a:insideH>
          <a:insideV>
            <a:ln w="12700" cap="flat">
              <a:solidFill>
                <a:srgbClr val="4780AA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4780AA"/>
              </a:solidFill>
              <a:prstDash val="solid"/>
              <a:miter lim="400000"/>
            </a:ln>
          </a:left>
          <a:right>
            <a:ln w="12700" cap="flat">
              <a:solidFill>
                <a:srgbClr val="4780AA"/>
              </a:solidFill>
              <a:prstDash val="solid"/>
              <a:miter lim="400000"/>
            </a:ln>
          </a:right>
          <a:top>
            <a:ln w="12700" cap="flat">
              <a:solidFill>
                <a:srgbClr val="4780AA"/>
              </a:solidFill>
              <a:prstDash val="solid"/>
              <a:miter lim="400000"/>
            </a:ln>
          </a:top>
          <a:bottom>
            <a:ln w="12700" cap="flat">
              <a:solidFill>
                <a:srgbClr val="4780AA"/>
              </a:solidFill>
              <a:prstDash val="solid"/>
              <a:miter lim="400000"/>
            </a:ln>
          </a:bottom>
          <a:insideH>
            <a:ln w="12700" cap="flat">
              <a:solidFill>
                <a:srgbClr val="4780AA"/>
              </a:solidFill>
              <a:prstDash val="solid"/>
              <a:miter lim="400000"/>
            </a:ln>
          </a:insideH>
          <a:insideV>
            <a:ln w="12700" cap="flat">
              <a:solidFill>
                <a:srgbClr val="4780AA"/>
              </a:solidFill>
              <a:prstDash val="solid"/>
              <a:miter lim="400000"/>
            </a:ln>
          </a:insideV>
        </a:tcBdr>
        <a:fill>
          <a:solidFill>
            <a:schemeClr val="accent1">
              <a:hueOff val="-313507"/>
              <a:satOff val="34334"/>
              <a:lumOff val="-8266"/>
              <a:alpha val="62000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chemeClr val="accent1">
              <a:hueOff val="-313507"/>
              <a:satOff val="34334"/>
              <a:lumOff val="-8266"/>
              <a:alpha val="10000"/>
            </a:scheme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top>
          <a:bottom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bottom>
          <a:insideH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-254308"/>
              <a:satOff val="57261"/>
              <a:lumOff val="12765"/>
              <a:alpha val="62000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37185"/>
              <a:satOff val="27043"/>
              <a:lumOff val="-11337"/>
              <a:alpha val="80000"/>
            </a:scheme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37185"/>
              <a:satOff val="27043"/>
              <a:lumOff val="-11337"/>
              <a:alpha val="80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4C4C4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BABABA">
              <a:alpha val="70000"/>
            </a:srgbClr>
          </a:solidFill>
        </a:fill>
      </a:tcStyle>
    </a:firstCol>
    <a:lastRow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4B4B4B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chemeClr val="accent2">
              <a:hueOff val="-739060"/>
              <a:satOff val="51948"/>
              <a:lumOff val="-8454"/>
              <a:alpha val="62000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868685"/>
              </a:solidFill>
              <a:prstDash val="solid"/>
              <a:miter lim="400000"/>
            </a:ln>
          </a:top>
          <a:bottom>
            <a:ln w="12700" cap="flat">
              <a:solidFill>
                <a:srgbClr val="868685"/>
              </a:solidFill>
              <a:prstDash val="solid"/>
              <a:miter lim="400000"/>
            </a:ln>
          </a:bottom>
          <a:insideH>
            <a:ln w="12700" cap="flat">
              <a:solidFill>
                <a:srgbClr val="8686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wholeTbl>
    <a:band2H>
      <a:tcTxStyle/>
      <a:tcStyle>
        <a:tcBdr/>
        <a:fill>
          <a:solidFill>
            <a:srgbClr val="D5CBC0">
              <a:alpha val="39000"/>
            </a:srgbClr>
          </a:solidFill>
        </a:fill>
      </a:tcStyle>
    </a:band2H>
    <a:firstCo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solidFill>
                <a:srgbClr val="868685"/>
              </a:solidFill>
              <a:prstDash val="solid"/>
              <a:miter lim="400000"/>
            </a:ln>
          </a:left>
          <a:right>
            <a:ln w="12700" cap="flat">
              <a:solidFill>
                <a:srgbClr val="868685"/>
              </a:solidFill>
              <a:prstDash val="solid"/>
              <a:miter lim="400000"/>
            </a:ln>
          </a:right>
          <a:top>
            <a:ln w="12700" cap="flat">
              <a:solidFill>
                <a:srgbClr val="868685"/>
              </a:solidFill>
              <a:prstDash val="solid"/>
              <a:miter lim="400000"/>
            </a:ln>
          </a:top>
          <a:bottom>
            <a:ln w="12700" cap="flat">
              <a:solidFill>
                <a:srgbClr val="868685"/>
              </a:solidFill>
              <a:prstDash val="solid"/>
              <a:miter lim="400000"/>
            </a:ln>
          </a:bottom>
          <a:insideH>
            <a:ln w="12700" cap="flat">
              <a:solidFill>
                <a:srgbClr val="868685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A3C00"/>
              </a:solidFill>
              <a:prstDash val="solid"/>
              <a:miter lim="400000"/>
            </a:ln>
          </a:top>
          <a:bottom>
            <a:ln w="12700" cap="flat">
              <a:solidFill>
                <a:srgbClr val="9A3C00"/>
              </a:solidFill>
              <a:prstDash val="solid"/>
              <a:miter lim="400000"/>
            </a:ln>
          </a:bottom>
          <a:insideH>
            <a:ln w="12700" cap="flat">
              <a:solidFill>
                <a:srgbClr val="9A3C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E5F00">
              <a:alpha val="8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A3C00"/>
              </a:solidFill>
              <a:prstDash val="solid"/>
              <a:miter lim="400000"/>
            </a:ln>
          </a:top>
          <a:bottom>
            <a:ln w="12700" cap="flat">
              <a:solidFill>
                <a:srgbClr val="9A3C00"/>
              </a:solidFill>
              <a:prstDash val="solid"/>
              <a:miter lim="400000"/>
            </a:ln>
          </a:bottom>
          <a:insideH>
            <a:ln w="12700" cap="flat">
              <a:solidFill>
                <a:srgbClr val="9A3C00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DE5F00">
              <a:alpha val="80000"/>
            </a:srgb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685948">
              <a:alpha val="1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160F02">
                  <a:alpha val="70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160F02">
                  <a:alpha val="70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160F02">
                  <a:alpha val="70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160F02">
                  <a:alpha val="70000"/>
                </a:srgbClr>
              </a:solidFill>
              <a:prstDash val="solid"/>
              <a:miter lim="400000"/>
            </a:ln>
          </a:insideV>
        </a:tcBdr>
        <a:fill>
          <a:solidFill>
            <a:srgbClr val="685948">
              <a:alpha val="62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V>
        </a:tcBdr>
        <a:fill>
          <a:solidFill>
            <a:srgbClr val="000000">
              <a:alpha val="70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left>
          <a:right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right>
          <a:top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top>
          <a:bottom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bottom>
          <a:insideH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H>
          <a:insideV>
            <a:ln w="25400" cap="flat">
              <a:solidFill>
                <a:srgbClr val="685948">
                  <a:alpha val="62000"/>
                </a:srgbClr>
              </a:solidFill>
              <a:prstDash val="solid"/>
              <a:miter lim="400000"/>
            </a:ln>
          </a:insideV>
        </a:tcBdr>
        <a:fill>
          <a:solidFill>
            <a:srgbClr val="000000">
              <a:alpha val="70000"/>
            </a:srgbClr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858585"/>
        </a:fontRef>
        <a:srgbClr val="858585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wholeTbl>
    <a:band2H>
      <a:tcTxStyle/>
      <a:tcStyle>
        <a:tcBdr/>
        <a:fill>
          <a:solidFill>
            <a:srgbClr val="FEFEE0">
              <a:alpha val="55000"/>
            </a:srgbClr>
          </a:solidFill>
        </a:fill>
      </a:tcStyle>
    </a:band2H>
    <a:firstCol>
      <a:tcTxStyle b="off" i="off">
        <a:fontRef idx="minor">
          <a:srgbClr val="45A7DE"/>
        </a:fontRef>
        <a:srgbClr val="45A7DE"/>
      </a:tcTxStyle>
      <a:tcStyle>
        <a:tcBdr>
          <a:left>
            <a:ln w="12700" cap="flat">
              <a:noFill/>
              <a:miter lim="400000"/>
            </a:ln>
          </a:left>
          <a:right>
            <a:ln w="31750" cap="flat">
              <a:solidFill>
                <a:schemeClr val="accent5">
                  <a:hueOff val="61010"/>
                  <a:satOff val="20460"/>
                  <a:lumOff val="-2197"/>
                  <a:alpha val="62000"/>
                </a:schemeClr>
              </a:solidFill>
              <a:prstDash val="solid"/>
              <a:miter lim="400000"/>
            </a:ln>
          </a:right>
          <a:top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firstCol>
    <a:lastRow>
      <a:tcTxStyle b="off" i="off">
        <a:fontRef idx="minor">
          <a:srgbClr val="45A7DE"/>
        </a:fontRef>
        <a:srgbClr val="45A7D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lastRow>
    <a:firstRow>
      <a:tcTxStyle b="off" i="off">
        <a:fontRef idx="minor">
          <a:srgbClr val="45A7DE"/>
        </a:fontRef>
        <a:srgbClr val="45A7D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254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1">
                  <a:hueOff val="-313507"/>
                  <a:satOff val="34334"/>
                  <a:lumOff val="-8266"/>
                  <a:alpha val="62000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>
              <a:alpha val="50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533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</p:spPr>
        <p:txBody>
          <a:bodyPr lIns="94229" tIns="47114" rIns="94229" bIns="47114"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46997" y="4459526"/>
            <a:ext cx="5208482" cy="4224814"/>
          </a:xfrm>
          <a:prstGeom prst="rect">
            <a:avLst/>
          </a:prstGeom>
        </p:spPr>
        <p:txBody>
          <a:bodyPr lIns="94229" tIns="47114" rIns="94229" bIns="47114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270000" y="1917700"/>
            <a:ext cx="10464800" cy="2794000"/>
          </a:xfrm>
          <a:prstGeom prst="rect">
            <a:avLst/>
          </a:prstGeom>
        </p:spPr>
        <p:txBody>
          <a:bodyPr anchor="b"/>
          <a:lstStyle>
            <a:lvl1pPr>
              <a:defRPr sz="95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5016500"/>
            <a:ext cx="10464800" cy="1270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000"/>
            </a:lvl1pPr>
            <a:lvl2pPr marL="0" indent="228600" algn="ctr">
              <a:spcBef>
                <a:spcPts val="0"/>
              </a:spcBef>
              <a:buSzTx/>
              <a:buNone/>
              <a:defRPr sz="4000"/>
            </a:lvl2pPr>
            <a:lvl3pPr marL="0" indent="457200" algn="ctr">
              <a:spcBef>
                <a:spcPts val="0"/>
              </a:spcBef>
              <a:buSzTx/>
              <a:buNone/>
              <a:defRPr sz="4000"/>
            </a:lvl3pPr>
            <a:lvl4pPr marL="0" indent="685800" algn="ctr">
              <a:spcBef>
                <a:spcPts val="0"/>
              </a:spcBef>
              <a:buSzTx/>
              <a:buNone/>
              <a:defRPr sz="4000"/>
            </a:lvl4pPr>
            <a:lvl5pPr marL="0" indent="914400" algn="ctr">
              <a:spcBef>
                <a:spcPts val="0"/>
              </a:spcBef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“Type a quote here.”"/>
          <p:cNvSpPr txBox="1">
            <a:spLocks noGrp="1"/>
          </p:cNvSpPr>
          <p:nvPr>
            <p:ph type="body" sz="quarter" idx="13"/>
          </p:nvPr>
        </p:nvSpPr>
        <p:spPr>
          <a:xfrm>
            <a:off x="1270000" y="4279900"/>
            <a:ext cx="10464800" cy="6604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000">
                <a:solidFill>
                  <a:srgbClr val="45A7DE"/>
                </a:solidFill>
              </a:defRPr>
            </a:lvl1pPr>
          </a:lstStyle>
          <a:p>
            <a:r>
              <a:t>“Type a quote here.”</a:t>
            </a:r>
          </a:p>
        </p:txBody>
      </p:sp>
      <p:sp>
        <p:nvSpPr>
          <p:cNvPr id="94" name="–Johnny Appleseed"/>
          <p:cNvSpPr txBox="1">
            <a:spLocks noGrp="1"/>
          </p:cNvSpPr>
          <p:nvPr>
            <p:ph type="body" sz="quarter" idx="14"/>
          </p:nvPr>
        </p:nvSpPr>
        <p:spPr>
          <a:xfrm>
            <a:off x="1270000" y="6362700"/>
            <a:ext cx="10464800" cy="596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</a:lstStyle>
          <a:p>
            <a:r>
              <a:t>–Johnny Appleseed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1270000" y="203200"/>
            <a:ext cx="10464800" cy="2540000"/>
          </a:xfrm>
          <a:prstGeom prst="rect">
            <a:avLst/>
          </a:prstGeom>
        </p:spPr>
        <p:txBody>
          <a:bodyPr/>
          <a:lstStyle>
            <a:lvl1pPr defTabSz="457200">
              <a:defRPr sz="72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2768600"/>
            <a:ext cx="10464800" cy="5740400"/>
          </a:xfrm>
          <a:prstGeom prst="rect">
            <a:avLst/>
          </a:prstGeom>
        </p:spPr>
        <p:txBody>
          <a:bodyPr/>
          <a:lstStyle>
            <a:lvl1pPr marL="571500" indent="-571500" defTabSz="457200">
              <a:spcBef>
                <a:spcPts val="3600"/>
              </a:spcBef>
              <a:buSzPct val="43000"/>
              <a:buBlip>
                <a:blip r:embed="rId3"/>
              </a:buBlip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1pPr>
            <a:lvl2pPr marL="1143000" indent="-571500" defTabSz="457200">
              <a:spcBef>
                <a:spcPts val="3600"/>
              </a:spcBef>
              <a:buSzPct val="43000"/>
              <a:buBlip>
                <a:blip r:embed="rId3"/>
              </a:buBlip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2pPr>
            <a:lvl3pPr marL="1714500" indent="-571500" defTabSz="457200">
              <a:spcBef>
                <a:spcPts val="3600"/>
              </a:spcBef>
              <a:buSzPct val="43000"/>
              <a:buBlip>
                <a:blip r:embed="rId3"/>
              </a:buBlip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3pPr>
            <a:lvl4pPr marL="2286000" indent="-571500" defTabSz="457200">
              <a:spcBef>
                <a:spcPts val="3600"/>
              </a:spcBef>
              <a:buSzPct val="43000"/>
              <a:buBlip>
                <a:blip r:embed="rId3"/>
              </a:buBlip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4pPr>
            <a:lvl5pPr marL="2857500" indent="-571500" defTabSz="457200">
              <a:spcBef>
                <a:spcPts val="3600"/>
              </a:spcBef>
              <a:buSzPct val="43000"/>
              <a:buBlip>
                <a:blip r:embed="rId3"/>
              </a:buBlip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297011" y="9194800"/>
            <a:ext cx="409839" cy="454169"/>
          </a:xfrm>
          <a:prstGeom prst="rect">
            <a:avLst/>
          </a:prstGeom>
        </p:spPr>
        <p:txBody>
          <a:bodyPr/>
          <a:lstStyle>
            <a:lvl1pPr defTabSz="457200">
              <a:defRPr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307138" y="649152"/>
            <a:ext cx="10401301" cy="5856302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1270000" y="6604000"/>
            <a:ext cx="10464800" cy="1651000"/>
          </a:xfrm>
          <a:prstGeom prst="rect">
            <a:avLst/>
          </a:prstGeom>
        </p:spPr>
        <p:txBody>
          <a:bodyPr anchor="b"/>
          <a:lstStyle>
            <a:lvl1pPr>
              <a:defRPr sz="9500"/>
            </a:lvl1pPr>
          </a:lstStyle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0000" y="8331200"/>
            <a:ext cx="10464800" cy="12700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000"/>
            </a:lvl1pPr>
            <a:lvl2pPr marL="0" indent="228600" algn="ctr">
              <a:spcBef>
                <a:spcPts val="0"/>
              </a:spcBef>
              <a:buSzTx/>
              <a:buNone/>
              <a:defRPr sz="4000"/>
            </a:lvl2pPr>
            <a:lvl3pPr marL="0" indent="457200" algn="ctr">
              <a:spcBef>
                <a:spcPts val="0"/>
              </a:spcBef>
              <a:buSzTx/>
              <a:buNone/>
              <a:defRPr sz="4000"/>
            </a:lvl3pPr>
            <a:lvl4pPr marL="0" indent="685800" algn="ctr">
              <a:spcBef>
                <a:spcPts val="0"/>
              </a:spcBef>
              <a:buSzTx/>
              <a:buNone/>
              <a:defRPr sz="4000"/>
            </a:lvl4pPr>
            <a:lvl5pPr marL="0" indent="914400" algn="ctr">
              <a:spcBef>
                <a:spcPts val="0"/>
              </a:spcBef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270000" y="2844800"/>
            <a:ext cx="10464800" cy="4064000"/>
          </a:xfrm>
          <a:prstGeom prst="rect">
            <a:avLst/>
          </a:prstGeom>
        </p:spPr>
        <p:txBody>
          <a:bodyPr/>
          <a:lstStyle>
            <a:lvl1pPr>
              <a:defRPr sz="9500"/>
            </a:lvl1pPr>
          </a:lstStyle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6572250" y="812800"/>
            <a:ext cx="5753100" cy="76708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381000" y="1409700"/>
            <a:ext cx="58674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81000" y="4787900"/>
            <a:ext cx="5867400" cy="3721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4000"/>
            </a:lvl1pPr>
            <a:lvl2pPr marL="0" indent="228600" algn="ctr">
              <a:spcBef>
                <a:spcPts val="0"/>
              </a:spcBef>
              <a:buSzTx/>
              <a:buNone/>
              <a:defRPr sz="4000"/>
            </a:lvl2pPr>
            <a:lvl3pPr marL="0" indent="457200" algn="ctr">
              <a:spcBef>
                <a:spcPts val="0"/>
              </a:spcBef>
              <a:buSzTx/>
              <a:buNone/>
              <a:defRPr sz="4000"/>
            </a:lvl3pPr>
            <a:lvl4pPr marL="0" indent="685800" algn="ctr">
              <a:spcBef>
                <a:spcPts val="0"/>
              </a:spcBef>
              <a:buSzTx/>
              <a:buNone/>
              <a:defRPr sz="4000"/>
            </a:lvl4pPr>
            <a:lvl5pPr marL="0" indent="914400" algn="ctr">
              <a:spcBef>
                <a:spcPts val="0"/>
              </a:spcBef>
              <a:buSzTx/>
              <a:buNone/>
              <a:defRPr sz="4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7277100" y="2578100"/>
            <a:ext cx="4457700" cy="5943600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270000" y="2768600"/>
            <a:ext cx="5461000" cy="5715000"/>
          </a:xfrm>
          <a:prstGeom prst="rect">
            <a:avLst/>
          </a:prstGeom>
        </p:spPr>
        <p:txBody>
          <a:bodyPr/>
          <a:lstStyle>
            <a:lvl1pPr marL="444500" indent="-444500">
              <a:spcBef>
                <a:spcPts val="3800"/>
              </a:spcBef>
              <a:buSzPct val="50000"/>
              <a:buBlip>
                <a:blip r:embed="rId2"/>
              </a:buBlip>
              <a:defRPr sz="3600"/>
            </a:lvl1pPr>
            <a:lvl2pPr marL="889000" indent="-444500">
              <a:spcBef>
                <a:spcPts val="3800"/>
              </a:spcBef>
              <a:buSzPct val="50000"/>
              <a:buBlip>
                <a:blip r:embed="rId2"/>
              </a:buBlip>
              <a:defRPr sz="3600"/>
            </a:lvl2pPr>
            <a:lvl3pPr marL="1333500" indent="-444500">
              <a:spcBef>
                <a:spcPts val="3800"/>
              </a:spcBef>
              <a:buSzPct val="50000"/>
              <a:buBlip>
                <a:blip r:embed="rId2"/>
              </a:buBlip>
              <a:defRPr sz="3600"/>
            </a:lvl3pPr>
            <a:lvl4pPr marL="1778000" indent="-444500">
              <a:spcBef>
                <a:spcPts val="3800"/>
              </a:spcBef>
              <a:buSzPct val="50000"/>
              <a:buBlip>
                <a:blip r:embed="rId2"/>
              </a:buBlip>
              <a:defRPr sz="3600"/>
            </a:lvl4pPr>
            <a:lvl5pPr marL="2222500" indent="-444500">
              <a:spcBef>
                <a:spcPts val="3800"/>
              </a:spcBef>
              <a:buSzPct val="50000"/>
              <a:buBlip>
                <a:blip r:embed="rId2"/>
              </a:buBlip>
              <a:defRPr sz="3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buBlip>
                <a:blip r:embed="rId2"/>
              </a:buBlip>
            </a:lvl1pPr>
            <a:lvl2pPr>
              <a:buBlip>
                <a:blip r:embed="rId2"/>
              </a:buBlip>
            </a:lvl2pPr>
            <a:lvl3pPr>
              <a:buBlip>
                <a:blip r:embed="rId2"/>
              </a:buBlip>
            </a:lvl3pPr>
            <a:lvl4pPr>
              <a:buBlip>
                <a:blip r:embed="rId2"/>
              </a:buBlip>
            </a:lvl4pPr>
            <a:lvl5pPr>
              <a:buBlip>
                <a:blip r:embed="rId2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 rot="21600000">
            <a:off x="7063543" y="473144"/>
            <a:ext cx="5554134" cy="41656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 rot="21600000">
            <a:off x="7095370" y="5018682"/>
            <a:ext cx="5520268" cy="4140201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idx="15"/>
          </p:nvPr>
        </p:nvSpPr>
        <p:spPr>
          <a:xfrm>
            <a:off x="266700" y="482600"/>
            <a:ext cx="6502400" cy="8669867"/>
          </a:xfrm>
          <a:prstGeom prst="rect">
            <a:avLst/>
          </a:prstGeom>
          <a:ln w="9525">
            <a:round/>
          </a:ln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>
            <a:lvl1pPr>
              <a:buBlip>
                <a:blip r:embed="rId16"/>
              </a:buBlip>
            </a:lvl1pPr>
            <a:lvl2pPr>
              <a:buBlip>
                <a:blip r:embed="rId16"/>
              </a:buBlip>
            </a:lvl2pPr>
            <a:lvl3pPr>
              <a:buBlip>
                <a:blip r:embed="rId16"/>
              </a:buBlip>
            </a:lvl3pPr>
            <a:lvl4pPr>
              <a:buBlip>
                <a:blip r:embed="rId16"/>
              </a:buBlip>
            </a:lvl4pPr>
            <a:lvl5pPr>
              <a:buBlip>
                <a:blip r:embed="rId16"/>
              </a:buBlip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6311901" y="9271000"/>
            <a:ext cx="374905" cy="355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solidFill>
                  <a:srgbClr val="868686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45A7DE"/>
          </a:solidFill>
          <a:uFillTx/>
          <a:latin typeface="+mn-lt"/>
          <a:ea typeface="+mn-ea"/>
          <a:cs typeface="+mn-cs"/>
          <a:sym typeface="Marker Felt"/>
        </a:defRPr>
      </a:lvl9pPr>
    </p:titleStyle>
    <p:bodyStyle>
      <a:lvl1pPr marL="635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16"/>
        </a:buBlip>
        <a:tabLst/>
        <a:defRPr sz="4600" b="0" i="0" u="none" strike="noStrike" cap="none" spc="0" baseline="0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1pPr>
      <a:lvl2pPr marL="1270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16"/>
        </a:buBlip>
        <a:tabLst/>
        <a:defRPr sz="4600" b="0" i="0" u="none" strike="noStrike" cap="none" spc="0" baseline="0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2pPr>
      <a:lvl3pPr marL="1905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16"/>
        </a:buBlip>
        <a:tabLst/>
        <a:defRPr sz="4600" b="0" i="0" u="none" strike="noStrike" cap="none" spc="0" baseline="0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3pPr>
      <a:lvl4pPr marL="2540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16"/>
        </a:buBlip>
        <a:tabLst/>
        <a:defRPr sz="4600" b="0" i="0" u="none" strike="noStrike" cap="none" spc="0" baseline="0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4pPr>
      <a:lvl5pPr marL="3175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16"/>
        </a:buBlip>
        <a:tabLst/>
        <a:defRPr sz="4600" b="0" i="0" u="none" strike="noStrike" cap="none" spc="0" baseline="0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5pPr>
      <a:lvl6pPr marL="3810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16"/>
        </a:buBlip>
        <a:tabLst/>
        <a:defRPr sz="4600" b="0" i="0" u="none" strike="noStrike" cap="none" spc="0" baseline="0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6pPr>
      <a:lvl7pPr marL="4445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16"/>
        </a:buBlip>
        <a:tabLst/>
        <a:defRPr sz="4600" b="0" i="0" u="none" strike="noStrike" cap="none" spc="0" baseline="0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7pPr>
      <a:lvl8pPr marL="5080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16"/>
        </a:buBlip>
        <a:tabLst/>
        <a:defRPr sz="4600" b="0" i="0" u="none" strike="noStrike" cap="none" spc="0" baseline="0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8pPr>
      <a:lvl9pPr marL="5715000" marR="0" indent="-6350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47000"/>
        <a:buFontTx/>
        <a:buBlip>
          <a:blip r:embed="rId16"/>
        </a:buBlip>
        <a:tabLst/>
        <a:defRPr sz="4600" b="0" i="0" u="none" strike="noStrike" cap="none" spc="0" baseline="0">
          <a:ln>
            <a:noFill/>
          </a:ln>
          <a:solidFill>
            <a:srgbClr val="858585"/>
          </a:solidFill>
          <a:uFillTx/>
          <a:latin typeface="+mn-lt"/>
          <a:ea typeface="+mn-ea"/>
          <a:cs typeface="+mn-cs"/>
          <a:sym typeface="Marker Felt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Marker Fel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he Power of Binary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4CB8F5"/>
                </a:solidFill>
              </a:defRPr>
            </a:lvl1pPr>
          </a:lstStyle>
          <a:p>
            <a:r>
              <a:rPr dirty="0"/>
              <a:t>The Power of Binary</a:t>
            </a:r>
          </a:p>
        </p:txBody>
      </p:sp>
      <p:sp>
        <p:nvSpPr>
          <p:cNvPr id="129" name="CAC 170…"/>
          <p:cNvSpPr txBox="1">
            <a:spLocks noGrp="1"/>
          </p:cNvSpPr>
          <p:nvPr>
            <p:ph type="subTitle" sz="quarter" idx="1"/>
          </p:nvPr>
        </p:nvSpPr>
        <p:spPr>
          <a:xfrm>
            <a:off x="1270000" y="5016500"/>
            <a:ext cx="10560050" cy="2819400"/>
          </a:xfrm>
          <a:prstGeom prst="rect">
            <a:avLst/>
          </a:prstGeom>
        </p:spPr>
        <p:txBody>
          <a:bodyPr/>
          <a:lstStyle/>
          <a:p>
            <a:pPr defTabSz="449833">
              <a:defRPr sz="2925"/>
            </a:pPr>
            <a:r>
              <a:rPr dirty="0"/>
              <a:t>CAC 170</a:t>
            </a:r>
          </a:p>
          <a:p>
            <a:pPr defTabSz="449833">
              <a:defRPr sz="2925"/>
            </a:pPr>
            <a:r>
              <a:rPr dirty="0"/>
              <a:t>Dr. A</a:t>
            </a:r>
            <a:r>
              <a:rPr lang="en-US" dirty="0"/>
              <a:t>nthony Winchester</a:t>
            </a:r>
            <a:endParaRPr dirty="0"/>
          </a:p>
          <a:p>
            <a:pPr defTabSz="449833">
              <a:defRPr sz="3080"/>
            </a:pPr>
            <a:endParaRPr dirty="0"/>
          </a:p>
          <a:p>
            <a:pPr defTabSz="449833">
              <a:defRPr sz="2618"/>
            </a:pPr>
            <a:r>
              <a:rPr dirty="0"/>
              <a:t>*Some slides from Dr. Jeff Gray, University of Alabama</a:t>
            </a:r>
            <a:endParaRPr lang="en-US" dirty="0"/>
          </a:p>
          <a:p>
            <a:pPr defTabSz="449833">
              <a:defRPr sz="2618"/>
            </a:pPr>
            <a:r>
              <a:rPr lang="en-US" dirty="0"/>
              <a:t>Dr. Amber Wagner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Let’s practice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Let’s practice…</a:t>
            </a:r>
          </a:p>
        </p:txBody>
      </p:sp>
      <p:sp>
        <p:nvSpPr>
          <p:cNvPr id="178" name="Try converting the decimal numbers below to binary numbers. The 128, 64, …, 1 are the multipliers of the binary system (powers of two)…"/>
          <p:cNvSpPr txBox="1">
            <a:spLocks noGrp="1"/>
          </p:cNvSpPr>
          <p:nvPr>
            <p:ph type="body" idx="1"/>
          </p:nvPr>
        </p:nvSpPr>
        <p:spPr>
          <a:xfrm>
            <a:off x="733555" y="2768600"/>
            <a:ext cx="11537690" cy="6211440"/>
          </a:xfrm>
          <a:prstGeom prst="rect">
            <a:avLst/>
          </a:prstGeom>
        </p:spPr>
        <p:txBody>
          <a:bodyPr/>
          <a:lstStyle/>
          <a:p>
            <a:pPr marL="0" indent="0" defTabSz="411479">
              <a:spcBef>
                <a:spcPts val="3200"/>
              </a:spcBef>
              <a:buSzTx/>
              <a:buNone/>
              <a:defRPr sz="3239"/>
            </a:pPr>
            <a:r>
              <a:t>Try converting the decimal numbers below to binary numbers. The 128, 64, …, 1 are the multipliers of the binary system (powers of two)</a:t>
            </a:r>
          </a:p>
          <a:p>
            <a:pPr marL="0" indent="0" defTabSz="411479">
              <a:spcBef>
                <a:spcPts val="3200"/>
              </a:spcBef>
              <a:buSzTx/>
              <a:buNone/>
              <a:defRPr sz="3239"/>
            </a:pPr>
            <a:r>
              <a:t>128    64    32    16    8    4    2    1</a:t>
            </a:r>
          </a:p>
          <a:p>
            <a:pPr marL="572493" indent="-572493" defTabSz="411479">
              <a:spcBef>
                <a:spcPts val="3200"/>
              </a:spcBef>
              <a:buSzPct val="100000"/>
              <a:buAutoNum type="arabicPeriod"/>
              <a:defRPr sz="3239"/>
            </a:pPr>
            <a:r>
              <a:t>25</a:t>
            </a:r>
          </a:p>
          <a:p>
            <a:pPr marL="572493" indent="-572493" defTabSz="411479">
              <a:spcBef>
                <a:spcPts val="3200"/>
              </a:spcBef>
              <a:buSzPct val="100000"/>
              <a:buAutoNum type="arabicPeriod"/>
              <a:defRPr sz="3239"/>
            </a:pPr>
            <a:r>
              <a:t>100</a:t>
            </a:r>
          </a:p>
          <a:p>
            <a:pPr marL="572493" indent="-572493" defTabSz="411479">
              <a:spcBef>
                <a:spcPts val="3200"/>
              </a:spcBef>
              <a:buSzPct val="100000"/>
              <a:buAutoNum type="arabicPeriod"/>
              <a:defRPr sz="3239"/>
            </a:pPr>
            <a:r>
              <a:t>231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Application: Lost in Transmis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Application: Lost in Transmission</a:t>
            </a:r>
          </a:p>
        </p:txBody>
      </p:sp>
      <p:sp>
        <p:nvSpPr>
          <p:cNvPr id="181" name="What can we do with bits?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77850" indent="-577850" defTabSz="531622">
              <a:spcBef>
                <a:spcPts val="3800"/>
              </a:spcBef>
              <a:buBlip>
                <a:blip r:embed="rId2"/>
              </a:buBlip>
              <a:defRPr sz="4186"/>
            </a:pPr>
            <a:r>
              <a:t>What can we do with bits?</a:t>
            </a:r>
          </a:p>
          <a:p>
            <a:pPr marL="577850" indent="-577850" defTabSz="531622">
              <a:spcBef>
                <a:spcPts val="3800"/>
              </a:spcBef>
              <a:buBlip>
                <a:blip r:embed="rId2"/>
              </a:buBlip>
              <a:defRPr sz="4186"/>
            </a:pPr>
            <a:r>
              <a:t>Error Correction: the detection of errors and reconstruction of the original, error-free data. </a:t>
            </a:r>
          </a:p>
          <a:p>
            <a:pPr marL="577850" indent="-577850" defTabSz="531622">
              <a:spcBef>
                <a:spcPts val="3800"/>
              </a:spcBef>
              <a:buBlip>
                <a:blip r:embed="rId2"/>
              </a:buBlip>
              <a:defRPr sz="4186"/>
            </a:pPr>
            <a:r>
              <a:t>Error Detection: the detection of errors caused by noise or other impairments during transmission from the transmitter to the receiver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arity Bit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Parity Bit</a:t>
            </a:r>
          </a:p>
          <a:p>
            <a:r>
              <a:t>Magic Trick Time!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Error Corre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Error Correction</a:t>
            </a:r>
          </a:p>
        </p:txBody>
      </p:sp>
      <p:sp>
        <p:nvSpPr>
          <p:cNvPr id="186" name="Parity Bit - simplest technique for correcting an error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628650" indent="-628650" defTabSz="578358">
              <a:spcBef>
                <a:spcPts val="4100"/>
              </a:spcBef>
              <a:buBlip>
                <a:blip r:embed="rId2"/>
              </a:buBlip>
              <a:defRPr sz="4554"/>
            </a:pPr>
            <a:r>
              <a:t>Parity Bit - simplest technique for correcting an error</a:t>
            </a:r>
          </a:p>
          <a:p>
            <a:pPr marL="628650" indent="-628650" defTabSz="578358">
              <a:spcBef>
                <a:spcPts val="4100"/>
              </a:spcBef>
              <a:buBlip>
                <a:blip r:embed="rId2"/>
              </a:buBlip>
              <a:defRPr sz="4554"/>
            </a:pPr>
            <a:r>
              <a:t>An extra bit is added to ensure either:</a:t>
            </a:r>
          </a:p>
          <a:p>
            <a:pPr marL="1257300" lvl="1" indent="-628650" defTabSz="578358">
              <a:spcBef>
                <a:spcPts val="4100"/>
              </a:spcBef>
              <a:buBlip>
                <a:blip r:embed="rId2"/>
              </a:buBlip>
              <a:defRPr sz="4554"/>
            </a:pPr>
            <a:r>
              <a:t>odd parity - the sum of the 1’s is odd; or </a:t>
            </a:r>
          </a:p>
          <a:p>
            <a:pPr marL="1257300" lvl="1" indent="-628650" defTabSz="578358">
              <a:spcBef>
                <a:spcPts val="4100"/>
              </a:spcBef>
              <a:buBlip>
                <a:blip r:embed="rId2"/>
              </a:buBlip>
              <a:defRPr sz="4554"/>
            </a:pPr>
            <a:r>
              <a:t>even parity - the sum of the 1’s is even.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Error Detect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Error Detection</a:t>
            </a:r>
          </a:p>
        </p:txBody>
      </p:sp>
      <p:sp>
        <p:nvSpPr>
          <p:cNvPr id="189" name="Luhn algorithm - used to verify typos when entering credit card information…"/>
          <p:cNvSpPr txBox="1">
            <a:spLocks noGrp="1"/>
          </p:cNvSpPr>
          <p:nvPr>
            <p:ph type="body" idx="1"/>
          </p:nvPr>
        </p:nvSpPr>
        <p:spPr>
          <a:xfrm>
            <a:off x="1270000" y="2768600"/>
            <a:ext cx="11186029" cy="5715000"/>
          </a:xfrm>
          <a:prstGeom prst="rect">
            <a:avLst/>
          </a:prstGeom>
        </p:spPr>
        <p:txBody>
          <a:bodyPr/>
          <a:lstStyle/>
          <a:p>
            <a:pPr marL="337820" indent="-337820" defTabSz="443991">
              <a:spcBef>
                <a:spcPts val="2800"/>
              </a:spcBef>
              <a:buBlip>
                <a:blip r:embed="rId2"/>
              </a:buBlip>
              <a:defRPr sz="2736"/>
            </a:pPr>
            <a:r>
              <a:t>Luhn algorithm - used to verify typos when entering credit card information</a:t>
            </a:r>
          </a:p>
          <a:p>
            <a:pPr marL="337820" indent="-337820" defTabSz="443991">
              <a:spcBef>
                <a:spcPts val="2800"/>
              </a:spcBef>
              <a:buBlip>
                <a:blip r:embed="rId2"/>
              </a:buBlip>
              <a:defRPr sz="2736"/>
            </a:pPr>
            <a:r>
              <a:t>Given: 79927398713</a:t>
            </a:r>
          </a:p>
          <a:p>
            <a:pPr marL="337820" indent="-337820" defTabSz="443991">
              <a:spcBef>
                <a:spcPts val="2800"/>
              </a:spcBef>
              <a:buBlip>
                <a:blip r:embed="rId2"/>
              </a:buBlip>
              <a:defRPr sz="2736"/>
            </a:pPr>
            <a:r>
              <a:t>Double every second digit, from the rightmost: (1×2) = 2, (8×2) = 16, (3×2) = 6, (2×2) = 4, (9×2) = 18</a:t>
            </a:r>
          </a:p>
          <a:p>
            <a:pPr marL="337820" indent="-337820" defTabSz="443991">
              <a:spcBef>
                <a:spcPts val="2800"/>
              </a:spcBef>
              <a:buBlip>
                <a:blip r:embed="rId2"/>
              </a:buBlip>
              <a:defRPr sz="2736"/>
            </a:pPr>
            <a:r>
              <a:t>Sum all the individual digits (digits in parentheses are the products from Step 1): x (the check digit) + (2) + 7 + (1+6) + 9 + (6) + 7 + (4) + 9 + (1+8) + 7 = x + 67.</a:t>
            </a:r>
          </a:p>
          <a:p>
            <a:pPr marL="337820" indent="-337820" defTabSz="443991">
              <a:spcBef>
                <a:spcPts val="2800"/>
              </a:spcBef>
              <a:buBlip>
                <a:blip r:embed="rId2"/>
              </a:buBlip>
              <a:defRPr sz="2736"/>
            </a:pPr>
            <a:r>
              <a:t>If the sum is a multiple of 10, the account number is possibly valid. Note that 3 is the only valid digit that produces a sum (70) that is a multiple of 10.</a:t>
            </a:r>
          </a:p>
        </p:txBody>
      </p:sp>
      <p:pic>
        <p:nvPicPr>
          <p:cNvPr id="190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8113" y="425307"/>
            <a:ext cx="3403601" cy="2387601"/>
          </a:xfrm>
          <a:prstGeom prst="rect">
            <a:avLst/>
          </a:prstGeom>
          <a:ln w="12700">
            <a:miter lim="400000"/>
          </a:ln>
        </p:spPr>
      </p:pic>
      <p:sp>
        <p:nvSpPr>
          <p:cNvPr id="191" name="http://www.psdgraphics.com/psd/credit-card-template/"/>
          <p:cNvSpPr txBox="1"/>
          <p:nvPr/>
        </p:nvSpPr>
        <p:spPr>
          <a:xfrm>
            <a:off x="7687185" y="2638318"/>
            <a:ext cx="5358613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http://www.psdgraphics.com/psd/credit-card-template/</a:t>
            </a:r>
          </a:p>
        </p:txBody>
      </p:sp>
      <p:sp>
        <p:nvSpPr>
          <p:cNvPr id="192" name="https://en.wikipedia.org/wiki/Luhn_algorithm"/>
          <p:cNvSpPr txBox="1"/>
          <p:nvPr/>
        </p:nvSpPr>
        <p:spPr>
          <a:xfrm>
            <a:off x="3986139" y="8265324"/>
            <a:ext cx="4443756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https://en.wikipedia.org/wiki/Luhn_algorithm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Other Number System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Other Number Systems</a:t>
            </a:r>
          </a:p>
        </p:txBody>
      </p:sp>
      <p:sp>
        <p:nvSpPr>
          <p:cNvPr id="195" name="Octal - base 8: 0, 1, 2, 3, 4, 5, 6, 7…"/>
          <p:cNvSpPr txBox="1">
            <a:spLocks noGrp="1"/>
          </p:cNvSpPr>
          <p:nvPr>
            <p:ph type="body" idx="1"/>
          </p:nvPr>
        </p:nvSpPr>
        <p:spPr>
          <a:xfrm>
            <a:off x="1270000" y="1612094"/>
            <a:ext cx="10464800" cy="5715001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r>
              <a:t>Octal - base 8: 0, 1, 2, 3, 4, 5, 6, 7</a:t>
            </a:r>
          </a:p>
          <a:p>
            <a:pPr>
              <a:buBlip>
                <a:blip r:embed="rId2"/>
              </a:buBlip>
            </a:pPr>
            <a:r>
              <a:t>Hexadecimal - base 16:</a:t>
            </a:r>
            <a:br/>
            <a:r>
              <a:t>0, 1, 2, 3, 4, 5, 6, 7, 8, 9, A, B, C, D, E, F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Hexadecimal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Hexadecimal</a:t>
            </a:r>
          </a:p>
        </p:txBody>
      </p:sp>
      <p:sp>
        <p:nvSpPr>
          <p:cNvPr id="198" name="More human friendly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r>
              <a:t>More human friendly</a:t>
            </a:r>
          </a:p>
          <a:p>
            <a:pPr>
              <a:buBlip>
                <a:blip r:embed="rId2"/>
              </a:buBlip>
            </a:pPr>
            <a:r>
              <a:t>1 hexadecimal digit represents a nibble (4 bits)</a:t>
            </a:r>
          </a:p>
          <a:p>
            <a:pPr>
              <a:buBlip>
                <a:blip r:embed="rId2"/>
              </a:buBlip>
            </a:pPr>
            <a:r>
              <a:t>10100011</a:t>
            </a:r>
            <a:br/>
            <a:r>
              <a:t>1010 = decimal 10 = hexadecimal A</a:t>
            </a:r>
            <a:br/>
            <a:r>
              <a:t>0011 = decimal 3 = hexadecimal 3</a:t>
            </a:r>
            <a:br/>
            <a:r>
              <a:t>10100011 = hexadecimal A3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Hexadecimal and RGB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Hexadecimal and RGB</a:t>
            </a:r>
          </a:p>
        </p:txBody>
      </p:sp>
      <p:sp>
        <p:nvSpPr>
          <p:cNvPr id="201" name="Red Green Blue value of pixels is easily represented in hexadecimal…"/>
          <p:cNvSpPr txBox="1">
            <a:spLocks noGrp="1"/>
          </p:cNvSpPr>
          <p:nvPr>
            <p:ph type="body" idx="1"/>
          </p:nvPr>
        </p:nvSpPr>
        <p:spPr>
          <a:xfrm>
            <a:off x="539463" y="2333185"/>
            <a:ext cx="11660870" cy="6150415"/>
          </a:xfrm>
          <a:prstGeom prst="rect">
            <a:avLst/>
          </a:prstGeom>
        </p:spPr>
        <p:txBody>
          <a:bodyPr anchor="t"/>
          <a:lstStyle/>
          <a:p>
            <a:pPr>
              <a:buBlip>
                <a:blip r:embed="rId2"/>
              </a:buBlip>
            </a:pPr>
            <a:r>
              <a:t>Red Green Blue value of pixels is easily represented in hexadecimal</a:t>
            </a:r>
          </a:p>
          <a:p>
            <a:pPr>
              <a:buBlip>
                <a:blip r:embed="rId2"/>
              </a:buBlip>
            </a:pPr>
            <a:r>
              <a:t>rgb(0, 128, 128) -&gt; rgb(00000000, 10000000, 10000000)</a:t>
            </a:r>
          </a:p>
        </p:txBody>
      </p:sp>
      <p:pic>
        <p:nvPicPr>
          <p:cNvPr id="202" name="Screen Shot 2016-12-07 at 12.27.19 AM.png" descr="Screen Shot 2016-12-07 at 12.27.1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273" y="5296326"/>
            <a:ext cx="8002027" cy="4186171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http://www.javascripter.net/faq/rgbtohex.htm"/>
          <p:cNvSpPr txBox="1"/>
          <p:nvPr/>
        </p:nvSpPr>
        <p:spPr>
          <a:xfrm>
            <a:off x="6542260" y="9451184"/>
            <a:ext cx="454205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http://www.javascripter.net/faq/rgbtohex.htm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Hexadecimal and RGB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Hexadecimal and RGB</a:t>
            </a:r>
          </a:p>
        </p:txBody>
      </p:sp>
      <p:sp>
        <p:nvSpPr>
          <p:cNvPr id="206" name="Red Green Blue value of pixels is easily represented in hexadecimal…"/>
          <p:cNvSpPr txBox="1">
            <a:spLocks noGrp="1"/>
          </p:cNvSpPr>
          <p:nvPr>
            <p:ph type="body" idx="1"/>
          </p:nvPr>
        </p:nvSpPr>
        <p:spPr>
          <a:xfrm>
            <a:off x="539463" y="2333185"/>
            <a:ext cx="11660870" cy="6150415"/>
          </a:xfrm>
          <a:prstGeom prst="rect">
            <a:avLst/>
          </a:prstGeom>
        </p:spPr>
        <p:txBody>
          <a:bodyPr anchor="t"/>
          <a:lstStyle/>
          <a:p>
            <a:pPr>
              <a:buBlip>
                <a:blip r:embed="rId2"/>
              </a:buBlip>
            </a:pPr>
            <a:r>
              <a:t>Red Green Blue value of pixels is easily represented in hexadecimal</a:t>
            </a:r>
          </a:p>
          <a:p>
            <a:pPr>
              <a:buBlip>
                <a:blip r:embed="rId2"/>
              </a:buBlip>
            </a:pPr>
            <a:r>
              <a:t>rgb(0, 128, 128) -&gt; rgb(</a:t>
            </a:r>
            <a:r>
              <a:rPr b="1" u="sng"/>
              <a:t>0000</a:t>
            </a:r>
            <a:r>
              <a:t>0000, 10000000, 10000000)</a:t>
            </a:r>
          </a:p>
          <a:p>
            <a:pPr>
              <a:buBlip>
                <a:blip r:embed="rId2"/>
              </a:buBlip>
            </a:pPr>
            <a:r>
              <a:t>With hex: #0</a:t>
            </a:r>
          </a:p>
        </p:txBody>
      </p:sp>
      <p:pic>
        <p:nvPicPr>
          <p:cNvPr id="207" name="Screen Shot 2016-12-07 at 12.27.19 AM.png" descr="Screen Shot 2016-12-07 at 12.27.1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273" y="5296326"/>
            <a:ext cx="8002027" cy="4186171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http://www.javascripter.net/faq/rgbtohex.htm"/>
          <p:cNvSpPr txBox="1"/>
          <p:nvPr/>
        </p:nvSpPr>
        <p:spPr>
          <a:xfrm>
            <a:off x="6542260" y="9451184"/>
            <a:ext cx="454205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http://www.javascripter.net/faq/rgbtohex.htm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Hexadecimal and RGB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Hexadecimal and RGB</a:t>
            </a:r>
          </a:p>
        </p:txBody>
      </p:sp>
      <p:sp>
        <p:nvSpPr>
          <p:cNvPr id="211" name="Red Green Blue value of pixels is easily represented in hexadecimal…"/>
          <p:cNvSpPr txBox="1">
            <a:spLocks noGrp="1"/>
          </p:cNvSpPr>
          <p:nvPr>
            <p:ph type="body" idx="1"/>
          </p:nvPr>
        </p:nvSpPr>
        <p:spPr>
          <a:xfrm>
            <a:off x="539463" y="2333185"/>
            <a:ext cx="11660870" cy="6150415"/>
          </a:xfrm>
          <a:prstGeom prst="rect">
            <a:avLst/>
          </a:prstGeom>
        </p:spPr>
        <p:txBody>
          <a:bodyPr anchor="t"/>
          <a:lstStyle/>
          <a:p>
            <a:pPr>
              <a:buBlip>
                <a:blip r:embed="rId2"/>
              </a:buBlip>
            </a:pPr>
            <a:r>
              <a:t>Red Green Blue value of pixels is easily represented in hexadecimal</a:t>
            </a:r>
          </a:p>
          <a:p>
            <a:pPr>
              <a:buBlip>
                <a:blip r:embed="rId2"/>
              </a:buBlip>
            </a:pPr>
            <a:r>
              <a:t>rgb(0, 128, 128) -&gt; rgb(0000</a:t>
            </a:r>
            <a:r>
              <a:rPr b="1" u="sng"/>
              <a:t>0000</a:t>
            </a:r>
            <a:r>
              <a:t>, 10000000, 10000000)</a:t>
            </a:r>
          </a:p>
          <a:p>
            <a:pPr>
              <a:buBlip>
                <a:blip r:embed="rId2"/>
              </a:buBlip>
            </a:pPr>
            <a:r>
              <a:t>With hex: #00</a:t>
            </a:r>
          </a:p>
        </p:txBody>
      </p:sp>
      <p:pic>
        <p:nvPicPr>
          <p:cNvPr id="212" name="Screen Shot 2016-12-07 at 12.27.19 AM.png" descr="Screen Shot 2016-12-07 at 12.27.1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273" y="5296326"/>
            <a:ext cx="8002027" cy="4186171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http://www.javascripter.net/faq/rgbtohex.htm"/>
          <p:cNvSpPr txBox="1"/>
          <p:nvPr/>
        </p:nvSpPr>
        <p:spPr>
          <a:xfrm>
            <a:off x="6542260" y="9451184"/>
            <a:ext cx="454205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http://www.javascripter.net/faq/rgbtohex.htm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What is binary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is binary?</a:t>
            </a:r>
          </a:p>
        </p:txBody>
      </p:sp>
      <p:sp>
        <p:nvSpPr>
          <p:cNvPr id="132" name="Binary Digits or bits are the 0’s and 1’s that make up all of the information we se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r>
              <a:rPr u="sng"/>
              <a:t>Bi</a:t>
            </a:r>
            <a:r>
              <a:t>nary Digi</a:t>
            </a:r>
            <a:r>
              <a:rPr u="sng"/>
              <a:t>t</a:t>
            </a:r>
            <a:r>
              <a:t>s or bits are the 0’s and 1’s that make up all of the information we see</a:t>
            </a:r>
          </a:p>
          <a:p>
            <a:pPr>
              <a:buBlip>
                <a:blip r:embed="rId2"/>
              </a:buBlip>
            </a:pPr>
            <a:r>
              <a:t>Number system made up of two digits (hence </a:t>
            </a:r>
            <a:r>
              <a:rPr u="sng"/>
              <a:t>bi</a:t>
            </a:r>
            <a:r>
              <a:t>nary)</a:t>
            </a:r>
          </a:p>
          <a:p>
            <a:pPr>
              <a:buBlip>
                <a:blip r:embed="rId2"/>
              </a:buBlip>
            </a:pPr>
            <a:r>
              <a:t>Usually represented in a computer’s memory by a transistor that is on or off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Hexadecimal and RGB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Hexadecimal and RGB</a:t>
            </a:r>
          </a:p>
        </p:txBody>
      </p:sp>
      <p:sp>
        <p:nvSpPr>
          <p:cNvPr id="216" name="Red Green Blue value of pixels is easily represented in hexadecimal…"/>
          <p:cNvSpPr txBox="1">
            <a:spLocks noGrp="1"/>
          </p:cNvSpPr>
          <p:nvPr>
            <p:ph type="body" idx="1"/>
          </p:nvPr>
        </p:nvSpPr>
        <p:spPr>
          <a:xfrm>
            <a:off x="539463" y="2333185"/>
            <a:ext cx="11660870" cy="6150415"/>
          </a:xfrm>
          <a:prstGeom prst="rect">
            <a:avLst/>
          </a:prstGeom>
        </p:spPr>
        <p:txBody>
          <a:bodyPr anchor="t"/>
          <a:lstStyle/>
          <a:p>
            <a:pPr>
              <a:buBlip>
                <a:blip r:embed="rId2"/>
              </a:buBlip>
            </a:pPr>
            <a:r>
              <a:t>Red Green Blue value of pixels is easily represented in hexadecimal</a:t>
            </a:r>
          </a:p>
          <a:p>
            <a:pPr>
              <a:buBlip>
                <a:blip r:embed="rId2"/>
              </a:buBlip>
            </a:pPr>
            <a:r>
              <a:t>rgb(0, 128, 128) -&gt; rgb(00000000, </a:t>
            </a:r>
            <a:r>
              <a:rPr b="1" u="sng"/>
              <a:t>1000</a:t>
            </a:r>
            <a:r>
              <a:t>0000, 10000000)</a:t>
            </a:r>
          </a:p>
          <a:p>
            <a:pPr>
              <a:buBlip>
                <a:blip r:embed="rId2"/>
              </a:buBlip>
            </a:pPr>
            <a:r>
              <a:t>With hex: #008</a:t>
            </a:r>
          </a:p>
        </p:txBody>
      </p:sp>
      <p:pic>
        <p:nvPicPr>
          <p:cNvPr id="217" name="Screen Shot 2016-12-07 at 12.27.19 AM.png" descr="Screen Shot 2016-12-07 at 12.27.1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273" y="5296326"/>
            <a:ext cx="8002027" cy="4186171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http://www.javascripter.net/faq/rgbtohex.htm"/>
          <p:cNvSpPr txBox="1"/>
          <p:nvPr/>
        </p:nvSpPr>
        <p:spPr>
          <a:xfrm>
            <a:off x="6542260" y="9451184"/>
            <a:ext cx="454205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http://www.javascripter.net/faq/rgbtohex.htm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Hexadecimal and RGB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Hexadecimal and RGB</a:t>
            </a:r>
          </a:p>
        </p:txBody>
      </p:sp>
      <p:sp>
        <p:nvSpPr>
          <p:cNvPr id="221" name="Red Green Blue value of pixels is easily represented in hexadecimal…"/>
          <p:cNvSpPr txBox="1">
            <a:spLocks noGrp="1"/>
          </p:cNvSpPr>
          <p:nvPr>
            <p:ph type="body" idx="1"/>
          </p:nvPr>
        </p:nvSpPr>
        <p:spPr>
          <a:xfrm>
            <a:off x="539463" y="2333185"/>
            <a:ext cx="11660870" cy="6150415"/>
          </a:xfrm>
          <a:prstGeom prst="rect">
            <a:avLst/>
          </a:prstGeom>
        </p:spPr>
        <p:txBody>
          <a:bodyPr anchor="t"/>
          <a:lstStyle/>
          <a:p>
            <a:pPr>
              <a:buBlip>
                <a:blip r:embed="rId2"/>
              </a:buBlip>
            </a:pPr>
            <a:r>
              <a:t>Red Green Blue value of pixels is easily represented in hexadecimal</a:t>
            </a:r>
          </a:p>
          <a:p>
            <a:pPr>
              <a:buBlip>
                <a:blip r:embed="rId2"/>
              </a:buBlip>
            </a:pPr>
            <a:r>
              <a:t>rgb(0, 128, 128) -&gt; rgb(00000000, 1000</a:t>
            </a:r>
            <a:r>
              <a:rPr b="1" u="sng"/>
              <a:t>0000</a:t>
            </a:r>
            <a:r>
              <a:t>, 10000000)</a:t>
            </a:r>
          </a:p>
          <a:p>
            <a:pPr>
              <a:buBlip>
                <a:blip r:embed="rId2"/>
              </a:buBlip>
            </a:pPr>
            <a:r>
              <a:t>With hex: #0080</a:t>
            </a:r>
          </a:p>
        </p:txBody>
      </p:sp>
      <p:pic>
        <p:nvPicPr>
          <p:cNvPr id="222" name="Screen Shot 2016-12-07 at 12.27.19 AM.png" descr="Screen Shot 2016-12-07 at 12.27.1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273" y="5296326"/>
            <a:ext cx="8002027" cy="4186171"/>
          </a:xfrm>
          <a:prstGeom prst="rect">
            <a:avLst/>
          </a:prstGeom>
          <a:ln w="12700">
            <a:miter lim="400000"/>
          </a:ln>
        </p:spPr>
      </p:pic>
      <p:sp>
        <p:nvSpPr>
          <p:cNvPr id="223" name="http://www.javascripter.net/faq/rgbtohex.htm"/>
          <p:cNvSpPr txBox="1"/>
          <p:nvPr/>
        </p:nvSpPr>
        <p:spPr>
          <a:xfrm>
            <a:off x="6542260" y="9451184"/>
            <a:ext cx="454205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http://www.javascripter.net/faq/rgbtohex.htm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Hexadecimal and RGB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Hexadecimal and RGB</a:t>
            </a:r>
          </a:p>
        </p:txBody>
      </p:sp>
      <p:sp>
        <p:nvSpPr>
          <p:cNvPr id="226" name="Red Green Blue value of pixels is easily represented in hexadecimal…"/>
          <p:cNvSpPr txBox="1">
            <a:spLocks noGrp="1"/>
          </p:cNvSpPr>
          <p:nvPr>
            <p:ph type="body" idx="1"/>
          </p:nvPr>
        </p:nvSpPr>
        <p:spPr>
          <a:xfrm>
            <a:off x="539463" y="2333185"/>
            <a:ext cx="11660870" cy="6150415"/>
          </a:xfrm>
          <a:prstGeom prst="rect">
            <a:avLst/>
          </a:prstGeom>
        </p:spPr>
        <p:txBody>
          <a:bodyPr anchor="t"/>
          <a:lstStyle/>
          <a:p>
            <a:pPr>
              <a:buBlip>
                <a:blip r:embed="rId2"/>
              </a:buBlip>
            </a:pPr>
            <a:r>
              <a:t>Red Green Blue value of pixels is easily represented in hexadecimal</a:t>
            </a:r>
          </a:p>
          <a:p>
            <a:pPr>
              <a:buBlip>
                <a:blip r:embed="rId2"/>
              </a:buBlip>
            </a:pPr>
            <a:r>
              <a:t>rgb(0, 128, 128) -&gt; rgb(00000000, 10000000, </a:t>
            </a:r>
            <a:r>
              <a:rPr b="1" u="sng"/>
              <a:t>1000</a:t>
            </a:r>
            <a:r>
              <a:t>0000)</a:t>
            </a:r>
          </a:p>
          <a:p>
            <a:pPr>
              <a:buBlip>
                <a:blip r:embed="rId2"/>
              </a:buBlip>
            </a:pPr>
            <a:r>
              <a:t>With hex: #00808</a:t>
            </a:r>
          </a:p>
        </p:txBody>
      </p:sp>
      <p:pic>
        <p:nvPicPr>
          <p:cNvPr id="227" name="Screen Shot 2016-12-07 at 12.27.19 AM.png" descr="Screen Shot 2016-12-07 at 12.27.1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273" y="5296326"/>
            <a:ext cx="8002027" cy="4186171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http://www.javascripter.net/faq/rgbtohex.htm"/>
          <p:cNvSpPr txBox="1"/>
          <p:nvPr/>
        </p:nvSpPr>
        <p:spPr>
          <a:xfrm>
            <a:off x="6542260" y="9451184"/>
            <a:ext cx="454205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http://www.javascripter.net/faq/rgbtohex.htm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Hexadecimal and RGB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Hexadecimal and RGB</a:t>
            </a:r>
          </a:p>
        </p:txBody>
      </p:sp>
      <p:sp>
        <p:nvSpPr>
          <p:cNvPr id="231" name="Red Green Blue value of pixels is easily represented in hexadecimal…"/>
          <p:cNvSpPr txBox="1">
            <a:spLocks noGrp="1"/>
          </p:cNvSpPr>
          <p:nvPr>
            <p:ph type="body" idx="1"/>
          </p:nvPr>
        </p:nvSpPr>
        <p:spPr>
          <a:xfrm>
            <a:off x="539463" y="2333185"/>
            <a:ext cx="11660870" cy="6150415"/>
          </a:xfrm>
          <a:prstGeom prst="rect">
            <a:avLst/>
          </a:prstGeom>
        </p:spPr>
        <p:txBody>
          <a:bodyPr anchor="t"/>
          <a:lstStyle/>
          <a:p>
            <a:pPr>
              <a:buBlip>
                <a:blip r:embed="rId2"/>
              </a:buBlip>
            </a:pPr>
            <a:r>
              <a:t>Red Green Blue value of pixels is easily represented in hexadecimal</a:t>
            </a:r>
          </a:p>
          <a:p>
            <a:pPr>
              <a:buBlip>
                <a:blip r:embed="rId2"/>
              </a:buBlip>
            </a:pPr>
            <a:r>
              <a:t>rgb(0, 128, 128) -&gt; rgb(00000000, 10000000, 1000</a:t>
            </a:r>
            <a:r>
              <a:rPr b="1" u="sng"/>
              <a:t>0000</a:t>
            </a:r>
            <a:r>
              <a:t>)</a:t>
            </a:r>
          </a:p>
          <a:p>
            <a:pPr>
              <a:buBlip>
                <a:blip r:embed="rId2"/>
              </a:buBlip>
            </a:pPr>
            <a:r>
              <a:t>With hex: #008080</a:t>
            </a:r>
          </a:p>
        </p:txBody>
      </p:sp>
      <p:pic>
        <p:nvPicPr>
          <p:cNvPr id="232" name="Screen Shot 2016-12-07 at 12.27.19 AM.png" descr="Screen Shot 2016-12-07 at 12.27.19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273" y="5296326"/>
            <a:ext cx="8002027" cy="4186171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http://www.javascripter.net/faq/rgbtohex.htm"/>
          <p:cNvSpPr txBox="1"/>
          <p:nvPr/>
        </p:nvSpPr>
        <p:spPr>
          <a:xfrm>
            <a:off x="6542260" y="9451184"/>
            <a:ext cx="454205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http://www.javascripter.net/faq/rgbtohex.htm</a:t>
            </a:r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9000" y="7383555"/>
            <a:ext cx="5207000" cy="22987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Image" descr="Imag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444" y="4954494"/>
            <a:ext cx="7353301" cy="22352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3361" y="2411132"/>
            <a:ext cx="5270501" cy="23495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Image" descr="Image"/>
          <p:cNvPicPr>
            <a:picLocks noChangeAspect="1"/>
          </p:cNvPicPr>
          <p:nvPr/>
        </p:nvPicPr>
        <p:blipFill>
          <a:blip r:embed="rId5"/>
          <a:srcRect t="44266"/>
          <a:stretch>
            <a:fillRect/>
          </a:stretch>
        </p:blipFill>
        <p:spPr>
          <a:xfrm>
            <a:off x="307041" y="235136"/>
            <a:ext cx="5590176" cy="2615091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Red Eye Removal"/>
          <p:cNvSpPr txBox="1"/>
          <p:nvPr/>
        </p:nvSpPr>
        <p:spPr>
          <a:xfrm>
            <a:off x="7171764" y="841188"/>
            <a:ext cx="3486405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/>
          </a:lstStyle>
          <a:p>
            <a:r>
              <a:t>Red Eye Removal</a:t>
            </a:r>
          </a:p>
        </p:txBody>
      </p:sp>
      <p:sp>
        <p:nvSpPr>
          <p:cNvPr id="240" name="Negative Image"/>
          <p:cNvSpPr txBox="1"/>
          <p:nvPr/>
        </p:nvSpPr>
        <p:spPr>
          <a:xfrm>
            <a:off x="1488625" y="3255682"/>
            <a:ext cx="3226817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Negative Image</a:t>
            </a:r>
          </a:p>
        </p:txBody>
      </p:sp>
      <p:sp>
        <p:nvSpPr>
          <p:cNvPr id="241" name="Green Screen"/>
          <p:cNvSpPr txBox="1"/>
          <p:nvPr/>
        </p:nvSpPr>
        <p:spPr>
          <a:xfrm>
            <a:off x="8654900" y="5741894"/>
            <a:ext cx="2771141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Green Screen</a:t>
            </a:r>
          </a:p>
        </p:txBody>
      </p:sp>
      <p:sp>
        <p:nvSpPr>
          <p:cNvPr id="242" name="Grayscale"/>
          <p:cNvSpPr txBox="1"/>
          <p:nvPr/>
        </p:nvSpPr>
        <p:spPr>
          <a:xfrm>
            <a:off x="2484627" y="8202705"/>
            <a:ext cx="2066545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Grayscale</a:t>
            </a:r>
          </a:p>
        </p:txBody>
      </p: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here are 10 types of people in this world,…"/>
          <p:cNvSpPr txBox="1">
            <a:spLocks noGrp="1"/>
          </p:cNvSpPr>
          <p:nvPr>
            <p:ph type="body" idx="13"/>
          </p:nvPr>
        </p:nvSpPr>
        <p:spPr>
          <a:xfrm>
            <a:off x="1270000" y="4000499"/>
            <a:ext cx="10464800" cy="1219201"/>
          </a:xfrm>
          <a:prstGeom prst="rect">
            <a:avLst/>
          </a:prstGeom>
        </p:spPr>
        <p:txBody>
          <a:bodyPr/>
          <a:lstStyle/>
          <a:p>
            <a:r>
              <a:t>There are 10 types of people in this world,</a:t>
            </a:r>
          </a:p>
          <a:p>
            <a:r>
              <a:t>those who understand binary and those who don’t</a:t>
            </a:r>
          </a:p>
        </p:txBody>
      </p: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omething to think about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Something to think about…</a:t>
            </a:r>
          </a:p>
        </p:txBody>
      </p:sp>
      <p:sp>
        <p:nvSpPr>
          <p:cNvPr id="247" name="Oct 31 = Dec 2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</a:lvl1pPr>
          </a:lstStyle>
          <a:p>
            <a:r>
              <a:t>Oct 31 = Dec 25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What is binary?"/>
          <p:cNvSpPr txBox="1">
            <a:spLocks noGrp="1"/>
          </p:cNvSpPr>
          <p:nvPr>
            <p:ph type="title"/>
          </p:nvPr>
        </p:nvSpPr>
        <p:spPr>
          <a:xfrm>
            <a:off x="1270000" y="-145520"/>
            <a:ext cx="10464800" cy="2438401"/>
          </a:xfrm>
          <a:prstGeom prst="rect">
            <a:avLst/>
          </a:prstGeom>
        </p:spPr>
        <p:txBody>
          <a:bodyPr/>
          <a:lstStyle/>
          <a:p>
            <a:r>
              <a:t>What is binary?</a:t>
            </a:r>
          </a:p>
        </p:txBody>
      </p:sp>
      <p:sp>
        <p:nvSpPr>
          <p:cNvPr id="135" name="binary digit (bit) = 0 or 1…"/>
          <p:cNvSpPr txBox="1">
            <a:spLocks noGrp="1"/>
          </p:cNvSpPr>
          <p:nvPr>
            <p:ph type="body" idx="1"/>
          </p:nvPr>
        </p:nvSpPr>
        <p:spPr>
          <a:xfrm>
            <a:off x="1270000" y="2024249"/>
            <a:ext cx="10464800" cy="7657941"/>
          </a:xfrm>
          <a:prstGeom prst="rect">
            <a:avLst/>
          </a:prstGeom>
        </p:spPr>
        <p:txBody>
          <a:bodyPr/>
          <a:lstStyle/>
          <a:p>
            <a:pPr marL="425450" indent="-425450" defTabSz="391414">
              <a:spcBef>
                <a:spcPts val="2800"/>
              </a:spcBef>
              <a:buBlip>
                <a:blip r:embed="rId2"/>
              </a:buBlip>
              <a:defRPr sz="3082"/>
            </a:pPr>
            <a:r>
              <a:rPr u="sng"/>
              <a:t>bi</a:t>
            </a:r>
            <a:r>
              <a:t>nary digi</a:t>
            </a:r>
            <a:r>
              <a:rPr u="sng"/>
              <a:t>t</a:t>
            </a:r>
            <a:r>
              <a:t> (bit) = 0 or 1</a:t>
            </a:r>
          </a:p>
          <a:p>
            <a:pPr marL="425450" indent="-425450" defTabSz="391414">
              <a:spcBef>
                <a:spcPts val="2800"/>
              </a:spcBef>
              <a:buBlip>
                <a:blip r:embed="rId2"/>
              </a:buBlip>
              <a:defRPr sz="3082"/>
            </a:pPr>
            <a:r>
              <a:rPr u="sng"/>
              <a:t>b</a:t>
            </a:r>
            <a:r>
              <a:t>inar</a:t>
            </a:r>
            <a:r>
              <a:rPr u="sng"/>
              <a:t>y</a:t>
            </a:r>
            <a:r>
              <a:t> </a:t>
            </a:r>
            <a:r>
              <a:rPr u="sng"/>
              <a:t>te</a:t>
            </a:r>
            <a:r>
              <a:t>rm (byte) = 8 bits</a:t>
            </a:r>
          </a:p>
          <a:p>
            <a:pPr marL="425450" indent="-425450" defTabSz="391414">
              <a:spcBef>
                <a:spcPts val="2800"/>
              </a:spcBef>
              <a:buBlip>
                <a:blip r:embed="rId2"/>
              </a:buBlip>
              <a:defRPr sz="3082"/>
            </a:pPr>
            <a:r>
              <a:t>2</a:t>
            </a:r>
            <a:r>
              <a:rPr baseline="31999"/>
              <a:t>10</a:t>
            </a:r>
            <a:r>
              <a:t> =1,024 bytes = 1 kilobyte = 1KB</a:t>
            </a:r>
          </a:p>
          <a:p>
            <a:pPr marL="425450" indent="-425450" defTabSz="391414">
              <a:spcBef>
                <a:spcPts val="2800"/>
              </a:spcBef>
              <a:buBlip>
                <a:blip r:embed="rId2"/>
              </a:buBlip>
              <a:defRPr sz="3082"/>
            </a:pPr>
            <a:r>
              <a:t>2</a:t>
            </a:r>
            <a:r>
              <a:rPr baseline="31999"/>
              <a:t>20</a:t>
            </a:r>
            <a:r>
              <a:t> =1,048,576 bytes = 1 megabyte = 1MB</a:t>
            </a:r>
          </a:p>
          <a:p>
            <a:pPr marL="425450" indent="-425450" defTabSz="391414">
              <a:spcBef>
                <a:spcPts val="2800"/>
              </a:spcBef>
              <a:buBlip>
                <a:blip r:embed="rId2"/>
              </a:buBlip>
              <a:defRPr sz="3082"/>
            </a:pPr>
            <a:r>
              <a:t>2</a:t>
            </a:r>
            <a:r>
              <a:rPr baseline="31999"/>
              <a:t>30</a:t>
            </a:r>
            <a:r>
              <a:t> bytes = 1 gigabyte = 1GB</a:t>
            </a:r>
          </a:p>
          <a:p>
            <a:pPr marL="425450" indent="-425450" defTabSz="391414">
              <a:spcBef>
                <a:spcPts val="2800"/>
              </a:spcBef>
              <a:buBlip>
                <a:blip r:embed="rId2"/>
              </a:buBlip>
              <a:defRPr sz="3082"/>
            </a:pPr>
            <a:r>
              <a:t>2</a:t>
            </a:r>
            <a:r>
              <a:rPr baseline="31999"/>
              <a:t>40</a:t>
            </a:r>
            <a:r>
              <a:t> bytes = 1 terabyte = 1TB</a:t>
            </a:r>
          </a:p>
          <a:p>
            <a:pPr marL="425450" indent="-425450" defTabSz="391414">
              <a:spcBef>
                <a:spcPts val="2800"/>
              </a:spcBef>
              <a:buBlip>
                <a:blip r:embed="rId2"/>
              </a:buBlip>
              <a:defRPr sz="3082"/>
            </a:pPr>
            <a:r>
              <a:t>2</a:t>
            </a:r>
            <a:r>
              <a:rPr baseline="31999"/>
              <a:t>50</a:t>
            </a:r>
            <a:r>
              <a:t> bytes  = 1 petabyte = 1PB</a:t>
            </a:r>
          </a:p>
          <a:p>
            <a:pPr marL="425450" indent="-425450" defTabSz="391414">
              <a:spcBef>
                <a:spcPts val="2800"/>
              </a:spcBef>
              <a:buBlip>
                <a:blip r:embed="rId2"/>
              </a:buBlip>
              <a:defRPr sz="3082"/>
            </a:pPr>
            <a:r>
              <a:t>2</a:t>
            </a:r>
            <a:r>
              <a:rPr baseline="31999"/>
              <a:t>60</a:t>
            </a:r>
            <a:r>
              <a:t> bytes = 1 exabyte = 1EB = a quintillion bytes</a:t>
            </a:r>
          </a:p>
          <a:p>
            <a:pPr marL="425450" indent="-425450" defTabSz="391414">
              <a:spcBef>
                <a:spcPts val="2800"/>
              </a:spcBef>
              <a:buBlip>
                <a:blip r:embed="rId2"/>
              </a:buBlip>
              <a:defRPr sz="3082"/>
            </a:pPr>
            <a:r>
              <a:t>2</a:t>
            </a:r>
            <a:r>
              <a:rPr baseline="31999"/>
              <a:t>70</a:t>
            </a:r>
            <a:r>
              <a:t> = zetta</a:t>
            </a:r>
          </a:p>
          <a:p>
            <a:pPr marL="425450" indent="-425450" defTabSz="391414">
              <a:spcBef>
                <a:spcPts val="2800"/>
              </a:spcBef>
              <a:buBlip>
                <a:blip r:embed="rId2"/>
              </a:buBlip>
              <a:defRPr sz="3082"/>
            </a:pPr>
            <a:r>
              <a:t>2</a:t>
            </a:r>
            <a:r>
              <a:rPr baseline="31999"/>
              <a:t>80</a:t>
            </a:r>
            <a:r>
              <a:t> = yotta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Screen Shot 2016-12-06 at 10.28.31 PM.png"/>
          <p:cNvGrpSpPr/>
          <p:nvPr/>
        </p:nvGrpSpPr>
        <p:grpSpPr>
          <a:xfrm>
            <a:off x="463642" y="5818725"/>
            <a:ext cx="12077516" cy="3730535"/>
            <a:chOff x="0" y="0"/>
            <a:chExt cx="12077515" cy="3730533"/>
          </a:xfrm>
        </p:grpSpPr>
        <p:pic>
          <p:nvPicPr>
            <p:cNvPr id="138" name="Screen Shot 2016-12-06 at 10.28.31 PM.png" descr="Screen Shot 2016-12-06 at 10.28.31 PM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700" y="318619"/>
              <a:ext cx="12052116" cy="3310315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137" name="Screen Shot 2016-12-06 at 10.28.31 PM.png" descr="Screen Shot 2016-12-06 at 10.28.31 PM.png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-1"/>
              <a:ext cx="12077516" cy="3730535"/>
            </a:xfrm>
            <a:prstGeom prst="rect">
              <a:avLst/>
            </a:prstGeom>
            <a:effectLst/>
          </p:spPr>
        </p:pic>
      </p:grpSp>
      <p:sp>
        <p:nvSpPr>
          <p:cNvPr id="140" name="Do you remember fax machines? And that awful noise?"/>
          <p:cNvSpPr/>
          <p:nvPr/>
        </p:nvSpPr>
        <p:spPr>
          <a:xfrm>
            <a:off x="6641341" y="5654057"/>
            <a:ext cx="5114530" cy="179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3" y="0"/>
                </a:moveTo>
                <a:cubicBezTo>
                  <a:pt x="1525" y="0"/>
                  <a:pt x="1405" y="343"/>
                  <a:pt x="1405" y="766"/>
                </a:cubicBezTo>
                <a:lnTo>
                  <a:pt x="1405" y="14434"/>
                </a:lnTo>
                <a:lnTo>
                  <a:pt x="0" y="21600"/>
                </a:lnTo>
                <a:lnTo>
                  <a:pt x="2333" y="17244"/>
                </a:lnTo>
                <a:lnTo>
                  <a:pt x="21332" y="17244"/>
                </a:lnTo>
                <a:cubicBezTo>
                  <a:pt x="21480" y="17244"/>
                  <a:pt x="21600" y="16901"/>
                  <a:pt x="21600" y="16478"/>
                </a:cubicBezTo>
                <a:lnTo>
                  <a:pt x="21600" y="766"/>
                </a:lnTo>
                <a:cubicBezTo>
                  <a:pt x="21600" y="343"/>
                  <a:pt x="21480" y="0"/>
                  <a:pt x="21332" y="0"/>
                </a:cubicBezTo>
                <a:lnTo>
                  <a:pt x="1673" y="0"/>
                </a:lnTo>
                <a:close/>
              </a:path>
            </a:pathLst>
          </a:custGeom>
          <a:solidFill>
            <a:schemeClr val="accent1">
              <a:hueOff val="-313507"/>
              <a:satOff val="34334"/>
              <a:lumOff val="-8266"/>
              <a:alpha val="62000"/>
            </a:scheme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/>
          <a:lstStyle>
            <a:lvl1pPr>
              <a:defRPr sz="2800">
                <a:solidFill>
                  <a:srgbClr val="FFFFFF"/>
                </a:solidFill>
              </a:defRPr>
            </a:lvl1pPr>
          </a:lstStyle>
          <a:p>
            <a:r>
              <a:t>Do you remember fax machines? And that awful noise?</a:t>
            </a:r>
          </a:p>
        </p:txBody>
      </p:sp>
      <p:pic>
        <p:nvPicPr>
          <p:cNvPr id="141" name="Image" descr="Image"/>
          <p:cNvPicPr>
            <a:picLocks noGrp="1"/>
          </p:cNvPicPr>
          <p:nvPr>
            <p:ph type="pic" idx="13"/>
          </p:nvPr>
        </p:nvPicPr>
        <p:blipFill>
          <a:blip r:embed="rId4"/>
          <a:stretch>
            <a:fillRect/>
          </a:stretch>
        </p:blipFill>
        <p:spPr>
          <a:xfrm rot="21600000">
            <a:off x="7278973" y="1549973"/>
            <a:ext cx="4605445" cy="3855254"/>
          </a:xfrm>
          <a:prstGeom prst="rect">
            <a:avLst/>
          </a:prstGeom>
        </p:spPr>
      </p:pic>
      <p:pic>
        <p:nvPicPr>
          <p:cNvPr id="142" name="Image" descr="Image"/>
          <p:cNvPicPr>
            <a:picLocks noGrp="1"/>
          </p:cNvPicPr>
          <p:nvPr>
            <p:ph type="pic" idx="14"/>
          </p:nvPr>
        </p:nvPicPr>
        <p:blipFill>
          <a:blip r:embed="rId5"/>
          <a:stretch>
            <a:fillRect/>
          </a:stretch>
        </p:blipFill>
        <p:spPr>
          <a:xfrm rot="21600000">
            <a:off x="1157057" y="1506383"/>
            <a:ext cx="4721686" cy="3942435"/>
          </a:xfrm>
          <a:prstGeom prst="rect">
            <a:avLst/>
          </a:prstGeom>
        </p:spPr>
      </p:pic>
      <p:sp>
        <p:nvSpPr>
          <p:cNvPr id="143" name="Why does it matter?"/>
          <p:cNvSpPr txBox="1">
            <a:spLocks noGrp="1"/>
          </p:cNvSpPr>
          <p:nvPr>
            <p:ph type="title" idx="4294967295"/>
          </p:nvPr>
        </p:nvSpPr>
        <p:spPr>
          <a:xfrm>
            <a:off x="1270000" y="-47503"/>
            <a:ext cx="10464800" cy="2438401"/>
          </a:xfrm>
          <a:prstGeom prst="rect">
            <a:avLst/>
          </a:prstGeom>
        </p:spPr>
        <p:txBody>
          <a:bodyPr/>
          <a:lstStyle/>
          <a:p>
            <a:r>
              <a:t>Why does it matter?</a:t>
            </a:r>
          </a:p>
        </p:txBody>
      </p:sp>
      <p:sp>
        <p:nvSpPr>
          <p:cNvPr id="144" name="https://en.wikipedia.org/wiki/Compact_disc"/>
          <p:cNvSpPr txBox="1"/>
          <p:nvPr/>
        </p:nvSpPr>
        <p:spPr>
          <a:xfrm>
            <a:off x="1411693" y="5266234"/>
            <a:ext cx="4212414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https://en.wikipedia.org/wiki/Compact_disc</a:t>
            </a:r>
          </a:p>
        </p:txBody>
      </p:sp>
      <p:sp>
        <p:nvSpPr>
          <p:cNvPr id="145" name="http://www.rcn.com/hub/max-your-speed/"/>
          <p:cNvSpPr txBox="1"/>
          <p:nvPr/>
        </p:nvSpPr>
        <p:spPr>
          <a:xfrm>
            <a:off x="7507035" y="5240834"/>
            <a:ext cx="414932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http://www.rcn.com/hub/max-your-speed/</a:t>
            </a:r>
          </a:p>
        </p:txBody>
      </p:sp>
      <p:sp>
        <p:nvSpPr>
          <p:cNvPr id="146" name="http://csunplugged.org/wp-content/uploads/2014/12/unplugged-01-binary_numbers.pdf"/>
          <p:cNvSpPr txBox="1"/>
          <p:nvPr/>
        </p:nvSpPr>
        <p:spPr>
          <a:xfrm>
            <a:off x="533622" y="9432364"/>
            <a:ext cx="8351673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800"/>
            </a:lvl1pPr>
          </a:lstStyle>
          <a:p>
            <a:r>
              <a:t>http://csunplugged.org/wp-content/uploads/2014/12/unplugged-01-binary_numbers.pdf</a:t>
            </a:r>
          </a:p>
        </p:txBody>
      </p:sp>
      <p:sp>
        <p:nvSpPr>
          <p:cNvPr id="147" name="https://youtu.be/gsNaR6FRuO0"/>
          <p:cNvSpPr txBox="1"/>
          <p:nvPr/>
        </p:nvSpPr>
        <p:spPr>
          <a:xfrm>
            <a:off x="7057563" y="6652731"/>
            <a:ext cx="4282086" cy="46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600"/>
            </a:lvl1pPr>
          </a:lstStyle>
          <a:p>
            <a:r>
              <a:t>https://youtu.be/gsNaR6FRuO0</a:t>
            </a:r>
          </a:p>
        </p:txBody>
      </p:sp>
      <p:sp>
        <p:nvSpPr>
          <p:cNvPr id="148" name="Standard MP3 song  (3 minutes, 48 secs)…"/>
          <p:cNvSpPr/>
          <p:nvPr/>
        </p:nvSpPr>
        <p:spPr>
          <a:xfrm>
            <a:off x="-103157" y="1769450"/>
            <a:ext cx="7242114" cy="3568701"/>
          </a:xfrm>
          <a:prstGeom prst="rect">
            <a:avLst/>
          </a:prstGeom>
          <a:solidFill>
            <a:srgbClr val="FEFDFF">
              <a:alpha val="48000"/>
            </a:srgbClr>
          </a:solidFill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z="3600">
                <a:solidFill>
                  <a:srgbClr val="4056C3"/>
                </a:solidFill>
              </a:defRPr>
            </a:pPr>
            <a:r>
              <a:t>Standard MP3 song </a:t>
            </a:r>
            <a:br/>
            <a:r>
              <a:t>(3 minutes, 48 secs)</a:t>
            </a:r>
          </a:p>
          <a:p>
            <a:pPr>
              <a:defRPr sz="3600">
                <a:solidFill>
                  <a:srgbClr val="4056C3"/>
                </a:solidFill>
              </a:defRPr>
            </a:pPr>
            <a:r>
              <a:t>52 million 0s and 1s</a:t>
            </a:r>
            <a:br/>
            <a:endParaRPr/>
          </a:p>
          <a:p>
            <a:pPr>
              <a:defRPr sz="3600">
                <a:solidFill>
                  <a:srgbClr val="4056C3"/>
                </a:solidFill>
              </a:defRPr>
            </a:pPr>
            <a:r>
              <a:t>New movie on a BluRay DVD</a:t>
            </a:r>
          </a:p>
          <a:p>
            <a:pPr>
              <a:defRPr sz="3600">
                <a:solidFill>
                  <a:srgbClr val="4056C3"/>
                </a:solidFill>
              </a:defRPr>
            </a:pPr>
            <a:r>
              <a:t>200 billion 0s and 1s on a single-layer BluRay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How does it work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does it work?</a:t>
            </a:r>
          </a:p>
        </p:txBody>
      </p:sp>
      <p:sp>
        <p:nvSpPr>
          <p:cNvPr id="151" name="Let’s consider the decimal number system, which consists of ten digits (0-9)…"/>
          <p:cNvSpPr txBox="1">
            <a:spLocks noGrp="1"/>
          </p:cNvSpPr>
          <p:nvPr>
            <p:ph type="body" idx="1"/>
          </p:nvPr>
        </p:nvSpPr>
        <p:spPr>
          <a:xfrm>
            <a:off x="357561" y="1917233"/>
            <a:ext cx="12289678" cy="7787622"/>
          </a:xfrm>
          <a:prstGeom prst="rect">
            <a:avLst/>
          </a:prstGeom>
        </p:spPr>
        <p:txBody>
          <a:bodyPr/>
          <a:lstStyle/>
          <a:p>
            <a:pPr>
              <a:buBlip>
                <a:blip r:embed="rId2"/>
              </a:buBlip>
            </a:pPr>
            <a:r>
              <a:t>Let’s consider the </a:t>
            </a:r>
            <a:r>
              <a:rPr u="sng"/>
              <a:t>deci</a:t>
            </a:r>
            <a:r>
              <a:t>mal number system, which consists of ten digits (0-9)</a:t>
            </a:r>
          </a:p>
          <a:p>
            <a:pPr>
              <a:buBlip>
                <a:blip r:embed="rId2"/>
              </a:buBlip>
            </a:pPr>
            <a:r>
              <a:t>Given the number 1,234…what does that mean?</a:t>
            </a:r>
          </a:p>
          <a:p>
            <a:pPr marL="0" lvl="1" indent="228600">
              <a:buSzTx/>
              <a:buNone/>
            </a:pPr>
            <a:r>
              <a:t>1,000     100     10     1</a:t>
            </a:r>
          </a:p>
          <a:p>
            <a:pPr marL="0" lvl="1" indent="228600">
              <a:buSzTx/>
              <a:buNone/>
            </a:pPr>
            <a:r>
              <a:t>x   1         2       3     4</a:t>
            </a:r>
          </a:p>
          <a:p>
            <a:pPr marL="0" lvl="1" indent="228600">
              <a:buSzTx/>
              <a:buNone/>
            </a:pPr>
            <a:r>
              <a:t>1,000   +   200   +   30  +   4 = 1,234</a:t>
            </a:r>
          </a:p>
        </p:txBody>
      </p:sp>
      <p:pic>
        <p:nvPicPr>
          <p:cNvPr id="152" name="Line" descr="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24715" y="8280679"/>
            <a:ext cx="7939033" cy="76201"/>
          </a:xfrm>
          <a:prstGeom prst="rect">
            <a:avLst/>
          </a:prstGeom>
        </p:spPr>
      </p:pic>
      <p:grpSp>
        <p:nvGrpSpPr>
          <p:cNvPr id="156" name="Each position in the decimal system has a multiplier (power of ten) - you do this in your head"/>
          <p:cNvGrpSpPr/>
          <p:nvPr/>
        </p:nvGrpSpPr>
        <p:grpSpPr>
          <a:xfrm>
            <a:off x="7386647" y="5353591"/>
            <a:ext cx="4914704" cy="2793604"/>
            <a:chOff x="0" y="0"/>
            <a:chExt cx="4914703" cy="2793603"/>
          </a:xfrm>
        </p:grpSpPr>
        <p:sp>
          <p:nvSpPr>
            <p:cNvPr id="155" name="Each position in the decimal system has a multiplier (power of ten) - you do this in your head"/>
            <p:cNvSpPr/>
            <p:nvPr/>
          </p:nvSpPr>
          <p:spPr>
            <a:xfrm>
              <a:off x="3375" y="25400"/>
              <a:ext cx="4885929" cy="27428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81" y="0"/>
                  </a:moveTo>
                  <a:cubicBezTo>
                    <a:pt x="4326" y="0"/>
                    <a:pt x="4200" y="224"/>
                    <a:pt x="4200" y="500"/>
                  </a:cubicBezTo>
                  <a:lnTo>
                    <a:pt x="4200" y="11755"/>
                  </a:lnTo>
                  <a:lnTo>
                    <a:pt x="0" y="12755"/>
                  </a:lnTo>
                  <a:lnTo>
                    <a:pt x="4200" y="13758"/>
                  </a:lnTo>
                  <a:lnTo>
                    <a:pt x="4200" y="21100"/>
                  </a:lnTo>
                  <a:cubicBezTo>
                    <a:pt x="4200" y="21376"/>
                    <a:pt x="4326" y="21600"/>
                    <a:pt x="4481" y="21600"/>
                  </a:cubicBezTo>
                  <a:lnTo>
                    <a:pt x="21319" y="21600"/>
                  </a:lnTo>
                  <a:cubicBezTo>
                    <a:pt x="21474" y="21600"/>
                    <a:pt x="21600" y="21376"/>
                    <a:pt x="21600" y="21100"/>
                  </a:cubicBezTo>
                  <a:lnTo>
                    <a:pt x="21600" y="500"/>
                  </a:lnTo>
                  <a:cubicBezTo>
                    <a:pt x="21600" y="224"/>
                    <a:pt x="21474" y="0"/>
                    <a:pt x="21319" y="0"/>
                  </a:cubicBezTo>
                  <a:lnTo>
                    <a:pt x="4481" y="0"/>
                  </a:ln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r>
                <a:t>Each position in the decimal system has a multiplier (power of ten) - you do this in your head</a:t>
              </a:r>
            </a:p>
          </p:txBody>
        </p:sp>
        <p:pic>
          <p:nvPicPr>
            <p:cNvPr id="154" name="Each position in the decimal system has a multiplier (power of ten) - you do this in your head" descr="Each position in the decimal system has a multiplier (power of ten) - you do this in your head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4914704" cy="2793604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How does it work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does it work?</a:t>
            </a:r>
          </a:p>
        </p:txBody>
      </p:sp>
      <p:sp>
        <p:nvSpPr>
          <p:cNvPr id="159" name="Now, let’s consider the binary number system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531494" indent="-531494" defTabSz="425195">
              <a:spcBef>
                <a:spcPts val="3300"/>
              </a:spcBef>
              <a:buBlip>
                <a:blip r:embed="rId2"/>
              </a:buBlip>
              <a:defRPr sz="3348"/>
            </a:pPr>
            <a:r>
              <a:t>Now, let’s consider the binary number system</a:t>
            </a:r>
          </a:p>
          <a:p>
            <a:pPr marL="531494" indent="-531494" defTabSz="425195">
              <a:spcBef>
                <a:spcPts val="3300"/>
              </a:spcBef>
              <a:buBlip>
                <a:blip r:embed="rId2"/>
              </a:buBlip>
              <a:defRPr sz="3348"/>
            </a:pPr>
            <a:r>
              <a:t>Given the number 1101…</a:t>
            </a:r>
          </a:p>
          <a:p>
            <a:pPr marL="0" indent="0" defTabSz="425195">
              <a:spcBef>
                <a:spcPts val="3300"/>
              </a:spcBef>
              <a:buSzTx/>
              <a:buNone/>
              <a:defRPr sz="3348"/>
            </a:pPr>
            <a:r>
              <a:t>  8    4    2     1</a:t>
            </a:r>
          </a:p>
          <a:p>
            <a:pPr marL="0" indent="0" defTabSz="425195">
              <a:spcBef>
                <a:spcPts val="3300"/>
              </a:spcBef>
              <a:buSzTx/>
              <a:buNone/>
              <a:defRPr sz="3348"/>
            </a:pPr>
            <a:r>
              <a:t>x 1    1     0     1</a:t>
            </a:r>
          </a:p>
          <a:p>
            <a:pPr marL="0" indent="0" defTabSz="425195">
              <a:spcBef>
                <a:spcPts val="3300"/>
              </a:spcBef>
              <a:buSzTx/>
              <a:buNone/>
              <a:defRPr sz="3348"/>
            </a:pPr>
            <a:r>
              <a:t>  8  + 4  + 0  +  1  = 13</a:t>
            </a:r>
          </a:p>
        </p:txBody>
      </p:sp>
      <p:pic>
        <p:nvPicPr>
          <p:cNvPr id="160" name="Line" descr="Line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955021" y="7515691"/>
            <a:ext cx="5966813" cy="76201"/>
          </a:xfrm>
          <a:prstGeom prst="rect">
            <a:avLst/>
          </a:prstGeom>
        </p:spPr>
      </p:pic>
      <p:grpSp>
        <p:nvGrpSpPr>
          <p:cNvPr id="164" name="The same goes for positions in binary - there is a multiplier for each position. These multipliers are in powers of two"/>
          <p:cNvGrpSpPr/>
          <p:nvPr/>
        </p:nvGrpSpPr>
        <p:grpSpPr>
          <a:xfrm>
            <a:off x="5981566" y="5283627"/>
            <a:ext cx="6788320" cy="2337991"/>
            <a:chOff x="0" y="0"/>
            <a:chExt cx="6788318" cy="2337990"/>
          </a:xfrm>
        </p:grpSpPr>
        <p:sp>
          <p:nvSpPr>
            <p:cNvPr id="163" name="The same goes for positions in binary - there is a multiplier for each position. These multipliers are in powers of two"/>
            <p:cNvSpPr/>
            <p:nvPr/>
          </p:nvSpPr>
          <p:spPr>
            <a:xfrm>
              <a:off x="4534" y="25400"/>
              <a:ext cx="6758386" cy="2287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448" y="0"/>
                  </a:moveTo>
                  <a:cubicBezTo>
                    <a:pt x="2336" y="0"/>
                    <a:pt x="2244" y="271"/>
                    <a:pt x="2244" y="603"/>
                  </a:cubicBezTo>
                  <a:lnTo>
                    <a:pt x="2244" y="4816"/>
                  </a:lnTo>
                  <a:lnTo>
                    <a:pt x="0" y="6019"/>
                  </a:lnTo>
                  <a:lnTo>
                    <a:pt x="2244" y="7222"/>
                  </a:lnTo>
                  <a:lnTo>
                    <a:pt x="2244" y="20997"/>
                  </a:lnTo>
                  <a:cubicBezTo>
                    <a:pt x="2244" y="21329"/>
                    <a:pt x="2336" y="21600"/>
                    <a:pt x="2448" y="21600"/>
                  </a:cubicBezTo>
                  <a:lnTo>
                    <a:pt x="21396" y="21600"/>
                  </a:lnTo>
                  <a:cubicBezTo>
                    <a:pt x="21508" y="21600"/>
                    <a:pt x="21600" y="21329"/>
                    <a:pt x="21600" y="20997"/>
                  </a:cubicBezTo>
                  <a:lnTo>
                    <a:pt x="21600" y="603"/>
                  </a:lnTo>
                  <a:cubicBezTo>
                    <a:pt x="21600" y="271"/>
                    <a:pt x="21508" y="0"/>
                    <a:pt x="21396" y="0"/>
                  </a:cubicBezTo>
                  <a:lnTo>
                    <a:pt x="2448" y="0"/>
                  </a:lnTo>
                  <a:close/>
                </a:path>
              </a:pathLst>
            </a:custGeom>
            <a:blipFill rotWithShape="1">
              <a:blip r:embed="rId4"/>
              <a:srcRect/>
              <a:tile tx="0" ty="0" sx="100000" sy="100000" flip="none" algn="tl"/>
            </a:blipFill>
            <a:ln>
              <a:noFill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r>
                <a:t>The same goes for positions in binary - there is a multiplier for each position. These multipliers are in powers of two</a:t>
              </a:r>
            </a:p>
          </p:txBody>
        </p:sp>
        <p:pic>
          <p:nvPicPr>
            <p:cNvPr id="162" name="The same goes for positions in binary - there is a multiplier for each position. These multipliers are in powers of two" descr="The same goes for positions in binary - there is a multiplier for each position. These multipliers are in powers of two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6788320" cy="2337991"/>
            </a:xfrm>
            <a:prstGeom prst="rect">
              <a:avLst/>
            </a:prstGeom>
            <a:effectLst/>
          </p:spPr>
        </p:pic>
      </p:grp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Let’s practice…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Let’s practice…</a:t>
            </a:r>
          </a:p>
        </p:txBody>
      </p:sp>
      <p:sp>
        <p:nvSpPr>
          <p:cNvPr id="167" name="Given these multipliers (positions) - try converting the numbers below from binary to decimal…"/>
          <p:cNvSpPr txBox="1">
            <a:spLocks noGrp="1"/>
          </p:cNvSpPr>
          <p:nvPr>
            <p:ph type="body" idx="1"/>
          </p:nvPr>
        </p:nvSpPr>
        <p:spPr>
          <a:xfrm>
            <a:off x="1110611" y="2768600"/>
            <a:ext cx="10783579" cy="6292252"/>
          </a:xfrm>
          <a:prstGeom prst="rect">
            <a:avLst/>
          </a:prstGeom>
        </p:spPr>
        <p:txBody>
          <a:bodyPr/>
          <a:lstStyle/>
          <a:p>
            <a:pPr marL="0" indent="0" defTabSz="425195">
              <a:spcBef>
                <a:spcPts val="3300"/>
              </a:spcBef>
              <a:buSzTx/>
              <a:buNone/>
              <a:defRPr sz="3348"/>
            </a:pPr>
            <a:r>
              <a:t>Given these multipliers (positions) - try converting the numbers below from binary to decimal</a:t>
            </a:r>
          </a:p>
          <a:p>
            <a:pPr marL="0" indent="0" defTabSz="425195">
              <a:spcBef>
                <a:spcPts val="3300"/>
              </a:spcBef>
              <a:buSzTx/>
              <a:buNone/>
              <a:defRPr sz="3348"/>
            </a:pPr>
            <a:r>
              <a:t>128    64    32    16    8    4    2    1</a:t>
            </a:r>
          </a:p>
          <a:p>
            <a:pPr marL="591577" indent="-591577" defTabSz="425195">
              <a:spcBef>
                <a:spcPts val="3300"/>
              </a:spcBef>
              <a:buSzPct val="100000"/>
              <a:buAutoNum type="arabicPeriod"/>
              <a:defRPr sz="3348"/>
            </a:pPr>
            <a:r>
              <a:t>10110101</a:t>
            </a:r>
          </a:p>
          <a:p>
            <a:pPr marL="591577" indent="-591577" defTabSz="425195">
              <a:spcBef>
                <a:spcPts val="3300"/>
              </a:spcBef>
              <a:buSzPct val="100000"/>
              <a:buAutoNum type="arabicPeriod"/>
              <a:defRPr sz="3348"/>
            </a:pPr>
            <a:r>
              <a:t>10011010</a:t>
            </a:r>
          </a:p>
          <a:p>
            <a:pPr marL="591577" indent="-591577" defTabSz="425195">
              <a:spcBef>
                <a:spcPts val="3300"/>
              </a:spcBef>
              <a:buSzPct val="100000"/>
              <a:buAutoNum type="arabicPeriod"/>
              <a:defRPr sz="3348"/>
            </a:pPr>
            <a:r>
              <a:t>11111111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What about decimal to binary?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about decimal to binary?</a:t>
            </a:r>
          </a:p>
        </p:txBody>
      </p:sp>
      <p:sp>
        <p:nvSpPr>
          <p:cNvPr id="170" name="Easiest method is to note the place value……"/>
          <p:cNvSpPr txBox="1">
            <a:spLocks noGrp="1"/>
          </p:cNvSpPr>
          <p:nvPr>
            <p:ph type="body" idx="1"/>
          </p:nvPr>
        </p:nvSpPr>
        <p:spPr>
          <a:xfrm>
            <a:off x="1270000" y="2537299"/>
            <a:ext cx="10464800" cy="6879903"/>
          </a:xfrm>
          <a:prstGeom prst="rect">
            <a:avLst/>
          </a:prstGeom>
        </p:spPr>
        <p:txBody>
          <a:bodyPr/>
          <a:lstStyle/>
          <a:p>
            <a:pPr marL="485775" indent="-485775" defTabSz="388620">
              <a:spcBef>
                <a:spcPts val="3000"/>
              </a:spcBef>
              <a:buBlip>
                <a:blip r:embed="rId2"/>
              </a:buBlip>
              <a:defRPr sz="3060"/>
            </a:pPr>
            <a:r>
              <a:t>Easiest method is to note the place value…</a:t>
            </a:r>
          </a:p>
          <a:p>
            <a:pPr marL="0" indent="0" defTabSz="388620">
              <a:spcBef>
                <a:spcPts val="3000"/>
              </a:spcBef>
              <a:buSzTx/>
              <a:buNone/>
              <a:defRPr sz="3060"/>
            </a:pPr>
            <a:r>
              <a:t>128   64   32   16   8    4    2    1</a:t>
            </a:r>
          </a:p>
          <a:p>
            <a:pPr marL="485775" indent="-485775" defTabSz="388620">
              <a:spcBef>
                <a:spcPts val="3000"/>
              </a:spcBef>
              <a:buBlip>
                <a:blip r:embed="rId2"/>
              </a:buBlip>
              <a:defRPr sz="3060"/>
            </a:pPr>
            <a:r>
              <a:t>Given a number, starting from left to right, </a:t>
            </a:r>
          </a:p>
          <a:p>
            <a:pPr marL="971550" lvl="1" indent="-485775" defTabSz="388620">
              <a:spcBef>
                <a:spcPts val="3000"/>
              </a:spcBef>
              <a:buBlip>
                <a:blip r:embed="rId2"/>
              </a:buBlip>
              <a:defRPr sz="3060"/>
            </a:pPr>
            <a:r>
              <a:t>if the number is smaller than the power, mark a 0</a:t>
            </a:r>
          </a:p>
          <a:p>
            <a:pPr marL="971550" lvl="1" indent="-485775" defTabSz="388620">
              <a:spcBef>
                <a:spcPts val="3000"/>
              </a:spcBef>
              <a:buBlip>
                <a:blip r:embed="rId2"/>
              </a:buBlip>
              <a:defRPr sz="3060"/>
            </a:pPr>
            <a:r>
              <a:t>if the number is greater than or equal to the power, mark a 1 then subtract the power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What about decimal to binary?"/>
          <p:cNvSpPr txBox="1">
            <a:spLocks noGrp="1"/>
          </p:cNvSpPr>
          <p:nvPr>
            <p:ph type="title"/>
          </p:nvPr>
        </p:nvSpPr>
        <p:spPr>
          <a:xfrm>
            <a:off x="1270000" y="-217348"/>
            <a:ext cx="10464800" cy="2540001"/>
          </a:xfrm>
          <a:prstGeom prst="rect">
            <a:avLst/>
          </a:prstGeom>
        </p:spPr>
        <p:txBody>
          <a:bodyPr/>
          <a:lstStyle/>
          <a:p>
            <a:r>
              <a:rPr dirty="0"/>
              <a:t>What about decimal to binary?</a:t>
            </a:r>
          </a:p>
        </p:txBody>
      </p:sp>
      <p:sp>
        <p:nvSpPr>
          <p:cNvPr id="173" name="Given 83 in decimal……"/>
          <p:cNvSpPr txBox="1">
            <a:spLocks noGrp="1"/>
          </p:cNvSpPr>
          <p:nvPr>
            <p:ph type="body" idx="1"/>
          </p:nvPr>
        </p:nvSpPr>
        <p:spPr>
          <a:xfrm>
            <a:off x="390464" y="2075518"/>
            <a:ext cx="11803324" cy="7126564"/>
          </a:xfrm>
          <a:prstGeom prst="rect">
            <a:avLst/>
          </a:prstGeom>
        </p:spPr>
        <p:txBody>
          <a:bodyPr/>
          <a:lstStyle/>
          <a:p>
            <a:pPr marL="508634" indent="-508634" defTabSz="406908">
              <a:spcBef>
                <a:spcPts val="3200"/>
              </a:spcBef>
              <a:buBlip>
                <a:blip r:embed="rId2"/>
              </a:buBlip>
              <a:defRPr sz="3204"/>
            </a:pPr>
            <a:r>
              <a:rPr dirty="0"/>
              <a:t>Given 83 in decimal…</a:t>
            </a:r>
          </a:p>
          <a:p>
            <a:pPr marL="0" indent="0" defTabSz="406908">
              <a:spcBef>
                <a:spcPts val="3200"/>
              </a:spcBef>
              <a:buSzTx/>
              <a:buNone/>
              <a:defRPr sz="3204"/>
            </a:pPr>
            <a:r>
              <a:rPr dirty="0"/>
              <a:t>128   64   32   16   8   4   2   1</a:t>
            </a:r>
          </a:p>
          <a:p>
            <a:pPr marL="566132" indent="-566132" defTabSz="406908">
              <a:spcBef>
                <a:spcPts val="3200"/>
              </a:spcBef>
              <a:buSzPct val="100000"/>
              <a:buAutoNum type="arabicPeriod"/>
              <a:defRPr sz="3204"/>
            </a:pPr>
            <a:r>
              <a:rPr dirty="0"/>
              <a:t>83 &lt; 128 = 0</a:t>
            </a:r>
          </a:p>
          <a:p>
            <a:pPr marL="566132" indent="-566132" defTabSz="406908">
              <a:spcBef>
                <a:spcPts val="3200"/>
              </a:spcBef>
              <a:buSzPct val="100000"/>
              <a:buAutoNum type="arabicPeriod"/>
              <a:defRPr sz="3204"/>
            </a:pPr>
            <a:r>
              <a:rPr dirty="0"/>
              <a:t>83 &gt; 64 = 1; </a:t>
            </a:r>
            <a:br>
              <a:rPr dirty="0"/>
            </a:br>
            <a:r>
              <a:rPr dirty="0"/>
              <a:t>83 - 64 = 19</a:t>
            </a:r>
          </a:p>
          <a:p>
            <a:pPr marL="566132" indent="-566132" defTabSz="406908">
              <a:spcBef>
                <a:spcPts val="3200"/>
              </a:spcBef>
              <a:buSzPct val="100000"/>
              <a:buAutoNum type="arabicPeriod"/>
              <a:defRPr sz="3204"/>
            </a:pPr>
            <a:r>
              <a:rPr dirty="0"/>
              <a:t>19 &lt; 32 = 0</a:t>
            </a:r>
          </a:p>
          <a:p>
            <a:pPr marL="566132" indent="-566132" defTabSz="406908">
              <a:spcBef>
                <a:spcPts val="3200"/>
              </a:spcBef>
              <a:buSzPct val="100000"/>
              <a:buAutoNum type="arabicPeriod"/>
              <a:defRPr sz="3204"/>
            </a:pPr>
            <a:r>
              <a:rPr dirty="0"/>
              <a:t>19 &gt; 16 = 1; </a:t>
            </a:r>
            <a:br>
              <a:rPr dirty="0"/>
            </a:br>
            <a:r>
              <a:rPr dirty="0"/>
              <a:t>19 - 16 = 3</a:t>
            </a:r>
          </a:p>
        </p:txBody>
      </p:sp>
      <p:sp>
        <p:nvSpPr>
          <p:cNvPr id="174" name="5. 3 &lt; 8 = 0…"/>
          <p:cNvSpPr txBox="1"/>
          <p:nvPr/>
        </p:nvSpPr>
        <p:spPr>
          <a:xfrm>
            <a:off x="5064277" y="3933672"/>
            <a:ext cx="3717340" cy="5581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>
            <a:spAutoFit/>
          </a:bodyPr>
          <a:lstStyle/>
          <a:p>
            <a:pPr algn="l"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5. 3 &lt; 8 = 0</a:t>
            </a:r>
          </a:p>
          <a:p>
            <a:pPr algn="l"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endParaRPr/>
          </a:p>
          <a:p>
            <a:pPr algn="l"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6.  3 &lt; 4 = 0</a:t>
            </a:r>
          </a:p>
          <a:p>
            <a:pPr algn="l"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endParaRPr/>
          </a:p>
          <a:p>
            <a:pPr algn="l"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7. 3 &gt; 2 = 1;</a:t>
            </a:r>
            <a:br/>
            <a:r>
              <a:t>   3 - 2 = 1</a:t>
            </a:r>
          </a:p>
          <a:p>
            <a:pPr algn="l"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endParaRPr/>
          </a:p>
          <a:p>
            <a:pPr algn="l">
              <a:defRPr sz="3600"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pPr>
            <a:r>
              <a:t>8. 1 = 1 -&gt; 1</a:t>
            </a:r>
          </a:p>
        </p:txBody>
      </p:sp>
      <p:sp>
        <p:nvSpPr>
          <p:cNvPr id="175" name="01010011"/>
          <p:cNvSpPr txBox="1"/>
          <p:nvPr/>
        </p:nvSpPr>
        <p:spPr>
          <a:xfrm>
            <a:off x="9922057" y="7869896"/>
            <a:ext cx="2749165" cy="7425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Chalkduster"/>
                <a:ea typeface="Chalkduster"/>
                <a:cs typeface="Chalkduster"/>
                <a:sym typeface="Chalkduster"/>
              </a:defRPr>
            </a:lvl1pPr>
          </a:lstStyle>
          <a:p>
            <a:r>
              <a:t>01010011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GraphPaper">
  <a:themeElements>
    <a:clrScheme name="GraphPaper">
      <a:dk1>
        <a:srgbClr val="008585"/>
      </a:dk1>
      <a:lt1>
        <a:srgbClr val="858585"/>
      </a:lt1>
      <a:dk2>
        <a:srgbClr val="5A554C"/>
      </a:dk2>
      <a:lt2>
        <a:srgbClr val="D8D7D7"/>
      </a:lt2>
      <a:accent1>
        <a:srgbClr val="3E93D7"/>
      </a:accent1>
      <a:accent2>
        <a:srgbClr val="67AB3C"/>
      </a:accent2>
      <a:accent3>
        <a:srgbClr val="D5A530"/>
      </a:accent3>
      <a:accent4>
        <a:srgbClr val="E17B2E"/>
      </a:accent4>
      <a:accent5>
        <a:srgbClr val="CC487C"/>
      </a:accent5>
      <a:accent6>
        <a:srgbClr val="4D45AC"/>
      </a:accent6>
      <a:hlink>
        <a:srgbClr val="0000FF"/>
      </a:hlink>
      <a:folHlink>
        <a:srgbClr val="FF00FF"/>
      </a:folHlink>
    </a:clrScheme>
    <a:fontScheme name="GraphPaper">
      <a:majorFont>
        <a:latin typeface="Marker Felt"/>
        <a:ea typeface="Marker Felt"/>
        <a:cs typeface="Marker Felt"/>
      </a:majorFont>
      <a:minorFont>
        <a:latin typeface="Marker Felt"/>
        <a:ea typeface="Marker Felt"/>
        <a:cs typeface="Marker Felt"/>
      </a:minorFont>
    </a:fontScheme>
    <a:fmtScheme name="GraphPap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313507"/>
            <a:satOff val="34334"/>
            <a:lumOff val="-8266"/>
            <a:alpha val="62000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5B1D4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858585"/>
            </a:solidFill>
            <a:effectLst/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GraphPaper">
  <a:themeElements>
    <a:clrScheme name="GraphPaper">
      <a:dk1>
        <a:srgbClr val="000000"/>
      </a:dk1>
      <a:lt1>
        <a:srgbClr val="FFFFFF"/>
      </a:lt1>
      <a:dk2>
        <a:srgbClr val="5A554C"/>
      </a:dk2>
      <a:lt2>
        <a:srgbClr val="D8D7D7"/>
      </a:lt2>
      <a:accent1>
        <a:srgbClr val="3E93D7"/>
      </a:accent1>
      <a:accent2>
        <a:srgbClr val="67AB3C"/>
      </a:accent2>
      <a:accent3>
        <a:srgbClr val="D5A530"/>
      </a:accent3>
      <a:accent4>
        <a:srgbClr val="E17B2E"/>
      </a:accent4>
      <a:accent5>
        <a:srgbClr val="CC487C"/>
      </a:accent5>
      <a:accent6>
        <a:srgbClr val="4D45AC"/>
      </a:accent6>
      <a:hlink>
        <a:srgbClr val="0000FF"/>
      </a:hlink>
      <a:folHlink>
        <a:srgbClr val="FF00FF"/>
      </a:folHlink>
    </a:clrScheme>
    <a:fontScheme name="GraphPaper">
      <a:majorFont>
        <a:latin typeface="Marker Felt"/>
        <a:ea typeface="Marker Felt"/>
        <a:cs typeface="Marker Felt"/>
      </a:majorFont>
      <a:minorFont>
        <a:latin typeface="Marker Felt"/>
        <a:ea typeface="Marker Felt"/>
        <a:cs typeface="Marker Felt"/>
      </a:minorFont>
    </a:fontScheme>
    <a:fmtScheme name="GraphPape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hueOff val="-313507"/>
            <a:satOff val="34334"/>
            <a:lumOff val="-8266"/>
            <a:alpha val="62000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75B1D4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858585"/>
            </a:solidFill>
            <a:effectLst/>
            <a:uFillTx/>
            <a:latin typeface="+mn-lt"/>
            <a:ea typeface="+mn-ea"/>
            <a:cs typeface="+mn-cs"/>
            <a:sym typeface="Marker Fel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1348</Words>
  <Application>Microsoft Office PowerPoint</Application>
  <PresentationFormat>Custom</PresentationFormat>
  <Paragraphs>146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Chalkduster</vt:lpstr>
      <vt:lpstr>Helvetica Neue</vt:lpstr>
      <vt:lpstr>Marker Felt</vt:lpstr>
      <vt:lpstr>GraphPaper</vt:lpstr>
      <vt:lpstr>The Power of Binary</vt:lpstr>
      <vt:lpstr>What is binary?</vt:lpstr>
      <vt:lpstr>What is binary?</vt:lpstr>
      <vt:lpstr>Why does it matter?</vt:lpstr>
      <vt:lpstr>How does it work?</vt:lpstr>
      <vt:lpstr>How does it work?</vt:lpstr>
      <vt:lpstr>Let’s practice…</vt:lpstr>
      <vt:lpstr>What about decimal to binary?</vt:lpstr>
      <vt:lpstr>What about decimal to binary?</vt:lpstr>
      <vt:lpstr>Let’s practice…</vt:lpstr>
      <vt:lpstr>Application: Lost in Transmission</vt:lpstr>
      <vt:lpstr>Parity Bit Magic Trick Time!</vt:lpstr>
      <vt:lpstr>Error Correction</vt:lpstr>
      <vt:lpstr>Error Detection</vt:lpstr>
      <vt:lpstr>Other Number Systems</vt:lpstr>
      <vt:lpstr>Hexadecimal</vt:lpstr>
      <vt:lpstr>Hexadecimal and RGB</vt:lpstr>
      <vt:lpstr>Hexadecimal and RGB</vt:lpstr>
      <vt:lpstr>Hexadecimal and RGB</vt:lpstr>
      <vt:lpstr>Hexadecimal and RGB</vt:lpstr>
      <vt:lpstr>Hexadecimal and RGB</vt:lpstr>
      <vt:lpstr>Hexadecimal and RGB</vt:lpstr>
      <vt:lpstr>Hexadecimal and RGB</vt:lpstr>
      <vt:lpstr>PowerPoint Presentation</vt:lpstr>
      <vt:lpstr>PowerPoint Presentation</vt:lpstr>
      <vt:lpstr>Something to think about…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Power of Binary</dc:title>
  <dc:creator>Anthony Winchester</dc:creator>
  <cp:lastModifiedBy>Anthony Winchester</cp:lastModifiedBy>
  <cp:revision>4</cp:revision>
  <cp:lastPrinted>2020-02-05T04:41:27Z</cp:lastPrinted>
  <dcterms:modified xsi:type="dcterms:W3CDTF">2020-08-29T03:41:34Z</dcterms:modified>
</cp:coreProperties>
</file>