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73" r:id="rId16"/>
    <p:sldId id="269" r:id="rId17"/>
    <p:sldId id="270" r:id="rId18"/>
    <p:sldId id="275" r:id="rId19"/>
    <p:sldId id="271" r:id="rId20"/>
    <p:sldId id="272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791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95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DCB55-3C16-4A59-AE36-7E126866B7C3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2CDBE-75AC-4022-B7D7-5B7B38E310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11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60387-60CE-4E51-AA4E-B32E2C0F8363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469EE-5983-4878-879A-07165F6017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17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Developmentally appropriate, child-centered, 1855 in U.S. ;</a:t>
            </a:r>
            <a:r>
              <a:rPr lang="en-US" baseline="0" dirty="0" smtClean="0"/>
              <a:t> German – impressed  Peabody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 to child-centered</a:t>
            </a:r>
            <a:r>
              <a:rPr lang="en-US" baseline="0" dirty="0" smtClean="0"/>
              <a:t> and “experience” is the 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BOE Topeka    and    Sputnik  Competition!!  What now?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Federal funds for educating children</a:t>
            </a:r>
            <a:r>
              <a:rPr lang="en-US" baseline="0" dirty="0" smtClean="0"/>
              <a:t> in poverty, Title VII for ELL, PL-94-142 Individuals with disabilities education 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 to Basics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 on schools???  Curricular reform…homogenization; reaction to 1960s</a:t>
            </a:r>
            <a:r>
              <a:rPr lang="en-US" baseline="0" dirty="0" smtClean="0"/>
              <a:t>   Ever-growing sense that schools are failing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government</a:t>
            </a:r>
            <a:r>
              <a:rPr lang="en-US" baseline="0" dirty="0" smtClean="0"/>
              <a:t> monitoring system…not the show…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Massachusetts</a:t>
            </a:r>
            <a:r>
              <a:rPr lang="en-US" baseline="0" dirty="0" smtClean="0"/>
              <a:t> Act of 1647 – Original Sin - </a:t>
            </a:r>
            <a:r>
              <a:rPr lang="en-US" dirty="0" smtClean="0"/>
              <a:t>“Old Deluder Satan Act”  Towns with 50 families had to have a school to teach</a:t>
            </a:r>
            <a:r>
              <a:rPr lang="en-US" baseline="0" dirty="0" smtClean="0"/>
              <a:t> reading and writing  </a:t>
            </a:r>
          </a:p>
          <a:p>
            <a:r>
              <a:rPr lang="en-US" baseline="0" dirty="0" smtClean="0"/>
              <a:t>Clip at 2:44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Horn Books, Cross as first Page, Christ</a:t>
            </a:r>
            <a:r>
              <a:rPr lang="en-US" baseline="0" dirty="0" smtClean="0"/>
              <a:t> Cross Row, </a:t>
            </a:r>
            <a:r>
              <a:rPr lang="en-US" baseline="0" dirty="0" err="1" smtClean="0"/>
              <a:t>Criss</a:t>
            </a:r>
            <a:r>
              <a:rPr lang="en-US" baseline="0" dirty="0" smtClean="0"/>
              <a:t>-Cross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Morrell</a:t>
            </a:r>
            <a:r>
              <a:rPr lang="en-US" baseline="0" dirty="0" smtClean="0"/>
              <a:t> Land Grant Act 1862 (uh-oh) ; McGuffey’s Readers – virtuous stories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– down management principles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Booker T</a:t>
            </a:r>
            <a:r>
              <a:rPr lang="en-US" baseline="0" dirty="0" smtClean="0"/>
              <a:t> Washington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W E B </a:t>
            </a:r>
            <a:r>
              <a:rPr lang="en-US" baseline="0" dirty="0" err="1" smtClean="0"/>
              <a:t>DuBois</a:t>
            </a:r>
            <a:r>
              <a:rPr lang="en-US" baseline="0" dirty="0" smtClean="0"/>
              <a:t> 1896, </a:t>
            </a:r>
            <a:r>
              <a:rPr lang="en-US" baseline="0" dirty="0" err="1" smtClean="0"/>
              <a:t>Plessy</a:t>
            </a:r>
            <a:r>
              <a:rPr lang="en-US" baseline="0" dirty="0" smtClean="0"/>
              <a:t> vs. </a:t>
            </a:r>
            <a:r>
              <a:rPr lang="en-US" baseline="0" dirty="0" err="1" smtClean="0"/>
              <a:t>Fergueson</a:t>
            </a:r>
            <a:r>
              <a:rPr lang="en-US" baseline="0" dirty="0" smtClean="0"/>
              <a:t> (sep ok)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469EE-5983-4878-879A-07165F6017B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78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4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6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61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06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0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5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3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9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2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7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ADF1-CE1A-46C1-B47C-25813F90DAF0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C2597-7931-4964-9B82-41B4E572F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3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eacheroz.com/fire.ht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xmnBAKnnw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s://www.youtube.com/watch?v=NnVt9RvN548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www.youtube.com/watch?v=hfxnJ54STiY" TargetMode="External"/><Relationship Id="rId7" Type="http://schemas.openxmlformats.org/officeDocument/2006/relationships/hyperlink" Target="http://archive.ccm.edu/rosie/index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://www.youtube.com/watch?v=TbAXkWPasYw" TargetMode="Externa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hyperlink" Target="https://www.youtube.com/watch?v=zDZFcDGpL4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UySOpb64y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://www.youtube.com/watch?v=OYpKZx090U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hool clip.jpg"/>
          <p:cNvPicPr>
            <a:picLocks noChangeAspect="1"/>
          </p:cNvPicPr>
          <p:nvPr/>
        </p:nvPicPr>
        <p:blipFill>
          <a:blip r:embed="rId3" cstate="print">
            <a:lum bright="30000" contrast="-71000"/>
          </a:blip>
          <a:stretch>
            <a:fillRect/>
          </a:stretch>
        </p:blipFill>
        <p:spPr>
          <a:xfrm>
            <a:off x="304800" y="0"/>
            <a:ext cx="8001000" cy="681973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  <a:t>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  <a:hlinkClick r:id="rId4"/>
              </a:rPr>
              <a:t>Timeline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  <a:t> of Modern Education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  <a:t>Influences on the American Educational System as we know it Today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Women…and then minorities</a:t>
            </a:r>
            <a:endParaRPr lang="en-US" dirty="0"/>
          </a:p>
        </p:txBody>
      </p:sp>
      <p:pic>
        <p:nvPicPr>
          <p:cNvPr id="4" name="Content Placeholder 3" descr="tuskeegee.jp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09600" y="2133600"/>
            <a:ext cx="4021053" cy="2590800"/>
          </a:xfrm>
        </p:spPr>
      </p:pic>
      <p:pic>
        <p:nvPicPr>
          <p:cNvPr id="5" name="Picture 4" descr="dubois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0800" y="2895600"/>
            <a:ext cx="2466975" cy="3962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5400000" flipH="1" flipV="1">
            <a:off x="2933700" y="2705100"/>
            <a:ext cx="4572000" cy="312420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1896 – Plessy v. Ferguson</a:t>
            </a:r>
            <a:endParaRPr lang="en-US" dirty="0"/>
          </a:p>
        </p:txBody>
      </p:sp>
      <p:pic>
        <p:nvPicPr>
          <p:cNvPr id="2050" name="Picture 2" descr="Plessy v.s. Ferguson - A Haiku Deck by Yonit Krebs | Ferguson, Social  equality, Separate but equ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4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Froebel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roeb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8550" y="2286000"/>
            <a:ext cx="1866900" cy="2286000"/>
          </a:xfrm>
          <a:prstGeom prst="rect">
            <a:avLst/>
          </a:prstGeom>
        </p:spPr>
      </p:pic>
      <p:pic>
        <p:nvPicPr>
          <p:cNvPr id="5" name="Picture 4" descr="froebel's gif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1295400"/>
            <a:ext cx="3276600" cy="2743200"/>
          </a:xfrm>
          <a:prstGeom prst="rect">
            <a:avLst/>
          </a:prstGeom>
        </p:spPr>
      </p:pic>
      <p:pic>
        <p:nvPicPr>
          <p:cNvPr id="6" name="Picture 5" descr="kindergart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3930015"/>
            <a:ext cx="2971800" cy="2451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w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175" y="2133600"/>
            <a:ext cx="200025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Progressive Era – 1920-1945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791605"/>
                </a:solidFill>
              </a:rPr>
              <a:t>Why is the pendulum swinging again???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montessori_in_school_12985159_st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4838688"/>
            <a:ext cx="2971800" cy="1511085"/>
          </a:xfrm>
          <a:prstGeom prst="rect">
            <a:avLst/>
          </a:prstGeom>
        </p:spPr>
      </p:pic>
      <p:pic>
        <p:nvPicPr>
          <p:cNvPr id="6" name="Picture 5" descr="lab school dewe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038600"/>
            <a:ext cx="3581400" cy="2113613"/>
          </a:xfrm>
          <a:prstGeom prst="rect">
            <a:avLst/>
          </a:prstGeom>
        </p:spPr>
      </p:pic>
      <p:pic>
        <p:nvPicPr>
          <p:cNvPr id="7" name="Picture 6" descr="montessor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0" y="2133600"/>
            <a:ext cx="1524000" cy="220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Post-War education (1945 – 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1950s – Defense and Desegregation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rown vs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514600"/>
            <a:ext cx="4114800" cy="2362200"/>
          </a:xfrm>
          <a:prstGeom prst="rect">
            <a:avLst/>
          </a:prstGeom>
        </p:spPr>
      </p:pic>
      <p:pic>
        <p:nvPicPr>
          <p:cNvPr id="5" name="Picture 4" descr="sputnik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2133600"/>
            <a:ext cx="2505075" cy="3733800"/>
          </a:xfrm>
          <a:prstGeom prst="rect">
            <a:avLst/>
          </a:prstGeom>
        </p:spPr>
      </p:pic>
      <p:pic>
        <p:nvPicPr>
          <p:cNvPr id="6" name="Picture 5" descr="rosy.jpg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43400" y="4441991"/>
            <a:ext cx="1828800" cy="2416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Sputnik - 1957 </a:t>
            </a:r>
            <a:endParaRPr lang="en-US" dirty="0"/>
          </a:p>
        </p:txBody>
      </p:sp>
      <p:pic>
        <p:nvPicPr>
          <p:cNvPr id="1026" name="Picture 2" descr="Sputnik at 60: Read Original 1957 Coverage of Launch | Tim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" y="2133600"/>
            <a:ext cx="6859588" cy="342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38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Post-War education (1945 – 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1960s – War on Poverty and Great Society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Let us think of education as the means of developing our greatest abilities, because in each of us there is a private hope and dream which, fulfilled, can be translated into benefit for everyone and greater strength for our nation. </a:t>
            </a:r>
          </a:p>
          <a:p>
            <a:pPr algn="ctr">
              <a:buNone/>
            </a:pPr>
            <a:endParaRPr lang="en-US" sz="2800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PL 94-142</a:t>
            </a:r>
            <a:endParaRPr lang="en-US" sz="2800" i="1" dirty="0">
              <a:solidFill>
                <a:srgbClr val="FF0000"/>
              </a:solidFill>
            </a:endParaRPr>
          </a:p>
        </p:txBody>
      </p:sp>
      <p:pic>
        <p:nvPicPr>
          <p:cNvPr id="4" name="Picture 3" descr="kennedy spea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76296" y="4343401"/>
            <a:ext cx="3267704" cy="2514600"/>
          </a:xfrm>
          <a:prstGeom prst="rect">
            <a:avLst/>
          </a:prstGeom>
        </p:spPr>
      </p:pic>
      <p:pic>
        <p:nvPicPr>
          <p:cNvPr id="5" name="Picture 4" descr="head star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14800"/>
            <a:ext cx="2209524" cy="1523810"/>
          </a:xfrm>
          <a:prstGeom prst="rect">
            <a:avLst/>
          </a:prstGeom>
        </p:spPr>
      </p:pic>
      <p:pic>
        <p:nvPicPr>
          <p:cNvPr id="6" name="Picture 5" descr="ese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46482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aceMar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1600200"/>
            <a:ext cx="2362200" cy="3048000"/>
          </a:xfrm>
          <a:prstGeom prst="rect">
            <a:avLst/>
          </a:prstGeom>
        </p:spPr>
      </p:pic>
      <p:pic>
        <p:nvPicPr>
          <p:cNvPr id="7" name="Picture 6" descr="kent sta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2895600"/>
            <a:ext cx="3962400" cy="2629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Post-War education (1945 – 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1970s – Accountability</a:t>
            </a:r>
          </a:p>
          <a:p>
            <a:pPr algn="ctr">
              <a:buNone/>
            </a:pPr>
            <a:r>
              <a:rPr lang="en-US" dirty="0" smtClean="0"/>
              <a:t>Pendulum Swingers??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lunchcoun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4419600"/>
            <a:ext cx="3429000" cy="2438400"/>
          </a:xfrm>
          <a:prstGeom prst="rect">
            <a:avLst/>
          </a:prstGeom>
        </p:spPr>
      </p:pic>
      <p:pic>
        <p:nvPicPr>
          <p:cNvPr id="6" name="Picture 5" descr="Vietnam_War_proteste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114799"/>
            <a:ext cx="2080260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576580"/>
          </a:xfrm>
        </p:spPr>
        <p:txBody>
          <a:bodyPr>
            <a:normAutofit fontScale="55000" lnSpcReduction="20000"/>
          </a:bodyPr>
          <a:lstStyle/>
          <a:p>
            <a:r>
              <a:rPr lang="en-US" sz="4400" i="1" dirty="0"/>
              <a:t>Murray v. Maryland</a:t>
            </a:r>
            <a:r>
              <a:rPr lang="en-US" sz="4400" dirty="0"/>
              <a:t> (1936)</a:t>
            </a:r>
          </a:p>
          <a:p>
            <a:r>
              <a:rPr lang="en-US" sz="4400" i="1" dirty="0"/>
              <a:t>Sweat v. Painter</a:t>
            </a:r>
            <a:r>
              <a:rPr lang="en-US" sz="4400" dirty="0"/>
              <a:t> (1950)</a:t>
            </a:r>
          </a:p>
          <a:p>
            <a:r>
              <a:rPr lang="en-US" sz="4400" i="1" dirty="0"/>
              <a:t>Missouri ex </a:t>
            </a:r>
            <a:r>
              <a:rPr lang="en-US" sz="4400" i="1" dirty="0" err="1"/>
              <a:t>rel</a:t>
            </a:r>
            <a:r>
              <a:rPr lang="en-US" sz="4400" i="1" dirty="0"/>
              <a:t> Gaines v. Canada</a:t>
            </a:r>
            <a:r>
              <a:rPr lang="en-US" sz="4400" dirty="0"/>
              <a:t> (1938)</a:t>
            </a:r>
          </a:p>
          <a:p>
            <a:r>
              <a:rPr lang="en-US" sz="4400" i="1" dirty="0"/>
              <a:t>Sweat v. Painter</a:t>
            </a:r>
            <a:r>
              <a:rPr lang="en-US" sz="4400" dirty="0"/>
              <a:t> (1950</a:t>
            </a:r>
            <a:r>
              <a:rPr lang="en-US" sz="4400" dirty="0" smtClean="0"/>
              <a:t>)</a:t>
            </a:r>
          </a:p>
          <a:p>
            <a:r>
              <a:rPr lang="en-US" sz="4400" i="1" dirty="0"/>
              <a:t>McLaurin v. Oklahoma Board of Regents of Higher Education</a:t>
            </a:r>
            <a:r>
              <a:rPr lang="en-US" sz="4400" dirty="0"/>
              <a:t> (1950)</a:t>
            </a:r>
          </a:p>
          <a:p>
            <a:r>
              <a:rPr lang="en-US" sz="4400" i="1" dirty="0"/>
              <a:t>Brown v. Board of Education</a:t>
            </a:r>
            <a:r>
              <a:rPr lang="en-US" sz="4400" dirty="0"/>
              <a:t> (1954, 1955)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86289"/>
            <a:ext cx="1062037" cy="1325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5600" y="6096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October 1967 until October 1991</a:t>
            </a:r>
          </a:p>
        </p:txBody>
      </p:sp>
    </p:spTree>
    <p:extLst>
      <p:ext uri="{BB962C8B-B14F-4D97-AF65-F5344CB8AC3E}">
        <p14:creationId xmlns:p14="http://schemas.microsoft.com/office/powerpoint/2010/main" val="165931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Post-War education (1945 – 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1980s – A Nation at Risk</a:t>
            </a:r>
          </a:p>
          <a:p>
            <a:pPr>
              <a:buNone/>
            </a:pPr>
            <a:r>
              <a:rPr lang="en-US" sz="2400" i="1" dirty="0" smtClean="0"/>
              <a:t>"Our Nation is at risk. Our once </a:t>
            </a:r>
            <a:r>
              <a:rPr lang="en-US" sz="2400" b="1" i="1" dirty="0" smtClean="0"/>
              <a:t>unchallenged preeminence </a:t>
            </a:r>
            <a:r>
              <a:rPr lang="en-US" sz="2400" i="1" dirty="0" smtClean="0"/>
              <a:t>in commerce, industry, science, and technological innovation is being </a:t>
            </a:r>
            <a:r>
              <a:rPr lang="en-US" sz="2400" b="1" i="1" dirty="0" smtClean="0"/>
              <a:t>overtaken</a:t>
            </a:r>
            <a:r>
              <a:rPr lang="en-US" sz="2400" i="1" dirty="0" smtClean="0"/>
              <a:t> by competitors throughout the world…</a:t>
            </a:r>
            <a:br>
              <a:rPr lang="en-US" sz="2400" i="1" dirty="0" smtClean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>"If an </a:t>
            </a:r>
            <a:r>
              <a:rPr lang="en-US" sz="2400" b="1" i="1" dirty="0" smtClean="0"/>
              <a:t>unfriendly foreign power </a:t>
            </a:r>
            <a:r>
              <a:rPr lang="en-US" sz="2400" i="1" dirty="0" smtClean="0"/>
              <a:t>had attempted to impose on America the mediocre educational performance that exists today, we might well have viewed it as an </a:t>
            </a:r>
            <a:r>
              <a:rPr lang="en-US" sz="2400" b="1" i="1" dirty="0" smtClean="0"/>
              <a:t>act of war</a:t>
            </a:r>
            <a:r>
              <a:rPr lang="en-US" sz="2400" i="1" dirty="0" smtClean="0"/>
              <a:t>. As it stands, we have allowed this to happen to ourselves."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 descr="nation at ri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4876800"/>
            <a:ext cx="1981200" cy="198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7150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“School-bashing enjoys a long and rich tradition in this country.  It appeals to the public, it grabs attention, and it doesn’t cost anything.”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~R. Jaeger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Watch the Pendulum Swing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08496" y="1825625"/>
            <a:ext cx="6527007" cy="4351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tr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8500" y="0"/>
            <a:ext cx="20955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Big Brother, Distrust, Fear, Federal Entanglement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nclb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6337" y="2286000"/>
            <a:ext cx="2143125" cy="2133600"/>
          </a:xfrm>
          <a:prstGeom prst="rect">
            <a:avLst/>
          </a:prstGeom>
        </p:spPr>
      </p:pic>
      <p:pic>
        <p:nvPicPr>
          <p:cNvPr id="8" name="Picture 7" descr="race to the to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9800" y="3886200"/>
            <a:ext cx="3124200" cy="1466850"/>
          </a:xfrm>
          <a:prstGeom prst="rect">
            <a:avLst/>
          </a:prstGeom>
        </p:spPr>
      </p:pic>
      <p:sp>
        <p:nvSpPr>
          <p:cNvPr id="4" name="AutoShape 2" descr="OTD in 1994, President Bill Clinton... - Clinton Presidential Center | 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s://scontent-mia3-2.xx.fbcdn.net/v/t1.0-0/s600x600/56276053_10156140363582997_3456092563126091776_n.jpg?_nc_cat=109&amp;_nc_sid=730e14&amp;_nc_ohc=QerzPQYSLXoAX9UF7X_&amp;_nc_ht=scontent-mia3-2.xx&amp;tp=7&amp;oh=a188dca54c605c2153cff3c1f35aec6f&amp;oe=5F73B9D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01303"/>
            <a:ext cx="2365375" cy="149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Colonial Schools 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sz="4900" dirty="0" smtClean="0"/>
              <a:t>Education for salvation</a:t>
            </a:r>
            <a:endParaRPr lang="en-US" sz="4900" dirty="0"/>
          </a:p>
        </p:txBody>
      </p:sp>
      <p:pic>
        <p:nvPicPr>
          <p:cNvPr id="4" name="Content Placeholder 3" descr="old deluder satan ac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97200" y="2873534"/>
            <a:ext cx="3149600" cy="2255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Horn Book</a:t>
            </a:r>
            <a:endParaRPr lang="en-US" b="1" dirty="0"/>
          </a:p>
        </p:txBody>
      </p:sp>
      <p:pic>
        <p:nvPicPr>
          <p:cNvPr id="4" name="Content Placeholder 3" descr="horn boo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1219200"/>
            <a:ext cx="4017273" cy="55101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Colonial Schools</a:t>
            </a:r>
            <a:endParaRPr lang="en-US" dirty="0"/>
          </a:p>
        </p:txBody>
      </p:sp>
      <p:pic>
        <p:nvPicPr>
          <p:cNvPr id="8" name="Content Placeholder 7" descr="primer.jp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308496" y="1825625"/>
            <a:ext cx="6527007" cy="4351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Century Schools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6927" y="1600200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The Massachusetts Act (1642)</a:t>
            </a:r>
          </a:p>
          <a:p>
            <a:pPr lvl="1"/>
            <a:r>
              <a:rPr lang="en-US" dirty="0" smtClean="0"/>
              <a:t>Compulsory Education</a:t>
            </a:r>
          </a:p>
          <a:p>
            <a:pPr lvl="1"/>
            <a:r>
              <a:rPr lang="en-US" dirty="0" smtClean="0"/>
              <a:t>Unfunded Mandate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The Massachusetts Act (1647)</a:t>
            </a:r>
          </a:p>
          <a:p>
            <a:pPr lvl="1"/>
            <a:r>
              <a:rPr lang="en-US" dirty="0" smtClean="0"/>
              <a:t>“Old Deluder Satan Act”</a:t>
            </a:r>
          </a:p>
          <a:p>
            <a:pPr lvl="1"/>
            <a:r>
              <a:rPr lang="en-US" dirty="0" smtClean="0"/>
              <a:t>Schoo</a:t>
            </a:r>
            <a:r>
              <a:rPr lang="en-US" dirty="0" smtClean="0"/>
              <a:t>l is the best way to fight the devil</a:t>
            </a:r>
          </a:p>
          <a:p>
            <a:pPr lvl="1"/>
            <a:r>
              <a:rPr lang="en-US" dirty="0" smtClean="0"/>
              <a:t>Established that towns of 50 or more must provide a school</a:t>
            </a:r>
          </a:p>
          <a:p>
            <a:pPr lvl="1"/>
            <a:r>
              <a:rPr lang="en-US" dirty="0" smtClean="0"/>
              <a:t>Unfunded Mandate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 descr="Jenna J. - Salem: Place, Myth, and Mem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67200"/>
            <a:ext cx="3583311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47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…toward State-supported Schools</a:t>
            </a:r>
            <a:br>
              <a:rPr lang="en-US" dirty="0" smtClean="0"/>
            </a:br>
            <a:r>
              <a:rPr lang="en-US" dirty="0" smtClean="0"/>
              <a:t>1820- 1865</a:t>
            </a:r>
            <a:endParaRPr lang="en-US" dirty="0"/>
          </a:p>
        </p:txBody>
      </p:sp>
      <p:pic>
        <p:nvPicPr>
          <p:cNvPr id="4" name="Content Placeholder 3" descr="horace man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3259012" cy="4022725"/>
          </a:xfrm>
        </p:spPr>
      </p:pic>
      <p:pic>
        <p:nvPicPr>
          <p:cNvPr id="6" name="Picture 5" descr="normal schools a&amp;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981200"/>
            <a:ext cx="3841623" cy="2514600"/>
          </a:xfrm>
          <a:prstGeom prst="rect">
            <a:avLst/>
          </a:prstGeom>
        </p:spPr>
      </p:pic>
      <p:pic>
        <p:nvPicPr>
          <p:cNvPr id="7" name="Picture 6" descr="normal school for negro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4724400"/>
            <a:ext cx="35052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Text Choices 1820-1865</a:t>
            </a:r>
            <a:br>
              <a:rPr lang="en-US" dirty="0" smtClean="0"/>
            </a:br>
            <a:r>
              <a:rPr lang="en-US" dirty="0" smtClean="0"/>
              <a:t> (and Beyond)</a:t>
            </a:r>
            <a:endParaRPr lang="en-US" dirty="0"/>
          </a:p>
        </p:txBody>
      </p:sp>
      <p:pic>
        <p:nvPicPr>
          <p:cNvPr id="4" name="Content Placeholder 3" descr="mcguffe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524000"/>
            <a:ext cx="2438400" cy="3733800"/>
          </a:xfrm>
        </p:spPr>
      </p:pic>
      <p:pic>
        <p:nvPicPr>
          <p:cNvPr id="5" name="Picture 4" descr="mcguffey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2133600"/>
            <a:ext cx="29972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Compulsory Education </a:t>
            </a:r>
            <a:br>
              <a:rPr lang="en-US" dirty="0" smtClean="0"/>
            </a:br>
            <a:r>
              <a:rPr lang="en-US" dirty="0" smtClean="0"/>
              <a:t>1865 - 1920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Forces on the Pendulum…?</a:t>
            </a:r>
            <a:endParaRPr lang="en-US" dirty="0"/>
          </a:p>
        </p:txBody>
      </p:sp>
      <p:pic>
        <p:nvPicPr>
          <p:cNvPr id="4" name="Picture 3" descr="model t fac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4564240"/>
            <a:ext cx="4191000" cy="2293760"/>
          </a:xfrm>
          <a:prstGeom prst="rect">
            <a:avLst/>
          </a:prstGeom>
        </p:spPr>
      </p:pic>
      <p:pic>
        <p:nvPicPr>
          <p:cNvPr id="5" name="Picture 4" descr="wwi factory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2743200"/>
            <a:ext cx="2714625" cy="1685925"/>
          </a:xfrm>
          <a:prstGeom prst="rect">
            <a:avLst/>
          </a:prstGeom>
        </p:spPr>
      </p:pic>
      <p:pic>
        <p:nvPicPr>
          <p:cNvPr id="6" name="Picture 5" descr="civil war factory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2971800"/>
            <a:ext cx="25908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2480</TotalTime>
  <Words>416</Words>
  <Application>Microsoft Office PowerPoint</Application>
  <PresentationFormat>On-screen Show (4:3)</PresentationFormat>
  <Paragraphs>81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Century Schoolbook</vt:lpstr>
      <vt:lpstr>Office Theme</vt:lpstr>
      <vt:lpstr>A Timeline of Modern Education Influences on the American Educational System as we know it Today</vt:lpstr>
      <vt:lpstr>Watch the Pendulum Swing</vt:lpstr>
      <vt:lpstr>The Colonial Schools  and Education for salvation</vt:lpstr>
      <vt:lpstr>Horn Book</vt:lpstr>
      <vt:lpstr>Colonial Schools</vt:lpstr>
      <vt:lpstr>17th Century Schools </vt:lpstr>
      <vt:lpstr>…toward State-supported Schools 1820- 1865</vt:lpstr>
      <vt:lpstr>Text Choices 1820-1865  (and Beyond)</vt:lpstr>
      <vt:lpstr>Compulsory Education  1865 - 1920</vt:lpstr>
      <vt:lpstr>Women…and then minorities</vt:lpstr>
      <vt:lpstr>1896 – Plessy v. Ferguson</vt:lpstr>
      <vt:lpstr>European Influences</vt:lpstr>
      <vt:lpstr>The Progressive Era – 1920-1945</vt:lpstr>
      <vt:lpstr>Post-War education (1945 – 2000)</vt:lpstr>
      <vt:lpstr>Sputnik - 1957 </vt:lpstr>
      <vt:lpstr>Post-War education (1945 – 2000)</vt:lpstr>
      <vt:lpstr>Post-War education (1945 – 2000)</vt:lpstr>
      <vt:lpstr>PowerPoint Presentation</vt:lpstr>
      <vt:lpstr>Post-War education (1945 – 2000)</vt:lpstr>
      <vt:lpstr>Now???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Louanne</dc:creator>
  <cp:lastModifiedBy>Russell, Kelly A.</cp:lastModifiedBy>
  <cp:revision>41</cp:revision>
  <cp:lastPrinted>2020-09-01T14:08:54Z</cp:lastPrinted>
  <dcterms:created xsi:type="dcterms:W3CDTF">2010-09-19T16:43:33Z</dcterms:created>
  <dcterms:modified xsi:type="dcterms:W3CDTF">2020-09-01T14:20:43Z</dcterms:modified>
</cp:coreProperties>
</file>