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7" r:id="rId2"/>
    <p:sldId id="258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64" r:id="rId11"/>
    <p:sldId id="294" r:id="rId12"/>
    <p:sldId id="297" r:id="rId13"/>
    <p:sldId id="295" r:id="rId14"/>
    <p:sldId id="304" r:id="rId15"/>
    <p:sldId id="299" r:id="rId16"/>
    <p:sldId id="308" r:id="rId17"/>
    <p:sldId id="301" r:id="rId18"/>
    <p:sldId id="300" r:id="rId19"/>
    <p:sldId id="298" r:id="rId20"/>
    <p:sldId id="303" r:id="rId21"/>
    <p:sldId id="302" r:id="rId22"/>
    <p:sldId id="306" r:id="rId23"/>
    <p:sldId id="307" r:id="rId2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C047972-8BAA-42B9-9226-B2E72A9E0076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B05D20B-9EEA-4F16-B33B-C15BC7822F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24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8E598AE-D483-44A7-817A-ABC1F30545B2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6F5C53D-B87C-40D1-8FC7-6A5BDA629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362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5ED3A9-2AF1-4B65-B3AD-F3850F96D49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78258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CB5B0B-63E4-434F-BC43-38ADB35435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98782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B6E9C8-EFCE-4A4E-B340-CD4BF89410F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07340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E273454-51E0-4B2B-AF24-62B3961A078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63925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5C31-458B-4F7F-9339-A10D782F945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AF06F-D152-4222-BDDE-3AC2BB84A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816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5C31-458B-4F7F-9339-A10D782F945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AF06F-D152-4222-BDDE-3AC2BB84A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910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5C31-458B-4F7F-9339-A10D782F945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AF06F-D152-4222-BDDE-3AC2BB84A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560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5C31-458B-4F7F-9339-A10D782F945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AF06F-D152-4222-BDDE-3AC2BB84A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47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5C31-458B-4F7F-9339-A10D782F945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AF06F-D152-4222-BDDE-3AC2BB84A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01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5C31-458B-4F7F-9339-A10D782F945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AF06F-D152-4222-BDDE-3AC2BB84A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807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5C31-458B-4F7F-9339-A10D782F945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AF06F-D152-4222-BDDE-3AC2BB84A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40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5C31-458B-4F7F-9339-A10D782F945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AF06F-D152-4222-BDDE-3AC2BB84A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02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5C31-458B-4F7F-9339-A10D782F945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AF06F-D152-4222-BDDE-3AC2BB84A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00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5C31-458B-4F7F-9339-A10D782F945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AF06F-D152-4222-BDDE-3AC2BB84A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352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5C31-458B-4F7F-9339-A10D782F945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AF06F-D152-4222-BDDE-3AC2BB84A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32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95C31-458B-4F7F-9339-A10D782F945E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AF06F-D152-4222-BDDE-3AC2BB84A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82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pwHy4gMO6sU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youtube.com/watch?v=apzXGEbZht0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facebook.com/calldredge1/videos/2483830015869/?t=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hyperlink" Target="https://www.youtube.com/watch?v=_JmA2ClUvUY&amp;t=5s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acebook.com/kelly.russell.750/videos/10216741160752826/?t=19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eaLnBrk="1" hangingPunct="1"/>
            <a:r>
              <a:rPr lang="en-US" dirty="0" smtClean="0"/>
              <a:t>Cognitive Development during the First Three Years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Chapter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79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981200" y="609600"/>
            <a:ext cx="7543800" cy="1371600"/>
          </a:xfrm>
        </p:spPr>
        <p:txBody>
          <a:bodyPr/>
          <a:lstStyle/>
          <a:p>
            <a:pPr eaLnBrk="1" hangingPunct="1"/>
            <a:r>
              <a:rPr lang="en-US" sz="4000" dirty="0"/>
              <a:t>Piaget: Process of Development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1981200" y="2209800"/>
            <a:ext cx="8229600" cy="2590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Schemas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Disequilibrium/equilibration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Assimilation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Accommodation</a:t>
            </a:r>
          </a:p>
        </p:txBody>
      </p:sp>
    </p:spTree>
    <p:extLst>
      <p:ext uri="{BB962C8B-B14F-4D97-AF65-F5344CB8AC3E}">
        <p14:creationId xmlns:p14="http://schemas.microsoft.com/office/powerpoint/2010/main" val="387580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Sensorimotor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34265"/>
          </a:xfrm>
        </p:spPr>
        <p:txBody>
          <a:bodyPr/>
          <a:lstStyle/>
          <a:p>
            <a:r>
              <a:rPr lang="en-US" dirty="0" smtClean="0"/>
              <a:t>Children learn about their world through acting on it with their senses (They touch; they taste; they manipulate objects)</a:t>
            </a:r>
          </a:p>
          <a:p>
            <a:r>
              <a:rPr lang="en-US" dirty="0"/>
              <a:t>From reflexes to goal-directed activity</a:t>
            </a:r>
          </a:p>
          <a:p>
            <a:r>
              <a:rPr lang="en-US" dirty="0"/>
              <a:t>From the body to the outside world</a:t>
            </a:r>
          </a:p>
          <a:p>
            <a:r>
              <a:rPr lang="en-US" dirty="0"/>
              <a:t>Development of object permanence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39868" y="4459266"/>
            <a:ext cx="56116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Don’t spend time teasing apart the circular reactions!</a:t>
            </a:r>
          </a:p>
          <a:p>
            <a:endParaRPr lang="en-US" dirty="0"/>
          </a:p>
          <a:p>
            <a:r>
              <a:rPr lang="en-US" dirty="0" smtClean="0"/>
              <a:t>All you need to know: </a:t>
            </a:r>
          </a:p>
          <a:p>
            <a:r>
              <a:rPr lang="en-US" u="sng" dirty="0" smtClean="0"/>
              <a:t>Primary</a:t>
            </a:r>
            <a:r>
              <a:rPr lang="en-US" dirty="0" smtClean="0"/>
              <a:t> – Action doesn’t take place with goal directed behavior. It is sort of accidental</a:t>
            </a:r>
          </a:p>
          <a:p>
            <a:r>
              <a:rPr lang="en-US" u="sng" dirty="0" smtClean="0"/>
              <a:t>Secondary</a:t>
            </a:r>
            <a:r>
              <a:rPr lang="en-US" dirty="0" smtClean="0"/>
              <a:t> – Baby begins to be able to connect their actions</a:t>
            </a:r>
          </a:p>
          <a:p>
            <a:endParaRPr lang="en-US" dirty="0"/>
          </a:p>
        </p:txBody>
      </p:sp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9606" y="3045390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97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Piagetian concepts in sensorimotor stage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Imitation</a:t>
            </a:r>
          </a:p>
          <a:p>
            <a:r>
              <a:rPr lang="en-US" dirty="0" smtClean="0"/>
              <a:t>Object permanence</a:t>
            </a:r>
          </a:p>
          <a:p>
            <a:r>
              <a:rPr lang="en-US" dirty="0" smtClean="0"/>
              <a:t>Categorization</a:t>
            </a:r>
          </a:p>
          <a:p>
            <a:r>
              <a:rPr lang="en-US" dirty="0" smtClean="0"/>
              <a:t>Causality</a:t>
            </a:r>
          </a:p>
          <a:p>
            <a:r>
              <a:rPr lang="en-US" dirty="0" smtClean="0"/>
              <a:t>Number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7176" y="1690688"/>
            <a:ext cx="2872999" cy="287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62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Imitation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4757" y="1825625"/>
            <a:ext cx="582248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09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932089"/>
            <a:ext cx="7086600" cy="5891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136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9946" y="1431087"/>
            <a:ext cx="6726476" cy="5054466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Classification (or categorization)</a:t>
            </a:r>
            <a:br>
              <a:rPr lang="en-US" dirty="0" smtClean="0"/>
            </a:br>
            <a:r>
              <a:rPr lang="en-US" dirty="0"/>
              <a:t>	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7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39833" y="922712"/>
            <a:ext cx="1687483" cy="18703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41367" y="4882341"/>
            <a:ext cx="1687483" cy="187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9132917" y="2945475"/>
            <a:ext cx="1687483" cy="187036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743499" y="2701636"/>
            <a:ext cx="712123" cy="750915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137863" y="5442064"/>
            <a:ext cx="712123" cy="75091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81950" y="1767839"/>
            <a:ext cx="712123" cy="750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>
            <a:off x="4397434" y="313114"/>
            <a:ext cx="1803862" cy="238852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/>
          <p:cNvSpPr/>
          <p:nvPr/>
        </p:nvSpPr>
        <p:spPr>
          <a:xfrm>
            <a:off x="9074727" y="313114"/>
            <a:ext cx="1803862" cy="238852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/>
        </p:nvSpPr>
        <p:spPr>
          <a:xfrm>
            <a:off x="4767349" y="3757351"/>
            <a:ext cx="1803862" cy="2388522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481633" y="2640620"/>
            <a:ext cx="1305098" cy="120534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794462" y="720436"/>
            <a:ext cx="1305098" cy="12053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289158" y="3845965"/>
            <a:ext cx="1305098" cy="120534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306672" y="5231420"/>
            <a:ext cx="673331" cy="68164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04887" y="2928847"/>
            <a:ext cx="673331" cy="6816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571211" y="742600"/>
            <a:ext cx="673331" cy="68164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/>
          <p:cNvSpPr/>
          <p:nvPr/>
        </p:nvSpPr>
        <p:spPr>
          <a:xfrm>
            <a:off x="9920609" y="4995265"/>
            <a:ext cx="794855" cy="101437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/>
          <p:cNvSpPr/>
          <p:nvPr/>
        </p:nvSpPr>
        <p:spPr>
          <a:xfrm>
            <a:off x="8120674" y="651160"/>
            <a:ext cx="1045325" cy="773085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210" y="2662404"/>
            <a:ext cx="896637" cy="118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9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 Permanence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Babies know that an object exists even when they can no longer see it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760" y="2610644"/>
            <a:ext cx="55054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53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Causality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principle that one event causes another</a:t>
            </a:r>
          </a:p>
          <a:p>
            <a:endParaRPr lang="en-US" dirty="0"/>
          </a:p>
          <a:p>
            <a:r>
              <a:rPr lang="en-US" dirty="0" smtClean="0"/>
              <a:t>How might this be related to circular reactions?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144" y="3795713"/>
            <a:ext cx="3333750" cy="2381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0147" y="3395598"/>
            <a:ext cx="4394287" cy="329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1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Information-processing Approach</a:t>
            </a:r>
            <a:br>
              <a:rPr lang="en-US" dirty="0" smtClean="0"/>
            </a:br>
            <a:r>
              <a:rPr lang="en-US" dirty="0" smtClean="0"/>
              <a:t>Perceptions and representations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Habituation</a:t>
            </a:r>
          </a:p>
          <a:p>
            <a:pPr lvl="1"/>
            <a:r>
              <a:rPr lang="en-US" dirty="0" smtClean="0"/>
              <a:t>Repeated exposure </a:t>
            </a:r>
          </a:p>
          <a:p>
            <a:pPr lvl="1"/>
            <a:r>
              <a:rPr lang="en-US" dirty="0" smtClean="0"/>
              <a:t>How long do they pay attention to it? </a:t>
            </a:r>
          </a:p>
          <a:p>
            <a:r>
              <a:rPr lang="en-US" dirty="0" smtClean="0"/>
              <a:t>Visual and Auditory Preferences</a:t>
            </a:r>
            <a:endParaRPr lang="en-US" dirty="0"/>
          </a:p>
          <a:p>
            <a:pPr lvl="1"/>
            <a:r>
              <a:rPr lang="en-US" dirty="0" smtClean="0"/>
              <a:t>Babies prefer faces and curved shapes</a:t>
            </a:r>
          </a:p>
          <a:p>
            <a:pPr lvl="2"/>
            <a:r>
              <a:rPr lang="en-US" dirty="0" smtClean="0"/>
              <a:t>How do we know?</a:t>
            </a:r>
          </a:p>
          <a:p>
            <a:pPr lvl="2"/>
            <a:r>
              <a:rPr lang="en-US" dirty="0" smtClean="0"/>
              <a:t>Do you think that’s conclusive?</a:t>
            </a:r>
          </a:p>
          <a:p>
            <a:pPr lvl="2"/>
            <a:r>
              <a:rPr lang="en-US" dirty="0" smtClean="0"/>
              <a:t>What might be a reason for this preference?</a:t>
            </a:r>
            <a:endParaRPr lang="en-US" dirty="0"/>
          </a:p>
          <a:p>
            <a:pPr lvl="1"/>
            <a:r>
              <a:rPr lang="en-US" dirty="0"/>
              <a:t>Measuring how long the child looks in order to determine their level of habituation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28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2057400" y="381000"/>
            <a:ext cx="7543800" cy="1189038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Guideposts for Study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2133600" y="1828800"/>
            <a:ext cx="7620000" cy="4800600"/>
          </a:xfrm>
        </p:spPr>
        <p:txBody>
          <a:bodyPr>
            <a:normAutofit fontScale="77500" lnSpcReduction="20000"/>
          </a:bodyPr>
          <a:lstStyle/>
          <a:p>
            <a:r>
              <a:rPr lang="en-US" altLang="en-US" sz="3200" dirty="0">
                <a:latin typeface="Calibri" panose="020F0502020204030204" pitchFamily="34" charset="0"/>
              </a:rPr>
              <a:t>What are six approaches to the study of cognitive development?</a:t>
            </a:r>
          </a:p>
          <a:p>
            <a:r>
              <a:rPr lang="en-US" altLang="en-US" sz="3200" dirty="0">
                <a:latin typeface="Calibri" panose="020F0502020204030204" pitchFamily="34" charset="0"/>
              </a:rPr>
              <a:t>How do infants learn, and how long can they remember?</a:t>
            </a:r>
          </a:p>
          <a:p>
            <a:r>
              <a:rPr lang="en-US" altLang="en-US" sz="3200" dirty="0">
                <a:latin typeface="Calibri" panose="020F0502020204030204" pitchFamily="34" charset="0"/>
              </a:rPr>
              <a:t>Can infants</a:t>
            </a:r>
            <a:r>
              <a:rPr lang="ja-JP" altLang="en-US" sz="3200" dirty="0">
                <a:latin typeface="Calibri" panose="020F0502020204030204" pitchFamily="34" charset="0"/>
              </a:rPr>
              <a:t>’</a:t>
            </a:r>
            <a:r>
              <a:rPr lang="en-US" altLang="ja-JP" sz="3200" dirty="0">
                <a:latin typeface="Calibri" panose="020F0502020204030204" pitchFamily="34" charset="0"/>
              </a:rPr>
              <a:t> and toddlers</a:t>
            </a:r>
            <a:r>
              <a:rPr lang="ja-JP" altLang="en-US" sz="3200" dirty="0">
                <a:latin typeface="Calibri" panose="020F0502020204030204" pitchFamily="34" charset="0"/>
              </a:rPr>
              <a:t>’</a:t>
            </a:r>
            <a:r>
              <a:rPr lang="en-US" altLang="ja-JP" sz="3200" dirty="0">
                <a:latin typeface="Calibri" panose="020F0502020204030204" pitchFamily="34" charset="0"/>
              </a:rPr>
              <a:t> intelligence be measured, and how can it be improved?</a:t>
            </a:r>
          </a:p>
          <a:p>
            <a:r>
              <a:rPr lang="en-US" altLang="en-US" sz="3200" dirty="0">
                <a:latin typeface="Calibri" panose="020F0502020204030204" pitchFamily="34" charset="0"/>
              </a:rPr>
              <a:t>How did Piaget describe infants</a:t>
            </a:r>
            <a:r>
              <a:rPr lang="ja-JP" altLang="en-US" sz="3200" dirty="0">
                <a:latin typeface="Calibri" panose="020F0502020204030204" pitchFamily="34" charset="0"/>
              </a:rPr>
              <a:t>’</a:t>
            </a:r>
            <a:r>
              <a:rPr lang="en-US" altLang="ja-JP" sz="3200" dirty="0">
                <a:latin typeface="Calibri" panose="020F0502020204030204" pitchFamily="34" charset="0"/>
              </a:rPr>
              <a:t> and toddlers</a:t>
            </a:r>
            <a:r>
              <a:rPr lang="ja-JP" altLang="en-US" sz="3200" dirty="0">
                <a:latin typeface="Calibri" panose="020F0502020204030204" pitchFamily="34" charset="0"/>
              </a:rPr>
              <a:t>’</a:t>
            </a:r>
            <a:r>
              <a:rPr lang="en-US" altLang="ja-JP" sz="3200" dirty="0">
                <a:latin typeface="Calibri" panose="020F0502020204030204" pitchFamily="34" charset="0"/>
              </a:rPr>
              <a:t> cognitive development, and how have his claims stood up?</a:t>
            </a:r>
            <a:endParaRPr lang="en-US" altLang="en-US" sz="3200" dirty="0">
              <a:latin typeface="Calibri" panose="020F0502020204030204" pitchFamily="34" charset="0"/>
            </a:endParaRPr>
          </a:p>
          <a:p>
            <a:r>
              <a:rPr lang="en-US" altLang="en-US" sz="3200" dirty="0">
                <a:latin typeface="Calibri" panose="020F0502020204030204" pitchFamily="34" charset="0"/>
              </a:rPr>
              <a:t>What can brain research reveal about the development of cognitive skills?</a:t>
            </a:r>
          </a:p>
          <a:p>
            <a:r>
              <a:rPr lang="en-US" altLang="en-US" sz="3200" dirty="0">
                <a:latin typeface="Calibri" panose="020F0502020204030204" pitchFamily="34" charset="0"/>
              </a:rPr>
              <a:t>How does social interaction with adults advance cognitive competence?</a:t>
            </a:r>
          </a:p>
          <a:p>
            <a:r>
              <a:rPr lang="en-US" altLang="en-US" sz="3200" dirty="0">
                <a:latin typeface="Calibri" panose="020F0502020204030204" pitchFamily="34" charset="0"/>
              </a:rPr>
              <a:t>How do babies develop language, and what influences linguistic progress?</a:t>
            </a:r>
          </a:p>
          <a:p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46080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609600"/>
            <a:ext cx="7543800" cy="118903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Eventually we will look at information processing like this: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809750"/>
            <a:ext cx="8229600" cy="1219200"/>
          </a:xfrm>
        </p:spPr>
        <p:txBody>
          <a:bodyPr/>
          <a:lstStyle/>
          <a:p>
            <a:r>
              <a:rPr lang="en-US" sz="2400" dirty="0"/>
              <a:t>How information is selected, stored, and retrieved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833" y="2346960"/>
            <a:ext cx="7193973" cy="433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2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Babies and the social world</a:t>
            </a:r>
            <a:endParaRPr lang="en-US" dirty="0"/>
          </a:p>
        </p:txBody>
      </p:sp>
      <p:pic>
        <p:nvPicPr>
          <p:cNvPr id="4" name="Content Placeholder 3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91050" y="2663031"/>
            <a:ext cx="30099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46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Socialization and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Babies and toddlers learn the patterns of language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472" y="3317294"/>
            <a:ext cx="3779520" cy="2640940"/>
          </a:xfrm>
          <a:prstGeom prst="rect">
            <a:avLst/>
          </a:prstGeom>
        </p:spPr>
      </p:pic>
      <p:pic>
        <p:nvPicPr>
          <p:cNvPr id="5" name="Picture 4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4625" y="3399906"/>
            <a:ext cx="2410222" cy="232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63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Language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Early vocalization – </a:t>
            </a:r>
            <a:r>
              <a:rPr lang="en-US" dirty="0" smtClean="0">
                <a:hlinkClick r:id="rId2"/>
              </a:rPr>
              <a:t>cooing an babbling</a:t>
            </a:r>
            <a:r>
              <a:rPr lang="en-US" dirty="0" smtClean="0"/>
              <a:t>.</a:t>
            </a:r>
          </a:p>
          <a:p>
            <a:r>
              <a:rPr lang="en-US" dirty="0" smtClean="0"/>
              <a:t>Sounds and structure (previous slide)</a:t>
            </a:r>
          </a:p>
          <a:p>
            <a:r>
              <a:rPr lang="en-US" dirty="0" smtClean="0"/>
              <a:t>Linguistic speech – (verbal expression that conveys meaning)</a:t>
            </a:r>
          </a:p>
          <a:p>
            <a:pPr lvl="1"/>
            <a:r>
              <a:rPr lang="en-US" dirty="0" smtClean="0"/>
              <a:t>Telegraphic speech comes first</a:t>
            </a:r>
          </a:p>
          <a:p>
            <a:pPr lvl="1"/>
            <a:r>
              <a:rPr lang="en-US" dirty="0" smtClean="0"/>
              <a:t>Understand grammatical relationships before they can express it</a:t>
            </a:r>
          </a:p>
          <a:p>
            <a:pPr lvl="1"/>
            <a:r>
              <a:rPr lang="en-US" dirty="0" err="1" smtClean="0"/>
              <a:t>Underextention</a:t>
            </a:r>
            <a:r>
              <a:rPr lang="en-US" dirty="0" smtClean="0"/>
              <a:t> and </a:t>
            </a:r>
            <a:r>
              <a:rPr lang="en-US" dirty="0" err="1" smtClean="0"/>
              <a:t>overextention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66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Six approaches to studying cognitive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Behaviorist (the mechanics of learning)</a:t>
            </a:r>
          </a:p>
          <a:p>
            <a:r>
              <a:rPr lang="en-US" dirty="0" smtClean="0"/>
              <a:t>Psychometric (quantitative – how much does the child know?)</a:t>
            </a:r>
          </a:p>
          <a:p>
            <a:r>
              <a:rPr lang="en-US" dirty="0" smtClean="0"/>
              <a:t>Piagetian approach (qualitative – how does thinking change over time? Do children understand things in the same way that adults do?)</a:t>
            </a:r>
          </a:p>
          <a:p>
            <a:r>
              <a:rPr lang="en-US" dirty="0" smtClean="0"/>
              <a:t>Information-processing </a:t>
            </a:r>
          </a:p>
          <a:p>
            <a:r>
              <a:rPr lang="en-US" dirty="0" smtClean="0"/>
              <a:t>Cognitive neuroscience approach</a:t>
            </a:r>
          </a:p>
          <a:p>
            <a:r>
              <a:rPr lang="en-US" dirty="0" smtClean="0"/>
              <a:t>Social contextual approach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23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Behaviorism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Focused on things that are observable</a:t>
            </a:r>
          </a:p>
          <a:p>
            <a:r>
              <a:rPr lang="en-US" dirty="0" smtClean="0"/>
              <a:t>Classical and Operant conditioning</a:t>
            </a:r>
          </a:p>
          <a:p>
            <a:r>
              <a:rPr lang="en-US" dirty="0" smtClean="0"/>
              <a:t>Infant memory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Why do we not remember things before about age 2?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Is the brain not developed enough to store them?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Are memories repressed because they are disturbing?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Is it because the skill was not “useful” at that age?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78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Psychometric Approach: Developmental and Intelligence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latin typeface="Calibri" panose="020F0502020204030204" pitchFamily="34" charset="0"/>
              </a:rPr>
              <a:t>Approach to the study of cognitive development that seeks to measure the quantity of intelligence a person possesses</a:t>
            </a:r>
            <a:endParaRPr lang="en-US" dirty="0" smtClean="0"/>
          </a:p>
          <a:p>
            <a:r>
              <a:rPr lang="en-US" dirty="0" smtClean="0"/>
              <a:t>What is intelligent behavior?</a:t>
            </a:r>
          </a:p>
          <a:p>
            <a:r>
              <a:rPr lang="en-US" dirty="0" smtClean="0"/>
              <a:t>Testing babies and toddlers</a:t>
            </a:r>
          </a:p>
          <a:p>
            <a:r>
              <a:rPr lang="en-US" dirty="0" smtClean="0"/>
              <a:t>Assessing the impact of the home (HOME)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9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 Observation for Measurement of the Environment (HOME)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4390" y="1825624"/>
            <a:ext cx="6562843" cy="4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33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latin typeface="Times New Roman" panose="02020603050405020304" pitchFamily="18" charset="0"/>
              </a:rPr>
              <a:t>7-</a:t>
            </a:r>
            <a:fld id="{74CD72DB-E990-4489-82B7-E99F3AE2E1C6}" type="slidenum">
              <a:rPr lang="en-US" altLang="en-US" sz="1200">
                <a:latin typeface="Times New Roman" panose="02020603050405020304" pitchFamily="18" charset="0"/>
              </a:rPr>
              <a:pPr eaLnBrk="1" hangingPunct="1"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1941514" y="274638"/>
            <a:ext cx="8497887" cy="1173162"/>
          </a:xfrm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mtClean="0"/>
              <a:t>Piagetian Approach</a:t>
            </a:r>
          </a:p>
        </p:txBody>
      </p:sp>
      <p:sp>
        <p:nvSpPr>
          <p:cNvPr id="6" name="Freeform 5"/>
          <p:cNvSpPr/>
          <p:nvPr/>
        </p:nvSpPr>
        <p:spPr>
          <a:xfrm>
            <a:off x="2133600" y="2916239"/>
            <a:ext cx="8229600" cy="1787525"/>
          </a:xfrm>
          <a:custGeom>
            <a:avLst/>
            <a:gdLst>
              <a:gd name="connsiteX0" fmla="*/ 0 w 8229600"/>
              <a:gd name="connsiteY0" fmla="*/ 297868 h 1787175"/>
              <a:gd name="connsiteX1" fmla="*/ 297868 w 8229600"/>
              <a:gd name="connsiteY1" fmla="*/ 0 h 1787175"/>
              <a:gd name="connsiteX2" fmla="*/ 7931732 w 8229600"/>
              <a:gd name="connsiteY2" fmla="*/ 0 h 1787175"/>
              <a:gd name="connsiteX3" fmla="*/ 8229600 w 8229600"/>
              <a:gd name="connsiteY3" fmla="*/ 297868 h 1787175"/>
              <a:gd name="connsiteX4" fmla="*/ 8229600 w 8229600"/>
              <a:gd name="connsiteY4" fmla="*/ 1489307 h 1787175"/>
              <a:gd name="connsiteX5" fmla="*/ 7931732 w 8229600"/>
              <a:gd name="connsiteY5" fmla="*/ 1787175 h 1787175"/>
              <a:gd name="connsiteX6" fmla="*/ 297868 w 8229600"/>
              <a:gd name="connsiteY6" fmla="*/ 1787175 h 1787175"/>
              <a:gd name="connsiteX7" fmla="*/ 0 w 8229600"/>
              <a:gd name="connsiteY7" fmla="*/ 1489307 h 1787175"/>
              <a:gd name="connsiteX8" fmla="*/ 0 w 8229600"/>
              <a:gd name="connsiteY8" fmla="*/ 297868 h 178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9600" h="1787175">
                <a:moveTo>
                  <a:pt x="0" y="297868"/>
                </a:moveTo>
                <a:cubicBezTo>
                  <a:pt x="0" y="133360"/>
                  <a:pt x="133360" y="0"/>
                  <a:pt x="297868" y="0"/>
                </a:cubicBezTo>
                <a:lnTo>
                  <a:pt x="7931732" y="0"/>
                </a:lnTo>
                <a:cubicBezTo>
                  <a:pt x="8096240" y="0"/>
                  <a:pt x="8229600" y="133360"/>
                  <a:pt x="8229600" y="297868"/>
                </a:cubicBezTo>
                <a:lnTo>
                  <a:pt x="8229600" y="1489307"/>
                </a:lnTo>
                <a:cubicBezTo>
                  <a:pt x="8229600" y="1653815"/>
                  <a:pt x="8096240" y="1787175"/>
                  <a:pt x="7931732" y="1787175"/>
                </a:cubicBezTo>
                <a:lnTo>
                  <a:pt x="297868" y="1787175"/>
                </a:lnTo>
                <a:cubicBezTo>
                  <a:pt x="133360" y="1787175"/>
                  <a:pt x="0" y="1653815"/>
                  <a:pt x="0" y="1489307"/>
                </a:cubicBezTo>
                <a:lnTo>
                  <a:pt x="0" y="29786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09163" tIns="209163" rIns="209163" bIns="209163" spcCol="1270" anchor="ctr"/>
          <a:lstStyle/>
          <a:p>
            <a:pPr defTabSz="14224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3200" dirty="0"/>
              <a:t>Approach to the study of cognitive development that describes qualitative stages in cognitive functioning.</a:t>
            </a:r>
          </a:p>
        </p:txBody>
      </p:sp>
    </p:spTree>
    <p:extLst>
      <p:ext uri="{BB962C8B-B14F-4D97-AF65-F5344CB8AC3E}">
        <p14:creationId xmlns:p14="http://schemas.microsoft.com/office/powerpoint/2010/main" val="404064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russell\AppData\Local\Microsoft\Windows\Temporary Internet Files\Content.IE5\OV5PZTTA\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288"/>
            <a:ext cx="9163130" cy="684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11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2057400" y="1066800"/>
            <a:ext cx="75438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Piaget’s Stages of Cognitive Development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1905000" y="2286001"/>
            <a:ext cx="8229600" cy="3921125"/>
          </a:xfrm>
        </p:spPr>
        <p:txBody>
          <a:bodyPr/>
          <a:lstStyle/>
          <a:p>
            <a:pPr marL="514350" indent="-514350">
              <a:buFont typeface="Wingdings" pitchFamily="2" charset="2"/>
              <a:buAutoNum type="arabicPeriod"/>
            </a:pPr>
            <a:r>
              <a:rPr lang="en-US" dirty="0" smtClean="0"/>
              <a:t>Sensorimotor stage (birth-2 years)</a:t>
            </a:r>
          </a:p>
          <a:p>
            <a:pPr marL="514350" indent="-514350">
              <a:buFont typeface="Wingdings" pitchFamily="2" charset="2"/>
              <a:buAutoNum type="arabicPeriod"/>
            </a:pPr>
            <a:r>
              <a:rPr lang="en-US" dirty="0" smtClean="0"/>
              <a:t>Preoperational stage (2-7 years)</a:t>
            </a:r>
          </a:p>
          <a:p>
            <a:pPr marL="514350" indent="-514350">
              <a:buFont typeface="Wingdings" pitchFamily="2" charset="2"/>
              <a:buAutoNum type="arabicPeriod"/>
            </a:pPr>
            <a:r>
              <a:rPr lang="en-US" dirty="0" smtClean="0"/>
              <a:t>Concrete operational stage (7-12 years)</a:t>
            </a:r>
          </a:p>
          <a:p>
            <a:pPr marL="514350" indent="-514350">
              <a:buFont typeface="Wingdings" pitchFamily="2" charset="2"/>
              <a:buAutoNum type="arabicPeriod"/>
            </a:pPr>
            <a:r>
              <a:rPr lang="en-US" dirty="0" smtClean="0"/>
              <a:t>Formal operational stage (12 years and older)</a:t>
            </a:r>
          </a:p>
          <a:p>
            <a:pPr marL="514350" indent="-514350">
              <a:buFont typeface="Wingdings" pitchFamily="2" charset="2"/>
              <a:buAutoNum type="arabicPeriod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0400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</TotalTime>
  <Words>557</Words>
  <Application>Microsoft Office PowerPoint</Application>
  <PresentationFormat>Widescreen</PresentationFormat>
  <Paragraphs>95</Paragraphs>
  <Slides>23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MS PGothic</vt:lpstr>
      <vt:lpstr>游ゴシック</vt:lpstr>
      <vt:lpstr>Arial</vt:lpstr>
      <vt:lpstr>Calibri</vt:lpstr>
      <vt:lpstr>Calibri Light</vt:lpstr>
      <vt:lpstr>Times New Roman</vt:lpstr>
      <vt:lpstr>Wingdings</vt:lpstr>
      <vt:lpstr>Office Theme</vt:lpstr>
      <vt:lpstr>Cognitive Development during the First Three Years</vt:lpstr>
      <vt:lpstr>Guideposts for Study</vt:lpstr>
      <vt:lpstr>Six approaches to studying cognitive development</vt:lpstr>
      <vt:lpstr>Behaviorism</vt:lpstr>
      <vt:lpstr>Psychometric Approach: Developmental and Intelligence Testing</vt:lpstr>
      <vt:lpstr>Home Observation for Measurement of the Environment (HOME)</vt:lpstr>
      <vt:lpstr>Piagetian Approach</vt:lpstr>
      <vt:lpstr>PowerPoint Presentation</vt:lpstr>
      <vt:lpstr>Piaget’s Stages of Cognitive Development</vt:lpstr>
      <vt:lpstr>Piaget: Process of Development</vt:lpstr>
      <vt:lpstr>Sensorimotor</vt:lpstr>
      <vt:lpstr>Piagetian concepts in sensorimotor stage</vt:lpstr>
      <vt:lpstr>Imitation</vt:lpstr>
      <vt:lpstr>PowerPoint Presentation</vt:lpstr>
      <vt:lpstr>Classification (or categorization)   </vt:lpstr>
      <vt:lpstr>PowerPoint Presentation</vt:lpstr>
      <vt:lpstr>Object Permanence</vt:lpstr>
      <vt:lpstr>Causality</vt:lpstr>
      <vt:lpstr>Information-processing Approach Perceptions and representations</vt:lpstr>
      <vt:lpstr>Eventually we will look at information processing like this:</vt:lpstr>
      <vt:lpstr>Babies and the social world</vt:lpstr>
      <vt:lpstr>Socialization and Language</vt:lpstr>
      <vt:lpstr>Language Development</vt:lpstr>
    </vt:vector>
  </TitlesOfParts>
  <Company>Birmingham-Southern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Russell, Kelly A.</dc:creator>
  <cp:lastModifiedBy>Russell, Kelly A.</cp:lastModifiedBy>
  <cp:revision>27</cp:revision>
  <cp:lastPrinted>2017-09-19T20:17:56Z</cp:lastPrinted>
  <dcterms:created xsi:type="dcterms:W3CDTF">2017-09-19T20:12:42Z</dcterms:created>
  <dcterms:modified xsi:type="dcterms:W3CDTF">2020-09-07T14:26:29Z</dcterms:modified>
</cp:coreProperties>
</file>