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85" r:id="rId4"/>
    <p:sldId id="268" r:id="rId5"/>
    <p:sldId id="269" r:id="rId6"/>
    <p:sldId id="286" r:id="rId7"/>
    <p:sldId id="270" r:id="rId8"/>
    <p:sldId id="271" r:id="rId9"/>
    <p:sldId id="287" r:id="rId10"/>
    <p:sldId id="272" r:id="rId11"/>
    <p:sldId id="273" r:id="rId12"/>
    <p:sldId id="288" r:id="rId13"/>
    <p:sldId id="274" r:id="rId14"/>
    <p:sldId id="275" r:id="rId15"/>
    <p:sldId id="289" r:id="rId16"/>
    <p:sldId id="277" r:id="rId17"/>
    <p:sldId id="278" r:id="rId18"/>
    <p:sldId id="279" r:id="rId19"/>
    <p:sldId id="280" r:id="rId20"/>
    <p:sldId id="281" r:id="rId21"/>
    <p:sldId id="282" r:id="rId22"/>
    <p:sldId id="283" r:id="rId23"/>
    <p:sldId id="284" r:id="rId24"/>
    <p:sldId id="290" r:id="rId25"/>
    <p:sldId id="291" r:id="rId26"/>
    <p:sldId id="292" r:id="rId27"/>
    <p:sldId id="293" r:id="rId28"/>
    <p:sldId id="294"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2" d="100"/>
          <a:sy n="62" d="100"/>
        </p:scale>
        <p:origin x="-190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F59BB3-DD48-6845-AF54-40014A747971}" type="datetimeFigureOut">
              <a:rPr lang="en-US" smtClean="0"/>
              <a:t>2/12/19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619333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9BB3-DD48-6845-AF54-40014A747971}" type="datetimeFigureOut">
              <a:rPr lang="en-US" smtClean="0"/>
              <a:t>2/12/19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1102754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9BB3-DD48-6845-AF54-40014A747971}" type="datetimeFigureOut">
              <a:rPr lang="en-US" smtClean="0"/>
              <a:t>2/12/19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1447136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smtClean="0"/>
            </a:lvl1pPr>
          </a:lstStyle>
          <a:p>
            <a:fld id="{EF2AC1C4-804D-6945-AD4A-9FF9EB74EDE8}" type="slidenum">
              <a:rPr lang="en-US"/>
              <a:pPr/>
              <a:t>‹#›</a:t>
            </a:fld>
            <a:endParaRPr lang="en-US"/>
          </a:p>
        </p:txBody>
      </p:sp>
    </p:spTree>
    <p:extLst>
      <p:ext uri="{BB962C8B-B14F-4D97-AF65-F5344CB8AC3E}">
        <p14:creationId xmlns:p14="http://schemas.microsoft.com/office/powerpoint/2010/main" val="76821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9BB3-DD48-6845-AF54-40014A747971}" type="datetimeFigureOut">
              <a:rPr lang="en-US" smtClean="0"/>
              <a:t>2/12/19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274797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F59BB3-DD48-6845-AF54-40014A747971}" type="datetimeFigureOut">
              <a:rPr lang="en-US" smtClean="0"/>
              <a:t>2/12/19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674163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F59BB3-DD48-6845-AF54-40014A747971}" type="datetimeFigureOut">
              <a:rPr lang="en-US" smtClean="0"/>
              <a:t>2/12/19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1101870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F59BB3-DD48-6845-AF54-40014A747971}" type="datetimeFigureOut">
              <a:rPr lang="en-US" smtClean="0"/>
              <a:t>2/12/19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1003959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F59BB3-DD48-6845-AF54-40014A747971}" type="datetimeFigureOut">
              <a:rPr lang="en-US" smtClean="0"/>
              <a:t>2/12/19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3938767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F59BB3-DD48-6845-AF54-40014A747971}" type="datetimeFigureOut">
              <a:rPr lang="en-US" smtClean="0"/>
              <a:t>2/12/19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3800832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59BB3-DD48-6845-AF54-40014A747971}" type="datetimeFigureOut">
              <a:rPr lang="en-US" smtClean="0"/>
              <a:t>2/12/19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1002038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59BB3-DD48-6845-AF54-40014A747971}" type="datetimeFigureOut">
              <a:rPr lang="en-US" smtClean="0"/>
              <a:t>2/12/19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5F23AB-3DB5-A244-8B45-DA3AF603574C}" type="slidenum">
              <a:rPr lang="en-US" smtClean="0"/>
              <a:t>‹#›</a:t>
            </a:fld>
            <a:endParaRPr lang="en-US"/>
          </a:p>
        </p:txBody>
      </p:sp>
    </p:spTree>
    <p:extLst>
      <p:ext uri="{BB962C8B-B14F-4D97-AF65-F5344CB8AC3E}">
        <p14:creationId xmlns:p14="http://schemas.microsoft.com/office/powerpoint/2010/main" val="344531561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F59BB3-DD48-6845-AF54-40014A747971}" type="datetimeFigureOut">
              <a:rPr lang="en-US" smtClean="0"/>
              <a:t>2/12/19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5F23AB-3DB5-A244-8B45-DA3AF603574C}" type="slidenum">
              <a:rPr lang="en-US" smtClean="0"/>
              <a:t>‹#›</a:t>
            </a:fld>
            <a:endParaRPr lang="en-US"/>
          </a:p>
        </p:txBody>
      </p:sp>
    </p:spTree>
    <p:extLst>
      <p:ext uri="{BB962C8B-B14F-4D97-AF65-F5344CB8AC3E}">
        <p14:creationId xmlns:p14="http://schemas.microsoft.com/office/powerpoint/2010/main" val="300410423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12.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jpeg"/><Relationship Id="rId3"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 Id="rId3" Type="http://schemas.openxmlformats.org/officeDocument/2006/relationships/image" Target="../media/image2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microsoft.com/office/2007/relationships/hdphoto" Target="../media/hdphoto1.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FormSubjectContent-Unity.jpg"/>
          <p:cNvPicPr>
            <a:picLocks noGrp="1" noChangeAspect="1"/>
          </p:cNvPicPr>
          <p:nvPr>
            <p:ph/>
          </p:nvPr>
        </p:nvPicPr>
        <p:blipFill>
          <a:blip r:embed="rId2" cstate="print">
            <a:extLst>
              <a:ext uri="{28A0092B-C50C-407E-A947-70E740481C1C}">
                <a14:useLocalDpi xmlns:a14="http://schemas.microsoft.com/office/drawing/2010/main"/>
              </a:ext>
            </a:extLst>
          </a:blip>
          <a:srcRect l="-36474" r="-36474"/>
          <a:stretch>
            <a:fillRect/>
          </a:stretch>
        </p:blipFill>
        <p:spPr>
          <a:xfrm>
            <a:off x="2736096" y="1176787"/>
            <a:ext cx="3964879" cy="2798738"/>
          </a:xfrm>
        </p:spPr>
      </p:pic>
      <p:sp>
        <p:nvSpPr>
          <p:cNvPr id="2" name="Rectangle 1"/>
          <p:cNvSpPr/>
          <p:nvPr/>
        </p:nvSpPr>
        <p:spPr>
          <a:xfrm>
            <a:off x="2389670" y="345790"/>
            <a:ext cx="4572000" cy="830997"/>
          </a:xfrm>
          <a:prstGeom prst="rect">
            <a:avLst/>
          </a:prstGeom>
        </p:spPr>
        <p:txBody>
          <a:bodyPr>
            <a:spAutoFit/>
          </a:bodyPr>
          <a:lstStyle/>
          <a:p>
            <a:pPr algn="ctr"/>
            <a:r>
              <a:rPr lang="en-US" sz="2400" b="1" dirty="0" smtClean="0"/>
              <a:t>The </a:t>
            </a:r>
          </a:p>
          <a:p>
            <a:pPr algn="ctr"/>
            <a:r>
              <a:rPr lang="en-US" sz="2400" b="1" dirty="0" smtClean="0"/>
              <a:t>Three Components of Art</a:t>
            </a:r>
            <a:endParaRPr lang="en-US" sz="2400" b="1" dirty="0"/>
          </a:p>
        </p:txBody>
      </p:sp>
      <p:pic>
        <p:nvPicPr>
          <p:cNvPr id="4" name="Picture 3" descr="Modanna and child Simone Martini 13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507" y="2664300"/>
            <a:ext cx="2737104" cy="3810000"/>
          </a:xfrm>
          <a:prstGeom prst="rect">
            <a:avLst/>
          </a:prstGeom>
        </p:spPr>
      </p:pic>
      <p:pic>
        <p:nvPicPr>
          <p:cNvPr id="5" name="Picture 4" descr="Basic Photo spring 2008 01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3809" y="4281207"/>
            <a:ext cx="2787358" cy="2193093"/>
          </a:xfrm>
          <a:prstGeom prst="rect">
            <a:avLst/>
          </a:prstGeom>
        </p:spPr>
      </p:pic>
    </p:spTree>
    <p:extLst>
      <p:ext uri="{BB962C8B-B14F-4D97-AF65-F5344CB8AC3E}">
        <p14:creationId xmlns:p14="http://schemas.microsoft.com/office/powerpoint/2010/main" val="297793481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Grp="1" noChangeArrowheads="1"/>
          </p:cNvSpPr>
          <p:nvPr>
            <p:ph type="title"/>
          </p:nvPr>
        </p:nvSpPr>
        <p:spPr>
          <a:xfrm>
            <a:off x="457200" y="0"/>
            <a:ext cx="8229600" cy="792163"/>
          </a:xfrm>
        </p:spPr>
        <p:txBody>
          <a:bodyPr>
            <a:normAutofit/>
          </a:bodyPr>
          <a:lstStyle/>
          <a:p>
            <a:r>
              <a:rPr lang="en-US" sz="2000" dirty="0">
                <a:solidFill>
                  <a:srgbClr val="FFFFFF"/>
                </a:solidFill>
              </a:rPr>
              <a:t>Lynn </a:t>
            </a:r>
            <a:r>
              <a:rPr lang="en-US" sz="2000" dirty="0" smtClean="0">
                <a:solidFill>
                  <a:srgbClr val="FFFFFF"/>
                </a:solidFill>
              </a:rPr>
              <a:t>Davis</a:t>
            </a:r>
            <a:r>
              <a:rPr lang="en-US" sz="2000" dirty="0">
                <a:solidFill>
                  <a:srgbClr val="FFFFFF"/>
                </a:solidFill>
              </a:rPr>
              <a:t/>
            </a:r>
            <a:br>
              <a:rPr lang="en-US" sz="2000" dirty="0">
                <a:solidFill>
                  <a:srgbClr val="FFFFFF"/>
                </a:solidFill>
              </a:rPr>
            </a:br>
            <a:r>
              <a:rPr lang="en-US" sz="2000" dirty="0">
                <a:solidFill>
                  <a:srgbClr val="FFFFFF"/>
                </a:solidFill>
              </a:rPr>
              <a:t>Evening Nova </a:t>
            </a:r>
            <a:r>
              <a:rPr lang="en-US" sz="2000" dirty="0" smtClean="0">
                <a:solidFill>
                  <a:srgbClr val="FFFFFF"/>
                </a:solidFill>
              </a:rPr>
              <a:t>Scotia  1994</a:t>
            </a:r>
            <a:r>
              <a:rPr lang="en-US" sz="2000" dirty="0" smtClean="0">
                <a:solidFill>
                  <a:schemeClr val="bg1"/>
                </a:solidFill>
              </a:rPr>
              <a:t>4</a:t>
            </a:r>
            <a:endParaRPr lang="en-US" sz="2000" dirty="0">
              <a:solidFill>
                <a:schemeClr val="bg1"/>
              </a:solidFill>
            </a:endParaRPr>
          </a:p>
        </p:txBody>
      </p:sp>
      <p:pic>
        <p:nvPicPr>
          <p:cNvPr id="28680" name="Picture 8" descr="line, shape, texture lecture 01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52588" y="838200"/>
            <a:ext cx="5835650" cy="5895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2" name="TextBox 1"/>
          <p:cNvSpPr txBox="1"/>
          <p:nvPr/>
        </p:nvSpPr>
        <p:spPr>
          <a:xfrm>
            <a:off x="8019140" y="2739570"/>
            <a:ext cx="715310" cy="369332"/>
          </a:xfrm>
          <a:prstGeom prst="rect">
            <a:avLst/>
          </a:prstGeom>
          <a:noFill/>
        </p:spPr>
        <p:txBody>
          <a:bodyPr wrap="none" rtlCol="0">
            <a:spAutoFit/>
          </a:bodyPr>
          <a:lstStyle/>
          <a:p>
            <a:r>
              <a:rPr lang="en-US" dirty="0" smtClean="0"/>
              <a:t>Value</a:t>
            </a:r>
            <a:endParaRPr lang="en-US" dirty="0"/>
          </a:p>
        </p:txBody>
      </p:sp>
    </p:spTree>
    <p:extLst>
      <p:ext uri="{BB962C8B-B14F-4D97-AF65-F5344CB8AC3E}">
        <p14:creationId xmlns:p14="http://schemas.microsoft.com/office/powerpoint/2010/main" val="4023835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4251 cop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5945" y="562433"/>
            <a:ext cx="3739785" cy="5642429"/>
          </a:xfrm>
          <a:prstGeom prst="rect">
            <a:avLst/>
          </a:prstGeom>
        </p:spPr>
      </p:pic>
    </p:spTree>
    <p:extLst>
      <p:ext uri="{BB962C8B-B14F-4D97-AF65-F5344CB8AC3E}">
        <p14:creationId xmlns:p14="http://schemas.microsoft.com/office/powerpoint/2010/main" val="3567515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1275193"/>
            <a:ext cx="4572000" cy="3539430"/>
          </a:xfrm>
          <a:prstGeom prst="rect">
            <a:avLst/>
          </a:prstGeom>
        </p:spPr>
        <p:txBody>
          <a:bodyPr>
            <a:spAutoFit/>
          </a:bodyPr>
          <a:lstStyle/>
          <a:p>
            <a:pPr algn="ctr"/>
            <a:r>
              <a:rPr lang="en-US" sz="3200" dirty="0"/>
              <a:t>Texture</a:t>
            </a:r>
            <a:br>
              <a:rPr lang="en-US" sz="3200" dirty="0"/>
            </a:br>
            <a:r>
              <a:rPr lang="en-US" sz="3200" dirty="0"/>
              <a:t>The surface character of a material that can be experienced through touch or the illusion of touch. </a:t>
            </a:r>
            <a:br>
              <a:rPr lang="en-US" sz="3200" dirty="0"/>
            </a:br>
            <a:endParaRPr lang="en-US" sz="3200" dirty="0"/>
          </a:p>
        </p:txBody>
      </p:sp>
    </p:spTree>
    <p:extLst>
      <p:ext uri="{BB962C8B-B14F-4D97-AF65-F5344CB8AC3E}">
        <p14:creationId xmlns:p14="http://schemas.microsoft.com/office/powerpoint/2010/main" val="469391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oris Ullman004.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420272" y="990600"/>
            <a:ext cx="3973513" cy="5148263"/>
          </a:xfrm>
        </p:spPr>
      </p:pic>
      <p:sp>
        <p:nvSpPr>
          <p:cNvPr id="5" name="Rectangle 4"/>
          <p:cNvSpPr/>
          <p:nvPr/>
        </p:nvSpPr>
        <p:spPr>
          <a:xfrm>
            <a:off x="3874690" y="250762"/>
            <a:ext cx="1394620" cy="369332"/>
          </a:xfrm>
          <a:prstGeom prst="rect">
            <a:avLst/>
          </a:prstGeom>
        </p:spPr>
        <p:txBody>
          <a:bodyPr wrap="none">
            <a:spAutoFit/>
          </a:bodyPr>
          <a:lstStyle/>
          <a:p>
            <a:r>
              <a:rPr lang="en-US" dirty="0">
                <a:latin typeface="Calibri" charset="0"/>
              </a:rPr>
              <a:t>Doris Ullman</a:t>
            </a:r>
            <a:endParaRPr lang="en-US" dirty="0"/>
          </a:p>
        </p:txBody>
      </p:sp>
    </p:spTree>
    <p:extLst>
      <p:ext uri="{BB962C8B-B14F-4D97-AF65-F5344CB8AC3E}">
        <p14:creationId xmlns:p14="http://schemas.microsoft.com/office/powerpoint/2010/main" val="18173708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nochromatic-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286" y="1106715"/>
            <a:ext cx="5950857" cy="4463143"/>
          </a:xfrm>
          <a:prstGeom prst="rect">
            <a:avLst/>
          </a:prstGeom>
        </p:spPr>
      </p:pic>
    </p:spTree>
    <p:extLst>
      <p:ext uri="{BB962C8B-B14F-4D97-AF65-F5344CB8AC3E}">
        <p14:creationId xmlns:p14="http://schemas.microsoft.com/office/powerpoint/2010/main" val="1327106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574265"/>
            <a:ext cx="4572000" cy="5509200"/>
          </a:xfrm>
          <a:prstGeom prst="rect">
            <a:avLst/>
          </a:prstGeom>
        </p:spPr>
        <p:txBody>
          <a:bodyPr>
            <a:spAutoFit/>
          </a:bodyPr>
          <a:lstStyle/>
          <a:p>
            <a:pPr algn="ctr"/>
            <a:r>
              <a:rPr lang="en-US" sz="3200" dirty="0"/>
              <a:t>Light is color</a:t>
            </a:r>
            <a:br>
              <a:rPr lang="en-US" sz="3200" dirty="0"/>
            </a:br>
            <a:r>
              <a:rPr lang="en-US" sz="3200" dirty="0"/>
              <a:t>Every ray of light coming from the sun is composed of waves that vibrate at different speeds.  The sensation of color is aroused in the human mind by the way our sense of vision responds to the different wavelengths.</a:t>
            </a:r>
          </a:p>
        </p:txBody>
      </p:sp>
    </p:spTree>
    <p:extLst>
      <p:ext uri="{BB962C8B-B14F-4D97-AF65-F5344CB8AC3E}">
        <p14:creationId xmlns:p14="http://schemas.microsoft.com/office/powerpoint/2010/main" val="1342099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4343400"/>
          </a:xfrm>
        </p:spPr>
        <p:txBody>
          <a:bodyPr>
            <a:normAutofit/>
          </a:bodyPr>
          <a:lstStyle/>
          <a:p>
            <a:r>
              <a:rPr lang="en-US" sz="3200" dirty="0" smtClean="0"/>
              <a:t>The Traditional Color Wheel is based on a subtractive system of pigmented colors using red, yellow, and blue as primaries. </a:t>
            </a:r>
            <a:br>
              <a:rPr lang="en-US" sz="3200" dirty="0" smtClean="0"/>
            </a:br>
            <a:r>
              <a:rPr lang="en-US" sz="3200" dirty="0" smtClean="0"/>
              <a:t>We are dealing with subtractive color when we are experiencing reflected light.  A green leaf appears green because it  reflects only the green waves of light.</a:t>
            </a:r>
            <a:br>
              <a:rPr lang="en-US" sz="3200" dirty="0" smtClean="0"/>
            </a:br>
            <a:endParaRPr lang="en-US" sz="3200" dirty="0"/>
          </a:p>
        </p:txBody>
      </p:sp>
      <p:pic>
        <p:nvPicPr>
          <p:cNvPr id="4" name="Content Placeholder 3" descr="color-wheel-300.gif"/>
          <p:cNvPicPr>
            <a:picLocks noGrp="1" noChangeAspect="1"/>
          </p:cNvPicPr>
          <p:nvPr>
            <p:ph idx="1"/>
          </p:nvPr>
        </p:nvPicPr>
        <p:blipFill>
          <a:blip r:embed="rId2" cstate="print"/>
          <a:stretch>
            <a:fillRect/>
          </a:stretch>
        </p:blipFill>
        <p:spPr>
          <a:xfrm>
            <a:off x="304800" y="3771900"/>
            <a:ext cx="2857500" cy="2857500"/>
          </a:xfrm>
        </p:spPr>
      </p:pic>
    </p:spTree>
    <p:extLst>
      <p:ext uri="{BB962C8B-B14F-4D97-AF65-F5344CB8AC3E}">
        <p14:creationId xmlns:p14="http://schemas.microsoft.com/office/powerpoint/2010/main" val="371779750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2667000"/>
          </a:xfrm>
        </p:spPr>
        <p:txBody>
          <a:bodyPr>
            <a:normAutofit/>
          </a:bodyPr>
          <a:lstStyle/>
          <a:p>
            <a:r>
              <a:rPr lang="en-US" sz="3200" dirty="0" smtClean="0"/>
              <a:t>A monochromatic relationship uses a single dominant color, or Hue, but explores the complete range of tints (value ranges towards white) and shades (value ranges towards black). </a:t>
            </a:r>
            <a:endParaRPr lang="en-US" sz="3200" dirty="0"/>
          </a:p>
        </p:txBody>
      </p:sp>
      <p:pic>
        <p:nvPicPr>
          <p:cNvPr id="5" name="Content Placeholder 3" descr="A Study in Orange.tif"/>
          <p:cNvPicPr>
            <a:picLocks noChangeAspect="1"/>
          </p:cNvPicPr>
          <p:nvPr/>
        </p:nvPicPr>
        <p:blipFill>
          <a:blip r:embed="rId2" cstate="print">
            <a:lum bright="-10000"/>
          </a:blip>
          <a:stretch>
            <a:fillRect/>
          </a:stretch>
        </p:blipFill>
        <p:spPr>
          <a:xfrm>
            <a:off x="2971800" y="2590800"/>
            <a:ext cx="3017309" cy="3850463"/>
          </a:xfrm>
          <a:prstGeom prst="rect">
            <a:avLst/>
          </a:prstGeom>
        </p:spPr>
      </p:pic>
    </p:spTree>
    <p:extLst>
      <p:ext uri="{BB962C8B-B14F-4D97-AF65-F5344CB8AC3E}">
        <p14:creationId xmlns:p14="http://schemas.microsoft.com/office/powerpoint/2010/main" val="16881185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eperate 113.JPG"/>
          <p:cNvPicPr>
            <a:picLocks noGrp="1" noChangeAspect="1"/>
          </p:cNvPicPr>
          <p:nvPr>
            <p:ph idx="1"/>
          </p:nvPr>
        </p:nvPicPr>
        <p:blipFill>
          <a:blip r:embed="rId2" cstate="print"/>
          <a:stretch>
            <a:fillRect/>
          </a:stretch>
        </p:blipFill>
        <p:spPr>
          <a:xfrm>
            <a:off x="2743200" y="381000"/>
            <a:ext cx="3962400" cy="5959449"/>
          </a:xfrm>
        </p:spPr>
      </p:pic>
    </p:spTree>
    <p:extLst>
      <p:ext uri="{BB962C8B-B14F-4D97-AF65-F5344CB8AC3E}">
        <p14:creationId xmlns:p14="http://schemas.microsoft.com/office/powerpoint/2010/main" val="266146122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87562"/>
          </a:xfrm>
        </p:spPr>
        <p:txBody>
          <a:bodyPr>
            <a:normAutofit fontScale="90000"/>
          </a:bodyPr>
          <a:lstStyle/>
          <a:p>
            <a:r>
              <a:rPr lang="en-US" sz="3600" dirty="0" smtClean="0"/>
              <a:t>An Analogous Color Relationship</a:t>
            </a:r>
            <a:br>
              <a:rPr lang="en-US" sz="3600" dirty="0" smtClean="0"/>
            </a:br>
            <a:r>
              <a:rPr lang="en-US" sz="3600" dirty="0" smtClean="0"/>
              <a:t>explores colors that are next to each other on the color wheel.  They share a common hue and have the most harmonious relationship.</a:t>
            </a:r>
            <a:endParaRPr lang="en-US" sz="3600" dirty="0"/>
          </a:p>
        </p:txBody>
      </p:sp>
      <p:pic>
        <p:nvPicPr>
          <p:cNvPr id="4" name="Content Placeholder 3" descr="Monochromatic.jpg"/>
          <p:cNvPicPr>
            <a:picLocks noGrp="1" noChangeAspect="1"/>
          </p:cNvPicPr>
          <p:nvPr>
            <p:ph idx="1"/>
          </p:nvPr>
        </p:nvPicPr>
        <p:blipFill>
          <a:blip r:embed="rId2" cstate="print"/>
          <a:stretch>
            <a:fillRect/>
          </a:stretch>
        </p:blipFill>
        <p:spPr>
          <a:xfrm>
            <a:off x="2175529" y="2697164"/>
            <a:ext cx="4792942" cy="3703636"/>
          </a:xfrm>
        </p:spPr>
      </p:pic>
    </p:spTree>
    <p:extLst>
      <p:ext uri="{BB962C8B-B14F-4D97-AF65-F5344CB8AC3E}">
        <p14:creationId xmlns:p14="http://schemas.microsoft.com/office/powerpoint/2010/main" val="104783562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Form-ElementsArt.jpg"/>
          <p:cNvPicPr>
            <a:picLocks noGrp="1" noChangeAspect="1"/>
          </p:cNvPicPr>
          <p:nvPr>
            <p:ph/>
          </p:nvPr>
        </p:nvPicPr>
        <p:blipFill>
          <a:blip r:embed="rId2" cstate="print">
            <a:extLst>
              <a:ext uri="{28A0092B-C50C-407E-A947-70E740481C1C}">
                <a14:useLocalDpi xmlns:a14="http://schemas.microsoft.com/office/drawing/2010/main"/>
              </a:ext>
            </a:extLst>
          </a:blip>
          <a:srcRect t="-7257" b="-7257"/>
          <a:stretch>
            <a:fillRect/>
          </a:stretch>
        </p:blipFill>
        <p:spPr>
          <a:xfrm>
            <a:off x="2834388" y="1"/>
            <a:ext cx="4223238" cy="3019257"/>
          </a:xfrm>
        </p:spPr>
      </p:pic>
      <p:pic>
        <p:nvPicPr>
          <p:cNvPr id="4" name="Content Placeholder 2" descr="pablo-picasso-s-greatest-works-of-art.jpg"/>
          <p:cNvPicPr>
            <a:picLocks noChangeAspect="1"/>
          </p:cNvPicPr>
          <p:nvPr/>
        </p:nvPicPr>
        <p:blipFill>
          <a:blip r:embed="rId3">
            <a:extLst>
              <a:ext uri="{28A0092B-C50C-407E-A947-70E740481C1C}">
                <a14:useLocalDpi xmlns:a14="http://schemas.microsoft.com/office/drawing/2010/main" val="0"/>
              </a:ext>
            </a:extLst>
          </a:blip>
          <a:srcRect t="15905" b="15905"/>
          <a:stretch>
            <a:fillRect/>
          </a:stretch>
        </p:blipFill>
        <p:spPr>
          <a:xfrm>
            <a:off x="2497950" y="3252806"/>
            <a:ext cx="4730049" cy="3338858"/>
          </a:xfrm>
          <a:prstGeom prst="rect">
            <a:avLst/>
          </a:prstGeom>
        </p:spPr>
      </p:pic>
    </p:spTree>
    <p:extLst>
      <p:ext uri="{BB962C8B-B14F-4D97-AF65-F5344CB8AC3E}">
        <p14:creationId xmlns:p14="http://schemas.microsoft.com/office/powerpoint/2010/main" val="156938999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amp and piano.jpg"/>
          <p:cNvPicPr>
            <a:picLocks noGrp="1" noChangeAspect="1"/>
          </p:cNvPicPr>
          <p:nvPr/>
        </p:nvPicPr>
        <p:blipFill>
          <a:blip r:embed="rId2" cstate="print"/>
          <a:stretch>
            <a:fillRect/>
          </a:stretch>
        </p:blipFill>
        <p:spPr>
          <a:xfrm>
            <a:off x="990600" y="990600"/>
            <a:ext cx="7192648" cy="4795099"/>
          </a:xfrm>
          <a:prstGeom prst="rect">
            <a:avLst/>
          </a:prstGeom>
        </p:spPr>
      </p:pic>
    </p:spTree>
    <p:extLst>
      <p:ext uri="{BB962C8B-B14F-4D97-AF65-F5344CB8AC3E}">
        <p14:creationId xmlns:p14="http://schemas.microsoft.com/office/powerpoint/2010/main" val="352176758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n%20analogous%20color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285" y="1179286"/>
            <a:ext cx="5616946" cy="3730658"/>
          </a:xfrm>
          <a:prstGeom prst="rect">
            <a:avLst/>
          </a:prstGeom>
        </p:spPr>
      </p:pic>
    </p:spTree>
    <p:extLst>
      <p:ext uri="{BB962C8B-B14F-4D97-AF65-F5344CB8AC3E}">
        <p14:creationId xmlns:p14="http://schemas.microsoft.com/office/powerpoint/2010/main" val="3093269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9600" y="274638"/>
            <a:ext cx="4267200" cy="6049962"/>
          </a:xfrm>
        </p:spPr>
        <p:txBody>
          <a:bodyPr/>
          <a:lstStyle/>
          <a:p>
            <a:r>
              <a:rPr lang="en-US" sz="3600" dirty="0" smtClean="0"/>
              <a:t>A Complimentary </a:t>
            </a:r>
            <a:br>
              <a:rPr lang="en-US" sz="3600" dirty="0" smtClean="0"/>
            </a:br>
            <a:r>
              <a:rPr lang="en-US" sz="3600" dirty="0" smtClean="0"/>
              <a:t>Color Relationship</a:t>
            </a:r>
            <a:br>
              <a:rPr lang="en-US" sz="3600" dirty="0" smtClean="0"/>
            </a:br>
            <a:r>
              <a:rPr lang="en-US" sz="3600" dirty="0" smtClean="0"/>
              <a:t>explores colors that are opposite each other on the color wheel and are of extreme contrast to one another.</a:t>
            </a:r>
            <a:r>
              <a:rPr lang="en-US" dirty="0" smtClean="0"/>
              <a:t/>
            </a:r>
            <a:br>
              <a:rPr lang="en-US" dirty="0" smtClean="0"/>
            </a:br>
            <a:r>
              <a:rPr lang="en-US" sz="2400" dirty="0" smtClean="0"/>
              <a:t>(Yellow and Violet photographed to maximize the complimentary relationship)</a:t>
            </a:r>
            <a:endParaRPr lang="en-US" dirty="0"/>
          </a:p>
        </p:txBody>
      </p:sp>
      <p:pic>
        <p:nvPicPr>
          <p:cNvPr id="4" name="Content Placeholder 3" descr="Complementary.jpg"/>
          <p:cNvPicPr>
            <a:picLocks noGrp="1" noChangeAspect="1"/>
          </p:cNvPicPr>
          <p:nvPr>
            <p:ph idx="1"/>
          </p:nvPr>
        </p:nvPicPr>
        <p:blipFill>
          <a:blip r:embed="rId2" cstate="print"/>
          <a:stretch>
            <a:fillRect/>
          </a:stretch>
        </p:blipFill>
        <p:spPr>
          <a:xfrm>
            <a:off x="426509" y="715964"/>
            <a:ext cx="3231092" cy="4846636"/>
          </a:xfrm>
        </p:spPr>
      </p:pic>
    </p:spTree>
    <p:extLst>
      <p:ext uri="{BB962C8B-B14F-4D97-AF65-F5344CB8AC3E}">
        <p14:creationId xmlns:p14="http://schemas.microsoft.com/office/powerpoint/2010/main" val="151104862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G_0449edited.jpg"/>
          <p:cNvPicPr>
            <a:picLocks noGrp="1" noChangeAspect="1"/>
          </p:cNvPicPr>
          <p:nvPr>
            <p:ph idx="1"/>
          </p:nvPr>
        </p:nvPicPr>
        <p:blipFill>
          <a:blip r:embed="rId2" cstate="print"/>
          <a:stretch>
            <a:fillRect/>
          </a:stretch>
        </p:blipFill>
        <p:spPr>
          <a:xfrm>
            <a:off x="990600" y="990600"/>
            <a:ext cx="7204472" cy="4802982"/>
          </a:xfrm>
        </p:spPr>
      </p:pic>
    </p:spTree>
    <p:extLst>
      <p:ext uri="{BB962C8B-B14F-4D97-AF65-F5344CB8AC3E}">
        <p14:creationId xmlns:p14="http://schemas.microsoft.com/office/powerpoint/2010/main" val="284906745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2265741"/>
          </a:xfrm>
        </p:spPr>
        <p:txBody>
          <a:bodyPr>
            <a:normAutofit fontScale="90000"/>
          </a:bodyPr>
          <a:lstStyle/>
          <a:p>
            <a:r>
              <a:rPr lang="en-US" dirty="0" smtClean="0"/>
              <a:t>Space</a:t>
            </a:r>
            <a:br>
              <a:rPr lang="en-US" dirty="0" smtClean="0"/>
            </a:br>
            <a:r>
              <a:rPr lang="en-US" sz="3600" dirty="0" smtClean="0"/>
              <a:t>The interval or measurable distance</a:t>
            </a:r>
            <a:br>
              <a:rPr lang="en-US" sz="3600" dirty="0" smtClean="0"/>
            </a:br>
            <a:r>
              <a:rPr lang="en-US" sz="3600" dirty="0" smtClean="0"/>
              <a:t>between points or images; can be actual or illusionary, shallow or deep</a:t>
            </a:r>
            <a:endParaRPr lang="en-US" sz="3600" dirty="0"/>
          </a:p>
        </p:txBody>
      </p:sp>
      <p:pic>
        <p:nvPicPr>
          <p:cNvPr id="4" name="Picture 3" descr="IMG_28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4464" y="3417942"/>
            <a:ext cx="3557465" cy="2373014"/>
          </a:xfrm>
          <a:prstGeom prst="rect">
            <a:avLst/>
          </a:prstGeom>
        </p:spPr>
      </p:pic>
      <p:pic>
        <p:nvPicPr>
          <p:cNvPr id="6" name="Picture 5" descr="detail wainright bl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9645" y="2904966"/>
            <a:ext cx="2348143" cy="3525741"/>
          </a:xfrm>
          <a:prstGeom prst="rect">
            <a:avLst/>
          </a:prstGeom>
        </p:spPr>
      </p:pic>
    </p:spTree>
    <p:extLst>
      <p:ext uri="{BB962C8B-B14F-4D97-AF65-F5344CB8AC3E}">
        <p14:creationId xmlns:p14="http://schemas.microsoft.com/office/powerpoint/2010/main" val="3344864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Wynn and The Gathering 03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2196" y="1037321"/>
            <a:ext cx="5551440" cy="370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p:cNvSpPr txBox="1">
            <a:spLocks/>
          </p:cNvSpPr>
          <p:nvPr/>
        </p:nvSpPr>
        <p:spPr bwMode="auto">
          <a:xfrm>
            <a:off x="1409700" y="4800600"/>
            <a:ext cx="6324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spcBef>
                <a:spcPct val="20000"/>
              </a:spcBef>
              <a:buFont typeface="Arial" charset="0"/>
              <a:buNone/>
            </a:pPr>
            <a:r>
              <a:rPr lang="en-US" dirty="0" err="1"/>
              <a:t>Mandi</a:t>
            </a:r>
            <a:r>
              <a:rPr lang="en-US" dirty="0"/>
              <a:t> </a:t>
            </a:r>
            <a:r>
              <a:rPr lang="en-US" dirty="0" err="1"/>
              <a:t>Halbrooks</a:t>
            </a:r>
            <a:r>
              <a:rPr lang="en-US" dirty="0"/>
              <a:t>, </a:t>
            </a:r>
            <a:r>
              <a:rPr lang="en-US" i="1" dirty="0"/>
              <a:t>Joy, </a:t>
            </a:r>
            <a:r>
              <a:rPr lang="en-US" dirty="0"/>
              <a:t>1010, archival inkjet print, 10.5</a:t>
            </a:r>
            <a:r>
              <a:rPr lang="ja-JP" altLang="en-US" dirty="0"/>
              <a:t>”</a:t>
            </a:r>
            <a:r>
              <a:rPr lang="en-US" dirty="0"/>
              <a:t>7</a:t>
            </a:r>
            <a:r>
              <a:rPr lang="ja-JP" altLang="en-US" dirty="0"/>
              <a:t>”</a:t>
            </a:r>
            <a:endParaRPr lang="en-US" dirty="0"/>
          </a:p>
        </p:txBody>
      </p:sp>
    </p:spTree>
    <p:extLst>
      <p:ext uri="{BB962C8B-B14F-4D97-AF65-F5344CB8AC3E}">
        <p14:creationId xmlns:p14="http://schemas.microsoft.com/office/powerpoint/2010/main" val="21746293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2698"/>
            <a:ext cx="8229600" cy="1143000"/>
          </a:xfrm>
        </p:spPr>
        <p:txBody>
          <a:bodyPr>
            <a:normAutofit fontScale="90000"/>
          </a:bodyPr>
          <a:lstStyle/>
          <a:p>
            <a:r>
              <a:rPr lang="en-US" sz="2800" dirty="0" smtClean="0"/>
              <a:t>Richard </a:t>
            </a:r>
            <a:r>
              <a:rPr lang="en-US" sz="2800" dirty="0" err="1" smtClean="0"/>
              <a:t>Misrach</a:t>
            </a:r>
            <a:r>
              <a:rPr lang="en-US" sz="2800" dirty="0" smtClean="0"/>
              <a:t/>
            </a:r>
            <a:br>
              <a:rPr lang="en-US" sz="2800" dirty="0" smtClean="0"/>
            </a:br>
            <a:r>
              <a:rPr lang="en-US" sz="2400" i="1" dirty="0"/>
              <a:t>Petrochemical America</a:t>
            </a:r>
            <a:r>
              <a:rPr lang="en-US" sz="2400" dirty="0"/>
              <a:t> </a:t>
            </a:r>
            <a:r>
              <a:rPr lang="en-US" sz="2800" dirty="0" smtClean="0"/>
              <a:t/>
            </a:r>
            <a:br>
              <a:rPr lang="en-US" sz="2800" dirty="0" smtClean="0"/>
            </a:br>
            <a:r>
              <a:rPr lang="en-US" sz="2800" dirty="0" smtClean="0"/>
              <a:t>2012</a:t>
            </a:r>
            <a:endParaRPr lang="en-US" sz="2800" dirty="0"/>
          </a:p>
        </p:txBody>
      </p:sp>
      <p:pic>
        <p:nvPicPr>
          <p:cNvPr id="4" name="Picture 3" descr="Richard Misrach 2012 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7036" y="1992112"/>
            <a:ext cx="7016421" cy="3847715"/>
          </a:xfrm>
          <a:prstGeom prst="rect">
            <a:avLst/>
          </a:prstGeom>
        </p:spPr>
      </p:pic>
    </p:spTree>
    <p:extLst>
      <p:ext uri="{BB962C8B-B14F-4D97-AF65-F5344CB8AC3E}">
        <p14:creationId xmlns:p14="http://schemas.microsoft.com/office/powerpoint/2010/main" val="115590917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a:t>
            </a:r>
            <a:r>
              <a:rPr lang="en-US" dirty="0" err="1" smtClean="0"/>
              <a:t>ambigiuos</a:t>
            </a:r>
            <a:endParaRPr lang="en-US" dirty="0"/>
          </a:p>
        </p:txBody>
      </p:sp>
      <p:pic>
        <p:nvPicPr>
          <p:cNvPr id="4" name="Picture 3"/>
          <p:cNvPicPr>
            <a:picLocks noChangeAspect="1"/>
          </p:cNvPicPr>
          <p:nvPr/>
        </p:nvPicPr>
        <p:blipFill>
          <a:blip r:embed="rId2"/>
          <a:stretch>
            <a:fillRect/>
          </a:stretch>
        </p:blipFill>
        <p:spPr>
          <a:xfrm>
            <a:off x="1600200" y="1587500"/>
            <a:ext cx="5930900" cy="3683000"/>
          </a:xfrm>
          <a:prstGeom prst="rect">
            <a:avLst/>
          </a:prstGeom>
        </p:spPr>
      </p:pic>
      <p:sp>
        <p:nvSpPr>
          <p:cNvPr id="5" name="TextBox 4"/>
          <p:cNvSpPr txBox="1"/>
          <p:nvPr/>
        </p:nvSpPr>
        <p:spPr>
          <a:xfrm>
            <a:off x="3715634" y="5484737"/>
            <a:ext cx="2253291" cy="830997"/>
          </a:xfrm>
          <a:prstGeom prst="rect">
            <a:avLst/>
          </a:prstGeom>
          <a:noFill/>
        </p:spPr>
        <p:txBody>
          <a:bodyPr wrap="none" rtlCol="0">
            <a:spAutoFit/>
          </a:bodyPr>
          <a:lstStyle/>
          <a:p>
            <a:pPr algn="ctr"/>
            <a:r>
              <a:rPr lang="en-US" sz="2400" dirty="0" err="1" smtClean="0"/>
              <a:t>Nic</a:t>
            </a:r>
            <a:r>
              <a:rPr lang="en-US" sz="2400" dirty="0" smtClean="0"/>
              <a:t> Nicosia</a:t>
            </a:r>
          </a:p>
          <a:p>
            <a:pPr algn="ctr"/>
            <a:r>
              <a:rPr lang="en-US" sz="2400" dirty="0" smtClean="0"/>
              <a:t>I See Light series</a:t>
            </a:r>
            <a:endParaRPr lang="en-US" sz="2400" dirty="0"/>
          </a:p>
        </p:txBody>
      </p:sp>
    </p:spTree>
    <p:extLst>
      <p:ext uri="{BB962C8B-B14F-4D97-AF65-F5344CB8AC3E}">
        <p14:creationId xmlns:p14="http://schemas.microsoft.com/office/powerpoint/2010/main" val="11169702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_0008.JPG"/>
          <p:cNvPicPr>
            <a:picLocks noChangeAspect="1"/>
          </p:cNvPicPr>
          <p:nvPr/>
        </p:nvPicPr>
        <p:blipFill rotWithShape="1">
          <a:blip r:embed="rId2">
            <a:extLst>
              <a:ext uri="{28A0092B-C50C-407E-A947-70E740481C1C}">
                <a14:useLocalDpi xmlns:a14="http://schemas.microsoft.com/office/drawing/2010/main" val="0"/>
              </a:ext>
            </a:extLst>
          </a:blip>
          <a:srcRect l="5592" r="5261" b="4402"/>
          <a:stretch/>
        </p:blipFill>
        <p:spPr>
          <a:xfrm>
            <a:off x="1700257" y="1126782"/>
            <a:ext cx="5551439" cy="3953978"/>
          </a:xfrm>
          <a:prstGeom prst="rect">
            <a:avLst/>
          </a:prstGeom>
        </p:spPr>
      </p:pic>
    </p:spTree>
    <p:extLst>
      <p:ext uri="{BB962C8B-B14F-4D97-AF65-F5344CB8AC3E}">
        <p14:creationId xmlns:p14="http://schemas.microsoft.com/office/powerpoint/2010/main" val="4075381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0" y="1093765"/>
            <a:ext cx="4572000" cy="4031873"/>
          </a:xfrm>
          <a:prstGeom prst="rect">
            <a:avLst/>
          </a:prstGeom>
        </p:spPr>
        <p:txBody>
          <a:bodyPr>
            <a:spAutoFit/>
          </a:bodyPr>
          <a:lstStyle/>
          <a:p>
            <a:pPr algn="ctr"/>
            <a:r>
              <a:rPr lang="en-US" sz="3200" dirty="0"/>
              <a:t>Line</a:t>
            </a:r>
            <a:br>
              <a:rPr lang="en-US" sz="3200" dirty="0"/>
            </a:br>
            <a:r>
              <a:rPr lang="en-US" sz="3200" dirty="0"/>
              <a:t>The path of a moving point as it moves across an area. A line is usually made visible because it contrasts in value with its surroundings.</a:t>
            </a:r>
            <a:br>
              <a:rPr lang="en-US" sz="3200" dirty="0"/>
            </a:br>
            <a:endParaRPr lang="en-US" sz="3200" dirty="0"/>
          </a:p>
        </p:txBody>
      </p:sp>
    </p:spTree>
    <p:extLst>
      <p:ext uri="{BB962C8B-B14F-4D97-AF65-F5344CB8AC3E}">
        <p14:creationId xmlns:p14="http://schemas.microsoft.com/office/powerpoint/2010/main" val="3513052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a:xfrm>
            <a:off x="457200" y="254002"/>
            <a:ext cx="8229600" cy="1020763"/>
          </a:xfrm>
        </p:spPr>
        <p:txBody>
          <a:bodyPr>
            <a:normAutofit fontScale="90000"/>
          </a:bodyPr>
          <a:lstStyle/>
          <a:p>
            <a:r>
              <a:rPr lang="en-US" sz="2000" dirty="0" smtClean="0">
                <a:solidFill>
                  <a:srgbClr val="FFFFFF"/>
                </a:solidFill>
              </a:rPr>
              <a:t/>
            </a:r>
            <a:br>
              <a:rPr lang="en-US" sz="2000" dirty="0" smtClean="0">
                <a:solidFill>
                  <a:srgbClr val="FFFFFF"/>
                </a:solidFill>
              </a:rPr>
            </a:br>
            <a:r>
              <a:rPr lang="en-US" sz="2000" dirty="0" smtClean="0">
                <a:solidFill>
                  <a:srgbClr val="FFFFFF"/>
                </a:solidFill>
              </a:rPr>
              <a:t>Lynn </a:t>
            </a:r>
            <a:r>
              <a:rPr lang="en-US" sz="2000" dirty="0">
                <a:solidFill>
                  <a:srgbClr val="FFFFFF"/>
                </a:solidFill>
              </a:rPr>
              <a:t>Davis</a:t>
            </a:r>
            <a:br>
              <a:rPr lang="en-US" sz="2000" dirty="0">
                <a:solidFill>
                  <a:srgbClr val="FFFFFF"/>
                </a:solidFill>
              </a:rPr>
            </a:br>
            <a:r>
              <a:rPr lang="en-US" sz="2000" dirty="0">
                <a:solidFill>
                  <a:srgbClr val="FFFFFF"/>
                </a:solidFill>
              </a:rPr>
              <a:t>Cemetery </a:t>
            </a:r>
            <a:r>
              <a:rPr lang="en-US" sz="2000" dirty="0"/>
              <a:t>Steps China, 2001</a:t>
            </a:r>
            <a:br>
              <a:rPr lang="en-US" sz="2000" dirty="0"/>
            </a:br>
            <a:r>
              <a:rPr lang="en-US" sz="2000" dirty="0" smtClean="0">
                <a:solidFill>
                  <a:schemeClr val="bg1"/>
                </a:solidFill>
              </a:rPr>
              <a:t>Lynn </a:t>
            </a:r>
            <a:r>
              <a:rPr lang="en-US" sz="2000" dirty="0">
                <a:solidFill>
                  <a:schemeClr val="bg1"/>
                </a:solidFill>
              </a:rPr>
              <a:t>Davis</a:t>
            </a:r>
            <a:br>
              <a:rPr lang="en-US" sz="2000" dirty="0">
                <a:solidFill>
                  <a:schemeClr val="bg1"/>
                </a:solidFill>
              </a:rPr>
            </a:br>
            <a:r>
              <a:rPr lang="en-US" sz="2000" dirty="0">
                <a:solidFill>
                  <a:schemeClr val="bg1"/>
                </a:solidFill>
              </a:rPr>
              <a:t>Cemetery Steps China, 2001</a:t>
            </a:r>
            <a:br>
              <a:rPr lang="en-US" sz="2000" dirty="0">
                <a:solidFill>
                  <a:schemeClr val="bg1"/>
                </a:solidFill>
              </a:rPr>
            </a:br>
            <a:endParaRPr lang="en-US" sz="2000" dirty="0">
              <a:solidFill>
                <a:schemeClr val="bg1"/>
              </a:solidFill>
            </a:endParaRPr>
          </a:p>
        </p:txBody>
      </p:sp>
      <p:pic>
        <p:nvPicPr>
          <p:cNvPr id="8200" name="Picture 8" descr="line, shape, texture lecture 01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43063" y="838200"/>
            <a:ext cx="5854700" cy="5895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2" name="TextBox 1"/>
          <p:cNvSpPr txBox="1"/>
          <p:nvPr/>
        </p:nvSpPr>
        <p:spPr>
          <a:xfrm>
            <a:off x="8127997" y="3247571"/>
            <a:ext cx="570814" cy="369332"/>
          </a:xfrm>
          <a:prstGeom prst="rect">
            <a:avLst/>
          </a:prstGeom>
          <a:noFill/>
        </p:spPr>
        <p:txBody>
          <a:bodyPr wrap="none" rtlCol="0">
            <a:spAutoFit/>
          </a:bodyPr>
          <a:lstStyle/>
          <a:p>
            <a:r>
              <a:rPr lang="en-US" dirty="0" smtClean="0"/>
              <a:t>Line</a:t>
            </a:r>
            <a:endParaRPr lang="en-US" dirty="0"/>
          </a:p>
        </p:txBody>
      </p:sp>
    </p:spTree>
    <p:extLst>
      <p:ext uri="{BB962C8B-B14F-4D97-AF65-F5344CB8AC3E}">
        <p14:creationId xmlns:p14="http://schemas.microsoft.com/office/powerpoint/2010/main" val="51577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type="title"/>
          </p:nvPr>
        </p:nvSpPr>
        <p:spPr>
          <a:xfrm>
            <a:off x="457200" y="76200"/>
            <a:ext cx="8229600" cy="715963"/>
          </a:xfrm>
        </p:spPr>
        <p:txBody>
          <a:bodyPr>
            <a:normAutofit/>
          </a:bodyPr>
          <a:lstStyle/>
          <a:p>
            <a:r>
              <a:rPr lang="en-US" sz="2000" dirty="0"/>
              <a:t>Hiromu Kira</a:t>
            </a:r>
            <a:br>
              <a:rPr lang="en-US" sz="2000" dirty="0"/>
            </a:br>
            <a:r>
              <a:rPr lang="en-US" sz="2000" dirty="0"/>
              <a:t>The </a:t>
            </a:r>
            <a:r>
              <a:rPr lang="en-US" sz="2000" dirty="0" smtClean="0"/>
              <a:t>Thinker</a:t>
            </a:r>
            <a:endParaRPr lang="en-US" sz="2000" dirty="0"/>
          </a:p>
        </p:txBody>
      </p:sp>
      <p:pic>
        <p:nvPicPr>
          <p:cNvPr id="10248" name="Picture 8" descr="line, shape, texture lecture 00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914400"/>
            <a:ext cx="7772400" cy="57562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2482149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1263694"/>
            <a:ext cx="4572000" cy="4031873"/>
          </a:xfrm>
          <a:prstGeom prst="rect">
            <a:avLst/>
          </a:prstGeom>
        </p:spPr>
        <p:txBody>
          <a:bodyPr>
            <a:spAutoFit/>
          </a:bodyPr>
          <a:lstStyle/>
          <a:p>
            <a:pPr algn="ctr"/>
            <a:r>
              <a:rPr lang="en-US" sz="3200" dirty="0"/>
              <a:t>Shape </a:t>
            </a:r>
            <a:br>
              <a:rPr lang="en-US" sz="3200" dirty="0"/>
            </a:br>
            <a:r>
              <a:rPr lang="en-US" sz="3200" dirty="0"/>
              <a:t>An area that stands out from its surroundings because of a defined or implied boundary or because of differences of value, color, or texture.</a:t>
            </a:r>
            <a:br>
              <a:rPr lang="en-US" sz="3200" dirty="0"/>
            </a:br>
            <a:endParaRPr lang="en-US" sz="3200" dirty="0"/>
          </a:p>
        </p:txBody>
      </p:sp>
    </p:spTree>
    <p:extLst>
      <p:ext uri="{BB962C8B-B14F-4D97-AF65-F5344CB8AC3E}">
        <p14:creationId xmlns:p14="http://schemas.microsoft.com/office/powerpoint/2010/main" val="1913347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a:xfrm>
            <a:off x="457200" y="148772"/>
            <a:ext cx="8229600" cy="715963"/>
          </a:xfrm>
        </p:spPr>
        <p:txBody>
          <a:bodyPr>
            <a:normAutofit fontScale="90000"/>
          </a:bodyPr>
          <a:lstStyle/>
          <a:p>
            <a:r>
              <a:rPr lang="en-US" sz="2000" dirty="0" smtClean="0">
                <a:solidFill>
                  <a:srgbClr val="FFFFFF"/>
                </a:solidFill>
              </a:rPr>
              <a:t/>
            </a:r>
            <a:br>
              <a:rPr lang="en-US" sz="2000" dirty="0" smtClean="0">
                <a:solidFill>
                  <a:srgbClr val="FFFFFF"/>
                </a:solidFill>
              </a:rPr>
            </a:br>
            <a:r>
              <a:rPr lang="en-US" sz="2000" dirty="0" smtClean="0">
                <a:solidFill>
                  <a:srgbClr val="FFFFFF"/>
                </a:solidFill>
              </a:rPr>
              <a:t>Paul Ca</a:t>
            </a:r>
            <a:r>
              <a:rPr lang="en-US" sz="2000" dirty="0">
                <a:solidFill>
                  <a:srgbClr val="FFFFFF"/>
                </a:solidFill>
              </a:rPr>
              <a:t>Paul Caponigro</a:t>
            </a:r>
            <a:br>
              <a:rPr lang="en-US" sz="2000" dirty="0">
                <a:solidFill>
                  <a:srgbClr val="FFFFFF"/>
                </a:solidFill>
              </a:rPr>
            </a:br>
            <a:r>
              <a:rPr lang="en-US" sz="2000" dirty="0">
                <a:solidFill>
                  <a:srgbClr val="FFFFFF"/>
                </a:solidFill>
              </a:rPr>
              <a:t>Two </a:t>
            </a:r>
            <a:r>
              <a:rPr lang="en-US" sz="2000" dirty="0" smtClean="0">
                <a:solidFill>
                  <a:srgbClr val="FFFFFF"/>
                </a:solidFill>
              </a:rPr>
              <a:t>Leaves  1963</a:t>
            </a:r>
            <a:r>
              <a:rPr lang="en-US" sz="2000" dirty="0">
                <a:solidFill>
                  <a:srgbClr val="FFFFFF"/>
                </a:solidFill>
              </a:rPr>
              <a:t/>
            </a:r>
            <a:br>
              <a:rPr lang="en-US" sz="2000" dirty="0">
                <a:solidFill>
                  <a:srgbClr val="FFFFFF"/>
                </a:solidFill>
              </a:rPr>
            </a:br>
            <a:r>
              <a:rPr lang="en-US" sz="2000" dirty="0">
                <a:solidFill>
                  <a:schemeClr val="bg1"/>
                </a:solidFill>
              </a:rPr>
              <a:t>Two Leaves 1963</a:t>
            </a:r>
          </a:p>
        </p:txBody>
      </p:sp>
      <p:pic>
        <p:nvPicPr>
          <p:cNvPr id="18440" name="Picture 8" descr="line, shape, texture lecture 00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28863" y="762000"/>
            <a:ext cx="4483100" cy="6048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2" name="TextBox 1"/>
          <p:cNvSpPr txBox="1"/>
          <p:nvPr/>
        </p:nvSpPr>
        <p:spPr>
          <a:xfrm>
            <a:off x="7964714" y="2739571"/>
            <a:ext cx="758704" cy="369332"/>
          </a:xfrm>
          <a:prstGeom prst="rect">
            <a:avLst/>
          </a:prstGeom>
          <a:noFill/>
        </p:spPr>
        <p:txBody>
          <a:bodyPr wrap="none" rtlCol="0">
            <a:spAutoFit/>
          </a:bodyPr>
          <a:lstStyle/>
          <a:p>
            <a:r>
              <a:rPr lang="en-US" dirty="0" smtClean="0"/>
              <a:t>Shape</a:t>
            </a:r>
            <a:endParaRPr lang="en-US" dirty="0"/>
          </a:p>
        </p:txBody>
      </p:sp>
    </p:spTree>
    <p:extLst>
      <p:ext uri="{BB962C8B-B14F-4D97-AF65-F5344CB8AC3E}">
        <p14:creationId xmlns:p14="http://schemas.microsoft.com/office/powerpoint/2010/main" val="1985335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title"/>
          </p:nvPr>
        </p:nvSpPr>
        <p:spPr>
          <a:xfrm>
            <a:off x="457200" y="290288"/>
            <a:ext cx="8229600" cy="792163"/>
          </a:xfrm>
        </p:spPr>
        <p:txBody>
          <a:bodyPr/>
          <a:lstStyle/>
          <a:p>
            <a:r>
              <a:rPr lang="en-US" sz="2000" dirty="0">
                <a:solidFill>
                  <a:srgbClr val="FFFFFF"/>
                </a:solidFill>
              </a:rPr>
              <a:t>Lynn Davis</a:t>
            </a:r>
            <a:br>
              <a:rPr lang="en-US" sz="2000" dirty="0">
                <a:solidFill>
                  <a:srgbClr val="FFFFFF"/>
                </a:solidFill>
              </a:rPr>
            </a:br>
            <a:r>
              <a:rPr lang="en-US" sz="2000" dirty="0">
                <a:solidFill>
                  <a:srgbClr val="FFFFFF"/>
                </a:solidFill>
              </a:rPr>
              <a:t>Arches National Park 1991</a:t>
            </a:r>
          </a:p>
        </p:txBody>
      </p:sp>
      <p:pic>
        <p:nvPicPr>
          <p:cNvPr id="26630" name="Picture 6" descr="line, shape, texture lecture 014"/>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a:xfrm>
            <a:off x="1989138" y="1219200"/>
            <a:ext cx="5165725" cy="52863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577942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1082266"/>
            <a:ext cx="4572000" cy="4524315"/>
          </a:xfrm>
          <a:prstGeom prst="rect">
            <a:avLst/>
          </a:prstGeom>
        </p:spPr>
        <p:txBody>
          <a:bodyPr>
            <a:spAutoFit/>
          </a:bodyPr>
          <a:lstStyle/>
          <a:p>
            <a:pPr algn="ctr"/>
            <a:r>
              <a:rPr lang="en-US" sz="3200" dirty="0"/>
              <a:t>Value</a:t>
            </a:r>
            <a:br>
              <a:rPr lang="en-US" sz="3200" dirty="0"/>
            </a:br>
            <a:r>
              <a:rPr lang="en-US" sz="3200" dirty="0"/>
              <a:t>The relative degree of lightness or darkness. The characteristic of color determined by the degree of lightness or darkness or the quantity of light reflected by color.</a:t>
            </a:r>
            <a:br>
              <a:rPr lang="en-US" sz="3200" dirty="0"/>
            </a:br>
            <a:endParaRPr lang="en-US" sz="3200" dirty="0"/>
          </a:p>
        </p:txBody>
      </p:sp>
    </p:spTree>
    <p:extLst>
      <p:ext uri="{BB962C8B-B14F-4D97-AF65-F5344CB8AC3E}">
        <p14:creationId xmlns:p14="http://schemas.microsoft.com/office/powerpoint/2010/main" val="4241548540"/>
      </p:ext>
    </p:extLst>
  </p:cSld>
  <p:clrMapOvr>
    <a:masterClrMapping/>
  </p:clrMapOvr>
</p:sld>
</file>

<file path=ppt/theme/theme1.xml><?xml version="1.0" encoding="utf-8"?>
<a:theme xmlns:a="http://schemas.openxmlformats.org/drawingml/2006/main" name="Office Theme">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198</TotalTime>
  <Words>115</Words>
  <Application>Microsoft Macintosh PowerPoint</Application>
  <PresentationFormat>On-screen Show (4:3)</PresentationFormat>
  <Paragraphs>26</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PowerPoint Presentation</vt:lpstr>
      <vt:lpstr>PowerPoint Presentation</vt:lpstr>
      <vt:lpstr> Lynn Davis Cemetery Steps China, 2001 Lynn Davis Cemetery Steps China, 2001 </vt:lpstr>
      <vt:lpstr>Hiromu Kira The Thinker</vt:lpstr>
      <vt:lpstr>PowerPoint Presentation</vt:lpstr>
      <vt:lpstr> Paul CaPaul Caponigro Two Leaves  1963 Two Leaves 1963</vt:lpstr>
      <vt:lpstr>Lynn Davis Arches National Park 1991</vt:lpstr>
      <vt:lpstr>PowerPoint Presentation</vt:lpstr>
      <vt:lpstr>Lynn Davis Evening Nova Scotia  19944</vt:lpstr>
      <vt:lpstr>PowerPoint Presentation</vt:lpstr>
      <vt:lpstr>PowerPoint Presentation</vt:lpstr>
      <vt:lpstr>PowerPoint Presentation</vt:lpstr>
      <vt:lpstr>PowerPoint Presentation</vt:lpstr>
      <vt:lpstr>PowerPoint Presentation</vt:lpstr>
      <vt:lpstr>The Traditional Color Wheel is based on a subtractive system of pigmented colors using red, yellow, and blue as primaries.  We are dealing with subtractive color when we are experiencing reflected light.  A green leaf appears green because it  reflects only the green waves of light. </vt:lpstr>
      <vt:lpstr>A monochromatic relationship uses a single dominant color, or Hue, but explores the complete range of tints (value ranges towards white) and shades (value ranges towards black). </vt:lpstr>
      <vt:lpstr>PowerPoint Presentation</vt:lpstr>
      <vt:lpstr>An Analogous Color Relationship explores colors that are next to each other on the color wheel.  They share a common hue and have the most harmonious relationship.</vt:lpstr>
      <vt:lpstr>PowerPoint Presentation</vt:lpstr>
      <vt:lpstr>PowerPoint Presentation</vt:lpstr>
      <vt:lpstr>A Complimentary  Color Relationship explores colors that are opposite each other on the color wheel and are of extreme contrast to one another. (Yellow and Violet photographed to maximize the complimentary relationship)</vt:lpstr>
      <vt:lpstr>PowerPoint Presentation</vt:lpstr>
      <vt:lpstr>Space The interval or measurable distance between points or images; can be actual or illusionary, shallow or deep</vt:lpstr>
      <vt:lpstr>PowerPoint Presentation</vt:lpstr>
      <vt:lpstr>Richard Misrach Petrochemical America  2012</vt:lpstr>
      <vt:lpstr>...or ambigiuos</vt:lpstr>
      <vt:lpstr>PowerPoint Presentation</vt:lpstr>
    </vt:vector>
  </TitlesOfParts>
  <Company>Birmingham-Southern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Birmingham-Southern College</dc:creator>
  <cp:lastModifiedBy>Birmingham-Southern College</cp:lastModifiedBy>
  <cp:revision>12</cp:revision>
  <dcterms:created xsi:type="dcterms:W3CDTF">2017-08-25T17:14:41Z</dcterms:created>
  <dcterms:modified xsi:type="dcterms:W3CDTF">2019-02-12T16:41:09Z</dcterms:modified>
</cp:coreProperties>
</file>