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1"/>
  </p:handoutMasterIdLst>
  <p:sldIdLst>
    <p:sldId id="256" r:id="rId2"/>
    <p:sldId id="257" r:id="rId3"/>
    <p:sldId id="258" r:id="rId4"/>
    <p:sldId id="259" r:id="rId5"/>
    <p:sldId id="262" r:id="rId6"/>
    <p:sldId id="263" r:id="rId7"/>
    <p:sldId id="264" r:id="rId8"/>
    <p:sldId id="265" r:id="rId9"/>
    <p:sldId id="266" r:id="rId10"/>
    <p:sldId id="267" r:id="rId11"/>
    <p:sldId id="285" r:id="rId12"/>
    <p:sldId id="268" r:id="rId13"/>
    <p:sldId id="269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7" r:id="rId22"/>
    <p:sldId id="280" r:id="rId23"/>
    <p:sldId id="286" r:id="rId24"/>
    <p:sldId id="281" r:id="rId25"/>
    <p:sldId id="284" r:id="rId26"/>
    <p:sldId id="283" r:id="rId27"/>
    <p:sldId id="289" r:id="rId28"/>
    <p:sldId id="288" r:id="rId29"/>
    <p:sldId id="282" r:id="rId30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7" d="100"/>
          <a:sy n="77" d="100"/>
        </p:scale>
        <p:origin x="64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EE4E21-0AFA-4B50-9F45-40289687BB25}" type="datetimeFigureOut">
              <a:rPr lang="en-US" smtClean="0"/>
              <a:t>9/8/2020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BC65AD-8DE5-4496-B9D8-565D4D5B97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5663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88666-7B54-4B78-A19D-DE0E22DC3BAE}" type="datetimeFigureOut">
              <a:rPr lang="en-US" smtClean="0"/>
              <a:t>9/8/2020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FA671-4E87-415C-A554-F4027341F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513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88666-7B54-4B78-A19D-DE0E22DC3BAE}" type="datetimeFigureOut">
              <a:rPr lang="en-US" smtClean="0"/>
              <a:t>9/8/2020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FA671-4E87-415C-A554-F4027341F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744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88666-7B54-4B78-A19D-DE0E22DC3BAE}" type="datetimeFigureOut">
              <a:rPr lang="en-US" smtClean="0"/>
              <a:t>9/8/2020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FA671-4E87-415C-A554-F4027341F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1106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88666-7B54-4B78-A19D-DE0E22DC3BAE}" type="datetimeFigureOut">
              <a:rPr lang="en-US" smtClean="0"/>
              <a:t>9/8/2020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FA671-4E87-415C-A554-F4027341F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470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88666-7B54-4B78-A19D-DE0E22DC3BAE}" type="datetimeFigureOut">
              <a:rPr lang="en-US" smtClean="0"/>
              <a:t>9/8/2020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FA671-4E87-415C-A554-F4027341F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074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88666-7B54-4B78-A19D-DE0E22DC3BAE}" type="datetimeFigureOut">
              <a:rPr lang="en-US" smtClean="0"/>
              <a:t>9/8/2020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FA671-4E87-415C-A554-F4027341F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0139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88666-7B54-4B78-A19D-DE0E22DC3BAE}" type="datetimeFigureOut">
              <a:rPr lang="en-US" smtClean="0"/>
              <a:t>9/8/2020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FA671-4E87-415C-A554-F4027341F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916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88666-7B54-4B78-A19D-DE0E22DC3BAE}" type="datetimeFigureOut">
              <a:rPr lang="en-US" smtClean="0"/>
              <a:t>9/8/2020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FA671-4E87-415C-A554-F4027341F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689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88666-7B54-4B78-A19D-DE0E22DC3BAE}" type="datetimeFigureOut">
              <a:rPr lang="en-US" smtClean="0"/>
              <a:t>9/8/2020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FA671-4E87-415C-A554-F4027341F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653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88666-7B54-4B78-A19D-DE0E22DC3BAE}" type="datetimeFigureOut">
              <a:rPr lang="en-US" smtClean="0"/>
              <a:t>9/8/2020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FA671-4E87-415C-A554-F4027341F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614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88666-7B54-4B78-A19D-DE0E22DC3BAE}" type="datetimeFigureOut">
              <a:rPr lang="en-US" smtClean="0"/>
              <a:t>9/8/2020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FA671-4E87-415C-A554-F4027341F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595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088666-7B54-4B78-A19D-DE0E22DC3BAE}" type="datetimeFigureOut">
              <a:rPr lang="en-US" smtClean="0"/>
              <a:t>9/8/2020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BFA671-4E87-415C-A554-F4027341F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337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www.youtube.com/watch?v=DRejV6f-Y3c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www.youtube.com/watch?v=0T2R8pTpcoo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hyperlink" Target="https://youtu.be/Gk-OfmmRaqs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s://www.youtube.com/watch?v=HBW5vdhr_PA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png"/><Relationship Id="rId4" Type="http://schemas.openxmlformats.org/officeDocument/2006/relationships/hyperlink" Target="https://www.youtube.com/watch?v=7FC4qRD1vn8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Psychosocial Development in the First Three Years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Chapter 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7297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Temperament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“Characteristic disposition of style of approaching and reacting to situations” </a:t>
            </a:r>
          </a:p>
          <a:p>
            <a:r>
              <a:rPr lang="en-US" dirty="0" smtClean="0"/>
              <a:t>How intense are negative moods?</a:t>
            </a:r>
          </a:p>
          <a:p>
            <a:r>
              <a:rPr lang="en-US" dirty="0" smtClean="0"/>
              <a:t>How does the child react to change in routine?</a:t>
            </a:r>
          </a:p>
          <a:p>
            <a:r>
              <a:rPr lang="en-US" dirty="0" smtClean="0"/>
              <a:t>How does the child react to new situations or people?</a:t>
            </a:r>
          </a:p>
          <a:p>
            <a:r>
              <a:rPr lang="en-US" dirty="0" smtClean="0"/>
              <a:t>Does a child have predictable biological rhythms? (eating, sleeping, pooping)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1130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462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Temperament is described in 3 ways: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Easy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Difficult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Slow-to-warm-up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9030" y="1975981"/>
            <a:ext cx="48768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544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 temperament stable?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you are an easy baby, are you a easy adult?</a:t>
            </a:r>
          </a:p>
          <a:p>
            <a:r>
              <a:rPr lang="en-US" dirty="0" smtClean="0"/>
              <a:t>If you are a difficult baby, are you a difficult adult?</a:t>
            </a:r>
          </a:p>
          <a:p>
            <a:r>
              <a:rPr lang="en-US" dirty="0" smtClean="0"/>
              <a:t>If you are a slow-to-warm-up baby, are you a slow-to-warm-up adult?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510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Attachment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This is the tie between people –especially infants and caregiver.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	secure attachment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ambivalent (resistant)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	avoidant attachment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	</a:t>
            </a:r>
            <a:endParaRPr lang="en-US" dirty="0"/>
          </a:p>
        </p:txBody>
      </p:sp>
      <p:pic>
        <p:nvPicPr>
          <p:cNvPr id="4" name="Picture 3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1972" y="3241197"/>
            <a:ext cx="5731087" cy="322223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223" y="5178468"/>
            <a:ext cx="1451519" cy="1451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14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Attachment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is the tie between people –especially infants and caregiver.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	secure attachment				(positive)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	ambivalent (resistant)		</a:t>
            </a:r>
          </a:p>
          <a:p>
            <a:pPr marL="0" indent="0">
              <a:buNone/>
            </a:pPr>
            <a:r>
              <a:rPr lang="en-US" dirty="0" smtClean="0"/>
              <a:t>							(anxious)</a:t>
            </a:r>
          </a:p>
          <a:p>
            <a:pPr marL="0" indent="0">
              <a:buNone/>
            </a:pPr>
            <a:r>
              <a:rPr lang="en-US" dirty="0" smtClean="0"/>
              <a:t>	avoidant </a:t>
            </a:r>
            <a:endParaRPr lang="en-US" dirty="0"/>
          </a:p>
        </p:txBody>
      </p:sp>
      <p:sp>
        <p:nvSpPr>
          <p:cNvPr id="4" name="Striped Right Arrow 3"/>
          <p:cNvSpPr/>
          <p:nvPr/>
        </p:nvSpPr>
        <p:spPr>
          <a:xfrm>
            <a:off x="5235879" y="4346532"/>
            <a:ext cx="1703540" cy="538619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0198" y="2799542"/>
            <a:ext cx="1719221" cy="573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790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is attachment established?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12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is attachment established?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829893"/>
          </a:xfrm>
        </p:spPr>
        <p:txBody>
          <a:bodyPr/>
          <a:lstStyle/>
          <a:p>
            <a:r>
              <a:rPr lang="en-US" dirty="0" smtClean="0"/>
              <a:t>Repeated interactions form expectations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8994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Does temperament play a part in attachment?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Does temperament affect how a parent acts toward a child?</a:t>
            </a:r>
          </a:p>
          <a:p>
            <a:r>
              <a:rPr lang="en-US" dirty="0" smtClean="0"/>
              <a:t>Does temperament play a part in how the child acts toward a caregiver?</a:t>
            </a:r>
          </a:p>
          <a:p>
            <a:r>
              <a:rPr lang="en-US" dirty="0" smtClean="0"/>
              <a:t>Does a child’s physiological reactions (biologic rhythms) influence temperament? Attachment?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594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Mutual Regulation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748457"/>
          </a:xfrm>
        </p:spPr>
        <p:txBody>
          <a:bodyPr/>
          <a:lstStyle/>
          <a:p>
            <a:r>
              <a:rPr lang="en-US" dirty="0" smtClean="0"/>
              <a:t>How the baby and the caregiver communicate emotional states to one another</a:t>
            </a:r>
          </a:p>
          <a:p>
            <a:endParaRPr lang="en-US" dirty="0"/>
          </a:p>
          <a:p>
            <a:r>
              <a:rPr lang="en-US" dirty="0" smtClean="0"/>
              <a:t>A baby can sense another person’s mood/emotions and react accordingly</a:t>
            </a:r>
          </a:p>
        </p:txBody>
      </p:sp>
    </p:spTree>
    <p:extLst>
      <p:ext uri="{BB962C8B-B14F-4D97-AF65-F5344CB8AC3E}">
        <p14:creationId xmlns:p14="http://schemas.microsoft.com/office/powerpoint/2010/main" val="2337749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Personality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The relatively consistent blend of </a:t>
            </a:r>
            <a:r>
              <a:rPr lang="en-US" sz="4400" dirty="0" smtClean="0">
                <a:solidFill>
                  <a:srgbClr val="00B050"/>
                </a:solidFill>
              </a:rPr>
              <a:t>emotions</a:t>
            </a:r>
            <a:r>
              <a:rPr lang="en-US" sz="4400" dirty="0" smtClean="0"/>
              <a:t>, </a:t>
            </a:r>
            <a:r>
              <a:rPr lang="en-US" sz="4400" dirty="0" smtClean="0">
                <a:solidFill>
                  <a:srgbClr val="00B050"/>
                </a:solidFill>
              </a:rPr>
              <a:t>temperament</a:t>
            </a:r>
            <a:r>
              <a:rPr lang="en-US" sz="4400" dirty="0" smtClean="0"/>
              <a:t>, thought, and behavior that makes each person unique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799660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Referencing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06923"/>
          </a:xfrm>
        </p:spPr>
        <p:txBody>
          <a:bodyPr/>
          <a:lstStyle/>
          <a:p>
            <a:r>
              <a:rPr lang="en-US" dirty="0" smtClean="0"/>
              <a:t>Forming an understanding of how to act by seeking out and reading the behavior of another</a:t>
            </a:r>
            <a:endParaRPr lang="en-US" dirty="0"/>
          </a:p>
        </p:txBody>
      </p:sp>
      <p:pic>
        <p:nvPicPr>
          <p:cNvPr id="4" name="Picture 3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045" y="3077204"/>
            <a:ext cx="5281482" cy="2972606"/>
          </a:xfrm>
          <a:prstGeom prst="rect">
            <a:avLst/>
          </a:prstGeom>
        </p:spPr>
      </p:pic>
      <p:pic>
        <p:nvPicPr>
          <p:cNvPr id="5" name="Picture 4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7815" y="3077204"/>
            <a:ext cx="4461697" cy="2972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991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 kids notice? </a:t>
            </a:r>
            <a:endParaRPr lang="en-US" dirty="0"/>
          </a:p>
        </p:txBody>
      </p:sp>
      <p:pic>
        <p:nvPicPr>
          <p:cNvPr id="1026" name="Picture 2" descr="The Biblical Origin of Good and Evil on Earth • The Explanation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887" y="3393102"/>
            <a:ext cx="3373285" cy="2045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1014" y="1845345"/>
            <a:ext cx="2792977" cy="3592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047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Erik Erikson – psychosocial development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877727"/>
            <a:ext cx="10515600" cy="4247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430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Trust vs. Mistrust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we trust – we make relationships</a:t>
            </a:r>
          </a:p>
          <a:p>
            <a:r>
              <a:rPr lang="en-US" dirty="0" smtClean="0"/>
              <a:t>If we mistrust – we protect ourselves.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674" y="3074139"/>
            <a:ext cx="7571592" cy="3512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757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Autonomy vs. Shame and Doubt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shift from external control (from caregivers) to internal control (I do it myself)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What do we see during this time?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2418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Autonomy vs. Shame and Doubt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shift from external control (from caregivers) to internal control (I do it myself)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What do we see during </a:t>
            </a:r>
            <a:r>
              <a:rPr lang="en-US" smtClean="0"/>
              <a:t>this time?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9739" y="4299036"/>
            <a:ext cx="2980192" cy="224365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1716" y="4799620"/>
            <a:ext cx="2628900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61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Terrible Twos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Why does this happen?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0825" y="621942"/>
            <a:ext cx="4166266" cy="555502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3299" y="2270373"/>
            <a:ext cx="3662428" cy="3906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785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Ya’ll</a:t>
            </a:r>
            <a:r>
              <a:rPr lang="en-US" dirty="0" smtClean="0"/>
              <a:t> – this is a real book!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0062" y="1690688"/>
            <a:ext cx="35718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793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bohemianbowmans.com | Children, Positive parenting, Gentle parent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8674" y="263047"/>
            <a:ext cx="9594333" cy="6377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5965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Dealing with the terrible twos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 flexible</a:t>
            </a:r>
          </a:p>
          <a:p>
            <a:r>
              <a:rPr lang="en-US" dirty="0" smtClean="0"/>
              <a:t>Be consistent</a:t>
            </a:r>
          </a:p>
          <a:p>
            <a:r>
              <a:rPr lang="en-US" dirty="0" smtClean="0"/>
              <a:t>Give choices</a:t>
            </a:r>
          </a:p>
          <a:p>
            <a:r>
              <a:rPr lang="en-US" dirty="0" smtClean="0"/>
              <a:t>Tell the child what to expect</a:t>
            </a:r>
          </a:p>
          <a:p>
            <a:r>
              <a:rPr lang="en-US" dirty="0" smtClean="0"/>
              <a:t>Remind the child what is expected of them</a:t>
            </a:r>
          </a:p>
          <a:p>
            <a:r>
              <a:rPr lang="en-US" dirty="0" smtClean="0"/>
              <a:t>Expect less self-control during times of stress (illness, divorce, new sibling, new home, </a:t>
            </a:r>
            <a:r>
              <a:rPr lang="en-US" dirty="0" err="1" smtClean="0"/>
              <a:t>etc</a:t>
            </a:r>
            <a:r>
              <a:rPr lang="en-US" dirty="0" smtClean="0"/>
              <a:t>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643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Emotions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Subjective reactions to experience that are associated with physiological and behavior changes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328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Emotions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381038"/>
          </a:xfrm>
        </p:spPr>
        <p:txBody>
          <a:bodyPr/>
          <a:lstStyle/>
          <a:p>
            <a:r>
              <a:rPr lang="en-US" dirty="0" smtClean="0"/>
              <a:t>Subjective reactions to experience that are associated with physiological and behavior changes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64504" y="3832964"/>
            <a:ext cx="336950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In other words – It’s how your body reacts to different “feels”</a:t>
            </a:r>
            <a:endParaRPr lang="en-US" sz="3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0988" y="4359798"/>
            <a:ext cx="1106662" cy="190915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1877" y="2964558"/>
            <a:ext cx="1711165" cy="111051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70093" y="3106305"/>
            <a:ext cx="1683707" cy="218796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26892" y="4752802"/>
            <a:ext cx="1516150" cy="151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290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Infant Emotions (Primary Emotions)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746375"/>
          </a:xfrm>
        </p:spPr>
        <p:txBody>
          <a:bodyPr/>
          <a:lstStyle/>
          <a:p>
            <a:r>
              <a:rPr lang="en-US" dirty="0" smtClean="0"/>
              <a:t>Infants (first 6 months) can feel and express happiness,</a:t>
            </a:r>
            <a:r>
              <a:rPr lang="en-US" dirty="0"/>
              <a:t> anger, sadness, disgust, and fear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 smtClean="0"/>
              <a:t>How do they express these emotions?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5753" y="4001950"/>
            <a:ext cx="3999456" cy="22219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9928" y="4005980"/>
            <a:ext cx="3942916" cy="221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981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Toddler Emotions (Self-Conscious Emotions)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 smtClean="0"/>
              <a:t>A child needs to understand they are separate from other people and that others also feel</a:t>
            </a:r>
          </a:p>
          <a:p>
            <a:pPr lvl="1"/>
            <a:r>
              <a:rPr lang="en-US" dirty="0" smtClean="0"/>
              <a:t>Embarrassment</a:t>
            </a:r>
          </a:p>
          <a:p>
            <a:pPr lvl="1"/>
            <a:r>
              <a:rPr lang="en-US" dirty="0" smtClean="0"/>
              <a:t>Envy</a:t>
            </a:r>
          </a:p>
          <a:p>
            <a:pPr lvl="1"/>
            <a:r>
              <a:rPr lang="en-US" dirty="0" smtClean="0"/>
              <a:t>Empathy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3778" y="3578041"/>
            <a:ext cx="3629025" cy="2667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83778" y="6062597"/>
            <a:ext cx="3629025" cy="36933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5769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Self-evaluative </a:t>
            </a:r>
            <a:r>
              <a:rPr lang="en-US" dirty="0"/>
              <a:t>e</a:t>
            </a:r>
            <a:r>
              <a:rPr lang="en-US" dirty="0" smtClean="0"/>
              <a:t>motions by age 3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38200" y="1825625"/>
            <a:ext cx="1641953" cy="4351338"/>
          </a:xfrm>
        </p:spPr>
        <p:txBody>
          <a:bodyPr/>
          <a:lstStyle/>
          <a:p>
            <a:r>
              <a:rPr lang="en-US" dirty="0" smtClean="0"/>
              <a:t>Pride</a:t>
            </a:r>
          </a:p>
          <a:p>
            <a:r>
              <a:rPr lang="en-US" dirty="0" smtClean="0"/>
              <a:t>Shame </a:t>
            </a:r>
          </a:p>
          <a:p>
            <a:r>
              <a:rPr lang="en-US" dirty="0" smtClean="0"/>
              <a:t>Guilt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832964" y="1991638"/>
            <a:ext cx="53611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These require a concept about rules, standards, comparison of self to others</a:t>
            </a:r>
            <a:endParaRPr lang="en-US" sz="28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187" y="3558169"/>
            <a:ext cx="2237554" cy="298724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4916" y="3765265"/>
            <a:ext cx="3433452" cy="2284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822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Altruistic Behaviors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Activity intended to help another person with no expectation of reward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9550" y="3132550"/>
            <a:ext cx="3439699" cy="3439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742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Empathy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Ability to put oneself in another person’s place and feel what the other person feels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4136" y="2906162"/>
            <a:ext cx="5960041" cy="3405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930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1591</TotalTime>
  <Words>552</Words>
  <Application>Microsoft Office PowerPoint</Application>
  <PresentationFormat>Widescreen</PresentationFormat>
  <Paragraphs>105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3" baseType="lpstr">
      <vt:lpstr>Arial</vt:lpstr>
      <vt:lpstr>Calibri</vt:lpstr>
      <vt:lpstr>Calibri Light</vt:lpstr>
      <vt:lpstr>Office Theme</vt:lpstr>
      <vt:lpstr>Psychosocial Development in the First Three Years</vt:lpstr>
      <vt:lpstr>Personality</vt:lpstr>
      <vt:lpstr>Emotions</vt:lpstr>
      <vt:lpstr>Emotions</vt:lpstr>
      <vt:lpstr>Infant Emotions (Primary Emotions)</vt:lpstr>
      <vt:lpstr>Toddler Emotions (Self-Conscious Emotions)</vt:lpstr>
      <vt:lpstr>Self-evaluative emotions by age 3</vt:lpstr>
      <vt:lpstr>Altruistic Behaviors</vt:lpstr>
      <vt:lpstr>Empathy</vt:lpstr>
      <vt:lpstr>Temperament</vt:lpstr>
      <vt:lpstr>PowerPoint Presentation</vt:lpstr>
      <vt:lpstr>Temperament is described in 3 ways:</vt:lpstr>
      <vt:lpstr>Is temperament stable?</vt:lpstr>
      <vt:lpstr>Attachment</vt:lpstr>
      <vt:lpstr>Attachment</vt:lpstr>
      <vt:lpstr>How is attachment established?</vt:lpstr>
      <vt:lpstr>How is attachment established?</vt:lpstr>
      <vt:lpstr>Does temperament play a part in attachment?</vt:lpstr>
      <vt:lpstr>Mutual Regulation</vt:lpstr>
      <vt:lpstr>Social Referencing </vt:lpstr>
      <vt:lpstr>What do kids notice? </vt:lpstr>
      <vt:lpstr>Erik Erikson – psychosocial development</vt:lpstr>
      <vt:lpstr>Trust vs. Mistrust</vt:lpstr>
      <vt:lpstr>Autonomy vs. Shame and Doubt </vt:lpstr>
      <vt:lpstr>Autonomy vs. Shame and Doubt </vt:lpstr>
      <vt:lpstr>Terrible Twos</vt:lpstr>
      <vt:lpstr>Ya’ll – this is a real book!</vt:lpstr>
      <vt:lpstr>PowerPoint Presentation</vt:lpstr>
      <vt:lpstr>Dealing with the terrible twos</vt:lpstr>
    </vt:vector>
  </TitlesOfParts>
  <Company>Birmingham-Southern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Psychosocial Development in the First Three Years</dc:title>
  <dc:creator>Russell, Kelly A.</dc:creator>
  <cp:lastModifiedBy>Russell, Kelly A.</cp:lastModifiedBy>
  <cp:revision>22</cp:revision>
  <cp:lastPrinted>2020-09-08T19:17:40Z</cp:lastPrinted>
  <dcterms:created xsi:type="dcterms:W3CDTF">2020-02-12T17:14:28Z</dcterms:created>
  <dcterms:modified xsi:type="dcterms:W3CDTF">2020-09-09T17:14:23Z</dcterms:modified>
</cp:coreProperties>
</file>