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46"/>
  </p:notesMasterIdLst>
  <p:sldIdLst>
    <p:sldId id="301"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6" r:id="rId24"/>
    <p:sldId id="277" r:id="rId25"/>
    <p:sldId id="278" r:id="rId26"/>
    <p:sldId id="279" r:id="rId27"/>
    <p:sldId id="280" r:id="rId28"/>
    <p:sldId id="281" r:id="rId29"/>
    <p:sldId id="282" r:id="rId30"/>
    <p:sldId id="283" r:id="rId31"/>
    <p:sldId id="284" r:id="rId32"/>
    <p:sldId id="286" r:id="rId33"/>
    <p:sldId id="287" r:id="rId34"/>
    <p:sldId id="289" r:id="rId35"/>
    <p:sldId id="290" r:id="rId36"/>
    <p:sldId id="291" r:id="rId37"/>
    <p:sldId id="292" r:id="rId38"/>
    <p:sldId id="293" r:id="rId39"/>
    <p:sldId id="294" r:id="rId40"/>
    <p:sldId id="295" r:id="rId41"/>
    <p:sldId id="296" r:id="rId42"/>
    <p:sldId id="297" r:id="rId43"/>
    <p:sldId id="298" r:id="rId44"/>
    <p:sldId id="299" r:id="rId45"/>
  </p:sldIdLst>
  <p:sldSz cx="9144000" cy="6858000" type="screen4x3"/>
  <p:notesSz cx="7315200" cy="96012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94" autoAdjust="0"/>
    <p:restoredTop sz="89128" autoAdjust="0"/>
  </p:normalViewPr>
  <p:slideViewPr>
    <p:cSldViewPr>
      <p:cViewPr varScale="1">
        <p:scale>
          <a:sx n="99" d="100"/>
          <a:sy n="99" d="100"/>
        </p:scale>
        <p:origin x="1614" y="84"/>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9/10/2020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Tree>
    <p:extLst>
      <p:ext uri="{BB962C8B-B14F-4D97-AF65-F5344CB8AC3E}">
        <p14:creationId xmlns:p14="http://schemas.microsoft.com/office/powerpoint/2010/main" val="82637240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with No Numbers and One-column</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403783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0518789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(2 Boxes)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4100604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smtClean="0"/>
              <a:t>This Is a Sample Outline with No Numbers</a:t>
            </a:r>
          </a:p>
          <a:p>
            <a:pPr lvl="1"/>
            <a:r>
              <a:rPr lang="en-US" dirty="0" smtClean="0"/>
              <a:t>Learning Objective</a:t>
            </a:r>
          </a:p>
          <a:p>
            <a:pPr lvl="2"/>
            <a:r>
              <a:rPr lang="en-US" dirty="0" smtClean="0"/>
              <a:t>Describe what racial &amp; ethnic group make up Latin America.</a:t>
            </a:r>
          </a:p>
          <a:p>
            <a:pPr lvl="2"/>
            <a:r>
              <a:rPr lang="en-US" dirty="0" smtClean="0"/>
              <a:t>Explain Latin American agricultural systems.</a:t>
            </a:r>
          </a:p>
          <a:p>
            <a:pPr lvl="2"/>
            <a:r>
              <a:rPr lang="en-US" dirty="0" smtClean="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©2017 John Wiley &amp; Son, Inc. </a:t>
            </a:r>
            <a:endParaRPr lang="en-US" dirty="0"/>
          </a:p>
        </p:txBody>
      </p:sp>
    </p:spTree>
    <p:extLst>
      <p:ext uri="{BB962C8B-B14F-4D97-AF65-F5344CB8AC3E}">
        <p14:creationId xmlns:p14="http://schemas.microsoft.com/office/powerpoint/2010/main" val="1956338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823214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77182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smtClean="0"/>
              <a:t>1.1 Periodicity Assumption</a:t>
            </a:r>
            <a:endParaRPr lang="en-US" dirty="0"/>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smtClean="0"/>
              <a:t>Which one of these statements about the accrual basis of accounting is false?</a:t>
            </a:r>
          </a:p>
          <a:p>
            <a:pPr lvl="1"/>
            <a:r>
              <a:rPr lang="en-US" dirty="0" smtClean="0"/>
              <a:t>Companies record events that change their financial statements in the period in which events occur, even if cash was not exchanged.</a:t>
            </a:r>
          </a:p>
          <a:p>
            <a:pPr lvl="1"/>
            <a:r>
              <a:rPr lang="en-US" dirty="0" smtClean="0"/>
              <a:t>Companies recognize revenue in the period in which the performance obligation is satisfied.</a:t>
            </a:r>
          </a:p>
          <a:p>
            <a:pPr lvl="1"/>
            <a:r>
              <a:rPr lang="en-US" dirty="0" smtClean="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24381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1.1 Periodicity Assumption</a:t>
            </a:r>
            <a:endParaRPr lang="en-US" dirty="0"/>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smtClean="0"/>
              <a:t>Which one of these statements about the accrual basis of accounting is false?</a:t>
            </a:r>
          </a:p>
          <a:p>
            <a:pPr lvl="1"/>
            <a:r>
              <a:rPr lang="en-US" dirty="0" smtClean="0"/>
              <a:t>a.	Companies record events that change their financial statements in the period in which events occur, even if cash was not exchanged.</a:t>
            </a:r>
          </a:p>
          <a:p>
            <a:pPr lvl="2"/>
            <a:r>
              <a:rPr lang="en-US" dirty="0" smtClean="0"/>
              <a:t>✔️b.	Companies recognize revenue in the period in which the performance obligation is satisfied.</a:t>
            </a:r>
          </a:p>
          <a:p>
            <a:pPr lvl="1"/>
            <a:r>
              <a:rPr lang="en-US" dirty="0" smtClean="0"/>
              <a:t>c.	This basis is accord with generally accepted accounting principles.</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523935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smtClean="0"/>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Form of communication using sounds and symbols combined according to specified rules</a:t>
            </a:r>
            <a:endParaRPr lang="en-US" dirty="0"/>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smtClean="0"/>
              <a:t>Media link placeholder</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70060934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smtClean="0"/>
              <a:t>Anatomy and Physiology Defined</a:t>
            </a:r>
            <a:endParaRPr lang="en-US" dirty="0"/>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Anatomy is the science of structure and the relationships among structures.</a:t>
            </a:r>
          </a:p>
          <a:p>
            <a:pPr lvl="0"/>
            <a:r>
              <a:rPr lang="en-US" dirty="0" smtClean="0"/>
              <a:t>Physiology is the science of body functions, that is, how the body parts work.</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622711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smtClean="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5397916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6608195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685799"/>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838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743200"/>
            <a:ext cx="8534400" cy="457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3276600"/>
            <a:ext cx="8534400" cy="457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4800" y="3810000"/>
            <a:ext cx="8534400" cy="457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4800" y="4343400"/>
            <a:ext cx="8534400" cy="457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Content Placeholder"/>
          <p:cNvSpPr>
            <a:spLocks noGrp="1"/>
          </p:cNvSpPr>
          <p:nvPr>
            <p:ph sz="quarter" idx="21"/>
          </p:nvPr>
        </p:nvSpPr>
        <p:spPr>
          <a:xfrm>
            <a:off x="304800" y="4876800"/>
            <a:ext cx="8534400" cy="457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304800" y="5410200"/>
            <a:ext cx="8534400" cy="457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3" name="Content Placeholder"/>
          <p:cNvSpPr>
            <a:spLocks noGrp="1"/>
          </p:cNvSpPr>
          <p:nvPr>
            <p:ph sz="quarter" idx="23"/>
          </p:nvPr>
        </p:nvSpPr>
        <p:spPr>
          <a:xfrm>
            <a:off x="152400" y="5943600"/>
            <a:ext cx="2472112" cy="457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4"/>
          </p:nvPr>
        </p:nvSpPr>
        <p:spPr>
          <a:xfrm>
            <a:off x="2785688" y="5943600"/>
            <a:ext cx="2472112" cy="457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5" name="Content Placeholder"/>
          <p:cNvSpPr>
            <a:spLocks noGrp="1"/>
          </p:cNvSpPr>
          <p:nvPr>
            <p:ph sz="quarter" idx="25"/>
          </p:nvPr>
        </p:nvSpPr>
        <p:spPr>
          <a:xfrm>
            <a:off x="5376488" y="5943600"/>
            <a:ext cx="2472112" cy="4572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7605837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2614218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355846"/>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098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28194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3505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41148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Content Placeholder"/>
          <p:cNvSpPr>
            <a:spLocks noGrp="1"/>
          </p:cNvSpPr>
          <p:nvPr>
            <p:ph sz="quarter" idx="21"/>
          </p:nvPr>
        </p:nvSpPr>
        <p:spPr>
          <a:xfrm>
            <a:off x="304800" y="47244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304800" y="53340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882494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476041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1329841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smtClean="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smtClean="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673764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smtClean="0"/>
              <a:t>Image Title</a:t>
            </a:r>
            <a:endParaRPr lang="en-US" dirty="0"/>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669360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Two-Column</a:t>
            </a:r>
          </a:p>
          <a:p>
            <a:pPr lvl="0"/>
            <a:r>
              <a:rPr lang="en-US" dirty="0" smtClean="0"/>
              <a:t>This Outline Has No Sub-lists</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a:p>
            <a:pPr lvl="0"/>
            <a:r>
              <a:rPr lang="en-US" dirty="0" smtClean="0"/>
              <a:t>This is Another Heading</a:t>
            </a:r>
          </a:p>
          <a:p>
            <a:pPr lvl="0"/>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lvl="0"/>
            <a:endParaRPr lang="en-US" dirty="0" smtClean="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936007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Numbered</a:t>
            </a:r>
          </a:p>
          <a:p>
            <a:pPr lvl="0"/>
            <a:r>
              <a:rPr lang="en-US" dirty="0" smtClean="0"/>
              <a:t>The Outline Slide Has a Footer</a:t>
            </a:r>
          </a:p>
          <a:p>
            <a:pPr lvl="0"/>
            <a:r>
              <a:rPr lang="en-US" dirty="0" smtClean="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7864276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smtClean="0"/>
              <a:t>1.1	This Is a Sample Outline for One-Column and Double-numbered</a:t>
            </a:r>
            <a:endParaRPr lang="en-US" dirty="0"/>
          </a:p>
          <a:p>
            <a:pPr lvl="0"/>
            <a:r>
              <a:rPr lang="en-US" dirty="0" smtClean="0"/>
              <a:t>1.2	It is One-column Only</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1235725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Tree>
    <p:extLst>
      <p:ext uri="{BB962C8B-B14F-4D97-AF65-F5344CB8AC3E}">
        <p14:creationId xmlns:p14="http://schemas.microsoft.com/office/powerpoint/2010/main" val="8379093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for One-Column and single number</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34322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1.1	This Is a Sample Outline for One-Column and Double-numbered</a:t>
            </a:r>
          </a:p>
          <a:p>
            <a:pPr lvl="1"/>
            <a:r>
              <a:rPr lang="en-US" dirty="0" smtClean="0"/>
              <a:t>The H2 Level Does Not Have a Number</a:t>
            </a:r>
          </a:p>
          <a:p>
            <a:pPr lvl="2"/>
            <a:r>
              <a:rPr lang="en-US" dirty="0" smtClean="0"/>
              <a:t>One of the Subheadings May Be a Special Feature </a:t>
            </a:r>
          </a:p>
          <a:p>
            <a:pPr lvl="0"/>
            <a:r>
              <a:rPr lang="en-US" dirty="0" smtClean="0"/>
              <a:t>10.2	This Outline Has Two Levels</a:t>
            </a:r>
          </a:p>
          <a:p>
            <a:pPr lvl="1"/>
            <a:r>
              <a:rPr lang="en-US" dirty="0" smtClean="0"/>
              <a:t>Outline Items Usually Have No Ending Punctuation</a:t>
            </a:r>
          </a:p>
          <a:p>
            <a:pPr lvl="2"/>
            <a:r>
              <a:rPr lang="en-US" dirty="0" smtClean="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042655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3" r:id="rId4"/>
    <p:sldLayoutId id="2147483982" r:id="rId5"/>
    <p:sldLayoutId id="2147483980" r:id="rId6"/>
    <p:sldLayoutId id="2147483974" r:id="rId7"/>
    <p:sldLayoutId id="2147483975" r:id="rId8"/>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©2018 John Wiley &amp; Sons, Inc. </a:t>
            </a:r>
            <a:endParaRPr 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5.xml"/><Relationship Id="rId1" Type="http://schemas.openxmlformats.org/officeDocument/2006/relationships/vmlDrawing" Target="../drawings/vmlDrawing1.vml"/><Relationship Id="rId5" Type="http://schemas.openxmlformats.org/officeDocument/2006/relationships/image" Target="../media/image9.png"/><Relationship Id="rId4" Type="http://schemas.openxmlformats.org/officeDocument/2006/relationships/image" Target="../media/image8.wmf"/></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N"/>
          <p:cNvSpPr>
            <a:spLocks noGrp="1"/>
          </p:cNvSpPr>
          <p:nvPr>
            <p:ph sz="quarter" idx="19"/>
          </p:nvPr>
        </p:nvSpPr>
        <p:spPr>
          <a:xfrm>
            <a:off x="152400" y="3733800"/>
            <a:ext cx="8839200" cy="609600"/>
          </a:xfrm>
        </p:spPr>
        <p:txBody>
          <a:bodyPr/>
          <a:lstStyle/>
          <a:p>
            <a:r>
              <a:rPr lang="en-US" b="1" dirty="0" smtClean="0"/>
              <a:t>Chapter 16</a:t>
            </a:r>
            <a:endParaRPr lang="en-US" b="1" dirty="0"/>
          </a:p>
        </p:txBody>
      </p:sp>
      <p:sp>
        <p:nvSpPr>
          <p:cNvPr id="6" name="CT"/>
          <p:cNvSpPr>
            <a:spLocks noGrp="1"/>
          </p:cNvSpPr>
          <p:nvPr>
            <p:ph sz="quarter" idx="20"/>
          </p:nvPr>
        </p:nvSpPr>
        <p:spPr>
          <a:xfrm>
            <a:off x="152400" y="4648200"/>
            <a:ext cx="8839200" cy="990600"/>
          </a:xfrm>
        </p:spPr>
        <p:txBody>
          <a:bodyPr/>
          <a:lstStyle/>
          <a:p>
            <a:r>
              <a:rPr lang="en-US" altLang="en-US" sz="3600" dirty="0">
                <a:ea typeface="ＭＳ Ｐゴシック" panose="020B0600070205080204" pitchFamily="34" charset="-128"/>
              </a:rPr>
              <a:t>Biological Resources</a:t>
            </a:r>
          </a:p>
        </p:txBody>
      </p:sp>
      <p:sp>
        <p:nvSpPr>
          <p:cNvPr id="9" name="Content Placeholder 8"/>
          <p:cNvSpPr>
            <a:spLocks noGrp="1"/>
          </p:cNvSpPr>
          <p:nvPr>
            <p:ph sz="quarter" idx="18"/>
          </p:nvPr>
        </p:nvSpPr>
        <p:spPr/>
        <p:txBody>
          <a:bodyPr/>
          <a:lstStyle/>
          <a:p>
            <a:endParaRPr lang="en-US"/>
          </a:p>
        </p:txBody>
      </p:sp>
    </p:spTree>
    <p:extLst>
      <p:ext uri="{BB962C8B-B14F-4D97-AF65-F5344CB8AC3E}">
        <p14:creationId xmlns:p14="http://schemas.microsoft.com/office/powerpoint/2010/main" val="142389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Endangered or Extinct Species</a:t>
            </a:r>
            <a:endParaRPr lang="en-IN" b="1" dirty="0"/>
          </a:p>
        </p:txBody>
      </p:sp>
      <p:pic>
        <p:nvPicPr>
          <p:cNvPr id="6" name="Content Placeholder 5" descr="A diagram shows various organisms which include either endangered or extinct organisms. Extinct organism include the following. Dusky seaside sparrow, Atitlan giant pied billed grebe, Abingdon tortoise Endangered species are as follows San Joaquin kit fox, Monterey manzanita, Black rhinoceros, Pitcher plant, Iguana, Mountain gorilla, Trumpeter swan, Giant weta, Golden lion tamarin, Whooping crane, Green turtle, Rusty patched bumblebee, Red wolf, Partula snail, Cheetah"/>
          <p:cNvPicPr>
            <a:picLocks noGrp="1" noChangeAspect="1"/>
          </p:cNvPicPr>
          <p:nvPr>
            <p:ph sz="quarter" idx="16"/>
          </p:nvPr>
        </p:nvPicPr>
        <p:blipFill>
          <a:blip r:embed="rId2"/>
          <a:stretch>
            <a:fillRect/>
          </a:stretch>
        </p:blipFill>
        <p:spPr>
          <a:xfrm>
            <a:off x="407714" y="1828800"/>
            <a:ext cx="8279086" cy="4078577"/>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10</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1369320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fontScale="90000"/>
          </a:bodyPr>
          <a:lstStyle/>
          <a:p>
            <a:r>
              <a:rPr lang="en-US" altLang="en-US" b="1" dirty="0">
                <a:ea typeface="ＭＳ Ｐゴシック" panose="020B0600070205080204" pitchFamily="34" charset="-128"/>
              </a:rPr>
              <a:t>Additional Endangered or Extinct Species</a:t>
            </a:r>
            <a:endParaRPr lang="en-IN" b="1" dirty="0"/>
          </a:p>
        </p:txBody>
      </p:sp>
      <p:pic>
        <p:nvPicPr>
          <p:cNvPr id="6" name="Content Placeholder 5" descr="A diagram shows various organisms which include either endangered or extinct organisms. Extinct organism include the following. great auk, Hawaii 'o'o and ivory billed woodpecker.Endangered species are as follows Arizona century plant, dodo, Tiger, Coelacanth, White rhino, Kiwi, Snow leopard, Cyanea, Saddle backed tamarin, Black mamo, Grizzly bear, Kemp's ridley sea turtle, Texas snowball, Black footed ferret, Horned guan."/>
          <p:cNvPicPr>
            <a:picLocks noGrp="1" noChangeAspect="1"/>
          </p:cNvPicPr>
          <p:nvPr>
            <p:ph sz="quarter" idx="16"/>
          </p:nvPr>
        </p:nvPicPr>
        <p:blipFill>
          <a:blip r:embed="rId2"/>
          <a:stretch>
            <a:fillRect/>
          </a:stretch>
        </p:blipFill>
        <p:spPr>
          <a:xfrm>
            <a:off x="432457" y="1752600"/>
            <a:ext cx="8279086" cy="4365114"/>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11</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8661387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Endangered and Threatened Species</a:t>
            </a:r>
            <a:endParaRPr lang="en-IN" b="1" dirty="0"/>
          </a:p>
        </p:txBody>
      </p:sp>
      <p:sp>
        <p:nvSpPr>
          <p:cNvPr id="3" name="Content Placeholder 2"/>
          <p:cNvSpPr>
            <a:spLocks noGrp="1"/>
          </p:cNvSpPr>
          <p:nvPr>
            <p:ph sz="quarter" idx="16"/>
          </p:nvPr>
        </p:nvSpPr>
        <p:spPr>
          <a:xfrm>
            <a:off x="304800" y="1752600"/>
            <a:ext cx="8534400" cy="3505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Earth’s biological diversity is disappearing at an unprecedented rate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Endangered Species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Species that face threats that may cause it to become extinct within a short period</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Threatened Species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Species whose population has declined to the point that it may be at risk of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extinction</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12</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7969194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25474"/>
          </a:xfrm>
        </p:spPr>
        <p:txBody>
          <a:bodyPr>
            <a:normAutofit fontScale="90000"/>
          </a:bodyPr>
          <a:lstStyle/>
          <a:p>
            <a:r>
              <a:rPr lang="en-US" altLang="en-US" b="1" dirty="0">
                <a:ea typeface="ＭＳ Ｐゴシック" panose="020B0600070205080204" pitchFamily="34" charset="-128"/>
              </a:rPr>
              <a:t>Characteristics of Many Endangered Species</a:t>
            </a:r>
            <a:endParaRPr lang="en-IN" b="1" dirty="0"/>
          </a:p>
        </p:txBody>
      </p:sp>
      <p:sp>
        <p:nvSpPr>
          <p:cNvPr id="3" name="Content Placeholder 2"/>
          <p:cNvSpPr>
            <a:spLocks noGrp="1"/>
          </p:cNvSpPr>
          <p:nvPr>
            <p:ph sz="quarter" idx="16"/>
          </p:nvPr>
        </p:nvSpPr>
        <p:spPr>
          <a:xfrm>
            <a:off x="304800" y="1447800"/>
            <a:ext cx="4419600" cy="4800600"/>
          </a:xfrm>
        </p:spPr>
        <p:txBody>
          <a:bodyPr/>
          <a:lstStyle/>
          <a:p>
            <a:pPr marL="291600" indent="-291600">
              <a:buClr>
                <a:schemeClr val="accent2"/>
              </a:buClr>
              <a:buFont typeface="Arial" panose="020B0604020202020204" pitchFamily="34" charset="0"/>
              <a:buChar char="•"/>
              <a:defRPr/>
            </a:pPr>
            <a:r>
              <a:rPr lang="en-US" altLang="en-US" sz="2600" dirty="0"/>
              <a:t>Extremely small (localized) range</a:t>
            </a:r>
          </a:p>
          <a:p>
            <a:pPr marL="291600" indent="-291600">
              <a:buClr>
                <a:schemeClr val="accent2"/>
              </a:buClr>
              <a:buFont typeface="Arial" panose="020B0604020202020204" pitchFamily="34" charset="0"/>
              <a:buChar char="•"/>
              <a:defRPr/>
            </a:pPr>
            <a:r>
              <a:rPr lang="en-US" altLang="en-US" sz="2600" dirty="0"/>
              <a:t>Require a large territory</a:t>
            </a:r>
          </a:p>
          <a:p>
            <a:pPr marL="291600" indent="-291600">
              <a:buClr>
                <a:schemeClr val="accent2"/>
              </a:buClr>
              <a:buFont typeface="Arial" panose="020B0604020202020204" pitchFamily="34" charset="0"/>
              <a:buChar char="•"/>
              <a:defRPr/>
            </a:pPr>
            <a:r>
              <a:rPr lang="en-US" altLang="en-US" sz="2600" dirty="0"/>
              <a:t>Live on an island</a:t>
            </a:r>
          </a:p>
          <a:p>
            <a:pPr marL="291600" indent="-291600">
              <a:buClr>
                <a:schemeClr val="accent2"/>
              </a:buClr>
              <a:buFont typeface="Arial" panose="020B0604020202020204" pitchFamily="34" charset="0"/>
              <a:buChar char="•"/>
              <a:defRPr/>
            </a:pPr>
            <a:r>
              <a:rPr lang="en-US" altLang="en-US" sz="2600" dirty="0"/>
              <a:t>Low reproductive success</a:t>
            </a:r>
          </a:p>
          <a:p>
            <a:pPr marL="291600" indent="-291600">
              <a:buClr>
                <a:schemeClr val="accent2"/>
              </a:buClr>
              <a:buFont typeface="Arial" panose="020B0604020202020204" pitchFamily="34" charset="0"/>
              <a:buChar char="•"/>
              <a:defRPr/>
            </a:pPr>
            <a:r>
              <a:rPr lang="en-US" altLang="en-US" sz="2600" dirty="0"/>
              <a:t>Low reproductive rates</a:t>
            </a:r>
          </a:p>
          <a:p>
            <a:pPr marL="291600" indent="-291600">
              <a:buClr>
                <a:schemeClr val="accent2"/>
              </a:buClr>
              <a:buFont typeface="Arial" panose="020B0604020202020204" pitchFamily="34" charset="0"/>
              <a:buChar char="•"/>
              <a:defRPr/>
            </a:pPr>
            <a:r>
              <a:rPr lang="en-US" altLang="en-US" sz="2600" dirty="0"/>
              <a:t>Small population size </a:t>
            </a:r>
          </a:p>
          <a:p>
            <a:pPr marL="291600" indent="-291600">
              <a:buClr>
                <a:schemeClr val="accent2"/>
              </a:buClr>
              <a:buFont typeface="Arial" panose="020B0604020202020204" pitchFamily="34" charset="0"/>
              <a:buChar char="•"/>
              <a:defRPr/>
            </a:pPr>
            <a:r>
              <a:rPr lang="en-US" altLang="en-US" sz="2600" dirty="0"/>
              <a:t>Require specialized </a:t>
            </a:r>
            <a:r>
              <a:rPr lang="en-US" altLang="en-US" sz="2600" dirty="0" smtClean="0"/>
              <a:t>    </a:t>
            </a:r>
            <a:r>
              <a:rPr lang="en-US" altLang="en-US" sz="2600" dirty="0"/>
              <a:t>breeding areas</a:t>
            </a:r>
          </a:p>
          <a:p>
            <a:pPr marL="291600" indent="-291600">
              <a:buClr>
                <a:schemeClr val="accent2"/>
              </a:buClr>
              <a:buFont typeface="Arial" panose="020B0604020202020204" pitchFamily="34" charset="0"/>
              <a:buChar char="•"/>
              <a:defRPr/>
            </a:pPr>
            <a:r>
              <a:rPr lang="en-US" altLang="en-US" sz="2600" dirty="0"/>
              <a:t>Have specialized feeding </a:t>
            </a:r>
            <a:r>
              <a:rPr lang="en-US" altLang="en-US" sz="2600" dirty="0" smtClean="0"/>
              <a:t>habitats</a:t>
            </a:r>
            <a:endParaRPr lang="en-IN" sz="2600" dirty="0"/>
          </a:p>
        </p:txBody>
      </p:sp>
      <p:pic>
        <p:nvPicPr>
          <p:cNvPr id="7" name="Content Placeholder 6" descr="A photo features two tiger cubs in Bandhavgarh National Park, India. Wolfgang Kaehler/Contributor/Getty Images"/>
          <p:cNvPicPr>
            <a:picLocks noGrp="1" noChangeAspect="1"/>
          </p:cNvPicPr>
          <p:nvPr>
            <p:ph sz="quarter" idx="17"/>
          </p:nvPr>
        </p:nvPicPr>
        <p:blipFill>
          <a:blip r:embed="rId2"/>
          <a:stretch>
            <a:fillRect/>
          </a:stretch>
        </p:blipFill>
        <p:spPr>
          <a:xfrm>
            <a:off x="4876800" y="2514600"/>
            <a:ext cx="4177951" cy="2957426"/>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13</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0107415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Swamp Pinks - Endangered</a:t>
            </a:r>
            <a:endParaRPr lang="en-IN" b="1" dirty="0"/>
          </a:p>
        </p:txBody>
      </p:sp>
      <p:sp>
        <p:nvSpPr>
          <p:cNvPr id="9" name="Content Placeholder 8"/>
          <p:cNvSpPr>
            <a:spLocks noGrp="1"/>
          </p:cNvSpPr>
          <p:nvPr>
            <p:ph sz="quarter" idx="16"/>
          </p:nvPr>
        </p:nvSpPr>
        <p:spPr>
          <a:xfrm>
            <a:off x="304800" y="1600200"/>
            <a:ext cx="4648200" cy="508246"/>
          </a:xfrm>
        </p:spPr>
        <p:txBody>
          <a:bodyPr/>
          <a:lstStyle/>
          <a:p>
            <a:pPr marL="291600" indent="-291600">
              <a:buClr>
                <a:schemeClr val="accent2"/>
              </a:buClr>
              <a:buSzPct val="100000"/>
              <a:buFont typeface="Arial" panose="020B0604020202020204" pitchFamily="34" charset="0"/>
              <a:buChar char="•"/>
            </a:pPr>
            <a:r>
              <a:rPr lang="en-US" altLang="en-US" dirty="0">
                <a:ea typeface="ＭＳ Ｐゴシック" panose="020B0600070205080204" pitchFamily="34" charset="-128"/>
              </a:rPr>
              <a:t>Small flowering plant </a:t>
            </a:r>
            <a:endParaRPr lang="en-IN" dirty="0"/>
          </a:p>
        </p:txBody>
      </p:sp>
      <p:sp>
        <p:nvSpPr>
          <p:cNvPr id="10" name="Content Placeholder 9"/>
          <p:cNvSpPr>
            <a:spLocks noGrp="1"/>
          </p:cNvSpPr>
          <p:nvPr>
            <p:ph sz="quarter" idx="17"/>
          </p:nvPr>
        </p:nvSpPr>
        <p:spPr>
          <a:xfrm>
            <a:off x="304800" y="2209800"/>
            <a:ext cx="762000" cy="331199"/>
          </a:xfrm>
        </p:spPr>
        <p:txBody>
          <a:bodyPr/>
          <a:lstStyle/>
          <a:p>
            <a:pPr marL="622800" indent="-320400">
              <a:spcBef>
                <a:spcPts val="500"/>
              </a:spcBef>
              <a:buClr>
                <a:schemeClr val="accent2"/>
              </a:buClr>
              <a:buSzPct val="80000"/>
              <a:buFont typeface="Courier New" panose="02070309020205020404" pitchFamily="49" charset="0"/>
              <a:buChar char="o"/>
            </a:pPr>
            <a:r>
              <a:rPr lang="en-IN" dirty="0" smtClean="0"/>
              <a:t> </a:t>
            </a:r>
            <a:endParaRPr lang="en-IN" dirty="0"/>
          </a:p>
        </p:txBody>
      </p:sp>
      <p:graphicFrame>
        <p:nvGraphicFramePr>
          <p:cNvPr id="18" name="Content Placeholder 17" descr="approximately 6%"/>
          <p:cNvGraphicFramePr>
            <a:graphicFrameLocks noGrp="1" noChangeAspect="1"/>
          </p:cNvGraphicFramePr>
          <p:nvPr>
            <p:ph sz="quarter" idx="22"/>
            <p:extLst>
              <p:ext uri="{D42A27DB-BD31-4B8C-83A1-F6EECF244321}">
                <p14:modId xmlns:p14="http://schemas.microsoft.com/office/powerpoint/2010/main" val="2208972871"/>
              </p:ext>
            </p:extLst>
          </p:nvPr>
        </p:nvGraphicFramePr>
        <p:xfrm>
          <a:off x="987791" y="2243081"/>
          <a:ext cx="832514" cy="400751"/>
        </p:xfrm>
        <a:graphic>
          <a:graphicData uri="http://schemas.openxmlformats.org/presentationml/2006/ole">
            <mc:AlternateContent xmlns:mc="http://schemas.openxmlformats.org/markup-compatibility/2006">
              <mc:Choice xmlns:v="urn:schemas-microsoft-com:vml" Requires="v">
                <p:oleObj spid="_x0000_s8262" name="Equation" r:id="rId3" imgW="342720" imgH="164880" progId="Equation.DSMT4">
                  <p:embed/>
                </p:oleObj>
              </mc:Choice>
              <mc:Fallback>
                <p:oleObj name="Equation" r:id="rId3" imgW="342720" imgH="164880" progId="Equation.DSMT4">
                  <p:embed/>
                  <p:pic>
                    <p:nvPicPr>
                      <p:cNvPr id="0" name=""/>
                      <p:cNvPicPr/>
                      <p:nvPr/>
                    </p:nvPicPr>
                    <p:blipFill>
                      <a:blip r:embed="rId4"/>
                      <a:stretch>
                        <a:fillRect/>
                      </a:stretch>
                    </p:blipFill>
                    <p:spPr>
                      <a:xfrm>
                        <a:off x="987791" y="2243081"/>
                        <a:ext cx="832514" cy="400751"/>
                      </a:xfrm>
                      <a:prstGeom prst="rect">
                        <a:avLst/>
                      </a:prstGeom>
                    </p:spPr>
                  </p:pic>
                </p:oleObj>
              </mc:Fallback>
            </mc:AlternateContent>
          </a:graphicData>
        </a:graphic>
      </p:graphicFrame>
      <p:sp>
        <p:nvSpPr>
          <p:cNvPr id="11" name="Content Placeholder 10"/>
          <p:cNvSpPr>
            <a:spLocks noGrp="1"/>
          </p:cNvSpPr>
          <p:nvPr>
            <p:ph sz="quarter" idx="18"/>
          </p:nvPr>
        </p:nvSpPr>
        <p:spPr>
          <a:xfrm>
            <a:off x="1752600" y="2209800"/>
            <a:ext cx="3162218" cy="400749"/>
          </a:xfrm>
        </p:spPr>
        <p:txBody>
          <a:bodyPr/>
          <a:lstStyle/>
          <a:p>
            <a:r>
              <a:rPr lang="en-US" altLang="en-US" sz="2600" dirty="0">
                <a:ea typeface="ＭＳ Ｐゴシック" panose="020B0600070205080204" pitchFamily="34" charset="-128"/>
              </a:rPr>
              <a:t>of individuals produce</a:t>
            </a:r>
            <a:endParaRPr lang="en-IN" sz="2600" dirty="0"/>
          </a:p>
        </p:txBody>
      </p:sp>
      <p:sp>
        <p:nvSpPr>
          <p:cNvPr id="12" name="Content Placeholder 11"/>
          <p:cNvSpPr>
            <a:spLocks noGrp="1"/>
          </p:cNvSpPr>
          <p:nvPr>
            <p:ph sz="quarter" idx="19"/>
          </p:nvPr>
        </p:nvSpPr>
        <p:spPr>
          <a:xfrm>
            <a:off x="301869" y="2667000"/>
            <a:ext cx="4803531" cy="3480501"/>
          </a:xfrm>
        </p:spPr>
        <p:txBody>
          <a:bodyPr/>
          <a:lstStyle/>
          <a:p>
            <a:pPr marL="457200" lvl="1" indent="168275">
              <a:buNone/>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flowers in a given year</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Low reproductive rate</a:t>
            </a:r>
          </a:p>
          <a:p>
            <a:pPr marL="291600" indent="-291600">
              <a:buClr>
                <a:schemeClr val="accent2"/>
              </a:buClr>
              <a:buSzPct val="100000"/>
              <a:buFont typeface="Arial" panose="020B0604020202020204" pitchFamily="34" charset="0"/>
              <a:buChar char="•"/>
            </a:pPr>
            <a:r>
              <a:rPr lang="en-US" altLang="en-US" dirty="0">
                <a:ea typeface="ＭＳ Ｐゴシック" panose="020B0600070205080204" pitchFamily="34" charset="-128"/>
              </a:rPr>
              <a:t>Why might this species be particularly vulnerable to climate change? </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Hint: How might its habitat change as the climate changes</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a:t>
            </a:r>
            <a:endParaRPr lang="en-IN" dirty="0">
              <a:latin typeface="Calibri" panose="020F0502020204030204" pitchFamily="34" charset="0"/>
              <a:cs typeface="Calibri" panose="020F0502020204030204" pitchFamily="34" charset="0"/>
            </a:endParaRPr>
          </a:p>
        </p:txBody>
      </p:sp>
      <p:pic>
        <p:nvPicPr>
          <p:cNvPr id="17" name="Content Placeholder 16" descr="A photo of a swamp pink growing in the woods. The plant has a broad stem with a bright pink bulb at the tip. Jeff rey Lepore/Science Source"/>
          <p:cNvPicPr>
            <a:picLocks noGrp="1" noChangeAspect="1"/>
          </p:cNvPicPr>
          <p:nvPr>
            <p:ph sz="quarter" idx="21"/>
          </p:nvPr>
        </p:nvPicPr>
        <p:blipFill>
          <a:blip r:embed="rId5"/>
          <a:stretch>
            <a:fillRect/>
          </a:stretch>
        </p:blipFill>
        <p:spPr>
          <a:xfrm>
            <a:off x="5562600" y="1752600"/>
            <a:ext cx="3031010" cy="4342026"/>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14</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9296865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Habitat Fragmentation</a:t>
            </a:r>
            <a:endParaRPr lang="en-IN" b="1" dirty="0"/>
          </a:p>
        </p:txBody>
      </p:sp>
      <p:sp>
        <p:nvSpPr>
          <p:cNvPr id="3" name="Content Placeholder 2"/>
          <p:cNvSpPr>
            <a:spLocks noGrp="1"/>
          </p:cNvSpPr>
          <p:nvPr>
            <p:ph sz="quarter" idx="16"/>
          </p:nvPr>
        </p:nvSpPr>
        <p:spPr>
          <a:xfrm>
            <a:off x="304800" y="1600200"/>
            <a:ext cx="8534400" cy="23622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Break up of large areas of habitat into small, isolated patches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Many species need larger ranges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Affects gene transfer </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Examples: creation of roads and housing </a:t>
            </a:r>
            <a:r>
              <a:rPr lang="en-US" altLang="en-US" dirty="0" smtClean="0">
                <a:ea typeface="ＭＳ Ｐゴシック" panose="020B0600070205080204" pitchFamily="34" charset="-128"/>
              </a:rPr>
              <a:t>areas</a:t>
            </a:r>
            <a:endParaRPr lang="en-IN" dirty="0"/>
          </a:p>
        </p:txBody>
      </p:sp>
      <p:pic>
        <p:nvPicPr>
          <p:cNvPr id="7" name="Content Placeholder 6" descr="An image appears as follows from left to right. A larger rectangle. Right arrow. 4 smaller rectangles."/>
          <p:cNvPicPr>
            <a:picLocks noGrp="1" noChangeAspect="1"/>
          </p:cNvPicPr>
          <p:nvPr>
            <p:ph sz="quarter" idx="17"/>
          </p:nvPr>
        </p:nvPicPr>
        <p:blipFill>
          <a:blip r:embed="rId2">
            <a:extLst>
              <a:ext uri="{28A0092B-C50C-407E-A947-70E740481C1C}">
                <a14:useLocalDpi xmlns:a14="http://schemas.microsoft.com/office/drawing/2010/main" val="0"/>
              </a:ext>
            </a:extLst>
          </a:blip>
          <a:stretch>
            <a:fillRect/>
          </a:stretch>
        </p:blipFill>
        <p:spPr>
          <a:xfrm>
            <a:off x="685800" y="4267200"/>
            <a:ext cx="7284796" cy="1752600"/>
          </a:xfrm>
        </p:spPr>
      </p:pic>
      <p:sp>
        <p:nvSpPr>
          <p:cNvPr id="5" name="Slide Number Placeholder 4"/>
          <p:cNvSpPr>
            <a:spLocks noGrp="1"/>
          </p:cNvSpPr>
          <p:nvPr>
            <p:ph type="sldNum" sz="quarter" idx="10"/>
          </p:nvPr>
        </p:nvSpPr>
        <p:spPr/>
        <p:txBody>
          <a:bodyPr/>
          <a:lstStyle/>
          <a:p>
            <a:fld id="{67B19427-F580-D146-B60E-4CADEE75497F}" type="slidenum">
              <a:rPr lang="en-US" smtClean="0"/>
              <a:pPr/>
              <a:t>15</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5814794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1219199"/>
          </a:xfrm>
        </p:spPr>
        <p:txBody>
          <a:bodyPr>
            <a:normAutofit/>
          </a:bodyPr>
          <a:lstStyle/>
          <a:p>
            <a:r>
              <a:rPr lang="en-US" altLang="en-US" b="1" dirty="0">
                <a:ea typeface="ＭＳ Ｐゴシック" panose="020B0600070205080204" pitchFamily="34" charset="-128"/>
              </a:rPr>
              <a:t>Where is Declining Biological Diversity the Greatest Problem?</a:t>
            </a:r>
            <a:endParaRPr lang="en-IN" b="1" dirty="0"/>
          </a:p>
        </p:txBody>
      </p:sp>
      <p:sp>
        <p:nvSpPr>
          <p:cNvPr id="3" name="Content Placeholder 2"/>
          <p:cNvSpPr>
            <a:spLocks noGrp="1"/>
          </p:cNvSpPr>
          <p:nvPr>
            <p:ph sz="quarter" idx="16"/>
          </p:nvPr>
        </p:nvSpPr>
        <p:spPr>
          <a:xfrm>
            <a:off x="304800" y="2133600"/>
            <a:ext cx="8534400" cy="3581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Concern throughout the U.S.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U.S. - Most serious in: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Hawaii (499 listed species)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California (301 listed species)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Globally- Most serious in tropical rain forests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Cover only 7% of Earth’s surface, but house 50% of all species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South and Central America, Central Africa,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S</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E Asia</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214105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Biodiversity Hotspots</a:t>
            </a:r>
            <a:endParaRPr lang="en-IN" b="1" dirty="0"/>
          </a:p>
        </p:txBody>
      </p:sp>
      <p:pic>
        <p:nvPicPr>
          <p:cNvPr id="6" name="Content Placeholder 5" descr="A world map features biodiversity hotspots. The hotspots are as follows from west to east. New Zealand, Polynesia Micronesia, California Floristic Province, Madrean Pine Oak Woodlands, Mesoamerica, Tumbes Choco Magdalena, Caribbean Islands, Tropical Andes, Chilean Winter Rainfall Valdivian Forests, Cerrado, Atlantic Forest, Mediterranean Basin, Guinean Forests of West Africa, Succulent Karoo, Cape Floristic Region, Eastern Afromontana, Caucasus, Irano Anatolian, Horn of Africa, Coastal Forests of Eastern Africa, Maputaland Pondoland Albany, Madagascar and the Indian Ocean Islands, Mountains of Central Asia, Himalaya, Western Ghats and Sri Lanka, Mountains of Southwest China, Indo Burma, Sundaland, Wallacea, Southwest Australia, Forests of East Australia, Japan, Philippines, East Melanesian Islands, and New Caledonia."/>
          <p:cNvPicPr>
            <a:picLocks noGrp="1" noChangeAspect="1"/>
          </p:cNvPicPr>
          <p:nvPr>
            <p:ph sz="quarter" idx="16"/>
          </p:nvPr>
        </p:nvPicPr>
        <p:blipFill>
          <a:blip r:embed="rId2"/>
          <a:stretch>
            <a:fillRect/>
          </a:stretch>
        </p:blipFill>
        <p:spPr>
          <a:xfrm>
            <a:off x="381000" y="1752600"/>
            <a:ext cx="8279086" cy="4340728"/>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7242622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Causes of Declining Biodiversity</a:t>
            </a:r>
            <a:endParaRPr lang="en-IN" b="1" dirty="0"/>
          </a:p>
        </p:txBody>
      </p:sp>
      <p:sp>
        <p:nvSpPr>
          <p:cNvPr id="3" name="Content Placeholder 2"/>
          <p:cNvSpPr>
            <a:spLocks noGrp="1"/>
          </p:cNvSpPr>
          <p:nvPr>
            <p:ph sz="quarter" idx="16"/>
          </p:nvPr>
        </p:nvSpPr>
        <p:spPr>
          <a:xfrm>
            <a:off x="304800" y="1752600"/>
            <a:ext cx="4267200" cy="437515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Land use change is greatest threat</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Also, invasive species, overexploitation, pollution (climate change)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Increased human population also stresses biodiversity, as does increased technology use and cultural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factors</a:t>
            </a:r>
            <a:endParaRPr lang="en-IN" dirty="0">
              <a:latin typeface="Calibri" panose="020F0502020204030204" pitchFamily="34" charset="0"/>
              <a:cs typeface="Calibri" panose="020F0502020204030204" pitchFamily="34" charset="0"/>
            </a:endParaRPr>
          </a:p>
        </p:txBody>
      </p:sp>
      <p:pic>
        <p:nvPicPr>
          <p:cNvPr id="7" name="Content Placeholder 6" descr="A cyclical illustrated chart causes of declining biological diversity read as follows. Each stage effects the next. The first stage includes human population increase, increased use of technology, social, political, and cultural factors, and increasing economic activity. The next stage includes overexploitation, land use change, invasive species, pollution, and climate change. These steps directly effect declining biological diversity."/>
          <p:cNvPicPr>
            <a:picLocks noGrp="1" noChangeAspect="1"/>
          </p:cNvPicPr>
          <p:nvPr>
            <p:ph sz="quarter" idx="17"/>
          </p:nvPr>
        </p:nvPicPr>
        <p:blipFill>
          <a:blip r:embed="rId2"/>
          <a:stretch>
            <a:fillRect/>
          </a:stretch>
        </p:blipFill>
        <p:spPr>
          <a:xfrm>
            <a:off x="4953000" y="2031171"/>
            <a:ext cx="3806728" cy="381800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18</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4318243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Human Causes - Land Use Change</a:t>
            </a:r>
            <a:endParaRPr lang="en-IN" b="1" dirty="0"/>
          </a:p>
        </p:txBody>
      </p:sp>
      <p:sp>
        <p:nvSpPr>
          <p:cNvPr id="3" name="Content Placeholder 2"/>
          <p:cNvSpPr>
            <a:spLocks noGrp="1"/>
          </p:cNvSpPr>
          <p:nvPr>
            <p:ph sz="quarter" idx="16"/>
          </p:nvPr>
        </p:nvSpPr>
        <p:spPr>
          <a:xfrm>
            <a:off x="304800" y="1752600"/>
            <a:ext cx="4114800" cy="3276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Destruction</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Fragmentation </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Degradation </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Little habitat remains in its original form for endangered species (right- fragmentation</a:t>
            </a:r>
            <a:r>
              <a:rPr lang="en-US" altLang="en-US" dirty="0" smtClean="0">
                <a:ea typeface="ＭＳ Ｐゴシック" panose="020B0600070205080204" pitchFamily="34" charset="-128"/>
              </a:rPr>
              <a:t>)</a:t>
            </a:r>
            <a:endParaRPr lang="en-IN" dirty="0"/>
          </a:p>
        </p:txBody>
      </p:sp>
      <p:pic>
        <p:nvPicPr>
          <p:cNvPr id="7" name="Content Placeholder 6" descr="A photo of soybean fields surrounding a sliver of rainforest in Mato Grosso, Brazil. © John Lee/Aurora Photos"/>
          <p:cNvPicPr>
            <a:picLocks noGrp="1" noChangeAspect="1"/>
          </p:cNvPicPr>
          <p:nvPr>
            <p:ph sz="quarter" idx="17"/>
          </p:nvPr>
        </p:nvPicPr>
        <p:blipFill>
          <a:blip r:embed="rId2"/>
          <a:stretch>
            <a:fillRect/>
          </a:stretch>
        </p:blipFill>
        <p:spPr>
          <a:xfrm>
            <a:off x="4724400" y="1633818"/>
            <a:ext cx="4114800" cy="453838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19</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9735289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54049"/>
          </a:xfrm>
        </p:spPr>
        <p:txBody>
          <a:bodyPr/>
          <a:lstStyle/>
          <a:p>
            <a:r>
              <a:rPr lang="en-US" altLang="en-US" b="1" dirty="0">
                <a:ea typeface="ＭＳ Ｐゴシック" panose="020B0600070205080204" pitchFamily="34" charset="-128"/>
              </a:rPr>
              <a:t>The Invasive Burmese Python</a:t>
            </a:r>
            <a:endParaRPr lang="en-IN" b="1" dirty="0"/>
          </a:p>
        </p:txBody>
      </p:sp>
      <p:sp>
        <p:nvSpPr>
          <p:cNvPr id="3" name="Content Placeholder 2"/>
          <p:cNvSpPr>
            <a:spLocks noGrp="1"/>
          </p:cNvSpPr>
          <p:nvPr>
            <p:ph sz="quarter" idx="16"/>
          </p:nvPr>
        </p:nvSpPr>
        <p:spPr>
          <a:xfrm>
            <a:off x="304800" y="1560444"/>
            <a:ext cx="5334000" cy="4687956"/>
          </a:xfrm>
        </p:spPr>
        <p:txBody>
          <a:bodyPr/>
          <a:lstStyle/>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Burmese python released into Everglades National Park by pet owners</a:t>
            </a:r>
          </a:p>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Reproduced and has decimated prey populations since </a:t>
            </a:r>
            <a:r>
              <a:rPr lang="en-US" altLang="en-US" sz="2600" dirty="0" smtClean="0">
                <a:ea typeface="ＭＳ Ｐゴシック" panose="020B0600070205080204" pitchFamily="34" charset="-128"/>
              </a:rPr>
              <a:t>2000</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Diet is unselective and consumes threatened and endangered prey species</a:t>
            </a:r>
          </a:p>
          <a:p>
            <a:pPr lvl="2">
              <a:buClr>
                <a:schemeClr val="accent2"/>
              </a:buClr>
            </a:pPr>
            <a:r>
              <a:rPr lang="en-US" altLang="en-US" sz="2400" dirty="0">
                <a:latin typeface="Calibri" panose="020F0502020204030204" pitchFamily="34" charset="0"/>
                <a:cs typeface="Calibri" panose="020F0502020204030204" pitchFamily="34" charset="0"/>
              </a:rPr>
              <a:t>Mammals, birds, alligators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Reduces food availability for natural competitors</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cs typeface="Calibri" panose="020F0502020204030204" pitchFamily="34" charset="0"/>
              </a:rPr>
              <a:t>Eradication programs </a:t>
            </a:r>
            <a:r>
              <a:rPr lang="en-US" altLang="en-US" sz="2600" dirty="0" smtClean="0">
                <a:latin typeface="Calibri" panose="020F0502020204030204" pitchFamily="34" charset="0"/>
                <a:cs typeface="Calibri" panose="020F0502020204030204" pitchFamily="34" charset="0"/>
              </a:rPr>
              <a:t>difficult</a:t>
            </a:r>
            <a:endParaRPr lang="en-IN" sz="2600" dirty="0">
              <a:latin typeface="Calibri" panose="020F0502020204030204" pitchFamily="34" charset="0"/>
              <a:cs typeface="Calibri" panose="020F0502020204030204" pitchFamily="34" charset="0"/>
            </a:endParaRPr>
          </a:p>
        </p:txBody>
      </p:sp>
      <p:pic>
        <p:nvPicPr>
          <p:cNvPr id="8" name="Content Placeholder 7" descr="A photo of a man holding a Burmese python in his hands. Joe Raedle/Getty Images"/>
          <p:cNvPicPr>
            <a:picLocks noGrp="1" noChangeAspect="1"/>
          </p:cNvPicPr>
          <p:nvPr>
            <p:ph sz="quarter" idx="18"/>
          </p:nvPr>
        </p:nvPicPr>
        <p:blipFill>
          <a:blip r:embed="rId2"/>
          <a:stretch>
            <a:fillRect/>
          </a:stretch>
        </p:blipFill>
        <p:spPr>
          <a:xfrm>
            <a:off x="5791200" y="2286000"/>
            <a:ext cx="3211480" cy="299738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2</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5263745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2"/>
            <a:ext cx="8534400" cy="761998"/>
          </a:xfrm>
        </p:spPr>
        <p:txBody>
          <a:bodyPr>
            <a:normAutofit/>
          </a:bodyPr>
          <a:lstStyle/>
          <a:p>
            <a:r>
              <a:rPr lang="en-US" altLang="en-US" b="1" dirty="0">
                <a:ea typeface="ＭＳ Ｐゴシック" panose="020B0600070205080204" pitchFamily="34" charset="-128"/>
              </a:rPr>
              <a:t>Human Causes - Invasive Species</a:t>
            </a:r>
            <a:endParaRPr lang="en-IN" b="1" dirty="0"/>
          </a:p>
        </p:txBody>
      </p:sp>
      <p:sp>
        <p:nvSpPr>
          <p:cNvPr id="3" name="Content Placeholder 2"/>
          <p:cNvSpPr>
            <a:spLocks noGrp="1"/>
          </p:cNvSpPr>
          <p:nvPr>
            <p:ph sz="quarter" idx="16"/>
          </p:nvPr>
        </p:nvSpPr>
        <p:spPr>
          <a:xfrm>
            <a:off x="304800" y="1752600"/>
            <a:ext cx="2514600" cy="4191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Biotic pollution</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Invasive species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Foreign species that spread rapidly, free from population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controls</a:t>
            </a:r>
            <a:endParaRPr lang="en-IN" dirty="0">
              <a:latin typeface="Calibri" panose="020F0502020204030204" pitchFamily="34" charset="0"/>
              <a:cs typeface="Calibri" panose="020F0502020204030204" pitchFamily="34" charset="0"/>
            </a:endParaRPr>
          </a:p>
        </p:txBody>
      </p:sp>
      <p:pic>
        <p:nvPicPr>
          <p:cNvPr id="7" name="Content Placeholder 6" descr="A diagram shows various invasive species like the Asian long horned beetle, Asian tiger mosquito, European gypsy moth, European wild boar, Japanese mud snail, Formosan termite, Japanese Mud Snail, Kudzu, Northern snakehead, Nutria, Puerto Rican frog, Purple loosestrife, Rosy wolf snail, Sea lamprey, Tamarisk, Water hyacinth, and Zebra mussel."/>
          <p:cNvPicPr>
            <a:picLocks noGrp="1" noChangeAspect="1"/>
          </p:cNvPicPr>
          <p:nvPr>
            <p:ph sz="quarter" idx="17"/>
          </p:nvPr>
        </p:nvPicPr>
        <p:blipFill>
          <a:blip r:embed="rId2"/>
          <a:stretch>
            <a:fillRect/>
          </a:stretch>
        </p:blipFill>
        <p:spPr>
          <a:xfrm>
            <a:off x="2971800" y="1676400"/>
            <a:ext cx="6024479" cy="451835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20</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8720732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Human Causes - Overexploitation</a:t>
            </a:r>
            <a:endParaRPr lang="en-IN" b="1" dirty="0"/>
          </a:p>
        </p:txBody>
      </p:sp>
      <p:pic>
        <p:nvPicPr>
          <p:cNvPr id="12" name="Content Placeholder 11" descr="A photo. A man in uniform holds a gun beside the hanging skins of Bengal tigers. Pallava Bagla/Contributor/Getty Images"/>
          <p:cNvPicPr>
            <a:picLocks noGrp="1" noChangeAspect="1"/>
          </p:cNvPicPr>
          <p:nvPr>
            <p:ph sz="quarter" idx="16"/>
          </p:nvPr>
        </p:nvPicPr>
        <p:blipFill>
          <a:blip r:embed="rId2"/>
          <a:stretch>
            <a:fillRect/>
          </a:stretch>
        </p:blipFill>
        <p:spPr>
          <a:xfrm>
            <a:off x="619271" y="1600200"/>
            <a:ext cx="3342668" cy="2392301"/>
          </a:xfrm>
          <a:prstGeom prst="rect">
            <a:avLst/>
          </a:prstGeom>
        </p:spPr>
      </p:pic>
      <p:sp>
        <p:nvSpPr>
          <p:cNvPr id="5" name="Content Placeholder 4"/>
          <p:cNvSpPr>
            <a:spLocks noGrp="1"/>
          </p:cNvSpPr>
          <p:nvPr>
            <p:ph sz="quarter" idx="18"/>
          </p:nvPr>
        </p:nvSpPr>
        <p:spPr>
          <a:xfrm>
            <a:off x="5090221" y="2133600"/>
            <a:ext cx="3746048" cy="1219200"/>
          </a:xfrm>
        </p:spPr>
        <p:txBody>
          <a:bodyPr/>
          <a:lstStyle/>
          <a:p>
            <a:r>
              <a:rPr lang="en-US" altLang="en-US" dirty="0"/>
              <a:t>Left: Illegal Trade in Products Made From Endangered </a:t>
            </a:r>
            <a:r>
              <a:rPr lang="en-US" altLang="en-US" dirty="0" smtClean="0"/>
              <a:t>Species</a:t>
            </a:r>
            <a:endParaRPr lang="en-IN" dirty="0"/>
          </a:p>
        </p:txBody>
      </p:sp>
      <p:sp>
        <p:nvSpPr>
          <p:cNvPr id="7" name="Content Placeholder 6"/>
          <p:cNvSpPr>
            <a:spLocks noGrp="1"/>
          </p:cNvSpPr>
          <p:nvPr>
            <p:ph sz="quarter" idx="20"/>
          </p:nvPr>
        </p:nvSpPr>
        <p:spPr>
          <a:xfrm>
            <a:off x="301869" y="4114800"/>
            <a:ext cx="4270131" cy="1219200"/>
          </a:xfrm>
        </p:spPr>
        <p:txBody>
          <a:bodyPr/>
          <a:lstStyle/>
          <a:p>
            <a:r>
              <a:rPr lang="en-US" altLang="en-US" dirty="0"/>
              <a:t>Right: Illegal Animal Trade- baby blue-and-yellow macaws from </a:t>
            </a:r>
            <a:r>
              <a:rPr lang="en-US" altLang="en-US" dirty="0" smtClean="0"/>
              <a:t>Colombia</a:t>
            </a:r>
            <a:endParaRPr lang="en-IN" dirty="0"/>
          </a:p>
        </p:txBody>
      </p:sp>
      <p:pic>
        <p:nvPicPr>
          <p:cNvPr id="13" name="Content Placeholder 12" descr="A photo shows cardboard boxes containing macaws. RAUL ARBOLEDA/Stringer/Getty Images, Inc."/>
          <p:cNvPicPr>
            <a:picLocks noGrp="1" noChangeAspect="1"/>
          </p:cNvPicPr>
          <p:nvPr>
            <p:ph sz="quarter" idx="22"/>
          </p:nvPr>
        </p:nvPicPr>
        <p:blipFill>
          <a:blip r:embed="rId3"/>
          <a:stretch>
            <a:fillRect/>
          </a:stretch>
        </p:blipFill>
        <p:spPr>
          <a:xfrm>
            <a:off x="4662115" y="3810000"/>
            <a:ext cx="4329485" cy="2228145"/>
          </a:xfrm>
          <a:prstGeom prst="rect">
            <a:avLst/>
          </a:prstGeom>
        </p:spPr>
      </p:pic>
      <p:sp>
        <p:nvSpPr>
          <p:cNvPr id="10" name="Slide Number Placeholder 9"/>
          <p:cNvSpPr>
            <a:spLocks noGrp="1"/>
          </p:cNvSpPr>
          <p:nvPr>
            <p:ph type="sldNum" sz="quarter" idx="10"/>
          </p:nvPr>
        </p:nvSpPr>
        <p:spPr/>
        <p:txBody>
          <a:bodyPr/>
          <a:lstStyle/>
          <a:p>
            <a:fld id="{67B19427-F580-D146-B60E-4CADEE75497F}" type="slidenum">
              <a:rPr lang="en-US" smtClean="0"/>
              <a:pPr/>
              <a:t>21</a:t>
            </a:fld>
            <a:endParaRPr lang="en-US" dirty="0"/>
          </a:p>
        </p:txBody>
      </p:sp>
      <p:sp>
        <p:nvSpPr>
          <p:cNvPr id="11" name="Footer Placeholder 10"/>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8211222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Human Causes - Pollution</a:t>
            </a:r>
            <a:endParaRPr lang="en-IN" b="1" dirty="0"/>
          </a:p>
        </p:txBody>
      </p:sp>
      <p:sp>
        <p:nvSpPr>
          <p:cNvPr id="3" name="Content Placeholder 2"/>
          <p:cNvSpPr>
            <a:spLocks noGrp="1"/>
          </p:cNvSpPr>
          <p:nvPr>
            <p:ph sz="quarter" idx="16"/>
          </p:nvPr>
        </p:nvSpPr>
        <p:spPr>
          <a:xfrm>
            <a:off x="304800" y="1600200"/>
            <a:ext cx="8534400" cy="914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Examples: Acid rain, ozone depletion, climate change, excessive fertilizer use, industrial wastes, marine </a:t>
            </a:r>
            <a:r>
              <a:rPr lang="en-US" altLang="en-US" dirty="0" smtClean="0">
                <a:ea typeface="ＭＳ Ｐゴシック" panose="020B0600070205080204" pitchFamily="34" charset="-128"/>
              </a:rPr>
              <a:t>debris</a:t>
            </a:r>
            <a:endParaRPr lang="en-IN" dirty="0"/>
          </a:p>
        </p:txBody>
      </p:sp>
      <p:pic>
        <p:nvPicPr>
          <p:cNvPr id="7" name="Content Placeholder 6" descr="A photo. A fishing net ensnares a sea lion. Part of the net cuts in to the seal's neck. Ron Sanford/Science Source"/>
          <p:cNvPicPr>
            <a:picLocks noGrp="1" noChangeAspect="1"/>
          </p:cNvPicPr>
          <p:nvPr>
            <p:ph sz="quarter" idx="17"/>
          </p:nvPr>
        </p:nvPicPr>
        <p:blipFill>
          <a:blip r:embed="rId2"/>
          <a:stretch>
            <a:fillRect/>
          </a:stretch>
        </p:blipFill>
        <p:spPr>
          <a:xfrm>
            <a:off x="1235736" y="2819400"/>
            <a:ext cx="6341819" cy="341532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22</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8962711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Threats to Amphibian Species</a:t>
            </a:r>
            <a:endParaRPr lang="en-IN" b="1" dirty="0"/>
          </a:p>
        </p:txBody>
      </p:sp>
      <p:sp>
        <p:nvSpPr>
          <p:cNvPr id="3" name="Content Placeholder 2"/>
          <p:cNvSpPr>
            <a:spLocks noGrp="1"/>
          </p:cNvSpPr>
          <p:nvPr>
            <p:ph sz="quarter" idx="16"/>
          </p:nvPr>
        </p:nvSpPr>
        <p:spPr>
          <a:xfrm>
            <a:off x="228600" y="1676400"/>
            <a:ext cx="8610600" cy="914400"/>
          </a:xfrm>
        </p:spPr>
        <p:txBody>
          <a:bodyPr/>
          <a:lstStyle/>
          <a:p>
            <a:pPr>
              <a:defRPr/>
            </a:pPr>
            <a:r>
              <a:rPr lang="en-US" dirty="0"/>
              <a:t>Which hazards, if any, are more likely to affect </a:t>
            </a:r>
            <a:r>
              <a:rPr lang="en-US" dirty="0" smtClean="0"/>
              <a:t>threatened species?</a:t>
            </a:r>
            <a:endParaRPr lang="en-IN" dirty="0"/>
          </a:p>
        </p:txBody>
      </p:sp>
      <p:pic>
        <p:nvPicPr>
          <p:cNvPr id="7" name="Content Placeholder 6" descr="A bar chart depicts a range of threats to global amphibian species. Threats include all habitat lost, invasive species, accidental mortality, pollution, natural disasters, disease, human disturbance, changes in native species dynamics, fires, unknown, and none. The most comes from all habitat loss with nearly 4000 in threatened species and over 2000 in non threatened. The least is changes in native species dynamics near 0."/>
          <p:cNvPicPr>
            <a:picLocks noGrp="1" noChangeAspect="1"/>
          </p:cNvPicPr>
          <p:nvPr>
            <p:ph sz="quarter" idx="17"/>
          </p:nvPr>
        </p:nvPicPr>
        <p:blipFill>
          <a:blip r:embed="rId2"/>
          <a:stretch>
            <a:fillRect/>
          </a:stretch>
        </p:blipFill>
        <p:spPr>
          <a:xfrm>
            <a:off x="1447800" y="2777759"/>
            <a:ext cx="6024479" cy="339163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23</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9382360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Conservation Biology</a:t>
            </a:r>
            <a:endParaRPr lang="en-IN" b="1" dirty="0"/>
          </a:p>
        </p:txBody>
      </p:sp>
      <p:sp>
        <p:nvSpPr>
          <p:cNvPr id="3" name="Content Placeholder 2"/>
          <p:cNvSpPr>
            <a:spLocks noGrp="1"/>
          </p:cNvSpPr>
          <p:nvPr>
            <p:ph sz="quarter" idx="16"/>
          </p:nvPr>
        </p:nvSpPr>
        <p:spPr>
          <a:xfrm>
            <a:off x="304800" y="1752600"/>
            <a:ext cx="8534400" cy="40386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Scientific study of how humans impact organisms and the development of ways to protect biodiversity</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Involves: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Protecting habitats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Restoring damaged or destroyed habitats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Zoos, aquaria, botanical gardens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Seed banks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 situ and ex situ conservation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On-site and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off-site</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24</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2089703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Connecting Fragmented Habitats</a:t>
            </a:r>
            <a:endParaRPr lang="en-IN" b="1" dirty="0"/>
          </a:p>
        </p:txBody>
      </p:sp>
      <p:sp>
        <p:nvSpPr>
          <p:cNvPr id="3" name="Content Placeholder 2"/>
          <p:cNvSpPr>
            <a:spLocks noGrp="1"/>
          </p:cNvSpPr>
          <p:nvPr>
            <p:ph sz="quarter" idx="16"/>
          </p:nvPr>
        </p:nvSpPr>
        <p:spPr>
          <a:xfrm>
            <a:off x="304800" y="1600200"/>
            <a:ext cx="8534400" cy="1752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Habitat separated by roads or other human development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Habitat corridors- allow animals to move from one fragment to another </a:t>
            </a:r>
            <a:r>
              <a:rPr lang="en-US" altLang="en-US" dirty="0" smtClean="0">
                <a:ea typeface="ＭＳ Ｐゴシック" panose="020B0600070205080204" pitchFamily="34" charset="-128"/>
              </a:rPr>
              <a:t>safely</a:t>
            </a:r>
            <a:endParaRPr lang="en-IN" dirty="0"/>
          </a:p>
        </p:txBody>
      </p:sp>
      <p:pic>
        <p:nvPicPr>
          <p:cNvPr id="7" name="Content Placeholder 6" descr="A photo. A highway overpass is built from stone and concrete. The highway is a long a mountain ridge. Rovert McGouey/Wildlife/Alamy"/>
          <p:cNvPicPr>
            <a:picLocks noGrp="1" noChangeAspect="1"/>
          </p:cNvPicPr>
          <p:nvPr>
            <p:ph sz="quarter" idx="17"/>
          </p:nvPr>
        </p:nvPicPr>
        <p:blipFill>
          <a:blip r:embed="rId2"/>
          <a:stretch>
            <a:fillRect/>
          </a:stretch>
        </p:blipFill>
        <p:spPr>
          <a:xfrm>
            <a:off x="2448029" y="3429000"/>
            <a:ext cx="3952771" cy="282258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25</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5397954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Proposed Florida Wildlife Corridor</a:t>
            </a:r>
            <a:endParaRPr lang="en-IN" b="1" dirty="0"/>
          </a:p>
        </p:txBody>
      </p:sp>
      <p:sp>
        <p:nvSpPr>
          <p:cNvPr id="3" name="Content Placeholder 2"/>
          <p:cNvSpPr>
            <a:spLocks noGrp="1"/>
          </p:cNvSpPr>
          <p:nvPr>
            <p:ph sz="quarter" idx="16"/>
          </p:nvPr>
        </p:nvSpPr>
        <p:spPr>
          <a:xfrm>
            <a:off x="304800" y="1752600"/>
            <a:ext cx="2971800" cy="34290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Ongoing Florida Wildlife Corridor Project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Proposed habitat </a:t>
            </a:r>
            <a:r>
              <a:rPr lang="en-US" altLang="en-US" dirty="0" smtClean="0">
                <a:ea typeface="ＭＳ Ｐゴシック" panose="020B0600070205080204" pitchFamily="34" charset="-128"/>
              </a:rPr>
              <a:t>corridors</a:t>
            </a:r>
            <a:endParaRPr lang="en-IN" dirty="0"/>
          </a:p>
        </p:txBody>
      </p:sp>
      <p:pic>
        <p:nvPicPr>
          <p:cNvPr id="7" name="Content Placeholder 6" descr="A map shows the proposed habitat corridors to link Florida wilderness areas. Most of the corridor opportunity area is just south of Fort Myers and northward to Orlando, and ending near Tallahassee. There's also parts of the corridor near and around the Pensacola area."/>
          <p:cNvPicPr>
            <a:picLocks noGrp="1" noChangeAspect="1"/>
          </p:cNvPicPr>
          <p:nvPr>
            <p:ph sz="quarter" idx="17"/>
          </p:nvPr>
        </p:nvPicPr>
        <p:blipFill>
          <a:blip r:embed="rId2"/>
          <a:stretch>
            <a:fillRect/>
          </a:stretch>
        </p:blipFill>
        <p:spPr>
          <a:xfrm>
            <a:off x="3505200" y="1676400"/>
            <a:ext cx="5476799" cy="4099301"/>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26</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9346986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Restoring Damaged Habitats</a:t>
            </a:r>
            <a:endParaRPr lang="en-IN" b="1" dirty="0"/>
          </a:p>
        </p:txBody>
      </p:sp>
      <p:sp>
        <p:nvSpPr>
          <p:cNvPr id="3" name="Content Placeholder 2"/>
          <p:cNvSpPr>
            <a:spLocks noGrp="1"/>
          </p:cNvSpPr>
          <p:nvPr>
            <p:ph sz="quarter" idx="16"/>
          </p:nvPr>
        </p:nvSpPr>
        <p:spPr>
          <a:xfrm>
            <a:off x="304800" y="1522984"/>
            <a:ext cx="5257800" cy="4725415"/>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Restoration ecology- study of the historical condition of a human-damaged ecosystem</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Goal of returning it to its former state</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Benefits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Creates biological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habitats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cs typeface="Calibri" panose="020F0502020204030204" pitchFamily="34" charset="0"/>
              </a:rPr>
              <a:t>Regeneration of soil damaged by agriculture or mining</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cs typeface="Calibri" panose="020F0502020204030204" pitchFamily="34" charset="0"/>
              </a:rPr>
              <a:t>Disadvantages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cs typeface="Calibri" panose="020F0502020204030204" pitchFamily="34" charset="0"/>
              </a:rPr>
              <a:t>Expensive</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cs typeface="Calibri" panose="020F0502020204030204" pitchFamily="34" charset="0"/>
              </a:rPr>
              <a:t>Takes a long time to restore an area</a:t>
            </a:r>
            <a:endParaRPr lang="en-IN" dirty="0">
              <a:latin typeface="Calibri" panose="020F0502020204030204" pitchFamily="34" charset="0"/>
              <a:cs typeface="Calibri" panose="020F0502020204030204" pitchFamily="34" charset="0"/>
            </a:endParaRPr>
          </a:p>
        </p:txBody>
      </p:sp>
      <p:pic>
        <p:nvPicPr>
          <p:cNvPr id="8" name="Content Placeholder 7" descr="A photo. A wood sign stands beside a prairie. The sign reads, Oleston Ausland Prairie Restoration. There are pictures of a butterfly and plants on the sign. NatPar Collection/Alamy Stock Photo"/>
          <p:cNvPicPr>
            <a:picLocks noGrp="1" noChangeAspect="1"/>
          </p:cNvPicPr>
          <p:nvPr>
            <p:ph sz="quarter" idx="18"/>
          </p:nvPr>
        </p:nvPicPr>
        <p:blipFill>
          <a:blip r:embed="rId2"/>
          <a:stretch>
            <a:fillRect/>
          </a:stretch>
        </p:blipFill>
        <p:spPr>
          <a:xfrm>
            <a:off x="5791200" y="2362200"/>
            <a:ext cx="3144321" cy="2477180"/>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27</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674179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Zoos, Aquaria, and Botanical Gardens</a:t>
            </a:r>
            <a:endParaRPr lang="en-IN" b="1" dirty="0"/>
          </a:p>
        </p:txBody>
      </p:sp>
      <p:sp>
        <p:nvSpPr>
          <p:cNvPr id="3" name="Content Placeholder 2"/>
          <p:cNvSpPr>
            <a:spLocks noGrp="1"/>
          </p:cNvSpPr>
          <p:nvPr>
            <p:ph sz="quarter" idx="16"/>
          </p:nvPr>
        </p:nvSpPr>
        <p:spPr>
          <a:xfrm>
            <a:off x="304800" y="1676400"/>
            <a:ext cx="8534400" cy="36576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Save organisms from extinction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Artificial insemination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Embryo transfer</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Surrogate mothers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Goal is to reintroduce organisms back to their natural habitat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Citizen scientists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Flagship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species</a:t>
            </a:r>
            <a:endParaRPr lang="en-IN"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2473258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Seed Banks</a:t>
            </a:r>
            <a:endParaRPr lang="en-IN" b="1" dirty="0"/>
          </a:p>
        </p:txBody>
      </p:sp>
      <p:sp>
        <p:nvSpPr>
          <p:cNvPr id="4" name="Content Placeholder 3"/>
          <p:cNvSpPr>
            <a:spLocks noGrp="1"/>
          </p:cNvSpPr>
          <p:nvPr>
            <p:ph sz="quarter" idx="17"/>
          </p:nvPr>
        </p:nvSpPr>
        <p:spPr>
          <a:xfrm>
            <a:off x="304800" y="1600200"/>
            <a:ext cx="4876800" cy="46482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Stored seeds are safe from habitat destruction, climate warming, etc.</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Can use seed banks to reintroduce extinct plant species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Genetic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variation</a:t>
            </a:r>
          </a:p>
          <a:p>
            <a:pPr marL="291600" indent="-291600">
              <a:buClr>
                <a:schemeClr val="accent2"/>
              </a:buClr>
              <a:buFont typeface="Arial" panose="020B0604020202020204" pitchFamily="34" charset="0"/>
              <a:buChar char="•"/>
            </a:pPr>
            <a:r>
              <a:rPr lang="en-US" altLang="en-US" sz="2600" dirty="0"/>
              <a:t>Some seeds cannot be stored</a:t>
            </a:r>
          </a:p>
          <a:p>
            <a:pPr marL="291600" indent="-291600">
              <a:buClr>
                <a:schemeClr val="accent2"/>
              </a:buClr>
              <a:buFont typeface="Arial" panose="020B0604020202020204" pitchFamily="34" charset="0"/>
              <a:buChar char="•"/>
            </a:pPr>
            <a:r>
              <a:rPr lang="en-US" altLang="en-US" sz="2600" dirty="0"/>
              <a:t>How might climate change impact the success of using seeds from this seed bank to replace a locally extinct variety</a:t>
            </a:r>
            <a:r>
              <a:rPr lang="en-US" altLang="en-US" sz="2600" dirty="0" smtClean="0"/>
              <a:t>?</a:t>
            </a:r>
            <a:endParaRPr lang="en-IN" sz="2600" dirty="0"/>
          </a:p>
        </p:txBody>
      </p:sp>
      <p:sp>
        <p:nvSpPr>
          <p:cNvPr id="8" name="Content Placeholder 7"/>
          <p:cNvSpPr>
            <a:spLocks noGrp="1"/>
          </p:cNvSpPr>
          <p:nvPr>
            <p:ph sz="quarter" idx="21"/>
          </p:nvPr>
        </p:nvSpPr>
        <p:spPr>
          <a:xfrm>
            <a:off x="5334000" y="1981200"/>
            <a:ext cx="3581400" cy="381000"/>
          </a:xfrm>
        </p:spPr>
        <p:txBody>
          <a:bodyPr/>
          <a:lstStyle/>
          <a:p>
            <a:r>
              <a:rPr lang="en-US" altLang="en-US" sz="2400" b="1" dirty="0"/>
              <a:t>Svalbard Global Seed </a:t>
            </a:r>
            <a:r>
              <a:rPr lang="en-US" altLang="en-US" sz="2400" b="1" dirty="0" smtClean="0"/>
              <a:t>Vault</a:t>
            </a:r>
            <a:endParaRPr lang="en-IN" sz="2400" b="1" dirty="0"/>
          </a:p>
        </p:txBody>
      </p:sp>
      <p:pic>
        <p:nvPicPr>
          <p:cNvPr id="12" name="Content Placeholder 11" descr="A photo. The global seed vault is a concrete building surrounded by  snow on a sloping hill. Paul Nicklen/National Geographic Creative"/>
          <p:cNvPicPr>
            <a:picLocks noGrp="1" noChangeAspect="1"/>
          </p:cNvPicPr>
          <p:nvPr>
            <p:ph sz="quarter" idx="22"/>
          </p:nvPr>
        </p:nvPicPr>
        <p:blipFill>
          <a:blip r:embed="rId2"/>
          <a:stretch>
            <a:fillRect/>
          </a:stretch>
        </p:blipFill>
        <p:spPr>
          <a:xfrm>
            <a:off x="5440082" y="2503280"/>
            <a:ext cx="3475318" cy="2450960"/>
          </a:xfrm>
          <a:prstGeom prst="rect">
            <a:avLst/>
          </a:prstGeom>
        </p:spPr>
      </p:pic>
      <p:sp>
        <p:nvSpPr>
          <p:cNvPr id="10" name="Slide Number Placeholder 9"/>
          <p:cNvSpPr>
            <a:spLocks noGrp="1"/>
          </p:cNvSpPr>
          <p:nvPr>
            <p:ph type="sldNum" sz="quarter" idx="10"/>
          </p:nvPr>
        </p:nvSpPr>
        <p:spPr/>
        <p:txBody>
          <a:bodyPr/>
          <a:lstStyle/>
          <a:p>
            <a:fld id="{67B19427-F580-D146-B60E-4CADEE75497F}" type="slidenum">
              <a:rPr lang="en-US" smtClean="0"/>
              <a:pPr/>
              <a:t>29</a:t>
            </a:fld>
            <a:endParaRPr lang="en-US" dirty="0"/>
          </a:p>
        </p:txBody>
      </p:sp>
      <p:sp>
        <p:nvSpPr>
          <p:cNvPr id="11" name="Footer Placeholder 10"/>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0475946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Biological Diversity</a:t>
            </a:r>
            <a:endParaRPr lang="en-IN" b="1" dirty="0"/>
          </a:p>
        </p:txBody>
      </p:sp>
      <p:sp>
        <p:nvSpPr>
          <p:cNvPr id="3" name="Content Placeholder 2"/>
          <p:cNvSpPr>
            <a:spLocks noGrp="1"/>
          </p:cNvSpPr>
          <p:nvPr>
            <p:ph sz="quarter" idx="16"/>
          </p:nvPr>
        </p:nvSpPr>
        <p:spPr>
          <a:xfrm>
            <a:off x="304800" y="1629074"/>
            <a:ext cx="4876800" cy="4390725"/>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Number, variety, and variability of Earth’s organisms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Consists of three components: </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Genetic diversity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Species richness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Ecosystem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diversity</a:t>
            </a:r>
            <a:endParaRPr lang="en-IN" sz="2600" dirty="0">
              <a:latin typeface="Calibri" panose="020F0502020204030204" pitchFamily="34" charset="0"/>
              <a:cs typeface="Calibri" panose="020F0502020204030204" pitchFamily="34" charset="0"/>
            </a:endParaRPr>
          </a:p>
        </p:txBody>
      </p:sp>
      <p:pic>
        <p:nvPicPr>
          <p:cNvPr id="7" name="Content Placeholder 6" descr="&quot;A photo. A tarantula has dark fur on its legs and body and lighter fur on its back. Chris A. Hamilton, Brent E. Hendrixson, Jason E. Bond - “Taxonomic revision of the tarantula genus Aphonopelma&#10;Pocock, 1901 (Araneae, Mygalomorphae, Theraphosidae)&#10;within the United States,” in ZooKeys, volume 560, 2016,&#10;pages 1–340&quot;"/>
          <p:cNvPicPr>
            <a:picLocks noGrp="1" noChangeAspect="1"/>
          </p:cNvPicPr>
          <p:nvPr>
            <p:ph sz="quarter" idx="17"/>
          </p:nvPr>
        </p:nvPicPr>
        <p:blipFill>
          <a:blip r:embed="rId2"/>
          <a:stretch>
            <a:fillRect/>
          </a:stretch>
        </p:blipFill>
        <p:spPr>
          <a:xfrm>
            <a:off x="5410200" y="2209800"/>
            <a:ext cx="3606361" cy="282258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254439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Conservation Policies and Laws</a:t>
            </a:r>
            <a:endParaRPr lang="en-IN" b="1" dirty="0"/>
          </a:p>
        </p:txBody>
      </p:sp>
      <p:sp>
        <p:nvSpPr>
          <p:cNvPr id="3" name="Content Placeholder 2"/>
          <p:cNvSpPr>
            <a:spLocks noGrp="1"/>
          </p:cNvSpPr>
          <p:nvPr>
            <p:ph sz="quarter" idx="16"/>
          </p:nvPr>
        </p:nvSpPr>
        <p:spPr>
          <a:xfrm>
            <a:off x="304800" y="1600200"/>
            <a:ext cx="8534400" cy="3810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Endangered Species Act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E</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S</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A</a:t>
            </a:r>
            <a:r>
              <a:rPr lang="en-US" altLang="en-US"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73</a:t>
            </a:r>
            <a:endParaRPr lang="en-US" altLang="en-US" dirty="0">
              <a:latin typeface="Calibri" panose="020F0502020204030204" pitchFamily="34" charset="0"/>
              <a:ea typeface="ＭＳ Ｐゴシック" panose="020B0600070205080204" pitchFamily="34" charset="-128"/>
              <a:cs typeface="Calibri" panose="020F0502020204030204" pitchFamily="34" charset="0"/>
            </a:endParaRP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Authorized protection of endangered and threatened species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Makes it illegal to sell or buy any product made from an endangered species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Currently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&gt; 1600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species are listed in U.S. (2014)</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Species are designated as endangered or threatened entirely on biological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grounds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30</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2955929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Endangered Species Act</a:t>
            </a:r>
            <a:endParaRPr lang="en-IN" b="1" dirty="0"/>
          </a:p>
        </p:txBody>
      </p:sp>
      <p:sp>
        <p:nvSpPr>
          <p:cNvPr id="3" name="Content Placeholder 2"/>
          <p:cNvSpPr>
            <a:spLocks noGrp="1"/>
          </p:cNvSpPr>
          <p:nvPr>
            <p:ph sz="quarter" idx="16"/>
          </p:nvPr>
        </p:nvSpPr>
        <p:spPr>
          <a:xfrm>
            <a:off x="304800" y="1600200"/>
            <a:ext cx="8534400" cy="17526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cs typeface="Calibri" panose="020F0502020204030204" pitchFamily="34" charset="0"/>
              </a:rPr>
              <a:t>Controversial Legislation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No compensation for private property owners who suffer financial loss</a:t>
            </a:r>
          </a:p>
          <a:p>
            <a:pPr marL="291600" indent="-291600">
              <a:buClr>
                <a:schemeClr val="accent2"/>
              </a:buClr>
              <a:buFont typeface="Arial" panose="020B0604020202020204" pitchFamily="34" charset="0"/>
              <a:buChar char="•"/>
            </a:pPr>
            <a:r>
              <a:rPr lang="en-US" altLang="en-US" dirty="0">
                <a:latin typeface="Calibri" panose="020F0502020204030204" pitchFamily="34" charset="0"/>
                <a:cs typeface="Calibri" panose="020F0502020204030204" pitchFamily="34" charset="0"/>
              </a:rPr>
              <a:t>Was not reauthorized in 1992 as </a:t>
            </a:r>
            <a:r>
              <a:rPr lang="en-US" altLang="en-US" dirty="0" smtClean="0">
                <a:latin typeface="Calibri" panose="020F0502020204030204" pitchFamily="34" charset="0"/>
                <a:cs typeface="Calibri" panose="020F0502020204030204" pitchFamily="34" charset="0"/>
              </a:rPr>
              <a:t>scheduled</a:t>
            </a:r>
            <a:endParaRPr lang="en-IN" dirty="0">
              <a:latin typeface="Calibri" panose="020F0502020204030204" pitchFamily="34" charset="0"/>
              <a:cs typeface="Calibri" panose="020F0502020204030204" pitchFamily="34" charset="0"/>
            </a:endParaRPr>
          </a:p>
        </p:txBody>
      </p:sp>
      <p:sp>
        <p:nvSpPr>
          <p:cNvPr id="4" name="Content Placeholder 3"/>
          <p:cNvSpPr>
            <a:spLocks noGrp="1"/>
          </p:cNvSpPr>
          <p:nvPr>
            <p:ph sz="quarter" idx="17"/>
          </p:nvPr>
        </p:nvSpPr>
        <p:spPr>
          <a:xfrm>
            <a:off x="304800" y="3495672"/>
            <a:ext cx="4114800" cy="2524128"/>
          </a:xfrm>
        </p:spPr>
        <p:txBody>
          <a:bodyPr/>
          <a:lstStyle/>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Private property rights vs. conservation</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Most cases resolved with compromise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Many species stable or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improving</a:t>
            </a:r>
            <a:endParaRPr lang="en-IN" sz="2600" dirty="0">
              <a:latin typeface="Calibri" panose="020F0502020204030204" pitchFamily="34" charset="0"/>
              <a:cs typeface="Calibri" panose="020F0502020204030204" pitchFamily="34" charset="0"/>
            </a:endParaRPr>
          </a:p>
        </p:txBody>
      </p:sp>
      <p:pic>
        <p:nvPicPr>
          <p:cNvPr id="8" name="Content Placeholder 7" descr="A photo of an eagle flying through the air. Brian Kushner/Alamy Stock Photo"/>
          <p:cNvPicPr>
            <a:picLocks noGrp="1" noChangeAspect="1"/>
          </p:cNvPicPr>
          <p:nvPr>
            <p:ph sz="quarter" idx="18"/>
          </p:nvPr>
        </p:nvPicPr>
        <p:blipFill>
          <a:blip r:embed="rId2"/>
          <a:stretch>
            <a:fillRect/>
          </a:stretch>
        </p:blipFill>
        <p:spPr>
          <a:xfrm>
            <a:off x="4876800" y="3523502"/>
            <a:ext cx="3451536" cy="272489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31</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1145247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Other Conservation Policies and Laws</a:t>
            </a:r>
            <a:endParaRPr lang="en-IN" b="1" dirty="0"/>
          </a:p>
        </p:txBody>
      </p:sp>
      <p:sp>
        <p:nvSpPr>
          <p:cNvPr id="3" name="Content Placeholder 2"/>
          <p:cNvSpPr>
            <a:spLocks noGrp="1"/>
          </p:cNvSpPr>
          <p:nvPr>
            <p:ph sz="quarter" idx="16"/>
          </p:nvPr>
        </p:nvSpPr>
        <p:spPr>
          <a:xfrm>
            <a:off x="304800" y="1752600"/>
            <a:ext cx="8534400" cy="3886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Habitat Conservation Plans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1982 Amendment to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E</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S</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A</a:t>
            </a:r>
            <a:endParaRPr lang="en-US" altLang="en-US" sz="2600" dirty="0">
              <a:latin typeface="Calibri" panose="020F0502020204030204" pitchFamily="34" charset="0"/>
              <a:ea typeface="ＭＳ Ｐゴシック" panose="020B0600070205080204" pitchFamily="34" charset="-128"/>
              <a:cs typeface="Calibri" panose="020F0502020204030204" pitchFamily="34" charset="0"/>
            </a:endParaRP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Resolved conflicts between development interests and species protection</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International Conservation: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World Conservation Strategy (1980)</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Convention on Biological Diversity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Convention on International Trade and Endangered Species of Wild Flora and Fauna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C</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I</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T</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E</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S</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 (1975</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32</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1579805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Wildlife Management</a:t>
            </a:r>
            <a:endParaRPr lang="en-IN" b="1" dirty="0"/>
          </a:p>
        </p:txBody>
      </p:sp>
      <p:sp>
        <p:nvSpPr>
          <p:cNvPr id="3" name="Content Placeholder 2"/>
          <p:cNvSpPr>
            <a:spLocks noGrp="1"/>
          </p:cNvSpPr>
          <p:nvPr>
            <p:ph sz="quarter" idx="16"/>
          </p:nvPr>
        </p:nvSpPr>
        <p:spPr>
          <a:xfrm>
            <a:off x="304800" y="1752600"/>
            <a:ext cx="8534400" cy="2971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Application of conservation principles to manage wild species and their habitats for human benefit or for the welfare of other species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Different priorities than conservation biology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Wildlife managers concerned with common species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Conservation biologist concerned with threatened or endangered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species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33</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1619666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Management of Migratory Animals</a:t>
            </a:r>
            <a:endParaRPr lang="en-IN" b="1" dirty="0"/>
          </a:p>
        </p:txBody>
      </p:sp>
      <p:sp>
        <p:nvSpPr>
          <p:cNvPr id="3" name="Content Placeholder 2"/>
          <p:cNvSpPr>
            <a:spLocks noGrp="1"/>
          </p:cNvSpPr>
          <p:nvPr>
            <p:ph sz="quarter" idx="16"/>
          </p:nvPr>
        </p:nvSpPr>
        <p:spPr>
          <a:xfrm>
            <a:off x="304800" y="1676400"/>
            <a:ext cx="8534400" cy="1295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Ex: Arctic Snow Geese </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Increase in population has damaged much of fragile Arctic coastal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ecosystems</a:t>
            </a:r>
            <a:endParaRPr lang="en-IN" sz="2600" dirty="0">
              <a:latin typeface="Calibri" panose="020F0502020204030204" pitchFamily="34" charset="0"/>
              <a:cs typeface="Calibri" panose="020F0502020204030204" pitchFamily="34" charset="0"/>
            </a:endParaRPr>
          </a:p>
        </p:txBody>
      </p:sp>
      <p:pic>
        <p:nvPicPr>
          <p:cNvPr id="7" name="Content Placeholder 6" descr="A photo. A small lush patch of land is surrounded by a destroyed fence and wasteland where vegetation once grew. HUDSON BAY PROJECT/KRT/Newscom"/>
          <p:cNvPicPr>
            <a:picLocks noGrp="1" noChangeAspect="1"/>
          </p:cNvPicPr>
          <p:nvPr>
            <p:ph sz="quarter" idx="17"/>
          </p:nvPr>
        </p:nvPicPr>
        <p:blipFill>
          <a:blip r:embed="rId2"/>
          <a:stretch>
            <a:fillRect/>
          </a:stretch>
        </p:blipFill>
        <p:spPr>
          <a:xfrm>
            <a:off x="1981200" y="3124200"/>
            <a:ext cx="5044001" cy="310483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34</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5146362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Management of Aquatic Organisms</a:t>
            </a:r>
            <a:endParaRPr lang="en-IN" b="1" dirty="0"/>
          </a:p>
        </p:txBody>
      </p:sp>
      <p:sp>
        <p:nvSpPr>
          <p:cNvPr id="3" name="Content Placeholder 2"/>
          <p:cNvSpPr>
            <a:spLocks noGrp="1"/>
          </p:cNvSpPr>
          <p:nvPr>
            <p:ph sz="quarter" idx="16"/>
          </p:nvPr>
        </p:nvSpPr>
        <p:spPr>
          <a:xfrm>
            <a:off x="304801" y="1600200"/>
            <a:ext cx="4648200" cy="4648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Must be managed to ensure they are not overexploited</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Freshwater fishes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Laws regulate time of year, size of fish, and maximum allowable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catch</a:t>
            </a:r>
          </a:p>
          <a:p>
            <a:pPr marL="291600" indent="-291600">
              <a:buClr>
                <a:schemeClr val="accent2"/>
              </a:buClr>
              <a:buFont typeface="Arial" panose="020B0604020202020204" pitchFamily="34" charset="0"/>
              <a:buChar char="•"/>
            </a:pPr>
            <a:r>
              <a:rPr lang="en-US" altLang="en-US" dirty="0">
                <a:latin typeface="Calibri" panose="020F0502020204030204" pitchFamily="34" charset="0"/>
                <a:cs typeface="Calibri" panose="020F0502020204030204" pitchFamily="34" charset="0"/>
              </a:rPr>
              <a:t>Ocean fishes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Ocean fisheries often viewed as common property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Changing with overfishing</a:t>
            </a:r>
          </a:p>
          <a:p>
            <a:pPr marL="291600" indent="-291600">
              <a:buClr>
                <a:schemeClr val="accent2"/>
              </a:buClr>
              <a:buFont typeface="Arial" panose="020B0604020202020204" pitchFamily="34" charset="0"/>
              <a:buChar char="•"/>
            </a:pPr>
            <a:r>
              <a:rPr lang="en-US" altLang="en-US" dirty="0">
                <a:latin typeface="Calibri" panose="020F0502020204030204" pitchFamily="34" charset="0"/>
                <a:cs typeface="Calibri" panose="020F0502020204030204" pitchFamily="34" charset="0"/>
              </a:rPr>
              <a:t>Commercial </a:t>
            </a:r>
            <a:r>
              <a:rPr lang="en-US" altLang="en-US" dirty="0" smtClean="0">
                <a:latin typeface="Calibri" panose="020F0502020204030204" pitchFamily="34" charset="0"/>
                <a:cs typeface="Calibri" panose="020F0502020204030204" pitchFamily="34" charset="0"/>
              </a:rPr>
              <a:t>Extinction</a:t>
            </a:r>
            <a:endParaRPr lang="en-IN" dirty="0">
              <a:latin typeface="Calibri" panose="020F0502020204030204" pitchFamily="34" charset="0"/>
              <a:cs typeface="Calibri" panose="020F0502020204030204" pitchFamily="34" charset="0"/>
            </a:endParaRPr>
          </a:p>
        </p:txBody>
      </p:sp>
      <p:pic>
        <p:nvPicPr>
          <p:cNvPr id="8" name="Content Placeholder 7" descr="A photo. Roughly five dead whales are on the surface of a ship. A man wears coveralls and a hard hat and stands beside the whales. jeremy sutton-hibbert/Alamy Stock Photo"/>
          <p:cNvPicPr>
            <a:picLocks noGrp="1" noChangeAspect="1"/>
          </p:cNvPicPr>
          <p:nvPr>
            <p:ph sz="quarter" idx="18"/>
          </p:nvPr>
        </p:nvPicPr>
        <p:blipFill>
          <a:blip r:embed="rId2"/>
          <a:stretch>
            <a:fillRect/>
          </a:stretch>
        </p:blipFill>
        <p:spPr>
          <a:xfrm>
            <a:off x="5099598" y="2184342"/>
            <a:ext cx="3845619" cy="272489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35</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4027977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Why We Need Organisms</a:t>
            </a:r>
            <a:endParaRPr lang="en-IN" b="1" dirty="0"/>
          </a:p>
        </p:txBody>
      </p:sp>
      <p:sp>
        <p:nvSpPr>
          <p:cNvPr id="3" name="Content Placeholder 2"/>
          <p:cNvSpPr>
            <a:spLocks noGrp="1"/>
          </p:cNvSpPr>
          <p:nvPr>
            <p:ph sz="quarter" idx="16"/>
          </p:nvPr>
        </p:nvSpPr>
        <p:spPr>
          <a:xfrm>
            <a:off x="304800" y="1752600"/>
            <a:ext cx="8534400" cy="3886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Example contributions to human life: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Food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Clothing</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Shelter</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Pollination of crops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Antibiotics and medicines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Biological processes (nitrogen fixation)</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Biological diversity represents an untapped resource for future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uses</a:t>
            </a:r>
            <a:endParaRPr lang="en-IN"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4</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213165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1035049"/>
          </a:xfrm>
        </p:spPr>
        <p:txBody>
          <a:bodyPr>
            <a:noAutofit/>
          </a:bodyPr>
          <a:lstStyle/>
          <a:p>
            <a:r>
              <a:rPr lang="en-US" altLang="en-US" b="1" dirty="0">
                <a:ea typeface="ＭＳ Ｐゴシック" panose="020B0600070205080204" pitchFamily="34" charset="-128"/>
              </a:rPr>
              <a:t>Ecosystem Services and Species Richness</a:t>
            </a:r>
            <a:endParaRPr lang="en-IN" b="1" dirty="0"/>
          </a:p>
        </p:txBody>
      </p:sp>
      <p:sp>
        <p:nvSpPr>
          <p:cNvPr id="3" name="Content Placeholder 2"/>
          <p:cNvSpPr>
            <a:spLocks noGrp="1"/>
          </p:cNvSpPr>
          <p:nvPr>
            <p:ph sz="quarter" idx="16"/>
          </p:nvPr>
        </p:nvSpPr>
        <p:spPr>
          <a:xfrm>
            <a:off x="304800" y="1752600"/>
            <a:ext cx="4419600" cy="44196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All organisms are interrelated and connected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Remove one and others will respond</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Ecosystem services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Important environmental benefits that ecosystems provide to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people</a:t>
            </a:r>
          </a:p>
          <a:p>
            <a:pPr marL="622800" lvl="1" indent="-320400">
              <a:buClr>
                <a:schemeClr val="accent2"/>
              </a:buClr>
              <a:buSzPct val="80000"/>
              <a:buFont typeface="Courier New" panose="02070309020205020404" pitchFamily="49" charset="0"/>
              <a:buChar char="o"/>
            </a:pPr>
            <a:r>
              <a:rPr lang="en-US" altLang="en-US" sz="2600" dirty="0" smtClean="0">
                <a:latin typeface="Calibri" panose="020F0502020204030204" pitchFamily="34" charset="0"/>
                <a:cs typeface="Calibri" panose="020F0502020204030204" pitchFamily="34" charset="0"/>
              </a:rPr>
              <a:t>Removal </a:t>
            </a:r>
            <a:r>
              <a:rPr lang="en-US" altLang="en-US" sz="2600" dirty="0">
                <a:latin typeface="Calibri" panose="020F0502020204030204" pitchFamily="34" charset="0"/>
                <a:cs typeface="Calibri" panose="020F0502020204030204" pitchFamily="34" charset="0"/>
              </a:rPr>
              <a:t>of a species can decrease ecosystem </a:t>
            </a:r>
            <a:r>
              <a:rPr lang="en-US" altLang="en-US" sz="2600" dirty="0" smtClean="0">
                <a:latin typeface="Calibri" panose="020F0502020204030204" pitchFamily="34" charset="0"/>
                <a:cs typeface="Calibri" panose="020F0502020204030204" pitchFamily="34" charset="0"/>
              </a:rPr>
              <a:t>services</a:t>
            </a:r>
            <a:endParaRPr lang="en-IN" sz="2600" dirty="0">
              <a:latin typeface="Calibri" panose="020F0502020204030204" pitchFamily="34" charset="0"/>
              <a:cs typeface="Calibri" panose="020F0502020204030204" pitchFamily="34" charset="0"/>
            </a:endParaRPr>
          </a:p>
        </p:txBody>
      </p:sp>
      <p:pic>
        <p:nvPicPr>
          <p:cNvPr id="7" name="Content Placeholder 6" descr="A photo shows an American alligator resting on a river bank. Clay ColemanL/SPL/Science Source"/>
          <p:cNvPicPr>
            <a:picLocks noGrp="1" noChangeAspect="1"/>
          </p:cNvPicPr>
          <p:nvPr>
            <p:ph sz="quarter" idx="17"/>
          </p:nvPr>
        </p:nvPicPr>
        <p:blipFill>
          <a:blip r:embed="rId2"/>
          <a:stretch>
            <a:fillRect/>
          </a:stretch>
        </p:blipFill>
        <p:spPr>
          <a:xfrm>
            <a:off x="4876800" y="2362200"/>
            <a:ext cx="4114800" cy="289559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5</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698969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1104900"/>
          </a:xfrm>
        </p:spPr>
        <p:txBody>
          <a:bodyPr>
            <a:noAutofit/>
          </a:bodyPr>
          <a:lstStyle/>
          <a:p>
            <a:r>
              <a:rPr lang="en-US" altLang="en-US" b="1" dirty="0">
                <a:ea typeface="ＭＳ Ｐゴシック" panose="020B0600070205080204" pitchFamily="34" charset="-128"/>
              </a:rPr>
              <a:t>Scientific Importance of Genetic Diversity</a:t>
            </a:r>
            <a:endParaRPr lang="en-IN" b="1" dirty="0"/>
          </a:p>
        </p:txBody>
      </p:sp>
      <p:sp>
        <p:nvSpPr>
          <p:cNvPr id="3" name="Content Placeholder 2"/>
          <p:cNvSpPr>
            <a:spLocks noGrp="1"/>
          </p:cNvSpPr>
          <p:nvPr>
            <p:ph sz="quarter" idx="16"/>
          </p:nvPr>
        </p:nvSpPr>
        <p:spPr>
          <a:xfrm>
            <a:off x="323248" y="1714500"/>
            <a:ext cx="8287352" cy="45339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Genetic variation is critical for species survival</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Humans perform genetic engineering, but this depends on genetic diversity (cannot create genes)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Can incorporate genes from one organism into a different species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Genetic engineering can provide:</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New vaccines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More productive farm animals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Agricultural plants with desirable characteristics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Important to protect genetic diversity for multiple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reasons</a:t>
            </a:r>
            <a:endParaRPr lang="en-IN"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6</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1160135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Medicinal Importance of Organisms</a:t>
            </a:r>
            <a:endParaRPr lang="en-IN" b="1" dirty="0"/>
          </a:p>
        </p:txBody>
      </p:sp>
      <p:sp>
        <p:nvSpPr>
          <p:cNvPr id="3" name="Content Placeholder 2"/>
          <p:cNvSpPr>
            <a:spLocks noGrp="1"/>
          </p:cNvSpPr>
          <p:nvPr>
            <p:ph sz="quarter" idx="16"/>
          </p:nvPr>
        </p:nvSpPr>
        <p:spPr>
          <a:xfrm>
            <a:off x="304800" y="1600200"/>
            <a:ext cx="4114800" cy="4648200"/>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Genetic resources are important to pharmaceutical industry</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Examples:</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Rosy Periwinkle – Cancer drug (right)</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cs typeface="Calibri" panose="020F0502020204030204" pitchFamily="34" charset="0"/>
              </a:rPr>
              <a:t>Aquatic sponge – </a:t>
            </a:r>
            <a:r>
              <a:rPr lang="en-US" altLang="en-US" sz="2200" dirty="0" smtClean="0">
                <a:latin typeface="Calibri" panose="020F0502020204030204" pitchFamily="34" charset="0"/>
                <a:cs typeface="Calibri" panose="020F0502020204030204" pitchFamily="34" charset="0"/>
              </a:rPr>
              <a:t>A</a:t>
            </a:r>
            <a:r>
              <a:rPr lang="en-US" altLang="en-US" sz="100" dirty="0" smtClean="0">
                <a:latin typeface="Calibri" panose="020F0502020204030204" pitchFamily="34" charset="0"/>
                <a:cs typeface="Calibri" panose="020F0502020204030204" pitchFamily="34" charset="0"/>
              </a:rPr>
              <a:t> </a:t>
            </a:r>
            <a:r>
              <a:rPr lang="en-US" altLang="en-US" sz="2200" dirty="0" smtClean="0">
                <a:latin typeface="Calibri" panose="020F0502020204030204" pitchFamily="34" charset="0"/>
                <a:cs typeface="Calibri" panose="020F0502020204030204" pitchFamily="34" charset="0"/>
              </a:rPr>
              <a:t>Z</a:t>
            </a:r>
            <a:r>
              <a:rPr lang="en-US" altLang="en-US" sz="100" dirty="0" smtClean="0">
                <a:latin typeface="Calibri" panose="020F0502020204030204" pitchFamily="34" charset="0"/>
                <a:cs typeface="Calibri" panose="020F0502020204030204" pitchFamily="34" charset="0"/>
              </a:rPr>
              <a:t> </a:t>
            </a:r>
            <a:r>
              <a:rPr lang="en-US" altLang="en-US" sz="2200" dirty="0" smtClean="0">
                <a:latin typeface="Calibri" panose="020F0502020204030204" pitchFamily="34" charset="0"/>
                <a:cs typeface="Calibri" panose="020F0502020204030204" pitchFamily="34" charset="0"/>
              </a:rPr>
              <a:t>T </a:t>
            </a:r>
            <a:r>
              <a:rPr lang="en-US" altLang="en-US" sz="2200" dirty="0">
                <a:latin typeface="Calibri" panose="020F0502020204030204" pitchFamily="34" charset="0"/>
                <a:cs typeface="Calibri" panose="020F0502020204030204" pitchFamily="34" charset="0"/>
              </a:rPr>
              <a:t>(</a:t>
            </a:r>
            <a:r>
              <a:rPr lang="en-US" altLang="en-US" sz="2200" dirty="0" smtClean="0">
                <a:latin typeface="Calibri" panose="020F0502020204030204" pitchFamily="34" charset="0"/>
                <a:cs typeface="Calibri" panose="020F0502020204030204" pitchFamily="34" charset="0"/>
              </a:rPr>
              <a:t>A</a:t>
            </a:r>
            <a:r>
              <a:rPr lang="en-US" altLang="en-US" sz="100" dirty="0" smtClean="0">
                <a:latin typeface="Calibri" panose="020F0502020204030204" pitchFamily="34" charset="0"/>
                <a:cs typeface="Calibri" panose="020F0502020204030204" pitchFamily="34" charset="0"/>
              </a:rPr>
              <a:t> </a:t>
            </a:r>
            <a:r>
              <a:rPr lang="en-US" altLang="en-US" sz="2200" dirty="0" smtClean="0">
                <a:latin typeface="Calibri" panose="020F0502020204030204" pitchFamily="34" charset="0"/>
                <a:cs typeface="Calibri" panose="020F0502020204030204" pitchFamily="34" charset="0"/>
              </a:rPr>
              <a:t>I</a:t>
            </a:r>
            <a:r>
              <a:rPr lang="en-US" altLang="en-US" sz="100" dirty="0" smtClean="0">
                <a:latin typeface="Calibri" panose="020F0502020204030204" pitchFamily="34" charset="0"/>
                <a:cs typeface="Calibri" panose="020F0502020204030204" pitchFamily="34" charset="0"/>
              </a:rPr>
              <a:t> </a:t>
            </a:r>
            <a:r>
              <a:rPr lang="en-US" altLang="en-US" sz="2200" dirty="0" smtClean="0">
                <a:latin typeface="Calibri" panose="020F0502020204030204" pitchFamily="34" charset="0"/>
                <a:cs typeface="Calibri" panose="020F0502020204030204" pitchFamily="34" charset="0"/>
              </a:rPr>
              <a:t>D</a:t>
            </a:r>
            <a:r>
              <a:rPr lang="en-US" altLang="en-US" sz="100" dirty="0" smtClean="0">
                <a:latin typeface="Calibri" panose="020F0502020204030204" pitchFamily="34" charset="0"/>
                <a:cs typeface="Calibri" panose="020F0502020204030204" pitchFamily="34" charset="0"/>
              </a:rPr>
              <a:t> </a:t>
            </a:r>
            <a:r>
              <a:rPr lang="en-US" altLang="en-US" sz="2200" dirty="0" smtClean="0">
                <a:latin typeface="Calibri" panose="020F0502020204030204" pitchFamily="34" charset="0"/>
                <a:cs typeface="Calibri" panose="020F0502020204030204" pitchFamily="34" charset="0"/>
              </a:rPr>
              <a:t>S </a:t>
            </a:r>
            <a:r>
              <a:rPr lang="en-US" altLang="en-US" sz="2200" dirty="0">
                <a:latin typeface="Calibri" panose="020F0502020204030204" pitchFamily="34" charset="0"/>
                <a:cs typeface="Calibri" panose="020F0502020204030204" pitchFamily="34" charset="0"/>
              </a:rPr>
              <a:t>drug)</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cs typeface="Calibri" panose="020F0502020204030204" pitchFamily="34" charset="0"/>
              </a:rPr>
              <a:t>Top 20 top-selling prescription drugs either natural, slightly modified natural, or synthetic (but originally from organisms</a:t>
            </a:r>
            <a:r>
              <a:rPr lang="en-US" altLang="en-US" sz="2400" dirty="0" smtClean="0">
                <a:latin typeface="Calibri" panose="020F0502020204030204" pitchFamily="34" charset="0"/>
                <a:cs typeface="Calibri" panose="020F0502020204030204" pitchFamily="34" charset="0"/>
              </a:rPr>
              <a:t>)</a:t>
            </a:r>
            <a:endParaRPr lang="en-IN" sz="2400" dirty="0">
              <a:latin typeface="Calibri" panose="020F0502020204030204" pitchFamily="34" charset="0"/>
              <a:cs typeface="Calibri" panose="020F0502020204030204" pitchFamily="34" charset="0"/>
            </a:endParaRPr>
          </a:p>
        </p:txBody>
      </p:sp>
      <p:pic>
        <p:nvPicPr>
          <p:cNvPr id="7" name="Content Placeholder 6" descr="A photo. A bushel of blooming rosy periwinkles. Florapix/Alamy Stock Photo"/>
          <p:cNvPicPr>
            <a:picLocks noGrp="1" noChangeAspect="1"/>
          </p:cNvPicPr>
          <p:nvPr>
            <p:ph sz="quarter" idx="17"/>
          </p:nvPr>
        </p:nvPicPr>
        <p:blipFill>
          <a:blip r:embed="rId2"/>
          <a:stretch>
            <a:fillRect/>
          </a:stretch>
        </p:blipFill>
        <p:spPr>
          <a:xfrm>
            <a:off x="4724400" y="2531033"/>
            <a:ext cx="4114800" cy="304688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7</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4014899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Importance of Organisms</a:t>
            </a:r>
            <a:endParaRPr lang="en-IN" b="1" dirty="0"/>
          </a:p>
        </p:txBody>
      </p:sp>
      <p:sp>
        <p:nvSpPr>
          <p:cNvPr id="3" name="Content Placeholder 2"/>
          <p:cNvSpPr>
            <a:spLocks noGrp="1"/>
          </p:cNvSpPr>
          <p:nvPr>
            <p:ph sz="quarter" idx="16"/>
          </p:nvPr>
        </p:nvSpPr>
        <p:spPr>
          <a:xfrm>
            <a:off x="304800" y="1752600"/>
            <a:ext cx="85344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Agricultural Importance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Numerous species that are nutritionally superior to the food we eat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Industrial Importance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Industry depends on many products from organisms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Oils and lubricants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Paper and lumber</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Ethical and Aesthetic Importance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Mental health, inspiration,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recreation</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8</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2180996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761999"/>
          </a:xfrm>
        </p:spPr>
        <p:txBody>
          <a:bodyPr>
            <a:normAutofit/>
          </a:bodyPr>
          <a:lstStyle/>
          <a:p>
            <a:r>
              <a:rPr lang="en-US" altLang="en-US" b="1" dirty="0">
                <a:ea typeface="ＭＳ Ｐゴシック" panose="020B0600070205080204" pitchFamily="34" charset="-128"/>
              </a:rPr>
              <a:t>Extinction</a:t>
            </a:r>
            <a:endParaRPr lang="en-IN" b="1" dirty="0"/>
          </a:p>
        </p:txBody>
      </p:sp>
      <p:sp>
        <p:nvSpPr>
          <p:cNvPr id="3" name="Content Placeholder 2"/>
          <p:cNvSpPr>
            <a:spLocks noGrp="1"/>
          </p:cNvSpPr>
          <p:nvPr>
            <p:ph sz="quarter" idx="16"/>
          </p:nvPr>
        </p:nvSpPr>
        <p:spPr>
          <a:xfrm>
            <a:off x="304800" y="1752600"/>
            <a:ext cx="8534400" cy="4114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Extinction – death of the last individual of a species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Elimination of species from Earth</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Irreversible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Eventual fate of all species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Background extinction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Continuous, low level extinction of species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Mass extinction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Numerous species disappear in a relatively short period of geologic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history</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9</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98303864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7b110805025c84def4c4bee5b15232ca3022"/>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4" ma:contentTypeDescription="Create a new document." ma:contentTypeScope="" ma:versionID="3d33c06fcea50926218be754780d0437">
  <xsd:schema xmlns:xsd="http://www.w3.org/2001/XMLSchema" xmlns:xs="http://www.w3.org/2001/XMLSchema" xmlns:p="http://schemas.microsoft.com/office/2006/metadata/properties" xmlns:ns3="b020c952-d6ce-41f4-aa03-23125b03a1ca" targetNamespace="http://schemas.microsoft.com/office/2006/metadata/properties" ma:root="true" ma:fieldsID="4eb87c9e730e541744233613dd4fc13b" ns3:_="">
    <xsd:import namespace="b020c952-d6ce-41f4-aa03-23125b03a1c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1C71EB-81EB-430C-AADD-7391148CA650}">
  <ds:schemaRef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b020c952-d6ce-41f4-aa03-23125b03a1ca"/>
    <ds:schemaRef ds:uri="http://www.w3.org/XML/1998/namespace"/>
    <ds:schemaRef ds:uri="http://purl.org/dc/dcmitype/"/>
  </ds:schemaRefs>
</ds:datastoreItem>
</file>

<file path=customXml/itemProps2.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3.xml><?xml version="1.0" encoding="utf-8"?>
<ds:datastoreItem xmlns:ds="http://schemas.openxmlformats.org/officeDocument/2006/customXml" ds:itemID="{725D54F5-D946-47F1-818A-6E26B30C5B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16330</TotalTime>
  <Words>1561</Words>
  <Application>Microsoft Office PowerPoint</Application>
  <PresentationFormat>On-screen Show (4:3)</PresentationFormat>
  <Paragraphs>266</Paragraphs>
  <Slides>35</Slides>
  <Notes>0</Notes>
  <HiddenSlides>0</HiddenSlides>
  <MMClips>0</MMClips>
  <ScaleCrop>false</ScaleCrop>
  <HeadingPairs>
    <vt:vector size="8" baseType="variant">
      <vt:variant>
        <vt:lpstr>Fonts Used</vt:lpstr>
      </vt:variant>
      <vt:variant>
        <vt:i4>6</vt:i4>
      </vt:variant>
      <vt:variant>
        <vt:lpstr>Theme</vt:lpstr>
      </vt:variant>
      <vt:variant>
        <vt:i4>7</vt:i4>
      </vt:variant>
      <vt:variant>
        <vt:lpstr>Embedded OLE Servers</vt:lpstr>
      </vt:variant>
      <vt:variant>
        <vt:i4>1</vt:i4>
      </vt:variant>
      <vt:variant>
        <vt:lpstr>Slide Titles</vt:lpstr>
      </vt:variant>
      <vt:variant>
        <vt:i4>35</vt:i4>
      </vt:variant>
    </vt:vector>
  </HeadingPairs>
  <TitlesOfParts>
    <vt:vector size="49" baseType="lpstr">
      <vt:lpstr>ＭＳ Ｐゴシック</vt: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Equation</vt:lpstr>
      <vt:lpstr>PowerPoint Presentation</vt:lpstr>
      <vt:lpstr>The Invasive Burmese Python</vt:lpstr>
      <vt:lpstr>Biological Diversity</vt:lpstr>
      <vt:lpstr>Why We Need Organisms</vt:lpstr>
      <vt:lpstr>Ecosystem Services and Species Richness</vt:lpstr>
      <vt:lpstr>Scientific Importance of Genetic Diversity</vt:lpstr>
      <vt:lpstr>Medicinal Importance of Organisms</vt:lpstr>
      <vt:lpstr>Importance of Organisms</vt:lpstr>
      <vt:lpstr>Extinction</vt:lpstr>
      <vt:lpstr>Endangered or Extinct Species</vt:lpstr>
      <vt:lpstr>Additional Endangered or Extinct Species</vt:lpstr>
      <vt:lpstr>Endangered and Threatened Species</vt:lpstr>
      <vt:lpstr>Characteristics of Many Endangered Species</vt:lpstr>
      <vt:lpstr>Swamp Pinks - Endangered</vt:lpstr>
      <vt:lpstr>Habitat Fragmentation</vt:lpstr>
      <vt:lpstr>Where is Declining Biological Diversity the Greatest Problem?</vt:lpstr>
      <vt:lpstr>Biodiversity Hotspots</vt:lpstr>
      <vt:lpstr>Causes of Declining Biodiversity</vt:lpstr>
      <vt:lpstr>Human Causes - Land Use Change</vt:lpstr>
      <vt:lpstr>Human Causes - Invasive Species</vt:lpstr>
      <vt:lpstr>Human Causes - Overexploitation</vt:lpstr>
      <vt:lpstr>Human Causes - Pollution</vt:lpstr>
      <vt:lpstr>Threats to Amphibian Species</vt:lpstr>
      <vt:lpstr>Conservation Biology</vt:lpstr>
      <vt:lpstr>Connecting Fragmented Habitats</vt:lpstr>
      <vt:lpstr>Proposed Florida Wildlife Corridor</vt:lpstr>
      <vt:lpstr>Restoring Damaged Habitats</vt:lpstr>
      <vt:lpstr>Zoos, Aquaria, and Botanical Gardens</vt:lpstr>
      <vt:lpstr>Seed Banks</vt:lpstr>
      <vt:lpstr>Conservation Policies and Laws</vt:lpstr>
      <vt:lpstr>Endangered Species Act</vt:lpstr>
      <vt:lpstr>Other Conservation Policies and Laws</vt:lpstr>
      <vt:lpstr>Wildlife Management</vt:lpstr>
      <vt:lpstr>Management of Migratory Animals</vt:lpstr>
      <vt:lpstr>Management of Aquatic Organisms</vt:lpstr>
    </vt:vector>
  </TitlesOfParts>
  <Company>John Wiley and Sons,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Parker, Rebekah Pine</cp:lastModifiedBy>
  <cp:revision>1550</cp:revision>
  <cp:lastPrinted>2017-04-26T13:25:47Z</cp:lastPrinted>
  <dcterms:created xsi:type="dcterms:W3CDTF">2017-04-21T14:49:46Z</dcterms:created>
  <dcterms:modified xsi:type="dcterms:W3CDTF">2020-09-10T15:21:10Z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