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59" r:id="rId4"/>
    <p:sldId id="257" r:id="rId5"/>
    <p:sldId id="260" r:id="rId6"/>
    <p:sldId id="261" r:id="rId7"/>
    <p:sldId id="262" r:id="rId8"/>
    <p:sldId id="263" r:id="rId9"/>
    <p:sldId id="264" r:id="rId10"/>
    <p:sldId id="265" r:id="rId11"/>
    <p:sldId id="266" r:id="rId12"/>
    <p:sldId id="267" r:id="rId13"/>
    <p:sldId id="268" r:id="rId14"/>
    <p:sldId id="271" r:id="rId15"/>
    <p:sldId id="272" r:id="rId16"/>
    <p:sldId id="269" r:id="rId17"/>
    <p:sldId id="270"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200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8DE1BC-F773-5849-81D3-403B7D137654}" type="datetimeFigureOut">
              <a:rPr lang="en-US" smtClean="0"/>
              <a:t>9/1/20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103874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DE1BC-F773-5849-81D3-403B7D137654}" type="datetimeFigureOut">
              <a:rPr lang="en-US" smtClean="0"/>
              <a:t>9/1/20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195543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DE1BC-F773-5849-81D3-403B7D137654}" type="datetimeFigureOut">
              <a:rPr lang="en-US" smtClean="0"/>
              <a:t>9/1/20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245829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DE1BC-F773-5849-81D3-403B7D137654}" type="datetimeFigureOut">
              <a:rPr lang="en-US" smtClean="0"/>
              <a:t>9/1/20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350810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8DE1BC-F773-5849-81D3-403B7D137654}" type="datetimeFigureOut">
              <a:rPr lang="en-US" smtClean="0"/>
              <a:t>9/1/20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3206145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8DE1BC-F773-5849-81D3-403B7D137654}" type="datetimeFigureOut">
              <a:rPr lang="en-US" smtClean="0"/>
              <a:t>9/1/20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2844166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8DE1BC-F773-5849-81D3-403B7D137654}" type="datetimeFigureOut">
              <a:rPr lang="en-US" smtClean="0"/>
              <a:t>9/1/20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3563866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8DE1BC-F773-5849-81D3-403B7D137654}" type="datetimeFigureOut">
              <a:rPr lang="en-US" smtClean="0"/>
              <a:t>9/1/20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3322649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8DE1BC-F773-5849-81D3-403B7D137654}" type="datetimeFigureOut">
              <a:rPr lang="en-US" smtClean="0"/>
              <a:t>9/1/20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3482224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8DE1BC-F773-5849-81D3-403B7D137654}" type="datetimeFigureOut">
              <a:rPr lang="en-US" smtClean="0"/>
              <a:t>9/1/20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3136346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8DE1BC-F773-5849-81D3-403B7D137654}" type="datetimeFigureOut">
              <a:rPr lang="en-US" smtClean="0"/>
              <a:t>9/1/20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9B25E5-9B5F-5D41-AC17-B8B6F951CFD9}" type="slidenum">
              <a:rPr lang="en-US" smtClean="0"/>
              <a:t>‹#›</a:t>
            </a:fld>
            <a:endParaRPr lang="en-US" dirty="0"/>
          </a:p>
        </p:txBody>
      </p:sp>
    </p:spTree>
    <p:extLst>
      <p:ext uri="{BB962C8B-B14F-4D97-AF65-F5344CB8AC3E}">
        <p14:creationId xmlns:p14="http://schemas.microsoft.com/office/powerpoint/2010/main" val="6877385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8DE1BC-F773-5849-81D3-403B7D137654}" type="datetimeFigureOut">
              <a:rPr lang="en-US" smtClean="0"/>
              <a:t>9/1/20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9B25E5-9B5F-5D41-AC17-B8B6F951CFD9}" type="slidenum">
              <a:rPr lang="en-US" smtClean="0"/>
              <a:t>‹#›</a:t>
            </a:fld>
            <a:endParaRPr lang="en-US" dirty="0"/>
          </a:p>
        </p:txBody>
      </p:sp>
    </p:spTree>
    <p:extLst>
      <p:ext uri="{BB962C8B-B14F-4D97-AF65-F5344CB8AC3E}">
        <p14:creationId xmlns:p14="http://schemas.microsoft.com/office/powerpoint/2010/main" val="1144131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 Id="rId3"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G"/><Relationship Id="rId3"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jpeg"/><Relationship Id="rId3"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G"/><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Camera Mechanics, Choices and Composition </a:t>
            </a:r>
            <a:endParaRPr lang="en-US" dirty="0"/>
          </a:p>
        </p:txBody>
      </p:sp>
    </p:spTree>
    <p:extLst>
      <p:ext uri="{BB962C8B-B14F-4D97-AF65-F5344CB8AC3E}">
        <p14:creationId xmlns:p14="http://schemas.microsoft.com/office/powerpoint/2010/main" val="9279725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SC_0112.JPG"/>
          <p:cNvPicPr>
            <a:picLocks noGrp="1" noChangeAspect="1"/>
          </p:cNvPicPr>
          <p:nvPr>
            <p:ph sz="half" idx="1"/>
          </p:nvPr>
        </p:nvPicPr>
        <p:blipFill>
          <a:blip r:embed="rId2">
            <a:extLst>
              <a:ext uri="{28A0092B-C50C-407E-A947-70E740481C1C}">
                <a14:useLocalDpi xmlns:a14="http://schemas.microsoft.com/office/drawing/2010/main" val="0"/>
              </a:ext>
            </a:extLst>
          </a:blip>
          <a:srcRect t="-29565" b="-29565"/>
          <a:stretch>
            <a:fillRect/>
          </a:stretch>
        </p:blipFill>
        <p:spPr>
          <a:xfrm rot="16200000">
            <a:off x="335360" y="923753"/>
            <a:ext cx="4282281" cy="4525963"/>
          </a:xfrm>
        </p:spPr>
      </p:pic>
      <p:pic>
        <p:nvPicPr>
          <p:cNvPr id="7" name="Content Placeholder 6" descr="DSC_0141.JPG"/>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t="-34365" b="-34365"/>
          <a:stretch/>
        </p:blipFill>
        <p:spPr>
          <a:xfrm>
            <a:off x="4648200" y="958506"/>
            <a:ext cx="4038600" cy="4525963"/>
          </a:xfrm>
        </p:spPr>
      </p:pic>
      <p:sp>
        <p:nvSpPr>
          <p:cNvPr id="6" name="TextBox 5"/>
          <p:cNvSpPr txBox="1"/>
          <p:nvPr/>
        </p:nvSpPr>
        <p:spPr>
          <a:xfrm>
            <a:off x="1124856" y="5580729"/>
            <a:ext cx="2736672" cy="369332"/>
          </a:xfrm>
          <a:prstGeom prst="rect">
            <a:avLst/>
          </a:prstGeom>
          <a:noFill/>
        </p:spPr>
        <p:txBody>
          <a:bodyPr wrap="none" rtlCol="0">
            <a:spAutoFit/>
          </a:bodyPr>
          <a:lstStyle/>
          <a:p>
            <a:r>
              <a:rPr lang="en-US" dirty="0" smtClean="0"/>
              <a:t>1/100 F4.5 ISO 1600 48mm</a:t>
            </a:r>
            <a:endParaRPr lang="en-US" dirty="0"/>
          </a:p>
        </p:txBody>
      </p:sp>
      <p:sp>
        <p:nvSpPr>
          <p:cNvPr id="8" name="TextBox 7"/>
          <p:cNvSpPr txBox="1"/>
          <p:nvPr/>
        </p:nvSpPr>
        <p:spPr>
          <a:xfrm>
            <a:off x="5479143" y="5333201"/>
            <a:ext cx="2444412" cy="369332"/>
          </a:xfrm>
          <a:prstGeom prst="rect">
            <a:avLst/>
          </a:prstGeom>
          <a:noFill/>
        </p:spPr>
        <p:txBody>
          <a:bodyPr wrap="none" rtlCol="0">
            <a:spAutoFit/>
          </a:bodyPr>
          <a:lstStyle/>
          <a:p>
            <a:r>
              <a:rPr lang="en-US" dirty="0" smtClean="0"/>
              <a:t>1/40 F22 ISO 400 24mm</a:t>
            </a:r>
            <a:endParaRPr lang="en-US" dirty="0"/>
          </a:p>
        </p:txBody>
      </p:sp>
    </p:spTree>
    <p:extLst>
      <p:ext uri="{BB962C8B-B14F-4D97-AF65-F5344CB8AC3E}">
        <p14:creationId xmlns:p14="http://schemas.microsoft.com/office/powerpoint/2010/main" val="65936106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Meter</a:t>
            </a:r>
            <a:endParaRPr lang="en-US" dirty="0"/>
          </a:p>
        </p:txBody>
      </p:sp>
      <p:sp>
        <p:nvSpPr>
          <p:cNvPr id="3" name="Content Placeholder 2"/>
          <p:cNvSpPr>
            <a:spLocks noGrp="1"/>
          </p:cNvSpPr>
          <p:nvPr>
            <p:ph sz="half" idx="1"/>
          </p:nvPr>
        </p:nvSpPr>
        <p:spPr>
          <a:xfrm>
            <a:off x="457200" y="1491342"/>
            <a:ext cx="8229600" cy="4525963"/>
          </a:xfrm>
        </p:spPr>
        <p:txBody>
          <a:bodyPr/>
          <a:lstStyle/>
          <a:p>
            <a:pPr marL="0" indent="0">
              <a:buNone/>
            </a:pPr>
            <a:r>
              <a:rPr lang="en-US" dirty="0" smtClean="0"/>
              <a:t>The camera’s light meter computes all the light information coming from the aperture setting, shutter setting and ISO setting and calculates how these settings relate to “correct” exposure.  It is viewed through the view finder and can be manipulated by changing any of the three settings. It is often seen as a plus sign for over-exposure, a minus sign for under-exposure with a zero or a “home plate” symbol in the middle of the two extremes. A series of hash marks appear or disappear as you adjust towards the middle.</a:t>
            </a:r>
            <a:endParaRPr lang="en-US" dirty="0"/>
          </a:p>
        </p:txBody>
      </p:sp>
    </p:spTree>
    <p:extLst>
      <p:ext uri="{BB962C8B-B14F-4D97-AF65-F5344CB8AC3E}">
        <p14:creationId xmlns:p14="http://schemas.microsoft.com/office/powerpoint/2010/main" val="336841209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Camera controls and composition</a:t>
            </a:r>
            <a:endParaRPr lang="en-US" dirty="0"/>
          </a:p>
        </p:txBody>
      </p:sp>
      <p:sp>
        <p:nvSpPr>
          <p:cNvPr id="3" name="Content Placeholder 2"/>
          <p:cNvSpPr>
            <a:spLocks noGrp="1"/>
          </p:cNvSpPr>
          <p:nvPr>
            <p:ph sz="half" idx="1"/>
          </p:nvPr>
        </p:nvSpPr>
        <p:spPr/>
        <p:txBody>
          <a:bodyPr>
            <a:normAutofit lnSpcReduction="10000"/>
          </a:bodyPr>
          <a:lstStyle/>
          <a:p>
            <a:pPr marL="0" indent="0">
              <a:buNone/>
            </a:pPr>
            <a:r>
              <a:rPr lang="en-US" dirty="0" smtClean="0"/>
              <a:t>Depth of field</a:t>
            </a:r>
          </a:p>
          <a:p>
            <a:pPr marL="0" indent="0">
              <a:buNone/>
            </a:pPr>
            <a:r>
              <a:rPr lang="en-US" dirty="0" smtClean="0"/>
              <a:t>The range of acceptable focus, can be used to direct the viewer’s attention from foreground to background.</a:t>
            </a:r>
            <a:endParaRPr lang="en-US" dirty="0"/>
          </a:p>
        </p:txBody>
      </p:sp>
      <p:sp>
        <p:nvSpPr>
          <p:cNvPr id="4" name="Content Placeholder 3"/>
          <p:cNvSpPr>
            <a:spLocks noGrp="1"/>
          </p:cNvSpPr>
          <p:nvPr>
            <p:ph sz="half" idx="2"/>
          </p:nvPr>
        </p:nvSpPr>
        <p:spPr/>
        <p:txBody>
          <a:bodyPr>
            <a:normAutofit lnSpcReduction="10000"/>
          </a:bodyPr>
          <a:lstStyle/>
          <a:p>
            <a:pPr marL="0" indent="0">
              <a:buNone/>
            </a:pPr>
            <a:r>
              <a:rPr lang="en-US" dirty="0" smtClean="0"/>
              <a:t>Motion can be captured as “stop action” or frozen with fast shutter settings or blurred as the settings are slowed. Each offers different visual interpretations. Slow shutter settings require a steady hand or a tri-pod to avoid camera shake blurring.</a:t>
            </a:r>
            <a:endParaRPr lang="en-US" dirty="0"/>
          </a:p>
        </p:txBody>
      </p:sp>
    </p:spTree>
    <p:extLst>
      <p:ext uri="{BB962C8B-B14F-4D97-AF65-F5344CB8AC3E}">
        <p14:creationId xmlns:p14="http://schemas.microsoft.com/office/powerpoint/2010/main" val="323553628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Framing can impact the interpretation of a scene and can affect our sense of what is “real”.</a:t>
            </a:r>
            <a:endParaRPr lang="en-US" sz="3200" dirty="0"/>
          </a:p>
        </p:txBody>
      </p:sp>
      <p:pic>
        <p:nvPicPr>
          <p:cNvPr id="7" name="Picture 6" descr="DSC_012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9895" y="2097937"/>
            <a:ext cx="4817642" cy="3199777"/>
          </a:xfrm>
          <a:prstGeom prst="rect">
            <a:avLst/>
          </a:prstGeom>
        </p:spPr>
      </p:pic>
      <p:sp>
        <p:nvSpPr>
          <p:cNvPr id="3" name="TextBox 2"/>
          <p:cNvSpPr txBox="1"/>
          <p:nvPr/>
        </p:nvSpPr>
        <p:spPr>
          <a:xfrm>
            <a:off x="2485572" y="5696857"/>
            <a:ext cx="4095993" cy="369332"/>
          </a:xfrm>
          <a:prstGeom prst="rect">
            <a:avLst/>
          </a:prstGeom>
          <a:noFill/>
        </p:spPr>
        <p:txBody>
          <a:bodyPr wrap="none" rtlCol="0">
            <a:spAutoFit/>
          </a:bodyPr>
          <a:lstStyle/>
          <a:p>
            <a:r>
              <a:rPr lang="en-US" dirty="0" smtClean="0"/>
              <a:t>What do you see? What do you perceive?</a:t>
            </a:r>
            <a:endParaRPr lang="en-US" dirty="0"/>
          </a:p>
        </p:txBody>
      </p:sp>
    </p:spTree>
    <p:extLst>
      <p:ext uri="{BB962C8B-B14F-4D97-AF65-F5344CB8AC3E}">
        <p14:creationId xmlns:p14="http://schemas.microsoft.com/office/powerpoint/2010/main" val="286696036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521505"/>
          </a:xfrm>
        </p:spPr>
        <p:txBody>
          <a:bodyPr>
            <a:normAutofit/>
          </a:bodyPr>
          <a:lstStyle/>
          <a:p>
            <a:r>
              <a:rPr lang="en-US" dirty="0" smtClean="0"/>
              <a:t>Shortening the focal length of the lens and a slight shift in position.</a:t>
            </a:r>
            <a:endParaRPr lang="en-US" dirty="0"/>
          </a:p>
        </p:txBody>
      </p:sp>
      <p:pic>
        <p:nvPicPr>
          <p:cNvPr id="5" name="Picture 4" descr="DSC_01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2633" y="2013857"/>
            <a:ext cx="4758117" cy="3160242"/>
          </a:xfrm>
          <a:prstGeom prst="rect">
            <a:avLst/>
          </a:prstGeom>
        </p:spPr>
      </p:pic>
      <p:sp>
        <p:nvSpPr>
          <p:cNvPr id="6" name="TextBox 5"/>
          <p:cNvSpPr txBox="1"/>
          <p:nvPr/>
        </p:nvSpPr>
        <p:spPr>
          <a:xfrm>
            <a:off x="725713" y="5599669"/>
            <a:ext cx="7930376" cy="369332"/>
          </a:xfrm>
          <a:prstGeom prst="rect">
            <a:avLst/>
          </a:prstGeom>
          <a:noFill/>
        </p:spPr>
        <p:txBody>
          <a:bodyPr wrap="none" rtlCol="0">
            <a:spAutoFit/>
          </a:bodyPr>
          <a:lstStyle/>
          <a:p>
            <a:r>
              <a:rPr lang="en-US" dirty="0" smtClean="0"/>
              <a:t>Now, what do you see? How has your perception of what you are seeing changed?</a:t>
            </a:r>
            <a:endParaRPr lang="en-US" dirty="0"/>
          </a:p>
        </p:txBody>
      </p:sp>
    </p:spTree>
    <p:extLst>
      <p:ext uri="{BB962C8B-B14F-4D97-AF65-F5344CB8AC3E}">
        <p14:creationId xmlns:p14="http://schemas.microsoft.com/office/powerpoint/2010/main" val="136602789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Shortening the focal length more.</a:t>
            </a:r>
            <a:endParaRPr lang="en-US" dirty="0"/>
          </a:p>
        </p:txBody>
      </p:sp>
      <p:pic>
        <p:nvPicPr>
          <p:cNvPr id="5" name="Picture 4" descr="DSC_012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4899" y="1778000"/>
            <a:ext cx="5117101" cy="3398671"/>
          </a:xfrm>
          <a:prstGeom prst="rect">
            <a:avLst/>
          </a:prstGeom>
        </p:spPr>
      </p:pic>
    </p:spTree>
    <p:extLst>
      <p:ext uri="{BB962C8B-B14F-4D97-AF65-F5344CB8AC3E}">
        <p14:creationId xmlns:p14="http://schemas.microsoft.com/office/powerpoint/2010/main" val="74991947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SC_0143.JPG"/>
          <p:cNvPicPr>
            <a:picLocks noGrp="1" noChangeAspect="1"/>
          </p:cNvPicPr>
          <p:nvPr>
            <p:ph sz="half" idx="1"/>
          </p:nvPr>
        </p:nvPicPr>
        <p:blipFill>
          <a:blip r:embed="rId2">
            <a:extLst>
              <a:ext uri="{28A0092B-C50C-407E-A947-70E740481C1C}">
                <a14:useLocalDpi xmlns:a14="http://schemas.microsoft.com/office/drawing/2010/main" val="0"/>
              </a:ext>
            </a:extLst>
          </a:blip>
          <a:srcRect t="-34366" b="-34366"/>
          <a:stretch>
            <a:fillRect/>
          </a:stretch>
        </p:blipFill>
        <p:spPr>
          <a:xfrm>
            <a:off x="742723" y="801914"/>
            <a:ext cx="4038600" cy="4525963"/>
          </a:xfrm>
        </p:spPr>
      </p:pic>
      <p:pic>
        <p:nvPicPr>
          <p:cNvPr id="6" name="Content Placeholder 5" descr="DSC_0144.JPG"/>
          <p:cNvPicPr>
            <a:picLocks noGrp="1" noChangeAspect="1"/>
          </p:cNvPicPr>
          <p:nvPr>
            <p:ph sz="half" idx="2"/>
          </p:nvPr>
        </p:nvPicPr>
        <p:blipFill>
          <a:blip r:embed="rId3">
            <a:extLst>
              <a:ext uri="{28A0092B-C50C-407E-A947-70E740481C1C}">
                <a14:useLocalDpi xmlns:a14="http://schemas.microsoft.com/office/drawing/2010/main" val="0"/>
              </a:ext>
            </a:extLst>
          </a:blip>
          <a:srcRect t="-34366" b="-34366"/>
          <a:stretch>
            <a:fillRect/>
          </a:stretch>
        </p:blipFill>
        <p:spPr>
          <a:xfrm rot="16200000">
            <a:off x="5025005" y="902948"/>
            <a:ext cx="4038600" cy="4525963"/>
          </a:xfrm>
        </p:spPr>
      </p:pic>
    </p:spTree>
    <p:extLst>
      <p:ext uri="{BB962C8B-B14F-4D97-AF65-F5344CB8AC3E}">
        <p14:creationId xmlns:p14="http://schemas.microsoft.com/office/powerpoint/2010/main" val="16087515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5458506"/>
          </a:xfrm>
        </p:spPr>
        <p:txBody>
          <a:bodyPr>
            <a:normAutofit/>
          </a:bodyPr>
          <a:lstStyle/>
          <a:p>
            <a:r>
              <a:rPr lang="en-US" sz="4000" dirty="0" smtClean="0"/>
              <a:t>Fine Tune </a:t>
            </a:r>
            <a:r>
              <a:rPr lang="en-US" sz="4000" dirty="0"/>
              <a:t>F</a:t>
            </a:r>
            <a:r>
              <a:rPr lang="en-US" sz="4000" dirty="0" smtClean="0"/>
              <a:t>ocusing</a:t>
            </a:r>
            <a:r>
              <a:rPr lang="en-US" sz="3200" dirty="0" smtClean="0"/>
              <a:t/>
            </a:r>
            <a:br>
              <a:rPr lang="en-US" sz="3200" dirty="0" smtClean="0"/>
            </a:br>
            <a:r>
              <a:rPr lang="en-US" sz="3200" dirty="0" smtClean="0"/>
              <a:t>The last thing to set before taking the shot. The focusing ring is located on the lens and sharpens the image in a limited area and beyond the impact of depth of field. It can be controlled either manually or automatically. The automatic setting often has difficulty in low light situations.</a:t>
            </a:r>
            <a:endParaRPr lang="en-US" sz="3200" dirty="0"/>
          </a:p>
        </p:txBody>
      </p:sp>
    </p:spTree>
    <p:extLst>
      <p:ext uri="{BB962C8B-B14F-4D97-AF65-F5344CB8AC3E}">
        <p14:creationId xmlns:p14="http://schemas.microsoft.com/office/powerpoint/2010/main" val="26900057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Everything about photography begins and ends with light</a:t>
            </a:r>
            <a:endParaRPr lang="en-US" dirty="0"/>
          </a:p>
        </p:txBody>
      </p:sp>
      <p:sp>
        <p:nvSpPr>
          <p:cNvPr id="3" name="Content Placeholder 2"/>
          <p:cNvSpPr>
            <a:spLocks noGrp="1"/>
          </p:cNvSpPr>
          <p:nvPr>
            <p:ph idx="1"/>
          </p:nvPr>
        </p:nvSpPr>
        <p:spPr/>
        <p:txBody>
          <a:bodyPr/>
          <a:lstStyle/>
          <a:p>
            <a:pPr marL="0" indent="0">
              <a:buNone/>
            </a:pPr>
            <a:r>
              <a:rPr lang="en-US" dirty="0" smtClean="0"/>
              <a:t>Manual settings of the camera allow control of both light and </a:t>
            </a:r>
            <a:r>
              <a:rPr lang="en-US" dirty="0" err="1" smtClean="0"/>
              <a:t>compostional</a:t>
            </a:r>
            <a:r>
              <a:rPr lang="en-US" dirty="0" smtClean="0"/>
              <a:t> elements. The primary controls that we will be using are:</a:t>
            </a:r>
          </a:p>
          <a:p>
            <a:pPr marL="0" indent="0">
              <a:buNone/>
            </a:pPr>
            <a:r>
              <a:rPr lang="en-US" dirty="0" smtClean="0"/>
              <a:t>Aperture</a:t>
            </a:r>
          </a:p>
          <a:p>
            <a:pPr marL="0" indent="0">
              <a:buNone/>
            </a:pPr>
            <a:r>
              <a:rPr lang="en-US" dirty="0" smtClean="0"/>
              <a:t>Shutter</a:t>
            </a:r>
          </a:p>
          <a:p>
            <a:pPr marL="0" indent="0">
              <a:buNone/>
            </a:pPr>
            <a:r>
              <a:rPr lang="en-US" dirty="0" smtClean="0"/>
              <a:t>ISO</a:t>
            </a:r>
          </a:p>
          <a:p>
            <a:pPr marL="0" indent="0">
              <a:buNone/>
            </a:pPr>
            <a:r>
              <a:rPr lang="en-US" dirty="0" smtClean="0"/>
              <a:t>Light meter </a:t>
            </a:r>
            <a:endParaRPr lang="en-US" dirty="0"/>
          </a:p>
        </p:txBody>
      </p:sp>
    </p:spTree>
    <p:extLst>
      <p:ext uri="{BB962C8B-B14F-4D97-AF65-F5344CB8AC3E}">
        <p14:creationId xmlns:p14="http://schemas.microsoft.com/office/powerpoint/2010/main" val="259167764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Aperture</a:t>
            </a:r>
            <a:br>
              <a:rPr lang="en-US" dirty="0" smtClean="0"/>
            </a:b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Located in the lens it is an opening that controls the amount of light entering the lens through manipulation of the diameter. This works in a similar way to the pupil in your eye.</a:t>
            </a:r>
          </a:p>
          <a:p>
            <a:pPr marL="0" indent="0">
              <a:buNone/>
            </a:pPr>
            <a:r>
              <a:rPr lang="en-US" dirty="0" smtClean="0"/>
              <a:t>It also controls the compositional element depth of field.</a:t>
            </a:r>
          </a:p>
          <a:p>
            <a:pPr marL="0" indent="0">
              <a:buNone/>
            </a:pPr>
            <a:r>
              <a:rPr lang="en-US" dirty="0" smtClean="0"/>
              <a:t>The range of control options are affected by the focal length of the lens. </a:t>
            </a:r>
            <a:endParaRPr lang="en-US" dirty="0"/>
          </a:p>
        </p:txBody>
      </p:sp>
    </p:spTree>
    <p:extLst>
      <p:ext uri="{BB962C8B-B14F-4D97-AF65-F5344CB8AC3E}">
        <p14:creationId xmlns:p14="http://schemas.microsoft.com/office/powerpoint/2010/main" val="191770263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3" descr="apertur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 y="609600"/>
            <a:ext cx="3100388"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4" name="Picture 4" descr="th.jpe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371600"/>
            <a:ext cx="4572000" cy="306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34541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SC_01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1453166" y="1318071"/>
            <a:ext cx="5256644" cy="3491353"/>
          </a:xfrm>
          <a:prstGeom prst="rect">
            <a:avLst/>
          </a:prstGeom>
        </p:spPr>
      </p:pic>
      <p:sp>
        <p:nvSpPr>
          <p:cNvPr id="7" name="TextBox 6"/>
          <p:cNvSpPr txBox="1"/>
          <p:nvPr/>
        </p:nvSpPr>
        <p:spPr>
          <a:xfrm>
            <a:off x="6403919" y="2681736"/>
            <a:ext cx="1017038" cy="646331"/>
          </a:xfrm>
          <a:prstGeom prst="rect">
            <a:avLst/>
          </a:prstGeom>
          <a:noFill/>
        </p:spPr>
        <p:txBody>
          <a:bodyPr wrap="none" rtlCol="0">
            <a:spAutoFit/>
          </a:bodyPr>
          <a:lstStyle/>
          <a:p>
            <a:pPr algn="ctr"/>
            <a:r>
              <a:rPr lang="en-US" dirty="0" smtClean="0"/>
              <a:t>F4 1/100</a:t>
            </a:r>
          </a:p>
          <a:p>
            <a:pPr algn="ctr"/>
            <a:r>
              <a:rPr lang="en-US" dirty="0" smtClean="0"/>
              <a:t>35mm</a:t>
            </a:r>
            <a:endParaRPr lang="en-US" dirty="0"/>
          </a:p>
        </p:txBody>
      </p:sp>
    </p:spTree>
    <p:extLst>
      <p:ext uri="{BB962C8B-B14F-4D97-AF65-F5344CB8AC3E}">
        <p14:creationId xmlns:p14="http://schemas.microsoft.com/office/powerpoint/2010/main" val="217426254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Shutter</a:t>
            </a:r>
            <a:endParaRPr lang="en-US" dirty="0"/>
          </a:p>
        </p:txBody>
      </p:sp>
      <p:sp>
        <p:nvSpPr>
          <p:cNvPr id="3" name="Content Placeholder 2"/>
          <p:cNvSpPr>
            <a:spLocks noGrp="1"/>
          </p:cNvSpPr>
          <p:nvPr>
            <p:ph idx="1"/>
          </p:nvPr>
        </p:nvSpPr>
        <p:spPr>
          <a:xfrm>
            <a:off x="457200" y="1291769"/>
            <a:ext cx="8229600" cy="4525963"/>
          </a:xfrm>
        </p:spPr>
        <p:txBody>
          <a:bodyPr>
            <a:normAutofit fontScale="92500" lnSpcReduction="10000"/>
          </a:bodyPr>
          <a:lstStyle/>
          <a:p>
            <a:pPr marL="0" indent="0">
              <a:buNone/>
            </a:pPr>
            <a:r>
              <a:rPr lang="en-US" dirty="0" smtClean="0"/>
              <a:t>Located in the camera body it “protects” the light gathering surface from the light entering the lens until the photographer is ready to make the shot.  In a film camera it is an actual curtain, in a digital camera it activates the sensor. It controls light by duration of time, the longer it is activated the more light strikes the sensor/film and vice versa. It works in a similar way as your eye lid. </a:t>
            </a:r>
          </a:p>
          <a:p>
            <a:pPr marL="0" indent="0">
              <a:buNone/>
            </a:pPr>
            <a:r>
              <a:rPr lang="en-US" dirty="0" smtClean="0"/>
              <a:t>It also controls the compositional element of motion.</a:t>
            </a:r>
          </a:p>
          <a:p>
            <a:pPr marL="0" indent="0">
              <a:buNone/>
            </a:pPr>
            <a:endParaRPr lang="en-US" dirty="0"/>
          </a:p>
        </p:txBody>
      </p:sp>
    </p:spTree>
    <p:extLst>
      <p:ext uri="{BB962C8B-B14F-4D97-AF65-F5344CB8AC3E}">
        <p14:creationId xmlns:p14="http://schemas.microsoft.com/office/powerpoint/2010/main" val="137399879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4" descr="camera-manual-mode-shutter-spee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838200"/>
            <a:ext cx="63246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8" name="Picture 5" descr="camera-manual-mode-shutterspeed-motion-blu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581400"/>
            <a:ext cx="506412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extBox 6"/>
          <p:cNvSpPr txBox="1">
            <a:spLocks noChangeArrowheads="1"/>
          </p:cNvSpPr>
          <p:nvPr/>
        </p:nvSpPr>
        <p:spPr bwMode="auto">
          <a:xfrm>
            <a:off x="2362200" y="228600"/>
            <a:ext cx="5108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The two different roles of the shutter</a:t>
            </a:r>
          </a:p>
        </p:txBody>
      </p:sp>
      <p:sp>
        <p:nvSpPr>
          <p:cNvPr id="65540" name="TextBox 7"/>
          <p:cNvSpPr txBox="1">
            <a:spLocks noChangeArrowheads="1"/>
          </p:cNvSpPr>
          <p:nvPr/>
        </p:nvSpPr>
        <p:spPr bwMode="auto">
          <a:xfrm>
            <a:off x="228600" y="990600"/>
            <a:ext cx="17526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The control of the amount of  light </a:t>
            </a:r>
          </a:p>
          <a:p>
            <a:pPr algn="ctr" eaLnBrk="1" hangingPunct="1"/>
            <a:r>
              <a:rPr lang="en-US" sz="1800"/>
              <a:t>hitting the light gathering surface</a:t>
            </a:r>
          </a:p>
        </p:txBody>
      </p:sp>
      <p:sp>
        <p:nvSpPr>
          <p:cNvPr id="65541" name="TextBox 8"/>
          <p:cNvSpPr txBox="1">
            <a:spLocks noChangeArrowheads="1"/>
          </p:cNvSpPr>
          <p:nvPr/>
        </p:nvSpPr>
        <p:spPr bwMode="auto">
          <a:xfrm>
            <a:off x="6267450" y="4343400"/>
            <a:ext cx="24669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The control of the </a:t>
            </a:r>
          </a:p>
          <a:p>
            <a:pPr algn="ctr" eaLnBrk="1" hangingPunct="1"/>
            <a:r>
              <a:rPr lang="en-US" sz="1800"/>
              <a:t>visual interpretation of</a:t>
            </a:r>
          </a:p>
          <a:p>
            <a:pPr algn="ctr" eaLnBrk="1" hangingPunct="1"/>
            <a:r>
              <a:rPr lang="en-US" sz="1800"/>
              <a:t>motion</a:t>
            </a:r>
          </a:p>
        </p:txBody>
      </p:sp>
    </p:spTree>
    <p:extLst>
      <p:ext uri="{BB962C8B-B14F-4D97-AF65-F5344CB8AC3E}">
        <p14:creationId xmlns:p14="http://schemas.microsoft.com/office/powerpoint/2010/main" val="140844428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DSC_0138.JPG"/>
          <p:cNvPicPr>
            <a:picLocks noGrp="1" noChangeAspect="1"/>
          </p:cNvPicPr>
          <p:nvPr>
            <p:ph sz="half" idx="2"/>
          </p:nvPr>
        </p:nvPicPr>
        <p:blipFill>
          <a:blip r:embed="rId2">
            <a:extLst>
              <a:ext uri="{28A0092B-C50C-407E-A947-70E740481C1C}">
                <a14:useLocalDpi xmlns:a14="http://schemas.microsoft.com/office/drawing/2010/main" val="0"/>
              </a:ext>
            </a:extLst>
          </a:blip>
          <a:srcRect l="20367" r="20367"/>
          <a:stretch>
            <a:fillRect/>
          </a:stretch>
        </p:blipFill>
        <p:spPr>
          <a:xfrm>
            <a:off x="4648200" y="1128482"/>
            <a:ext cx="4038600" cy="4525963"/>
          </a:xfrm>
        </p:spPr>
      </p:pic>
      <p:sp>
        <p:nvSpPr>
          <p:cNvPr id="8" name="TextBox 7"/>
          <p:cNvSpPr txBox="1"/>
          <p:nvPr/>
        </p:nvSpPr>
        <p:spPr>
          <a:xfrm>
            <a:off x="1741712" y="5969000"/>
            <a:ext cx="1672002" cy="369332"/>
          </a:xfrm>
          <a:prstGeom prst="rect">
            <a:avLst/>
          </a:prstGeom>
          <a:noFill/>
        </p:spPr>
        <p:txBody>
          <a:bodyPr wrap="none" rtlCol="0">
            <a:spAutoFit/>
          </a:bodyPr>
          <a:lstStyle/>
          <a:p>
            <a:r>
              <a:rPr lang="en-US" dirty="0" smtClean="0"/>
              <a:t>1/80 F14 24mm</a:t>
            </a:r>
            <a:endParaRPr lang="en-US" dirty="0"/>
          </a:p>
        </p:txBody>
      </p:sp>
      <p:sp>
        <p:nvSpPr>
          <p:cNvPr id="9" name="TextBox 8"/>
          <p:cNvSpPr txBox="1"/>
          <p:nvPr/>
        </p:nvSpPr>
        <p:spPr>
          <a:xfrm>
            <a:off x="6059709" y="5969000"/>
            <a:ext cx="1672002" cy="369332"/>
          </a:xfrm>
          <a:prstGeom prst="rect">
            <a:avLst/>
          </a:prstGeom>
          <a:noFill/>
        </p:spPr>
        <p:txBody>
          <a:bodyPr wrap="none" rtlCol="0">
            <a:spAutoFit/>
          </a:bodyPr>
          <a:lstStyle/>
          <a:p>
            <a:r>
              <a:rPr lang="en-US" dirty="0" smtClean="0"/>
              <a:t>1/20 F22 24mm</a:t>
            </a:r>
            <a:endParaRPr lang="en-US" dirty="0"/>
          </a:p>
        </p:txBody>
      </p:sp>
      <p:pic>
        <p:nvPicPr>
          <p:cNvPr id="11" name="Content Placeholder 10" descr="DSC_0139.JPG"/>
          <p:cNvPicPr>
            <a:picLocks noGrp="1" noChangeAspect="1"/>
          </p:cNvPicPr>
          <p:nvPr>
            <p:ph sz="half" idx="1"/>
          </p:nvPr>
        </p:nvPicPr>
        <p:blipFill>
          <a:blip r:embed="rId3">
            <a:extLst>
              <a:ext uri="{28A0092B-C50C-407E-A947-70E740481C1C}">
                <a14:useLocalDpi xmlns:a14="http://schemas.microsoft.com/office/drawing/2010/main" val="0"/>
              </a:ext>
            </a:extLst>
          </a:blip>
          <a:srcRect l="20367" r="20367"/>
          <a:stretch>
            <a:fillRect/>
          </a:stretch>
        </p:blipFill>
        <p:spPr>
          <a:xfrm>
            <a:off x="457200" y="1146625"/>
            <a:ext cx="4038600" cy="4525963"/>
          </a:xfrm>
        </p:spPr>
      </p:pic>
      <p:sp>
        <p:nvSpPr>
          <p:cNvPr id="12" name="TextBox 11"/>
          <p:cNvSpPr txBox="1"/>
          <p:nvPr/>
        </p:nvSpPr>
        <p:spPr>
          <a:xfrm>
            <a:off x="302867" y="60008"/>
            <a:ext cx="8491477" cy="923330"/>
          </a:xfrm>
          <a:prstGeom prst="rect">
            <a:avLst/>
          </a:prstGeom>
          <a:noFill/>
        </p:spPr>
        <p:txBody>
          <a:bodyPr wrap="none" rtlCol="0">
            <a:spAutoFit/>
          </a:bodyPr>
          <a:lstStyle/>
          <a:p>
            <a:pPr algn="ctr"/>
            <a:r>
              <a:rPr lang="en-US" dirty="0" smtClean="0"/>
              <a:t>Notice both the effect of shutter manipulation and the subtle difference in depth of field </a:t>
            </a:r>
          </a:p>
          <a:p>
            <a:pPr algn="ctr"/>
            <a:r>
              <a:rPr lang="en-US" dirty="0" smtClean="0"/>
              <a:t>based on the different aperture setting. Also notice the difference in brightness </a:t>
            </a:r>
          </a:p>
          <a:p>
            <a:pPr algn="ctr"/>
            <a:r>
              <a:rPr lang="en-US" dirty="0" smtClean="0"/>
              <a:t>which is the result of the different amounts of light striking the sensor.</a:t>
            </a:r>
            <a:endParaRPr lang="en-US" dirty="0"/>
          </a:p>
        </p:txBody>
      </p:sp>
    </p:spTree>
    <p:extLst>
      <p:ext uri="{BB962C8B-B14F-4D97-AF65-F5344CB8AC3E}">
        <p14:creationId xmlns:p14="http://schemas.microsoft.com/office/powerpoint/2010/main" val="67809876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ISO</a:t>
            </a:r>
            <a:endParaRPr lang="en-US" dirty="0"/>
          </a:p>
        </p:txBody>
      </p:sp>
      <p:sp>
        <p:nvSpPr>
          <p:cNvPr id="3" name="Content Placeholder 2"/>
          <p:cNvSpPr>
            <a:spLocks noGrp="1"/>
          </p:cNvSpPr>
          <p:nvPr>
            <p:ph sz="half" idx="1"/>
          </p:nvPr>
        </p:nvSpPr>
        <p:spPr>
          <a:xfrm>
            <a:off x="457200" y="1600200"/>
            <a:ext cx="8229600" cy="4525963"/>
          </a:xfrm>
        </p:spPr>
        <p:txBody>
          <a:bodyPr/>
          <a:lstStyle/>
          <a:p>
            <a:pPr marL="0" indent="0">
              <a:buNone/>
            </a:pPr>
            <a:r>
              <a:rPr lang="en-US" dirty="0" smtClean="0"/>
              <a:t>The ISO or ASA for film is a rating system for film or sensor “speed”.  In this case speed refers to light sensitivity. Like the aperture and shutter settings it has a system of numbers to interpret the sensitivity.</a:t>
            </a:r>
          </a:p>
          <a:p>
            <a:pPr marL="0" indent="0">
              <a:buNone/>
            </a:pPr>
            <a:r>
              <a:rPr lang="en-US" dirty="0" smtClean="0"/>
              <a:t>The lower the number the less sensitive and vice versa. It also impacts grain size in film or image noise in digital sensors. The lower the number the less noise or smaller grain and vice versa. </a:t>
            </a:r>
            <a:endParaRPr lang="en-US" dirty="0"/>
          </a:p>
        </p:txBody>
      </p:sp>
    </p:spTree>
    <p:extLst>
      <p:ext uri="{BB962C8B-B14F-4D97-AF65-F5344CB8AC3E}">
        <p14:creationId xmlns:p14="http://schemas.microsoft.com/office/powerpoint/2010/main" val="283610403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111</TotalTime>
  <Words>630</Words>
  <Application>Microsoft Macintosh PowerPoint</Application>
  <PresentationFormat>On-screen Show (4:3)</PresentationFormat>
  <Paragraphs>44</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Camera Mechanics, Choices and Composition </vt:lpstr>
      <vt:lpstr>Everything about photography begins and ends with light</vt:lpstr>
      <vt:lpstr> Aperture </vt:lpstr>
      <vt:lpstr>PowerPoint Presentation</vt:lpstr>
      <vt:lpstr>PowerPoint Presentation</vt:lpstr>
      <vt:lpstr>Shutter</vt:lpstr>
      <vt:lpstr>PowerPoint Presentation</vt:lpstr>
      <vt:lpstr>PowerPoint Presentation</vt:lpstr>
      <vt:lpstr>ISO</vt:lpstr>
      <vt:lpstr>PowerPoint Presentation</vt:lpstr>
      <vt:lpstr>Light Meter</vt:lpstr>
      <vt:lpstr>Camera controls and composition</vt:lpstr>
      <vt:lpstr>Framing can impact the interpretation of a scene and can affect our sense of what is “real”.</vt:lpstr>
      <vt:lpstr>Shortening the focal length of the lens and a slight shift in position.</vt:lpstr>
      <vt:lpstr>Shortening the focal length more.</vt:lpstr>
      <vt:lpstr>PowerPoint Presentation</vt:lpstr>
      <vt:lpstr>Fine Tune Focusing The last thing to set before taking the shot. The focusing ring is located on the lens and sharpens the image in a limited area and beyond the impact of depth of field. It can be controlled either manually or automatically. The automatic setting often has difficulty in low light situations.</vt:lpstr>
    </vt:vector>
  </TitlesOfParts>
  <Company>Birmingham-Southern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Turkey Creek Project 2019</dc:title>
  <dc:creator>Birmingham-Southern College</dc:creator>
  <cp:lastModifiedBy>Birmingham-Southern College</cp:lastModifiedBy>
  <cp:revision>12</cp:revision>
  <dcterms:created xsi:type="dcterms:W3CDTF">2019-01-05T22:20:35Z</dcterms:created>
  <dcterms:modified xsi:type="dcterms:W3CDTF">2020-09-01T23:45:48Z</dcterms:modified>
</cp:coreProperties>
</file>