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7" r:id="rId1"/>
  </p:sldMasterIdLst>
  <p:notesMasterIdLst>
    <p:notesMasterId r:id="rId59"/>
  </p:notesMasterIdLst>
  <p:sldIdLst>
    <p:sldId id="256" r:id="rId2"/>
    <p:sldId id="505" r:id="rId3"/>
    <p:sldId id="507" r:id="rId4"/>
    <p:sldId id="508" r:id="rId5"/>
    <p:sldId id="648" r:id="rId6"/>
    <p:sldId id="649" r:id="rId7"/>
    <p:sldId id="650" r:id="rId8"/>
    <p:sldId id="651" r:id="rId9"/>
    <p:sldId id="515" r:id="rId10"/>
    <p:sldId id="665" r:id="rId11"/>
    <p:sldId id="517" r:id="rId12"/>
    <p:sldId id="518" r:id="rId13"/>
    <p:sldId id="519" r:id="rId14"/>
    <p:sldId id="668" r:id="rId15"/>
    <p:sldId id="521" r:id="rId16"/>
    <p:sldId id="522" r:id="rId17"/>
    <p:sldId id="673" r:id="rId18"/>
    <p:sldId id="674" r:id="rId19"/>
    <p:sldId id="695" r:id="rId20"/>
    <p:sldId id="835" r:id="rId21"/>
    <p:sldId id="533" r:id="rId22"/>
    <p:sldId id="534" r:id="rId23"/>
    <p:sldId id="537" r:id="rId24"/>
    <p:sldId id="539" r:id="rId25"/>
    <p:sldId id="680" r:id="rId26"/>
    <p:sldId id="541" r:id="rId27"/>
    <p:sldId id="542" r:id="rId28"/>
    <p:sldId id="683" r:id="rId29"/>
    <p:sldId id="546" r:id="rId30"/>
    <p:sldId id="548" r:id="rId31"/>
    <p:sldId id="685" r:id="rId32"/>
    <p:sldId id="551" r:id="rId33"/>
    <p:sldId id="556" r:id="rId34"/>
    <p:sldId id="693" r:id="rId35"/>
    <p:sldId id="687" r:id="rId36"/>
    <p:sldId id="561" r:id="rId37"/>
    <p:sldId id="696" r:id="rId38"/>
    <p:sldId id="697" r:id="rId39"/>
    <p:sldId id="574" r:id="rId40"/>
    <p:sldId id="578" r:id="rId41"/>
    <p:sldId id="818" r:id="rId42"/>
    <p:sldId id="819" r:id="rId43"/>
    <p:sldId id="820" r:id="rId44"/>
    <p:sldId id="821" r:id="rId45"/>
    <p:sldId id="822" r:id="rId46"/>
    <p:sldId id="823" r:id="rId47"/>
    <p:sldId id="824" r:id="rId48"/>
    <p:sldId id="825" r:id="rId49"/>
    <p:sldId id="826" r:id="rId50"/>
    <p:sldId id="827" r:id="rId51"/>
    <p:sldId id="828" r:id="rId52"/>
    <p:sldId id="829" r:id="rId53"/>
    <p:sldId id="830" r:id="rId54"/>
    <p:sldId id="831" r:id="rId55"/>
    <p:sldId id="832" r:id="rId56"/>
    <p:sldId id="833" r:id="rId57"/>
    <p:sldId id="834" r:id="rId58"/>
  </p:sldIdLst>
  <p:sldSz cx="12192000" cy="6858000"/>
  <p:notesSz cx="6858000" cy="9144000"/>
  <p:custDataLst>
    <p:tags r:id="rId6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753"/>
    <p:restoredTop sz="94607"/>
  </p:normalViewPr>
  <p:slideViewPr>
    <p:cSldViewPr snapToGrid="0" snapToObjects="1">
      <p:cViewPr varScale="1">
        <p:scale>
          <a:sx n="68" d="100"/>
          <a:sy n="68" d="100"/>
        </p:scale>
        <p:origin x="208" y="1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525604-356E-4A6B-98C6-76BEE54B4B15}" type="doc">
      <dgm:prSet loTypeId="urn:microsoft.com/office/officeart/2005/8/layout/defaul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104006A5-96EC-436D-8889-1A6946AAFFE1}">
      <dgm:prSet/>
      <dgm:spPr/>
      <dgm:t>
        <a:bodyPr/>
        <a:lstStyle/>
        <a:p>
          <a:r>
            <a:rPr lang="en-US" dirty="0"/>
            <a:t>All organisms are made of cells</a:t>
          </a:r>
        </a:p>
      </dgm:t>
    </dgm:pt>
    <dgm:pt modelId="{ADEBF947-70F1-41B1-817B-3190F43F8E60}" type="parTrans" cxnId="{997D4D2F-D2AD-4C9C-8750-BF828734DB67}">
      <dgm:prSet/>
      <dgm:spPr/>
      <dgm:t>
        <a:bodyPr/>
        <a:lstStyle/>
        <a:p>
          <a:pPr algn="just"/>
          <a:endParaRPr lang="en-US"/>
        </a:p>
      </dgm:t>
    </dgm:pt>
    <dgm:pt modelId="{8C8DE7DB-A42E-4610-ACB4-9B995EC19C4C}" type="sibTrans" cxnId="{997D4D2F-D2AD-4C9C-8750-BF828734DB67}">
      <dgm:prSet/>
      <dgm:spPr/>
      <dgm:t>
        <a:bodyPr/>
        <a:lstStyle/>
        <a:p>
          <a:endParaRPr lang="en-US"/>
        </a:p>
      </dgm:t>
    </dgm:pt>
    <dgm:pt modelId="{CB60E771-EBB5-431C-87E0-6E92B548F9AA}">
      <dgm:prSet/>
      <dgm:spPr/>
      <dgm:t>
        <a:bodyPr/>
        <a:lstStyle/>
        <a:p>
          <a:r>
            <a:rPr lang="en-US" dirty="0"/>
            <a:t>The cell is the simplest collection of matter that can be alive</a:t>
          </a:r>
        </a:p>
      </dgm:t>
    </dgm:pt>
    <dgm:pt modelId="{932F75A3-3826-4986-B51C-D2BF3F1713EC}" type="parTrans" cxnId="{DD67F074-4EEE-49DD-BF2C-A903E5D75858}">
      <dgm:prSet/>
      <dgm:spPr/>
      <dgm:t>
        <a:bodyPr/>
        <a:lstStyle/>
        <a:p>
          <a:pPr algn="just"/>
          <a:endParaRPr lang="en-US"/>
        </a:p>
      </dgm:t>
    </dgm:pt>
    <dgm:pt modelId="{ABB3A8EB-7F5E-46A1-829B-300CB40607DE}" type="sibTrans" cxnId="{DD67F074-4EEE-49DD-BF2C-A903E5D75858}">
      <dgm:prSet/>
      <dgm:spPr/>
      <dgm:t>
        <a:bodyPr/>
        <a:lstStyle/>
        <a:p>
          <a:endParaRPr lang="en-US"/>
        </a:p>
      </dgm:t>
    </dgm:pt>
    <dgm:pt modelId="{B97EA436-0E17-45FA-91D2-84F8BB4131F6}">
      <dgm:prSet/>
      <dgm:spPr/>
      <dgm:t>
        <a:bodyPr/>
        <a:lstStyle/>
        <a:p>
          <a:r>
            <a:rPr lang="en-US" dirty="0"/>
            <a:t>All cells are related by their descent from earlier cells</a:t>
          </a:r>
        </a:p>
      </dgm:t>
    </dgm:pt>
    <dgm:pt modelId="{ACB64319-4E8E-46D6-8F42-8D5DA8714426}" type="parTrans" cxnId="{9A5E3ACF-DB13-4428-8362-3A344EDDBE3E}">
      <dgm:prSet/>
      <dgm:spPr/>
      <dgm:t>
        <a:bodyPr/>
        <a:lstStyle/>
        <a:p>
          <a:pPr algn="just"/>
          <a:endParaRPr lang="en-US"/>
        </a:p>
      </dgm:t>
    </dgm:pt>
    <dgm:pt modelId="{D8826E3E-D2E0-4086-A511-8DE57309E3D6}" type="sibTrans" cxnId="{9A5E3ACF-DB13-4428-8362-3A344EDDBE3E}">
      <dgm:prSet/>
      <dgm:spPr/>
      <dgm:t>
        <a:bodyPr/>
        <a:lstStyle/>
        <a:p>
          <a:endParaRPr lang="en-US"/>
        </a:p>
      </dgm:t>
    </dgm:pt>
    <dgm:pt modelId="{58EA0FE2-E636-425D-8995-9B7106E9B824}">
      <dgm:prSet/>
      <dgm:spPr/>
      <dgm:t>
        <a:bodyPr/>
        <a:lstStyle/>
        <a:p>
          <a:r>
            <a:rPr lang="en-US" dirty="0"/>
            <a:t>Cells can differ substantially from one another but share common features</a:t>
          </a:r>
        </a:p>
      </dgm:t>
    </dgm:pt>
    <dgm:pt modelId="{63761E9B-A62C-4607-9879-195312331A01}" type="parTrans" cxnId="{2F6465DE-A77F-4918-A4D2-8B536EA79FD9}">
      <dgm:prSet/>
      <dgm:spPr/>
      <dgm:t>
        <a:bodyPr/>
        <a:lstStyle/>
        <a:p>
          <a:pPr algn="just"/>
          <a:endParaRPr lang="en-US"/>
        </a:p>
      </dgm:t>
    </dgm:pt>
    <dgm:pt modelId="{1834C190-CD7E-4495-8959-AE8F00C644DC}" type="sibTrans" cxnId="{2F6465DE-A77F-4918-A4D2-8B536EA79FD9}">
      <dgm:prSet/>
      <dgm:spPr/>
      <dgm:t>
        <a:bodyPr/>
        <a:lstStyle/>
        <a:p>
          <a:endParaRPr lang="en-US"/>
        </a:p>
      </dgm:t>
    </dgm:pt>
    <dgm:pt modelId="{204BB50B-A684-FA4B-B43D-9BC40221487A}" type="pres">
      <dgm:prSet presAssocID="{AB525604-356E-4A6B-98C6-76BEE54B4B15}" presName="diagram" presStyleCnt="0">
        <dgm:presLayoutVars>
          <dgm:dir/>
          <dgm:resizeHandles val="exact"/>
        </dgm:presLayoutVars>
      </dgm:prSet>
      <dgm:spPr/>
    </dgm:pt>
    <dgm:pt modelId="{B1B44F00-3147-774D-94AE-B21BB1CBF13B}" type="pres">
      <dgm:prSet presAssocID="{104006A5-96EC-436D-8889-1A6946AAFFE1}" presName="node" presStyleLbl="node1" presStyleIdx="0" presStyleCnt="4">
        <dgm:presLayoutVars>
          <dgm:bulletEnabled val="1"/>
        </dgm:presLayoutVars>
      </dgm:prSet>
      <dgm:spPr/>
    </dgm:pt>
    <dgm:pt modelId="{CA334F8A-577E-124C-9A5D-331DAFA47FED}" type="pres">
      <dgm:prSet presAssocID="{8C8DE7DB-A42E-4610-ACB4-9B995EC19C4C}" presName="sibTrans" presStyleCnt="0"/>
      <dgm:spPr/>
    </dgm:pt>
    <dgm:pt modelId="{B5C0DA72-1DB9-5C41-9DA4-E41EC0C4E056}" type="pres">
      <dgm:prSet presAssocID="{CB60E771-EBB5-431C-87E0-6E92B548F9AA}" presName="node" presStyleLbl="node1" presStyleIdx="1" presStyleCnt="4">
        <dgm:presLayoutVars>
          <dgm:bulletEnabled val="1"/>
        </dgm:presLayoutVars>
      </dgm:prSet>
      <dgm:spPr/>
    </dgm:pt>
    <dgm:pt modelId="{C2878D85-2106-E74A-BA37-44A2F1A68E62}" type="pres">
      <dgm:prSet presAssocID="{ABB3A8EB-7F5E-46A1-829B-300CB40607DE}" presName="sibTrans" presStyleCnt="0"/>
      <dgm:spPr/>
    </dgm:pt>
    <dgm:pt modelId="{7493B50E-84E4-4048-9AFD-4869525416DE}" type="pres">
      <dgm:prSet presAssocID="{B97EA436-0E17-45FA-91D2-84F8BB4131F6}" presName="node" presStyleLbl="node1" presStyleIdx="2" presStyleCnt="4">
        <dgm:presLayoutVars>
          <dgm:bulletEnabled val="1"/>
        </dgm:presLayoutVars>
      </dgm:prSet>
      <dgm:spPr/>
    </dgm:pt>
    <dgm:pt modelId="{126933F3-F997-084D-8E43-2E08B3CBA09E}" type="pres">
      <dgm:prSet presAssocID="{D8826E3E-D2E0-4086-A511-8DE57309E3D6}" presName="sibTrans" presStyleCnt="0"/>
      <dgm:spPr/>
    </dgm:pt>
    <dgm:pt modelId="{BC431313-202D-F446-B668-C278A75748C6}" type="pres">
      <dgm:prSet presAssocID="{58EA0FE2-E636-425D-8995-9B7106E9B824}" presName="node" presStyleLbl="node1" presStyleIdx="3" presStyleCnt="4">
        <dgm:presLayoutVars>
          <dgm:bulletEnabled val="1"/>
        </dgm:presLayoutVars>
      </dgm:prSet>
      <dgm:spPr/>
    </dgm:pt>
  </dgm:ptLst>
  <dgm:cxnLst>
    <dgm:cxn modelId="{8D17342C-AA0A-2742-B09F-63CFE5663BB0}" type="presOf" srcId="{104006A5-96EC-436D-8889-1A6946AAFFE1}" destId="{B1B44F00-3147-774D-94AE-B21BB1CBF13B}" srcOrd="0" destOrd="0" presId="urn:microsoft.com/office/officeart/2005/8/layout/default"/>
    <dgm:cxn modelId="{997D4D2F-D2AD-4C9C-8750-BF828734DB67}" srcId="{AB525604-356E-4A6B-98C6-76BEE54B4B15}" destId="{104006A5-96EC-436D-8889-1A6946AAFFE1}" srcOrd="0" destOrd="0" parTransId="{ADEBF947-70F1-41B1-817B-3190F43F8E60}" sibTransId="{8C8DE7DB-A42E-4610-ACB4-9B995EC19C4C}"/>
    <dgm:cxn modelId="{BF196A41-E0CE-E849-A325-872EDA447E6C}" type="presOf" srcId="{CB60E771-EBB5-431C-87E0-6E92B548F9AA}" destId="{B5C0DA72-1DB9-5C41-9DA4-E41EC0C4E056}" srcOrd="0" destOrd="0" presId="urn:microsoft.com/office/officeart/2005/8/layout/default"/>
    <dgm:cxn modelId="{A1606F5F-C91D-CD47-93FD-A553441E9C78}" type="presOf" srcId="{58EA0FE2-E636-425D-8995-9B7106E9B824}" destId="{BC431313-202D-F446-B668-C278A75748C6}" srcOrd="0" destOrd="0" presId="urn:microsoft.com/office/officeart/2005/8/layout/default"/>
    <dgm:cxn modelId="{DD67F074-4EEE-49DD-BF2C-A903E5D75858}" srcId="{AB525604-356E-4A6B-98C6-76BEE54B4B15}" destId="{CB60E771-EBB5-431C-87E0-6E92B548F9AA}" srcOrd="1" destOrd="0" parTransId="{932F75A3-3826-4986-B51C-D2BF3F1713EC}" sibTransId="{ABB3A8EB-7F5E-46A1-829B-300CB40607DE}"/>
    <dgm:cxn modelId="{9A5E3ACF-DB13-4428-8362-3A344EDDBE3E}" srcId="{AB525604-356E-4A6B-98C6-76BEE54B4B15}" destId="{B97EA436-0E17-45FA-91D2-84F8BB4131F6}" srcOrd="2" destOrd="0" parTransId="{ACB64319-4E8E-46D6-8F42-8D5DA8714426}" sibTransId="{D8826E3E-D2E0-4086-A511-8DE57309E3D6}"/>
    <dgm:cxn modelId="{BD904BDC-9A69-DB40-985F-7887D438F6A0}" type="presOf" srcId="{AB525604-356E-4A6B-98C6-76BEE54B4B15}" destId="{204BB50B-A684-FA4B-B43D-9BC40221487A}" srcOrd="0" destOrd="0" presId="urn:microsoft.com/office/officeart/2005/8/layout/default"/>
    <dgm:cxn modelId="{2F6465DE-A77F-4918-A4D2-8B536EA79FD9}" srcId="{AB525604-356E-4A6B-98C6-76BEE54B4B15}" destId="{58EA0FE2-E636-425D-8995-9B7106E9B824}" srcOrd="3" destOrd="0" parTransId="{63761E9B-A62C-4607-9879-195312331A01}" sibTransId="{1834C190-CD7E-4495-8959-AE8F00C644DC}"/>
    <dgm:cxn modelId="{3E919FFC-3DAD-4345-8E9F-6829FE9B3919}" type="presOf" srcId="{B97EA436-0E17-45FA-91D2-84F8BB4131F6}" destId="{7493B50E-84E4-4048-9AFD-4869525416DE}" srcOrd="0" destOrd="0" presId="urn:microsoft.com/office/officeart/2005/8/layout/default"/>
    <dgm:cxn modelId="{A20FD350-4AAD-2849-B9C6-848FBC6094EA}" type="presParOf" srcId="{204BB50B-A684-FA4B-B43D-9BC40221487A}" destId="{B1B44F00-3147-774D-94AE-B21BB1CBF13B}" srcOrd="0" destOrd="0" presId="urn:microsoft.com/office/officeart/2005/8/layout/default"/>
    <dgm:cxn modelId="{03230C81-B0BE-1E4D-A0A9-597680FBAE75}" type="presParOf" srcId="{204BB50B-A684-FA4B-B43D-9BC40221487A}" destId="{CA334F8A-577E-124C-9A5D-331DAFA47FED}" srcOrd="1" destOrd="0" presId="urn:microsoft.com/office/officeart/2005/8/layout/default"/>
    <dgm:cxn modelId="{FE5D7EBB-7D35-EF42-B865-D3B479E1A563}" type="presParOf" srcId="{204BB50B-A684-FA4B-B43D-9BC40221487A}" destId="{B5C0DA72-1DB9-5C41-9DA4-E41EC0C4E056}" srcOrd="2" destOrd="0" presId="urn:microsoft.com/office/officeart/2005/8/layout/default"/>
    <dgm:cxn modelId="{63957EFB-B0A4-5B4F-A752-F620A81E62D0}" type="presParOf" srcId="{204BB50B-A684-FA4B-B43D-9BC40221487A}" destId="{C2878D85-2106-E74A-BA37-44A2F1A68E62}" srcOrd="3" destOrd="0" presId="urn:microsoft.com/office/officeart/2005/8/layout/default"/>
    <dgm:cxn modelId="{AF149C22-11F3-3C4C-9AE6-41EE03490E16}" type="presParOf" srcId="{204BB50B-A684-FA4B-B43D-9BC40221487A}" destId="{7493B50E-84E4-4048-9AFD-4869525416DE}" srcOrd="4" destOrd="0" presId="urn:microsoft.com/office/officeart/2005/8/layout/default"/>
    <dgm:cxn modelId="{358A71AD-BC72-674E-8BAF-43BF1F718D7B}" type="presParOf" srcId="{204BB50B-A684-FA4B-B43D-9BC40221487A}" destId="{126933F3-F997-084D-8E43-2E08B3CBA09E}" srcOrd="5" destOrd="0" presId="urn:microsoft.com/office/officeart/2005/8/layout/default"/>
    <dgm:cxn modelId="{59A195B6-D1B1-D641-9D6C-D3FA0E7A60AE}" type="presParOf" srcId="{204BB50B-A684-FA4B-B43D-9BC40221487A}" destId="{BC431313-202D-F446-B668-C278A75748C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A6990CD-377F-4D61-AB2A-2C787DCE95E9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0BA6C328-A665-49C1-BD8B-33B410EE509A}">
      <dgm:prSet/>
      <dgm:spPr/>
      <dgm:t>
        <a:bodyPr/>
        <a:lstStyle/>
        <a:p>
          <a:r>
            <a:rPr lang="en-US" dirty="0"/>
            <a:t>Regulates protein traffic and performs metabolic functions in the cell</a:t>
          </a:r>
        </a:p>
      </dgm:t>
    </dgm:pt>
    <dgm:pt modelId="{A595650D-382D-46F3-A821-8FD19E748B89}" type="parTrans" cxnId="{C5E74C27-4C56-4B32-B816-4ACDC91BE136}">
      <dgm:prSet/>
      <dgm:spPr/>
      <dgm:t>
        <a:bodyPr/>
        <a:lstStyle/>
        <a:p>
          <a:endParaRPr lang="en-US"/>
        </a:p>
      </dgm:t>
    </dgm:pt>
    <dgm:pt modelId="{5D35AC45-743C-474F-AE27-B13654B39E17}" type="sibTrans" cxnId="{C5E74C27-4C56-4B32-B816-4ACDC91BE136}">
      <dgm:prSet/>
      <dgm:spPr/>
      <dgm:t>
        <a:bodyPr/>
        <a:lstStyle/>
        <a:p>
          <a:endParaRPr lang="en-US"/>
        </a:p>
      </dgm:t>
    </dgm:pt>
    <dgm:pt modelId="{3C399F4F-A78C-467D-8E57-DB6EDAF71FBE}">
      <dgm:prSet/>
      <dgm:spPr/>
      <dgm:t>
        <a:bodyPr/>
        <a:lstStyle/>
        <a:p>
          <a:r>
            <a:rPr lang="en-US" dirty="0"/>
            <a:t>The </a:t>
          </a:r>
          <a:r>
            <a:rPr lang="en-US" b="1" dirty="0"/>
            <a:t>endomembrane system</a:t>
          </a:r>
          <a:r>
            <a:rPr lang="en-US" dirty="0"/>
            <a:t> consists of</a:t>
          </a:r>
        </a:p>
      </dgm:t>
    </dgm:pt>
    <dgm:pt modelId="{2B189F07-220E-44E2-AEA9-744118E6F618}" type="parTrans" cxnId="{96F5EEB9-09E0-4E75-B236-4A608E204451}">
      <dgm:prSet/>
      <dgm:spPr/>
      <dgm:t>
        <a:bodyPr/>
        <a:lstStyle/>
        <a:p>
          <a:endParaRPr lang="en-US"/>
        </a:p>
      </dgm:t>
    </dgm:pt>
    <dgm:pt modelId="{3294F13C-714F-4871-B574-ED8AD13E1C2A}" type="sibTrans" cxnId="{96F5EEB9-09E0-4E75-B236-4A608E204451}">
      <dgm:prSet/>
      <dgm:spPr/>
      <dgm:t>
        <a:bodyPr/>
        <a:lstStyle/>
        <a:p>
          <a:endParaRPr lang="en-US"/>
        </a:p>
      </dgm:t>
    </dgm:pt>
    <dgm:pt modelId="{82ED6CA4-5A2F-48DA-B725-54FA1945B6BC}">
      <dgm:prSet/>
      <dgm:spPr/>
      <dgm:t>
        <a:bodyPr/>
        <a:lstStyle/>
        <a:p>
          <a:r>
            <a:rPr lang="en-US" dirty="0"/>
            <a:t>Nuclear envelope</a:t>
          </a:r>
        </a:p>
      </dgm:t>
    </dgm:pt>
    <dgm:pt modelId="{D0C2E060-490D-4C6A-A139-B58B920A3702}" type="parTrans" cxnId="{429F487E-18A4-4EB4-8D56-661EBBC6D0C6}">
      <dgm:prSet/>
      <dgm:spPr/>
      <dgm:t>
        <a:bodyPr/>
        <a:lstStyle/>
        <a:p>
          <a:endParaRPr lang="en-US"/>
        </a:p>
      </dgm:t>
    </dgm:pt>
    <dgm:pt modelId="{99F33F9E-B6FD-42D3-8D71-D6FD03F452C3}" type="sibTrans" cxnId="{429F487E-18A4-4EB4-8D56-661EBBC6D0C6}">
      <dgm:prSet/>
      <dgm:spPr/>
      <dgm:t>
        <a:bodyPr/>
        <a:lstStyle/>
        <a:p>
          <a:endParaRPr lang="en-US"/>
        </a:p>
      </dgm:t>
    </dgm:pt>
    <dgm:pt modelId="{08A38D6C-E1DD-4945-A10B-80296E511811}">
      <dgm:prSet/>
      <dgm:spPr/>
      <dgm:t>
        <a:bodyPr/>
        <a:lstStyle/>
        <a:p>
          <a:r>
            <a:rPr lang="en-US" dirty="0"/>
            <a:t>Endoplasmic reticulum</a:t>
          </a:r>
        </a:p>
      </dgm:t>
    </dgm:pt>
    <dgm:pt modelId="{00CBB52A-1DE4-43CD-8883-AD7DBEF3EC16}" type="parTrans" cxnId="{BAC17CE7-5C2B-456E-8140-8E35D3A0B818}">
      <dgm:prSet/>
      <dgm:spPr/>
      <dgm:t>
        <a:bodyPr/>
        <a:lstStyle/>
        <a:p>
          <a:endParaRPr lang="en-US"/>
        </a:p>
      </dgm:t>
    </dgm:pt>
    <dgm:pt modelId="{27898D5A-BA11-43BB-A610-C8CA4AC0CA5F}" type="sibTrans" cxnId="{BAC17CE7-5C2B-456E-8140-8E35D3A0B818}">
      <dgm:prSet/>
      <dgm:spPr/>
      <dgm:t>
        <a:bodyPr/>
        <a:lstStyle/>
        <a:p>
          <a:endParaRPr lang="en-US"/>
        </a:p>
      </dgm:t>
    </dgm:pt>
    <dgm:pt modelId="{B17CEE10-F6FC-4F37-805A-60370247508F}">
      <dgm:prSet/>
      <dgm:spPr/>
      <dgm:t>
        <a:bodyPr/>
        <a:lstStyle/>
        <a:p>
          <a:r>
            <a:rPr lang="en-US" dirty="0"/>
            <a:t>Golgi apparatus</a:t>
          </a:r>
        </a:p>
      </dgm:t>
    </dgm:pt>
    <dgm:pt modelId="{EBB07B06-13D6-4DEE-B3B9-86AC1A52E5D5}" type="parTrans" cxnId="{C6061879-24D7-4C79-9B5F-2EE387634C30}">
      <dgm:prSet/>
      <dgm:spPr/>
      <dgm:t>
        <a:bodyPr/>
        <a:lstStyle/>
        <a:p>
          <a:endParaRPr lang="en-US"/>
        </a:p>
      </dgm:t>
    </dgm:pt>
    <dgm:pt modelId="{0499CD79-31BA-435C-BF2E-7EE4589DE1B7}" type="sibTrans" cxnId="{C6061879-24D7-4C79-9B5F-2EE387634C30}">
      <dgm:prSet/>
      <dgm:spPr/>
      <dgm:t>
        <a:bodyPr/>
        <a:lstStyle/>
        <a:p>
          <a:endParaRPr lang="en-US"/>
        </a:p>
      </dgm:t>
    </dgm:pt>
    <dgm:pt modelId="{EFFC2001-6C2D-4498-A1D3-832B0CF05837}">
      <dgm:prSet/>
      <dgm:spPr/>
      <dgm:t>
        <a:bodyPr/>
        <a:lstStyle/>
        <a:p>
          <a:r>
            <a:rPr lang="en-US" dirty="0"/>
            <a:t>Lysosomes</a:t>
          </a:r>
        </a:p>
      </dgm:t>
    </dgm:pt>
    <dgm:pt modelId="{573B4CA8-69B7-44C4-B2FB-5AAE9008ED97}" type="parTrans" cxnId="{8AE133DA-7B98-4E00-82AA-4B064D082A93}">
      <dgm:prSet/>
      <dgm:spPr/>
      <dgm:t>
        <a:bodyPr/>
        <a:lstStyle/>
        <a:p>
          <a:endParaRPr lang="en-US"/>
        </a:p>
      </dgm:t>
    </dgm:pt>
    <dgm:pt modelId="{B6F4C7A0-7A94-4A0F-9294-9F1F9F4AC5A6}" type="sibTrans" cxnId="{8AE133DA-7B98-4E00-82AA-4B064D082A93}">
      <dgm:prSet/>
      <dgm:spPr/>
      <dgm:t>
        <a:bodyPr/>
        <a:lstStyle/>
        <a:p>
          <a:endParaRPr lang="en-US"/>
        </a:p>
      </dgm:t>
    </dgm:pt>
    <dgm:pt modelId="{2067EE2A-9A3C-46A3-B604-126A5DD83DB6}">
      <dgm:prSet/>
      <dgm:spPr/>
      <dgm:t>
        <a:bodyPr/>
        <a:lstStyle/>
        <a:p>
          <a:r>
            <a:rPr lang="en-US" dirty="0"/>
            <a:t>Vacuoles</a:t>
          </a:r>
        </a:p>
      </dgm:t>
    </dgm:pt>
    <dgm:pt modelId="{645418E1-131E-46E6-9508-9CF799D14902}" type="parTrans" cxnId="{926580E3-C951-4075-992E-2CACCC5A0374}">
      <dgm:prSet/>
      <dgm:spPr/>
      <dgm:t>
        <a:bodyPr/>
        <a:lstStyle/>
        <a:p>
          <a:endParaRPr lang="en-US"/>
        </a:p>
      </dgm:t>
    </dgm:pt>
    <dgm:pt modelId="{28E7E47A-4F07-4E2E-B445-14EE65F17CAF}" type="sibTrans" cxnId="{926580E3-C951-4075-992E-2CACCC5A0374}">
      <dgm:prSet/>
      <dgm:spPr/>
      <dgm:t>
        <a:bodyPr/>
        <a:lstStyle/>
        <a:p>
          <a:endParaRPr lang="en-US"/>
        </a:p>
      </dgm:t>
    </dgm:pt>
    <dgm:pt modelId="{BF103796-EEA3-4830-9854-1733C3388AA8}">
      <dgm:prSet/>
      <dgm:spPr/>
      <dgm:t>
        <a:bodyPr/>
        <a:lstStyle/>
        <a:p>
          <a:r>
            <a:rPr lang="en-US" dirty="0"/>
            <a:t>Plasma membrane</a:t>
          </a:r>
        </a:p>
      </dgm:t>
    </dgm:pt>
    <dgm:pt modelId="{935890CD-30D1-4BF4-BBE4-1A392180E5A5}" type="parTrans" cxnId="{C28B7C36-3548-4295-9643-EC201F2710BC}">
      <dgm:prSet/>
      <dgm:spPr/>
      <dgm:t>
        <a:bodyPr/>
        <a:lstStyle/>
        <a:p>
          <a:endParaRPr lang="en-US"/>
        </a:p>
      </dgm:t>
    </dgm:pt>
    <dgm:pt modelId="{B94504A6-EAE7-40B7-A260-C01CC6AA4E1A}" type="sibTrans" cxnId="{C28B7C36-3548-4295-9643-EC201F2710BC}">
      <dgm:prSet/>
      <dgm:spPr/>
      <dgm:t>
        <a:bodyPr/>
        <a:lstStyle/>
        <a:p>
          <a:endParaRPr lang="en-US"/>
        </a:p>
      </dgm:t>
    </dgm:pt>
    <dgm:pt modelId="{F3EEBDCD-C1C6-4BB6-A7B2-EE34B64AA0A6}">
      <dgm:prSet/>
      <dgm:spPr/>
      <dgm:t>
        <a:bodyPr/>
        <a:lstStyle/>
        <a:p>
          <a:r>
            <a:rPr lang="en-US"/>
            <a:t>These components are either continuous or connected via transfer by </a:t>
          </a:r>
          <a:r>
            <a:rPr lang="en-US" b="1"/>
            <a:t>vesicles</a:t>
          </a:r>
          <a:endParaRPr lang="en-US"/>
        </a:p>
      </dgm:t>
    </dgm:pt>
    <dgm:pt modelId="{EE95A979-59A3-46AC-A6B2-DDAB6716AE97}" type="parTrans" cxnId="{9062BDAF-F12E-4E87-85E4-6404825F1B95}">
      <dgm:prSet/>
      <dgm:spPr/>
      <dgm:t>
        <a:bodyPr/>
        <a:lstStyle/>
        <a:p>
          <a:endParaRPr lang="en-US"/>
        </a:p>
      </dgm:t>
    </dgm:pt>
    <dgm:pt modelId="{4B4B61EB-D47D-4468-956C-FDAB2ADDC2B5}" type="sibTrans" cxnId="{9062BDAF-F12E-4E87-85E4-6404825F1B95}">
      <dgm:prSet/>
      <dgm:spPr/>
      <dgm:t>
        <a:bodyPr/>
        <a:lstStyle/>
        <a:p>
          <a:endParaRPr lang="en-US"/>
        </a:p>
      </dgm:t>
    </dgm:pt>
    <dgm:pt modelId="{A848C78A-6EB0-684A-AC79-E313F462CB38}" type="pres">
      <dgm:prSet presAssocID="{7A6990CD-377F-4D61-AB2A-2C787DCE95E9}" presName="linear" presStyleCnt="0">
        <dgm:presLayoutVars>
          <dgm:animLvl val="lvl"/>
          <dgm:resizeHandles val="exact"/>
        </dgm:presLayoutVars>
      </dgm:prSet>
      <dgm:spPr/>
    </dgm:pt>
    <dgm:pt modelId="{4CCC3902-F17C-404F-8697-17142B094086}" type="pres">
      <dgm:prSet presAssocID="{0BA6C328-A665-49C1-BD8B-33B410EE509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86B8F9D-722F-9543-9C8C-C96F6259FBB8}" type="pres">
      <dgm:prSet presAssocID="{5D35AC45-743C-474F-AE27-B13654B39E17}" presName="spacer" presStyleCnt="0"/>
      <dgm:spPr/>
    </dgm:pt>
    <dgm:pt modelId="{AEB163FA-C0F3-A447-84A6-F3C11E43AAB8}" type="pres">
      <dgm:prSet presAssocID="{3C399F4F-A78C-467D-8E57-DB6EDAF71FB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BEC8D97-C252-894B-8FDA-0535D05BA221}" type="pres">
      <dgm:prSet presAssocID="{3C399F4F-A78C-467D-8E57-DB6EDAF71FBE}" presName="childText" presStyleLbl="revTx" presStyleIdx="0" presStyleCnt="1">
        <dgm:presLayoutVars>
          <dgm:bulletEnabled val="1"/>
        </dgm:presLayoutVars>
      </dgm:prSet>
      <dgm:spPr/>
    </dgm:pt>
    <dgm:pt modelId="{99A411C8-FC7C-CE4F-9611-263677E2F966}" type="pres">
      <dgm:prSet presAssocID="{F3EEBDCD-C1C6-4BB6-A7B2-EE34B64AA0A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89D64601-E9F7-6B41-BDBA-288DCC2682FD}" type="presOf" srcId="{BF103796-EEA3-4830-9854-1733C3388AA8}" destId="{8BEC8D97-C252-894B-8FDA-0535D05BA221}" srcOrd="0" destOrd="5" presId="urn:microsoft.com/office/officeart/2005/8/layout/vList2"/>
    <dgm:cxn modelId="{C9E74E01-F671-8544-94BC-89524A6B19C8}" type="presOf" srcId="{B17CEE10-F6FC-4F37-805A-60370247508F}" destId="{8BEC8D97-C252-894B-8FDA-0535D05BA221}" srcOrd="0" destOrd="2" presId="urn:microsoft.com/office/officeart/2005/8/layout/vList2"/>
    <dgm:cxn modelId="{5AD6560A-5F13-ED4F-80AB-2A4F9505D5F5}" type="presOf" srcId="{3C399F4F-A78C-467D-8E57-DB6EDAF71FBE}" destId="{AEB163FA-C0F3-A447-84A6-F3C11E43AAB8}" srcOrd="0" destOrd="0" presId="urn:microsoft.com/office/officeart/2005/8/layout/vList2"/>
    <dgm:cxn modelId="{5336380E-B372-184D-A502-1730BA377B56}" type="presOf" srcId="{7A6990CD-377F-4D61-AB2A-2C787DCE95E9}" destId="{A848C78A-6EB0-684A-AC79-E313F462CB38}" srcOrd="0" destOrd="0" presId="urn:microsoft.com/office/officeart/2005/8/layout/vList2"/>
    <dgm:cxn modelId="{C5E74C27-4C56-4B32-B816-4ACDC91BE136}" srcId="{7A6990CD-377F-4D61-AB2A-2C787DCE95E9}" destId="{0BA6C328-A665-49C1-BD8B-33B410EE509A}" srcOrd="0" destOrd="0" parTransId="{A595650D-382D-46F3-A821-8FD19E748B89}" sibTransId="{5D35AC45-743C-474F-AE27-B13654B39E17}"/>
    <dgm:cxn modelId="{C28B7C36-3548-4295-9643-EC201F2710BC}" srcId="{3C399F4F-A78C-467D-8E57-DB6EDAF71FBE}" destId="{BF103796-EEA3-4830-9854-1733C3388AA8}" srcOrd="5" destOrd="0" parTransId="{935890CD-30D1-4BF4-BBE4-1A392180E5A5}" sibTransId="{B94504A6-EAE7-40B7-A260-C01CC6AA4E1A}"/>
    <dgm:cxn modelId="{673F7667-FB35-E146-A1A0-BA03B64BA7A8}" type="presOf" srcId="{2067EE2A-9A3C-46A3-B604-126A5DD83DB6}" destId="{8BEC8D97-C252-894B-8FDA-0535D05BA221}" srcOrd="0" destOrd="4" presId="urn:microsoft.com/office/officeart/2005/8/layout/vList2"/>
    <dgm:cxn modelId="{B3EEB86F-7993-E642-B1BF-F07C4E898B57}" type="presOf" srcId="{EFFC2001-6C2D-4498-A1D3-832B0CF05837}" destId="{8BEC8D97-C252-894B-8FDA-0535D05BA221}" srcOrd="0" destOrd="3" presId="urn:microsoft.com/office/officeart/2005/8/layout/vList2"/>
    <dgm:cxn modelId="{C6061879-24D7-4C79-9B5F-2EE387634C30}" srcId="{3C399F4F-A78C-467D-8E57-DB6EDAF71FBE}" destId="{B17CEE10-F6FC-4F37-805A-60370247508F}" srcOrd="2" destOrd="0" parTransId="{EBB07B06-13D6-4DEE-B3B9-86AC1A52E5D5}" sibTransId="{0499CD79-31BA-435C-BF2E-7EE4589DE1B7}"/>
    <dgm:cxn modelId="{429F487E-18A4-4EB4-8D56-661EBBC6D0C6}" srcId="{3C399F4F-A78C-467D-8E57-DB6EDAF71FBE}" destId="{82ED6CA4-5A2F-48DA-B725-54FA1945B6BC}" srcOrd="0" destOrd="0" parTransId="{D0C2E060-490D-4C6A-A139-B58B920A3702}" sibTransId="{99F33F9E-B6FD-42D3-8D71-D6FD03F452C3}"/>
    <dgm:cxn modelId="{F366D1A6-3361-2048-A6B6-F50BB48EFDF0}" type="presOf" srcId="{82ED6CA4-5A2F-48DA-B725-54FA1945B6BC}" destId="{8BEC8D97-C252-894B-8FDA-0535D05BA221}" srcOrd="0" destOrd="0" presId="urn:microsoft.com/office/officeart/2005/8/layout/vList2"/>
    <dgm:cxn modelId="{BA1907AE-3626-D04D-BB31-63022EF0C4DC}" type="presOf" srcId="{F3EEBDCD-C1C6-4BB6-A7B2-EE34B64AA0A6}" destId="{99A411C8-FC7C-CE4F-9611-263677E2F966}" srcOrd="0" destOrd="0" presId="urn:microsoft.com/office/officeart/2005/8/layout/vList2"/>
    <dgm:cxn modelId="{9062BDAF-F12E-4E87-85E4-6404825F1B95}" srcId="{7A6990CD-377F-4D61-AB2A-2C787DCE95E9}" destId="{F3EEBDCD-C1C6-4BB6-A7B2-EE34B64AA0A6}" srcOrd="2" destOrd="0" parTransId="{EE95A979-59A3-46AC-A6B2-DDAB6716AE97}" sibTransId="{4B4B61EB-D47D-4468-956C-FDAB2ADDC2B5}"/>
    <dgm:cxn modelId="{96F5EEB9-09E0-4E75-B236-4A608E204451}" srcId="{7A6990CD-377F-4D61-AB2A-2C787DCE95E9}" destId="{3C399F4F-A78C-467D-8E57-DB6EDAF71FBE}" srcOrd="1" destOrd="0" parTransId="{2B189F07-220E-44E2-AEA9-744118E6F618}" sibTransId="{3294F13C-714F-4871-B574-ED8AD13E1C2A}"/>
    <dgm:cxn modelId="{28ECC4BB-7911-DD4B-A877-8CB61B02D632}" type="presOf" srcId="{0BA6C328-A665-49C1-BD8B-33B410EE509A}" destId="{4CCC3902-F17C-404F-8697-17142B094086}" srcOrd="0" destOrd="0" presId="urn:microsoft.com/office/officeart/2005/8/layout/vList2"/>
    <dgm:cxn modelId="{304979D1-C926-1A42-A407-4936A3C44204}" type="presOf" srcId="{08A38D6C-E1DD-4945-A10B-80296E511811}" destId="{8BEC8D97-C252-894B-8FDA-0535D05BA221}" srcOrd="0" destOrd="1" presId="urn:microsoft.com/office/officeart/2005/8/layout/vList2"/>
    <dgm:cxn modelId="{8AE133DA-7B98-4E00-82AA-4B064D082A93}" srcId="{3C399F4F-A78C-467D-8E57-DB6EDAF71FBE}" destId="{EFFC2001-6C2D-4498-A1D3-832B0CF05837}" srcOrd="3" destOrd="0" parTransId="{573B4CA8-69B7-44C4-B2FB-5AAE9008ED97}" sibTransId="{B6F4C7A0-7A94-4A0F-9294-9F1F9F4AC5A6}"/>
    <dgm:cxn modelId="{926580E3-C951-4075-992E-2CACCC5A0374}" srcId="{3C399F4F-A78C-467D-8E57-DB6EDAF71FBE}" destId="{2067EE2A-9A3C-46A3-B604-126A5DD83DB6}" srcOrd="4" destOrd="0" parTransId="{645418E1-131E-46E6-9508-9CF799D14902}" sibTransId="{28E7E47A-4F07-4E2E-B445-14EE65F17CAF}"/>
    <dgm:cxn modelId="{BAC17CE7-5C2B-456E-8140-8E35D3A0B818}" srcId="{3C399F4F-A78C-467D-8E57-DB6EDAF71FBE}" destId="{08A38D6C-E1DD-4945-A10B-80296E511811}" srcOrd="1" destOrd="0" parTransId="{00CBB52A-1DE4-43CD-8883-AD7DBEF3EC16}" sibTransId="{27898D5A-BA11-43BB-A610-C8CA4AC0CA5F}"/>
    <dgm:cxn modelId="{3199A9AA-BDF6-AE4A-BE69-B8AF05CD870B}" type="presParOf" srcId="{A848C78A-6EB0-684A-AC79-E313F462CB38}" destId="{4CCC3902-F17C-404F-8697-17142B094086}" srcOrd="0" destOrd="0" presId="urn:microsoft.com/office/officeart/2005/8/layout/vList2"/>
    <dgm:cxn modelId="{F0A06042-FA6F-3741-B594-141B96273053}" type="presParOf" srcId="{A848C78A-6EB0-684A-AC79-E313F462CB38}" destId="{386B8F9D-722F-9543-9C8C-C96F6259FBB8}" srcOrd="1" destOrd="0" presId="urn:microsoft.com/office/officeart/2005/8/layout/vList2"/>
    <dgm:cxn modelId="{6C1E89AE-A487-F449-9BC6-A828F67038F7}" type="presParOf" srcId="{A848C78A-6EB0-684A-AC79-E313F462CB38}" destId="{AEB163FA-C0F3-A447-84A6-F3C11E43AAB8}" srcOrd="2" destOrd="0" presId="urn:microsoft.com/office/officeart/2005/8/layout/vList2"/>
    <dgm:cxn modelId="{C6547390-D72C-5341-93BF-589D6A304F95}" type="presParOf" srcId="{A848C78A-6EB0-684A-AC79-E313F462CB38}" destId="{8BEC8D97-C252-894B-8FDA-0535D05BA221}" srcOrd="3" destOrd="0" presId="urn:microsoft.com/office/officeart/2005/8/layout/vList2"/>
    <dgm:cxn modelId="{B15734F5-BDCB-1543-9C25-6B0A87A137B2}" type="presParOf" srcId="{A848C78A-6EB0-684A-AC79-E313F462CB38}" destId="{99A411C8-FC7C-CE4F-9611-263677E2F96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70D92BE-2CBC-47F9-9E41-021BA78AB3F1}" type="doc">
      <dgm:prSet loTypeId="urn:microsoft.com/office/officeart/2005/8/layout/process4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70BF908C-2240-424E-BA86-5760D1FC05BA}">
      <dgm:prSet/>
      <dgm:spPr/>
      <dgm:t>
        <a:bodyPr/>
        <a:lstStyle/>
        <a:p>
          <a:r>
            <a:rPr lang="en-US" dirty="0"/>
            <a:t>The </a:t>
          </a:r>
          <a:r>
            <a:rPr lang="en-US" b="1" dirty="0"/>
            <a:t>endoplasmic reticulum (ER)</a:t>
          </a:r>
          <a:r>
            <a:rPr lang="en-US" dirty="0"/>
            <a:t> accounts for more than half of the total membrane in many eukaryotic cells</a:t>
          </a:r>
        </a:p>
      </dgm:t>
    </dgm:pt>
    <dgm:pt modelId="{C112E72B-1962-4423-A45C-1F6E4E0ADADD}" type="parTrans" cxnId="{79319514-B6DD-449C-92F6-74FCD1347976}">
      <dgm:prSet/>
      <dgm:spPr/>
      <dgm:t>
        <a:bodyPr/>
        <a:lstStyle/>
        <a:p>
          <a:endParaRPr lang="en-US"/>
        </a:p>
      </dgm:t>
    </dgm:pt>
    <dgm:pt modelId="{87ACC0EE-B1BD-4C1F-806C-3254078BFEA2}" type="sibTrans" cxnId="{79319514-B6DD-449C-92F6-74FCD1347976}">
      <dgm:prSet/>
      <dgm:spPr/>
      <dgm:t>
        <a:bodyPr/>
        <a:lstStyle/>
        <a:p>
          <a:endParaRPr lang="en-US"/>
        </a:p>
      </dgm:t>
    </dgm:pt>
    <dgm:pt modelId="{15D78972-E873-42B8-AE7A-F313807ECA0B}">
      <dgm:prSet/>
      <dgm:spPr/>
      <dgm:t>
        <a:bodyPr/>
        <a:lstStyle/>
        <a:p>
          <a:r>
            <a:rPr lang="en-US" dirty="0"/>
            <a:t>The ER membrane is continuous with the nuclear envelope</a:t>
          </a:r>
        </a:p>
      </dgm:t>
    </dgm:pt>
    <dgm:pt modelId="{4AE2E450-6BA4-41E4-9617-C07DB24A505E}" type="parTrans" cxnId="{E1002DB4-2E97-4B2D-96E8-F0E75E51D186}">
      <dgm:prSet/>
      <dgm:spPr/>
      <dgm:t>
        <a:bodyPr/>
        <a:lstStyle/>
        <a:p>
          <a:endParaRPr lang="en-US"/>
        </a:p>
      </dgm:t>
    </dgm:pt>
    <dgm:pt modelId="{395FF99E-72F3-4F6D-A64D-341E7501C9BC}" type="sibTrans" cxnId="{E1002DB4-2E97-4B2D-96E8-F0E75E51D186}">
      <dgm:prSet/>
      <dgm:spPr/>
      <dgm:t>
        <a:bodyPr/>
        <a:lstStyle/>
        <a:p>
          <a:endParaRPr lang="en-US"/>
        </a:p>
      </dgm:t>
    </dgm:pt>
    <dgm:pt modelId="{4AFA35B2-C21A-4186-8340-D23A30B2EE10}">
      <dgm:prSet/>
      <dgm:spPr/>
      <dgm:t>
        <a:bodyPr/>
        <a:lstStyle/>
        <a:p>
          <a:r>
            <a:rPr lang="en-US" dirty="0"/>
            <a:t>There are two distinct regions of ER:</a:t>
          </a:r>
        </a:p>
      </dgm:t>
    </dgm:pt>
    <dgm:pt modelId="{3AA1C28F-A1A8-44A5-A496-743E2B0B5673}" type="parTrans" cxnId="{1488A2E7-6F1D-455C-ADA6-27B4B1472041}">
      <dgm:prSet/>
      <dgm:spPr/>
      <dgm:t>
        <a:bodyPr/>
        <a:lstStyle/>
        <a:p>
          <a:endParaRPr lang="en-US"/>
        </a:p>
      </dgm:t>
    </dgm:pt>
    <dgm:pt modelId="{70AAC530-3217-40F2-AB93-A0FF4D7ED095}" type="sibTrans" cxnId="{1488A2E7-6F1D-455C-ADA6-27B4B1472041}">
      <dgm:prSet/>
      <dgm:spPr/>
      <dgm:t>
        <a:bodyPr/>
        <a:lstStyle/>
        <a:p>
          <a:endParaRPr lang="en-US"/>
        </a:p>
      </dgm:t>
    </dgm:pt>
    <dgm:pt modelId="{ADFEB3C0-CF11-4B1B-B2EC-9A221695991F}">
      <dgm:prSet/>
      <dgm:spPr/>
      <dgm:t>
        <a:bodyPr/>
        <a:lstStyle/>
        <a:p>
          <a:r>
            <a:rPr lang="en-US" b="1" dirty="0"/>
            <a:t>Smooth ER</a:t>
          </a:r>
          <a:r>
            <a:rPr lang="en-US" dirty="0"/>
            <a:t>, which lacks ribosomes</a:t>
          </a:r>
        </a:p>
      </dgm:t>
    </dgm:pt>
    <dgm:pt modelId="{318E923B-2F08-44E1-881E-3D8C62282270}" type="parTrans" cxnId="{5C8689D0-18DE-4414-96DF-3E862CA4CE18}">
      <dgm:prSet/>
      <dgm:spPr/>
      <dgm:t>
        <a:bodyPr/>
        <a:lstStyle/>
        <a:p>
          <a:endParaRPr lang="en-US"/>
        </a:p>
      </dgm:t>
    </dgm:pt>
    <dgm:pt modelId="{C1D916E4-7B54-40FF-9EC2-DDEC812ED995}" type="sibTrans" cxnId="{5C8689D0-18DE-4414-96DF-3E862CA4CE18}">
      <dgm:prSet/>
      <dgm:spPr/>
      <dgm:t>
        <a:bodyPr/>
        <a:lstStyle/>
        <a:p>
          <a:endParaRPr lang="en-US"/>
        </a:p>
      </dgm:t>
    </dgm:pt>
    <dgm:pt modelId="{ED942276-17DD-4507-A475-041A1F2973D1}">
      <dgm:prSet/>
      <dgm:spPr/>
      <dgm:t>
        <a:bodyPr/>
        <a:lstStyle/>
        <a:p>
          <a:r>
            <a:rPr lang="en-US" b="1" dirty="0"/>
            <a:t>Rough ER</a:t>
          </a:r>
          <a:r>
            <a:rPr lang="en-US" dirty="0"/>
            <a:t>, whose surface is studded with ribosomes</a:t>
          </a:r>
        </a:p>
      </dgm:t>
    </dgm:pt>
    <dgm:pt modelId="{DB40E8E5-AAEB-49AC-BB56-80890160E7A9}" type="parTrans" cxnId="{2A83A8CD-2BE4-4345-81D3-78CA6FAE38C4}">
      <dgm:prSet/>
      <dgm:spPr/>
      <dgm:t>
        <a:bodyPr/>
        <a:lstStyle/>
        <a:p>
          <a:endParaRPr lang="en-US"/>
        </a:p>
      </dgm:t>
    </dgm:pt>
    <dgm:pt modelId="{C649A4ED-A32C-44DC-861E-DB01D126E030}" type="sibTrans" cxnId="{2A83A8CD-2BE4-4345-81D3-78CA6FAE38C4}">
      <dgm:prSet/>
      <dgm:spPr/>
      <dgm:t>
        <a:bodyPr/>
        <a:lstStyle/>
        <a:p>
          <a:endParaRPr lang="en-US"/>
        </a:p>
      </dgm:t>
    </dgm:pt>
    <dgm:pt modelId="{046BC848-A6F9-D043-B60D-C7D797496761}" type="pres">
      <dgm:prSet presAssocID="{070D92BE-2CBC-47F9-9E41-021BA78AB3F1}" presName="Name0" presStyleCnt="0">
        <dgm:presLayoutVars>
          <dgm:dir/>
          <dgm:animLvl val="lvl"/>
          <dgm:resizeHandles val="exact"/>
        </dgm:presLayoutVars>
      </dgm:prSet>
      <dgm:spPr/>
    </dgm:pt>
    <dgm:pt modelId="{AD903D01-B68A-B742-8B61-7FFBF4ED0822}" type="pres">
      <dgm:prSet presAssocID="{4AFA35B2-C21A-4186-8340-D23A30B2EE10}" presName="boxAndChildren" presStyleCnt="0"/>
      <dgm:spPr/>
    </dgm:pt>
    <dgm:pt modelId="{1F7E5F22-777D-804B-B151-ECE79B8CCF17}" type="pres">
      <dgm:prSet presAssocID="{4AFA35B2-C21A-4186-8340-D23A30B2EE10}" presName="parentTextBox" presStyleLbl="node1" presStyleIdx="0" presStyleCnt="3"/>
      <dgm:spPr/>
    </dgm:pt>
    <dgm:pt modelId="{60404B5F-86DE-534D-801F-E1B968ADD52C}" type="pres">
      <dgm:prSet presAssocID="{4AFA35B2-C21A-4186-8340-D23A30B2EE10}" presName="entireBox" presStyleLbl="node1" presStyleIdx="0" presStyleCnt="3"/>
      <dgm:spPr/>
    </dgm:pt>
    <dgm:pt modelId="{9F553F7E-1261-E641-8469-DF8D98FC885B}" type="pres">
      <dgm:prSet presAssocID="{4AFA35B2-C21A-4186-8340-D23A30B2EE10}" presName="descendantBox" presStyleCnt="0"/>
      <dgm:spPr/>
    </dgm:pt>
    <dgm:pt modelId="{A2DDD1E5-44F9-FB49-A6AF-58738E54E16B}" type="pres">
      <dgm:prSet presAssocID="{ADFEB3C0-CF11-4B1B-B2EC-9A221695991F}" presName="childTextBox" presStyleLbl="fgAccFollowNode1" presStyleIdx="0" presStyleCnt="2">
        <dgm:presLayoutVars>
          <dgm:bulletEnabled val="1"/>
        </dgm:presLayoutVars>
      </dgm:prSet>
      <dgm:spPr/>
    </dgm:pt>
    <dgm:pt modelId="{0A668629-E4DE-E547-8815-4D52A2E28827}" type="pres">
      <dgm:prSet presAssocID="{ED942276-17DD-4507-A475-041A1F2973D1}" presName="childTextBox" presStyleLbl="fgAccFollowNode1" presStyleIdx="1" presStyleCnt="2">
        <dgm:presLayoutVars>
          <dgm:bulletEnabled val="1"/>
        </dgm:presLayoutVars>
      </dgm:prSet>
      <dgm:spPr/>
    </dgm:pt>
    <dgm:pt modelId="{387A248F-FAE9-7D43-9C08-79923B298072}" type="pres">
      <dgm:prSet presAssocID="{395FF99E-72F3-4F6D-A64D-341E7501C9BC}" presName="sp" presStyleCnt="0"/>
      <dgm:spPr/>
    </dgm:pt>
    <dgm:pt modelId="{BE055FD4-0A28-284E-942A-7F230257BE2C}" type="pres">
      <dgm:prSet presAssocID="{15D78972-E873-42B8-AE7A-F313807ECA0B}" presName="arrowAndChildren" presStyleCnt="0"/>
      <dgm:spPr/>
    </dgm:pt>
    <dgm:pt modelId="{8F0AC863-964B-3144-84E4-CEBEFDBA1BF6}" type="pres">
      <dgm:prSet presAssocID="{15D78972-E873-42B8-AE7A-F313807ECA0B}" presName="parentTextArrow" presStyleLbl="node1" presStyleIdx="1" presStyleCnt="3"/>
      <dgm:spPr/>
    </dgm:pt>
    <dgm:pt modelId="{FFBB5DEE-F8D8-F348-BAD8-C7D4F0AD7453}" type="pres">
      <dgm:prSet presAssocID="{87ACC0EE-B1BD-4C1F-806C-3254078BFEA2}" presName="sp" presStyleCnt="0"/>
      <dgm:spPr/>
    </dgm:pt>
    <dgm:pt modelId="{ADE1FE88-91A1-774A-9EF2-C64BCD0040A2}" type="pres">
      <dgm:prSet presAssocID="{70BF908C-2240-424E-BA86-5760D1FC05BA}" presName="arrowAndChildren" presStyleCnt="0"/>
      <dgm:spPr/>
    </dgm:pt>
    <dgm:pt modelId="{E6B7AD54-7D98-634A-B5AD-0C8D20C1A2DF}" type="pres">
      <dgm:prSet presAssocID="{70BF908C-2240-424E-BA86-5760D1FC05BA}" presName="parentTextArrow" presStyleLbl="node1" presStyleIdx="2" presStyleCnt="3"/>
      <dgm:spPr/>
    </dgm:pt>
  </dgm:ptLst>
  <dgm:cxnLst>
    <dgm:cxn modelId="{79319514-B6DD-449C-92F6-74FCD1347976}" srcId="{070D92BE-2CBC-47F9-9E41-021BA78AB3F1}" destId="{70BF908C-2240-424E-BA86-5760D1FC05BA}" srcOrd="0" destOrd="0" parTransId="{C112E72B-1962-4423-A45C-1F6E4E0ADADD}" sibTransId="{87ACC0EE-B1BD-4C1F-806C-3254078BFEA2}"/>
    <dgm:cxn modelId="{236A463C-4116-B84B-847A-A9FFF0C970EE}" type="presOf" srcId="{070D92BE-2CBC-47F9-9E41-021BA78AB3F1}" destId="{046BC848-A6F9-D043-B60D-C7D797496761}" srcOrd="0" destOrd="0" presId="urn:microsoft.com/office/officeart/2005/8/layout/process4"/>
    <dgm:cxn modelId="{B89F9141-1C67-5E48-A243-FFBB441A290C}" type="presOf" srcId="{70BF908C-2240-424E-BA86-5760D1FC05BA}" destId="{E6B7AD54-7D98-634A-B5AD-0C8D20C1A2DF}" srcOrd="0" destOrd="0" presId="urn:microsoft.com/office/officeart/2005/8/layout/process4"/>
    <dgm:cxn modelId="{AAAC7A5D-4FA6-E34F-A46B-D9D8AF050654}" type="presOf" srcId="{ED942276-17DD-4507-A475-041A1F2973D1}" destId="{0A668629-E4DE-E547-8815-4D52A2E28827}" srcOrd="0" destOrd="0" presId="urn:microsoft.com/office/officeart/2005/8/layout/process4"/>
    <dgm:cxn modelId="{CA9BD95E-3503-6F41-9857-4954DED98A8C}" type="presOf" srcId="{ADFEB3C0-CF11-4B1B-B2EC-9A221695991F}" destId="{A2DDD1E5-44F9-FB49-A6AF-58738E54E16B}" srcOrd="0" destOrd="0" presId="urn:microsoft.com/office/officeart/2005/8/layout/process4"/>
    <dgm:cxn modelId="{E1002DB4-2E97-4B2D-96E8-F0E75E51D186}" srcId="{070D92BE-2CBC-47F9-9E41-021BA78AB3F1}" destId="{15D78972-E873-42B8-AE7A-F313807ECA0B}" srcOrd="1" destOrd="0" parTransId="{4AE2E450-6BA4-41E4-9617-C07DB24A505E}" sibTransId="{395FF99E-72F3-4F6D-A64D-341E7501C9BC}"/>
    <dgm:cxn modelId="{237DBDC3-11B9-6447-AB6A-CD70C29E8854}" type="presOf" srcId="{4AFA35B2-C21A-4186-8340-D23A30B2EE10}" destId="{60404B5F-86DE-534D-801F-E1B968ADD52C}" srcOrd="1" destOrd="0" presId="urn:microsoft.com/office/officeart/2005/8/layout/process4"/>
    <dgm:cxn modelId="{2A83A8CD-2BE4-4345-81D3-78CA6FAE38C4}" srcId="{4AFA35B2-C21A-4186-8340-D23A30B2EE10}" destId="{ED942276-17DD-4507-A475-041A1F2973D1}" srcOrd="1" destOrd="0" parTransId="{DB40E8E5-AAEB-49AC-BB56-80890160E7A9}" sibTransId="{C649A4ED-A32C-44DC-861E-DB01D126E030}"/>
    <dgm:cxn modelId="{5C8689D0-18DE-4414-96DF-3E862CA4CE18}" srcId="{4AFA35B2-C21A-4186-8340-D23A30B2EE10}" destId="{ADFEB3C0-CF11-4B1B-B2EC-9A221695991F}" srcOrd="0" destOrd="0" parTransId="{318E923B-2F08-44E1-881E-3D8C62282270}" sibTransId="{C1D916E4-7B54-40FF-9EC2-DDEC812ED995}"/>
    <dgm:cxn modelId="{46B001D4-9EB4-3440-9435-ADFA25F7C119}" type="presOf" srcId="{15D78972-E873-42B8-AE7A-F313807ECA0B}" destId="{8F0AC863-964B-3144-84E4-CEBEFDBA1BF6}" srcOrd="0" destOrd="0" presId="urn:microsoft.com/office/officeart/2005/8/layout/process4"/>
    <dgm:cxn modelId="{1488A2E7-6F1D-455C-ADA6-27B4B1472041}" srcId="{070D92BE-2CBC-47F9-9E41-021BA78AB3F1}" destId="{4AFA35B2-C21A-4186-8340-D23A30B2EE10}" srcOrd="2" destOrd="0" parTransId="{3AA1C28F-A1A8-44A5-A496-743E2B0B5673}" sibTransId="{70AAC530-3217-40F2-AB93-A0FF4D7ED095}"/>
    <dgm:cxn modelId="{A08EB8E7-8833-4842-BA35-A8829A5D2F0B}" type="presOf" srcId="{4AFA35B2-C21A-4186-8340-D23A30B2EE10}" destId="{1F7E5F22-777D-804B-B151-ECE79B8CCF17}" srcOrd="0" destOrd="0" presId="urn:microsoft.com/office/officeart/2005/8/layout/process4"/>
    <dgm:cxn modelId="{4F683197-D98F-FC44-8C0A-9EA491369EBD}" type="presParOf" srcId="{046BC848-A6F9-D043-B60D-C7D797496761}" destId="{AD903D01-B68A-B742-8B61-7FFBF4ED0822}" srcOrd="0" destOrd="0" presId="urn:microsoft.com/office/officeart/2005/8/layout/process4"/>
    <dgm:cxn modelId="{A9EEA2BE-6B16-4940-B9F7-A0D170B0E1AF}" type="presParOf" srcId="{AD903D01-B68A-B742-8B61-7FFBF4ED0822}" destId="{1F7E5F22-777D-804B-B151-ECE79B8CCF17}" srcOrd="0" destOrd="0" presId="urn:microsoft.com/office/officeart/2005/8/layout/process4"/>
    <dgm:cxn modelId="{8B1B02B3-31C6-7843-B6A4-26B6B8F33F6B}" type="presParOf" srcId="{AD903D01-B68A-B742-8B61-7FFBF4ED0822}" destId="{60404B5F-86DE-534D-801F-E1B968ADD52C}" srcOrd="1" destOrd="0" presId="urn:microsoft.com/office/officeart/2005/8/layout/process4"/>
    <dgm:cxn modelId="{89A4FABD-0A65-A944-A867-740CFC142E85}" type="presParOf" srcId="{AD903D01-B68A-B742-8B61-7FFBF4ED0822}" destId="{9F553F7E-1261-E641-8469-DF8D98FC885B}" srcOrd="2" destOrd="0" presId="urn:microsoft.com/office/officeart/2005/8/layout/process4"/>
    <dgm:cxn modelId="{3147E2CF-233A-CF4E-AFDB-330F14027D4C}" type="presParOf" srcId="{9F553F7E-1261-E641-8469-DF8D98FC885B}" destId="{A2DDD1E5-44F9-FB49-A6AF-58738E54E16B}" srcOrd="0" destOrd="0" presId="urn:microsoft.com/office/officeart/2005/8/layout/process4"/>
    <dgm:cxn modelId="{DD76D0AF-A3CE-1E4C-BF9D-626732A463ED}" type="presParOf" srcId="{9F553F7E-1261-E641-8469-DF8D98FC885B}" destId="{0A668629-E4DE-E547-8815-4D52A2E28827}" srcOrd="1" destOrd="0" presId="urn:microsoft.com/office/officeart/2005/8/layout/process4"/>
    <dgm:cxn modelId="{42F18EDE-AA15-0747-B477-01E5BAF03834}" type="presParOf" srcId="{046BC848-A6F9-D043-B60D-C7D797496761}" destId="{387A248F-FAE9-7D43-9C08-79923B298072}" srcOrd="1" destOrd="0" presId="urn:microsoft.com/office/officeart/2005/8/layout/process4"/>
    <dgm:cxn modelId="{660C9072-D285-BE49-BE9D-30D8CCF08E6B}" type="presParOf" srcId="{046BC848-A6F9-D043-B60D-C7D797496761}" destId="{BE055FD4-0A28-284E-942A-7F230257BE2C}" srcOrd="2" destOrd="0" presId="urn:microsoft.com/office/officeart/2005/8/layout/process4"/>
    <dgm:cxn modelId="{DC219980-F34E-2D47-964A-8F42D7C23344}" type="presParOf" srcId="{BE055FD4-0A28-284E-942A-7F230257BE2C}" destId="{8F0AC863-964B-3144-84E4-CEBEFDBA1BF6}" srcOrd="0" destOrd="0" presId="urn:microsoft.com/office/officeart/2005/8/layout/process4"/>
    <dgm:cxn modelId="{CD0CCB16-37E6-D246-9151-F86C87E71B7E}" type="presParOf" srcId="{046BC848-A6F9-D043-B60D-C7D797496761}" destId="{FFBB5DEE-F8D8-F348-BAD8-C7D4F0AD7453}" srcOrd="3" destOrd="0" presId="urn:microsoft.com/office/officeart/2005/8/layout/process4"/>
    <dgm:cxn modelId="{572EDD46-6064-5343-B411-4F31B8934546}" type="presParOf" srcId="{046BC848-A6F9-D043-B60D-C7D797496761}" destId="{ADE1FE88-91A1-774A-9EF2-C64BCD0040A2}" srcOrd="4" destOrd="0" presId="urn:microsoft.com/office/officeart/2005/8/layout/process4"/>
    <dgm:cxn modelId="{39EEC1BE-28A1-F44B-8B4C-EF084C95F23F}" type="presParOf" srcId="{ADE1FE88-91A1-774A-9EF2-C64BCD0040A2}" destId="{E6B7AD54-7D98-634A-B5AD-0C8D20C1A2D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1AB7E6D-0F26-4C62-B0EC-E5E931DF3AA9}" type="doc">
      <dgm:prSet loTypeId="urn:microsoft.com/office/officeart/2005/8/layout/process4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9A48DB1-5FB7-46A8-95DB-B7DB96C9A191}">
      <dgm:prSet/>
      <dgm:spPr/>
      <dgm:t>
        <a:bodyPr/>
        <a:lstStyle/>
        <a:p>
          <a:r>
            <a:rPr lang="en-US"/>
            <a:t>The </a:t>
          </a:r>
          <a:r>
            <a:rPr lang="en-US" b="1"/>
            <a:t>Golgi apparatus</a:t>
          </a:r>
          <a:r>
            <a:rPr lang="en-US"/>
            <a:t> consists of flattened membranous sacs called cisternae</a:t>
          </a:r>
        </a:p>
      </dgm:t>
    </dgm:pt>
    <dgm:pt modelId="{247FC85F-BF70-433D-BE2A-A0D139F1C04B}" type="parTrans" cxnId="{F14CF6D1-88E9-40C9-8551-D2F2046866D0}">
      <dgm:prSet/>
      <dgm:spPr/>
      <dgm:t>
        <a:bodyPr/>
        <a:lstStyle/>
        <a:p>
          <a:endParaRPr lang="en-US"/>
        </a:p>
      </dgm:t>
    </dgm:pt>
    <dgm:pt modelId="{433E1C8A-84E9-4000-A2EA-D97868488BB9}" type="sibTrans" cxnId="{F14CF6D1-88E9-40C9-8551-D2F2046866D0}">
      <dgm:prSet/>
      <dgm:spPr/>
      <dgm:t>
        <a:bodyPr/>
        <a:lstStyle/>
        <a:p>
          <a:endParaRPr lang="en-US"/>
        </a:p>
      </dgm:t>
    </dgm:pt>
    <dgm:pt modelId="{505FD6E8-8E94-4D17-BE8F-AC010E34748F}">
      <dgm:prSet/>
      <dgm:spPr/>
      <dgm:t>
        <a:bodyPr/>
        <a:lstStyle/>
        <a:p>
          <a:r>
            <a:rPr lang="en-US"/>
            <a:t>The Golgi apparatus</a:t>
          </a:r>
        </a:p>
      </dgm:t>
    </dgm:pt>
    <dgm:pt modelId="{2A01477F-1860-4F4C-A042-BA940FBDE859}" type="parTrans" cxnId="{4771A8A8-02CC-4A92-B6B4-12F689FE0A4B}">
      <dgm:prSet/>
      <dgm:spPr/>
      <dgm:t>
        <a:bodyPr/>
        <a:lstStyle/>
        <a:p>
          <a:endParaRPr lang="en-US"/>
        </a:p>
      </dgm:t>
    </dgm:pt>
    <dgm:pt modelId="{174B79F9-E85D-49D7-B639-266515FEFC01}" type="sibTrans" cxnId="{4771A8A8-02CC-4A92-B6B4-12F689FE0A4B}">
      <dgm:prSet/>
      <dgm:spPr/>
      <dgm:t>
        <a:bodyPr/>
        <a:lstStyle/>
        <a:p>
          <a:endParaRPr lang="en-US"/>
        </a:p>
      </dgm:t>
    </dgm:pt>
    <dgm:pt modelId="{FB1C0EE1-839D-4791-8B12-A9D1738346D9}">
      <dgm:prSet/>
      <dgm:spPr/>
      <dgm:t>
        <a:bodyPr/>
        <a:lstStyle/>
        <a:p>
          <a:r>
            <a:rPr lang="en-US"/>
            <a:t>Modifies products of the ER</a:t>
          </a:r>
        </a:p>
      </dgm:t>
    </dgm:pt>
    <dgm:pt modelId="{69F7A637-A14B-495D-9279-1F01B9738402}" type="parTrans" cxnId="{2A86093A-E2A9-4DFA-9DA9-E36F884284EF}">
      <dgm:prSet/>
      <dgm:spPr/>
      <dgm:t>
        <a:bodyPr/>
        <a:lstStyle/>
        <a:p>
          <a:endParaRPr lang="en-US"/>
        </a:p>
      </dgm:t>
    </dgm:pt>
    <dgm:pt modelId="{5BD0C48A-08BD-46F3-A9B3-6C0D78CECC54}" type="sibTrans" cxnId="{2A86093A-E2A9-4DFA-9DA9-E36F884284EF}">
      <dgm:prSet/>
      <dgm:spPr/>
      <dgm:t>
        <a:bodyPr/>
        <a:lstStyle/>
        <a:p>
          <a:endParaRPr lang="en-US"/>
        </a:p>
      </dgm:t>
    </dgm:pt>
    <dgm:pt modelId="{CE6FC8D2-AAE4-44F9-9EFE-A9CF78A86D58}">
      <dgm:prSet/>
      <dgm:spPr/>
      <dgm:t>
        <a:bodyPr/>
        <a:lstStyle/>
        <a:p>
          <a:r>
            <a:rPr lang="en-US"/>
            <a:t>Manufactures certain macromolecules</a:t>
          </a:r>
        </a:p>
      </dgm:t>
    </dgm:pt>
    <dgm:pt modelId="{D22876CF-86B9-4D02-801B-30AD7EDBEB57}" type="parTrans" cxnId="{777E623E-3B26-4ECA-B8A2-CD44397221FE}">
      <dgm:prSet/>
      <dgm:spPr/>
      <dgm:t>
        <a:bodyPr/>
        <a:lstStyle/>
        <a:p>
          <a:endParaRPr lang="en-US"/>
        </a:p>
      </dgm:t>
    </dgm:pt>
    <dgm:pt modelId="{6ECCCD11-862B-40E3-AB79-EC0EF95D6CD8}" type="sibTrans" cxnId="{777E623E-3B26-4ECA-B8A2-CD44397221FE}">
      <dgm:prSet/>
      <dgm:spPr/>
      <dgm:t>
        <a:bodyPr/>
        <a:lstStyle/>
        <a:p>
          <a:endParaRPr lang="en-US"/>
        </a:p>
      </dgm:t>
    </dgm:pt>
    <dgm:pt modelId="{4241CA27-389C-45FB-BEE4-14A1BDDE769B}">
      <dgm:prSet/>
      <dgm:spPr/>
      <dgm:t>
        <a:bodyPr/>
        <a:lstStyle/>
        <a:p>
          <a:r>
            <a:rPr lang="en-US"/>
            <a:t>Sorts and packages materials into transport vesicles</a:t>
          </a:r>
        </a:p>
      </dgm:t>
    </dgm:pt>
    <dgm:pt modelId="{9713038B-FC9A-4298-B00A-FF56022D5338}" type="parTrans" cxnId="{8379888F-0682-47D2-8A4F-48E8C84CB9BA}">
      <dgm:prSet/>
      <dgm:spPr/>
      <dgm:t>
        <a:bodyPr/>
        <a:lstStyle/>
        <a:p>
          <a:endParaRPr lang="en-US"/>
        </a:p>
      </dgm:t>
    </dgm:pt>
    <dgm:pt modelId="{82AC06FE-0A0E-4C56-9177-68D13A7FB7DF}" type="sibTrans" cxnId="{8379888F-0682-47D2-8A4F-48E8C84CB9BA}">
      <dgm:prSet/>
      <dgm:spPr/>
      <dgm:t>
        <a:bodyPr/>
        <a:lstStyle/>
        <a:p>
          <a:endParaRPr lang="en-US"/>
        </a:p>
      </dgm:t>
    </dgm:pt>
    <dgm:pt modelId="{11311E44-F8E6-8E45-A64B-A79A3F717A9F}" type="pres">
      <dgm:prSet presAssocID="{31AB7E6D-0F26-4C62-B0EC-E5E931DF3AA9}" presName="Name0" presStyleCnt="0">
        <dgm:presLayoutVars>
          <dgm:dir/>
          <dgm:animLvl val="lvl"/>
          <dgm:resizeHandles val="exact"/>
        </dgm:presLayoutVars>
      </dgm:prSet>
      <dgm:spPr/>
    </dgm:pt>
    <dgm:pt modelId="{6C75C2E6-2720-864D-AF8B-7BF773E98820}" type="pres">
      <dgm:prSet presAssocID="{505FD6E8-8E94-4D17-BE8F-AC010E34748F}" presName="boxAndChildren" presStyleCnt="0"/>
      <dgm:spPr/>
    </dgm:pt>
    <dgm:pt modelId="{749EA95D-FE0B-EE49-A989-D9E02A70CF1B}" type="pres">
      <dgm:prSet presAssocID="{505FD6E8-8E94-4D17-BE8F-AC010E34748F}" presName="parentTextBox" presStyleLbl="node1" presStyleIdx="0" presStyleCnt="2"/>
      <dgm:spPr/>
    </dgm:pt>
    <dgm:pt modelId="{7270B72E-B6FB-7648-BD54-A21BB3B667AE}" type="pres">
      <dgm:prSet presAssocID="{505FD6E8-8E94-4D17-BE8F-AC010E34748F}" presName="entireBox" presStyleLbl="node1" presStyleIdx="0" presStyleCnt="2"/>
      <dgm:spPr/>
    </dgm:pt>
    <dgm:pt modelId="{A36B9AF1-88B0-A74C-AE2C-14955AF83796}" type="pres">
      <dgm:prSet presAssocID="{505FD6E8-8E94-4D17-BE8F-AC010E34748F}" presName="descendantBox" presStyleCnt="0"/>
      <dgm:spPr/>
    </dgm:pt>
    <dgm:pt modelId="{8F331FB7-FF78-FA4B-99F6-02887F2B7780}" type="pres">
      <dgm:prSet presAssocID="{FB1C0EE1-839D-4791-8B12-A9D1738346D9}" presName="childTextBox" presStyleLbl="fgAccFollowNode1" presStyleIdx="0" presStyleCnt="3">
        <dgm:presLayoutVars>
          <dgm:bulletEnabled val="1"/>
        </dgm:presLayoutVars>
      </dgm:prSet>
      <dgm:spPr/>
    </dgm:pt>
    <dgm:pt modelId="{3ADE99E7-62D1-3344-BEC0-0E870B7646D5}" type="pres">
      <dgm:prSet presAssocID="{CE6FC8D2-AAE4-44F9-9EFE-A9CF78A86D58}" presName="childTextBox" presStyleLbl="fgAccFollowNode1" presStyleIdx="1" presStyleCnt="3">
        <dgm:presLayoutVars>
          <dgm:bulletEnabled val="1"/>
        </dgm:presLayoutVars>
      </dgm:prSet>
      <dgm:spPr/>
    </dgm:pt>
    <dgm:pt modelId="{3FA0F988-24B7-1E4F-9A0A-0A04AD536DB7}" type="pres">
      <dgm:prSet presAssocID="{4241CA27-389C-45FB-BEE4-14A1BDDE769B}" presName="childTextBox" presStyleLbl="fgAccFollowNode1" presStyleIdx="2" presStyleCnt="3">
        <dgm:presLayoutVars>
          <dgm:bulletEnabled val="1"/>
        </dgm:presLayoutVars>
      </dgm:prSet>
      <dgm:spPr/>
    </dgm:pt>
    <dgm:pt modelId="{270A517A-72F2-AE48-8E8F-D7D46A47C8C1}" type="pres">
      <dgm:prSet presAssocID="{433E1C8A-84E9-4000-A2EA-D97868488BB9}" presName="sp" presStyleCnt="0"/>
      <dgm:spPr/>
    </dgm:pt>
    <dgm:pt modelId="{7E13C004-7600-6245-A557-8E65A389334A}" type="pres">
      <dgm:prSet presAssocID="{19A48DB1-5FB7-46A8-95DB-B7DB96C9A191}" presName="arrowAndChildren" presStyleCnt="0"/>
      <dgm:spPr/>
    </dgm:pt>
    <dgm:pt modelId="{7AC6F341-F68E-E944-BCFE-4552166C4A6E}" type="pres">
      <dgm:prSet presAssocID="{19A48DB1-5FB7-46A8-95DB-B7DB96C9A191}" presName="parentTextArrow" presStyleLbl="node1" presStyleIdx="1" presStyleCnt="2"/>
      <dgm:spPr/>
    </dgm:pt>
  </dgm:ptLst>
  <dgm:cxnLst>
    <dgm:cxn modelId="{2A86093A-E2A9-4DFA-9DA9-E36F884284EF}" srcId="{505FD6E8-8E94-4D17-BE8F-AC010E34748F}" destId="{FB1C0EE1-839D-4791-8B12-A9D1738346D9}" srcOrd="0" destOrd="0" parTransId="{69F7A637-A14B-495D-9279-1F01B9738402}" sibTransId="{5BD0C48A-08BD-46F3-A9B3-6C0D78CECC54}"/>
    <dgm:cxn modelId="{777E623E-3B26-4ECA-B8A2-CD44397221FE}" srcId="{505FD6E8-8E94-4D17-BE8F-AC010E34748F}" destId="{CE6FC8D2-AAE4-44F9-9EFE-A9CF78A86D58}" srcOrd="1" destOrd="0" parTransId="{D22876CF-86B9-4D02-801B-30AD7EDBEB57}" sibTransId="{6ECCCD11-862B-40E3-AB79-EC0EF95D6CD8}"/>
    <dgm:cxn modelId="{1752DE58-B9A6-F447-ACDC-AB8E87E40FFF}" type="presOf" srcId="{31AB7E6D-0F26-4C62-B0EC-E5E931DF3AA9}" destId="{11311E44-F8E6-8E45-A64B-A79A3F717A9F}" srcOrd="0" destOrd="0" presId="urn:microsoft.com/office/officeart/2005/8/layout/process4"/>
    <dgm:cxn modelId="{7150ED80-F388-C545-AE52-456CD8454402}" type="presOf" srcId="{4241CA27-389C-45FB-BEE4-14A1BDDE769B}" destId="{3FA0F988-24B7-1E4F-9A0A-0A04AD536DB7}" srcOrd="0" destOrd="0" presId="urn:microsoft.com/office/officeart/2005/8/layout/process4"/>
    <dgm:cxn modelId="{987F9187-2DE8-1541-AF35-C172F7690821}" type="presOf" srcId="{505FD6E8-8E94-4D17-BE8F-AC010E34748F}" destId="{749EA95D-FE0B-EE49-A989-D9E02A70CF1B}" srcOrd="0" destOrd="0" presId="urn:microsoft.com/office/officeart/2005/8/layout/process4"/>
    <dgm:cxn modelId="{8379888F-0682-47D2-8A4F-48E8C84CB9BA}" srcId="{505FD6E8-8E94-4D17-BE8F-AC010E34748F}" destId="{4241CA27-389C-45FB-BEE4-14A1BDDE769B}" srcOrd="2" destOrd="0" parTransId="{9713038B-FC9A-4298-B00A-FF56022D5338}" sibTransId="{82AC06FE-0A0E-4C56-9177-68D13A7FB7DF}"/>
    <dgm:cxn modelId="{4771A8A8-02CC-4A92-B6B4-12F689FE0A4B}" srcId="{31AB7E6D-0F26-4C62-B0EC-E5E931DF3AA9}" destId="{505FD6E8-8E94-4D17-BE8F-AC010E34748F}" srcOrd="1" destOrd="0" parTransId="{2A01477F-1860-4F4C-A042-BA940FBDE859}" sibTransId="{174B79F9-E85D-49D7-B639-266515FEFC01}"/>
    <dgm:cxn modelId="{416C48CB-6C64-8B40-A5DC-C4EC2C0044EE}" type="presOf" srcId="{19A48DB1-5FB7-46A8-95DB-B7DB96C9A191}" destId="{7AC6F341-F68E-E944-BCFE-4552166C4A6E}" srcOrd="0" destOrd="0" presId="urn:microsoft.com/office/officeart/2005/8/layout/process4"/>
    <dgm:cxn modelId="{F14CF6D1-88E9-40C9-8551-D2F2046866D0}" srcId="{31AB7E6D-0F26-4C62-B0EC-E5E931DF3AA9}" destId="{19A48DB1-5FB7-46A8-95DB-B7DB96C9A191}" srcOrd="0" destOrd="0" parTransId="{247FC85F-BF70-433D-BE2A-A0D139F1C04B}" sibTransId="{433E1C8A-84E9-4000-A2EA-D97868488BB9}"/>
    <dgm:cxn modelId="{9D8157E7-3EC5-1442-9D16-C2757278CDA0}" type="presOf" srcId="{CE6FC8D2-AAE4-44F9-9EFE-A9CF78A86D58}" destId="{3ADE99E7-62D1-3344-BEC0-0E870B7646D5}" srcOrd="0" destOrd="0" presId="urn:microsoft.com/office/officeart/2005/8/layout/process4"/>
    <dgm:cxn modelId="{D01D0DF7-FF2C-6840-A7D7-25162A5DD744}" type="presOf" srcId="{505FD6E8-8E94-4D17-BE8F-AC010E34748F}" destId="{7270B72E-B6FB-7648-BD54-A21BB3B667AE}" srcOrd="1" destOrd="0" presId="urn:microsoft.com/office/officeart/2005/8/layout/process4"/>
    <dgm:cxn modelId="{46604AFC-4F85-694A-960E-E39011BDA30C}" type="presOf" srcId="{FB1C0EE1-839D-4791-8B12-A9D1738346D9}" destId="{8F331FB7-FF78-FA4B-99F6-02887F2B7780}" srcOrd="0" destOrd="0" presId="urn:microsoft.com/office/officeart/2005/8/layout/process4"/>
    <dgm:cxn modelId="{51A89749-D2E3-3744-BC56-7C30E0C0DBF7}" type="presParOf" srcId="{11311E44-F8E6-8E45-A64B-A79A3F717A9F}" destId="{6C75C2E6-2720-864D-AF8B-7BF773E98820}" srcOrd="0" destOrd="0" presId="urn:microsoft.com/office/officeart/2005/8/layout/process4"/>
    <dgm:cxn modelId="{56F22473-6FE1-9C41-A23C-D1693AC2A0F1}" type="presParOf" srcId="{6C75C2E6-2720-864D-AF8B-7BF773E98820}" destId="{749EA95D-FE0B-EE49-A989-D9E02A70CF1B}" srcOrd="0" destOrd="0" presId="urn:microsoft.com/office/officeart/2005/8/layout/process4"/>
    <dgm:cxn modelId="{080275C6-07EA-8F42-B41C-6143D22DCA2A}" type="presParOf" srcId="{6C75C2E6-2720-864D-AF8B-7BF773E98820}" destId="{7270B72E-B6FB-7648-BD54-A21BB3B667AE}" srcOrd="1" destOrd="0" presId="urn:microsoft.com/office/officeart/2005/8/layout/process4"/>
    <dgm:cxn modelId="{872E2A26-DE2A-F241-B365-DE038FAADCC9}" type="presParOf" srcId="{6C75C2E6-2720-864D-AF8B-7BF773E98820}" destId="{A36B9AF1-88B0-A74C-AE2C-14955AF83796}" srcOrd="2" destOrd="0" presId="urn:microsoft.com/office/officeart/2005/8/layout/process4"/>
    <dgm:cxn modelId="{511CA6EC-2BC1-C747-A0E4-78F10C186B19}" type="presParOf" srcId="{A36B9AF1-88B0-A74C-AE2C-14955AF83796}" destId="{8F331FB7-FF78-FA4B-99F6-02887F2B7780}" srcOrd="0" destOrd="0" presId="urn:microsoft.com/office/officeart/2005/8/layout/process4"/>
    <dgm:cxn modelId="{8ABA638D-1EF2-BB43-B27E-921222CA859F}" type="presParOf" srcId="{A36B9AF1-88B0-A74C-AE2C-14955AF83796}" destId="{3ADE99E7-62D1-3344-BEC0-0E870B7646D5}" srcOrd="1" destOrd="0" presId="urn:microsoft.com/office/officeart/2005/8/layout/process4"/>
    <dgm:cxn modelId="{E15E0502-0F74-9848-882A-BFC50DB3D4A1}" type="presParOf" srcId="{A36B9AF1-88B0-A74C-AE2C-14955AF83796}" destId="{3FA0F988-24B7-1E4F-9A0A-0A04AD536DB7}" srcOrd="2" destOrd="0" presId="urn:microsoft.com/office/officeart/2005/8/layout/process4"/>
    <dgm:cxn modelId="{579B8057-4BDF-F542-A526-C271D7D02555}" type="presParOf" srcId="{11311E44-F8E6-8E45-A64B-A79A3F717A9F}" destId="{270A517A-72F2-AE48-8E8F-D7D46A47C8C1}" srcOrd="1" destOrd="0" presId="urn:microsoft.com/office/officeart/2005/8/layout/process4"/>
    <dgm:cxn modelId="{F59F1D2C-5DCB-7D40-A431-1A237A6A52E4}" type="presParOf" srcId="{11311E44-F8E6-8E45-A64B-A79A3F717A9F}" destId="{7E13C004-7600-6245-A557-8E65A389334A}" srcOrd="2" destOrd="0" presId="urn:microsoft.com/office/officeart/2005/8/layout/process4"/>
    <dgm:cxn modelId="{FC9B280E-D8D1-C746-A8BC-926C01F178DA}" type="presParOf" srcId="{7E13C004-7600-6245-A557-8E65A389334A}" destId="{7AC6F341-F68E-E944-BCFE-4552166C4A6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CCFC2A3-6C1C-4558-BC59-D4EDC0957385}" type="doc">
      <dgm:prSet loTypeId="urn:microsoft.com/office/officeart/2005/8/layout/process4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A1BF8BC-92F9-4382-B64D-03AF7D262584}">
      <dgm:prSet/>
      <dgm:spPr/>
      <dgm:t>
        <a:bodyPr/>
        <a:lstStyle/>
        <a:p>
          <a:r>
            <a:rPr lang="en-US" dirty="0"/>
            <a:t>Most cells synthesize and secrete materials that are external to the plasma membrane</a:t>
          </a:r>
        </a:p>
      </dgm:t>
    </dgm:pt>
    <dgm:pt modelId="{880857E2-C32A-4B23-A2AE-F8BBBB7311D5}" type="parTrans" cxnId="{63340E22-8D76-48DD-84FC-885E1CAFAFF9}">
      <dgm:prSet/>
      <dgm:spPr/>
      <dgm:t>
        <a:bodyPr/>
        <a:lstStyle/>
        <a:p>
          <a:endParaRPr lang="en-US"/>
        </a:p>
      </dgm:t>
    </dgm:pt>
    <dgm:pt modelId="{9B2E8C76-070C-4891-8690-88278895996F}" type="sibTrans" cxnId="{63340E22-8D76-48DD-84FC-885E1CAFAFF9}">
      <dgm:prSet/>
      <dgm:spPr/>
      <dgm:t>
        <a:bodyPr/>
        <a:lstStyle/>
        <a:p>
          <a:endParaRPr lang="en-US"/>
        </a:p>
      </dgm:t>
    </dgm:pt>
    <dgm:pt modelId="{B61F50F8-AC65-4049-80DD-65EE0B512EBB}">
      <dgm:prSet/>
      <dgm:spPr/>
      <dgm:t>
        <a:bodyPr/>
        <a:lstStyle/>
        <a:p>
          <a:r>
            <a:rPr lang="en-US" dirty="0"/>
            <a:t>These extracellular structures include:</a:t>
          </a:r>
        </a:p>
      </dgm:t>
    </dgm:pt>
    <dgm:pt modelId="{6916C098-4B96-4B64-9C86-3DCEA7A32DDE}" type="parTrans" cxnId="{22F578BA-4D58-47B5-A04B-21D45494402A}">
      <dgm:prSet/>
      <dgm:spPr/>
      <dgm:t>
        <a:bodyPr/>
        <a:lstStyle/>
        <a:p>
          <a:endParaRPr lang="en-US"/>
        </a:p>
      </dgm:t>
    </dgm:pt>
    <dgm:pt modelId="{63831420-3F3F-4AD0-9A34-8B1352158AA4}" type="sibTrans" cxnId="{22F578BA-4D58-47B5-A04B-21D45494402A}">
      <dgm:prSet/>
      <dgm:spPr/>
      <dgm:t>
        <a:bodyPr/>
        <a:lstStyle/>
        <a:p>
          <a:endParaRPr lang="en-US"/>
        </a:p>
      </dgm:t>
    </dgm:pt>
    <dgm:pt modelId="{8FE61859-2C2A-408F-B355-31865914D767}">
      <dgm:prSet/>
      <dgm:spPr/>
      <dgm:t>
        <a:bodyPr/>
        <a:lstStyle/>
        <a:p>
          <a:r>
            <a:rPr lang="en-US" dirty="0"/>
            <a:t>Cell walls of plants</a:t>
          </a:r>
        </a:p>
      </dgm:t>
    </dgm:pt>
    <dgm:pt modelId="{B379D067-D2C5-4137-9287-45EBCC505E3B}" type="parTrans" cxnId="{B1CC9220-4EBE-4770-9781-9259CF4734D6}">
      <dgm:prSet/>
      <dgm:spPr/>
      <dgm:t>
        <a:bodyPr/>
        <a:lstStyle/>
        <a:p>
          <a:endParaRPr lang="en-US"/>
        </a:p>
      </dgm:t>
    </dgm:pt>
    <dgm:pt modelId="{2B0C0B76-3C20-4409-8C98-93C57A0F8031}" type="sibTrans" cxnId="{B1CC9220-4EBE-4770-9781-9259CF4734D6}">
      <dgm:prSet/>
      <dgm:spPr/>
      <dgm:t>
        <a:bodyPr/>
        <a:lstStyle/>
        <a:p>
          <a:endParaRPr lang="en-US"/>
        </a:p>
      </dgm:t>
    </dgm:pt>
    <dgm:pt modelId="{44AE8225-FBC8-4644-B1D3-F87844F75D33}">
      <dgm:prSet/>
      <dgm:spPr/>
      <dgm:t>
        <a:bodyPr/>
        <a:lstStyle/>
        <a:p>
          <a:r>
            <a:rPr lang="en-US" dirty="0"/>
            <a:t>The  extracellular matrix (ECM) of animal cells</a:t>
          </a:r>
        </a:p>
      </dgm:t>
    </dgm:pt>
    <dgm:pt modelId="{40566A18-C183-40B3-868F-8ECDD693F595}" type="parTrans" cxnId="{CE879C67-078E-4745-9725-358DB7488055}">
      <dgm:prSet/>
      <dgm:spPr/>
      <dgm:t>
        <a:bodyPr/>
        <a:lstStyle/>
        <a:p>
          <a:endParaRPr lang="en-US"/>
        </a:p>
      </dgm:t>
    </dgm:pt>
    <dgm:pt modelId="{0AC60566-F1B8-438E-A082-6F4A162BB8C9}" type="sibTrans" cxnId="{CE879C67-078E-4745-9725-358DB7488055}">
      <dgm:prSet/>
      <dgm:spPr/>
      <dgm:t>
        <a:bodyPr/>
        <a:lstStyle/>
        <a:p>
          <a:endParaRPr lang="en-US"/>
        </a:p>
      </dgm:t>
    </dgm:pt>
    <dgm:pt modelId="{30F92272-EC82-4A11-99F7-7D07542D6E43}">
      <dgm:prSet/>
      <dgm:spPr/>
      <dgm:t>
        <a:bodyPr/>
        <a:lstStyle/>
        <a:p>
          <a:r>
            <a:rPr lang="en-US" dirty="0"/>
            <a:t>Intercellular junctions</a:t>
          </a:r>
        </a:p>
      </dgm:t>
    </dgm:pt>
    <dgm:pt modelId="{BE9C2301-23FD-48B3-B822-9630840EEE4C}" type="parTrans" cxnId="{5A450790-59AF-42C0-A59B-A2BA293E18CB}">
      <dgm:prSet/>
      <dgm:spPr/>
      <dgm:t>
        <a:bodyPr/>
        <a:lstStyle/>
        <a:p>
          <a:endParaRPr lang="en-US"/>
        </a:p>
      </dgm:t>
    </dgm:pt>
    <dgm:pt modelId="{2C909D23-D76B-432E-B02D-B93B7F5A1A3D}" type="sibTrans" cxnId="{5A450790-59AF-42C0-A59B-A2BA293E18CB}">
      <dgm:prSet/>
      <dgm:spPr/>
      <dgm:t>
        <a:bodyPr/>
        <a:lstStyle/>
        <a:p>
          <a:endParaRPr lang="en-US"/>
        </a:p>
      </dgm:t>
    </dgm:pt>
    <dgm:pt modelId="{A9BC5AB3-1720-9046-8E7F-C92032D51DA7}" type="pres">
      <dgm:prSet presAssocID="{3CCFC2A3-6C1C-4558-BC59-D4EDC0957385}" presName="Name0" presStyleCnt="0">
        <dgm:presLayoutVars>
          <dgm:dir/>
          <dgm:animLvl val="lvl"/>
          <dgm:resizeHandles val="exact"/>
        </dgm:presLayoutVars>
      </dgm:prSet>
      <dgm:spPr/>
    </dgm:pt>
    <dgm:pt modelId="{971C3578-A68C-DB44-BD6F-8CCFDE58488A}" type="pres">
      <dgm:prSet presAssocID="{B61F50F8-AC65-4049-80DD-65EE0B512EBB}" presName="boxAndChildren" presStyleCnt="0"/>
      <dgm:spPr/>
    </dgm:pt>
    <dgm:pt modelId="{43135CFF-7879-7843-A7E4-8F45F145EB75}" type="pres">
      <dgm:prSet presAssocID="{B61F50F8-AC65-4049-80DD-65EE0B512EBB}" presName="parentTextBox" presStyleLbl="node1" presStyleIdx="0" presStyleCnt="2"/>
      <dgm:spPr/>
    </dgm:pt>
    <dgm:pt modelId="{2CA2F8E7-F528-264A-940B-CEB176892DED}" type="pres">
      <dgm:prSet presAssocID="{B61F50F8-AC65-4049-80DD-65EE0B512EBB}" presName="entireBox" presStyleLbl="node1" presStyleIdx="0" presStyleCnt="2"/>
      <dgm:spPr/>
    </dgm:pt>
    <dgm:pt modelId="{C2D5DC9E-1BB7-694A-944E-AE045F9F7701}" type="pres">
      <dgm:prSet presAssocID="{B61F50F8-AC65-4049-80DD-65EE0B512EBB}" presName="descendantBox" presStyleCnt="0"/>
      <dgm:spPr/>
    </dgm:pt>
    <dgm:pt modelId="{FCEAEA6A-75CC-4D49-8A8A-D5F1A9E5054A}" type="pres">
      <dgm:prSet presAssocID="{8FE61859-2C2A-408F-B355-31865914D767}" presName="childTextBox" presStyleLbl="fgAccFollowNode1" presStyleIdx="0" presStyleCnt="3">
        <dgm:presLayoutVars>
          <dgm:bulletEnabled val="1"/>
        </dgm:presLayoutVars>
      </dgm:prSet>
      <dgm:spPr/>
    </dgm:pt>
    <dgm:pt modelId="{7D08F09F-B4EC-424A-A7C0-116F43DCEF07}" type="pres">
      <dgm:prSet presAssocID="{44AE8225-FBC8-4644-B1D3-F87844F75D33}" presName="childTextBox" presStyleLbl="fgAccFollowNode1" presStyleIdx="1" presStyleCnt="3">
        <dgm:presLayoutVars>
          <dgm:bulletEnabled val="1"/>
        </dgm:presLayoutVars>
      </dgm:prSet>
      <dgm:spPr/>
    </dgm:pt>
    <dgm:pt modelId="{4CA6D6E9-C758-CF4C-95E3-96D8C302F665}" type="pres">
      <dgm:prSet presAssocID="{30F92272-EC82-4A11-99F7-7D07542D6E43}" presName="childTextBox" presStyleLbl="fgAccFollowNode1" presStyleIdx="2" presStyleCnt="3">
        <dgm:presLayoutVars>
          <dgm:bulletEnabled val="1"/>
        </dgm:presLayoutVars>
      </dgm:prSet>
      <dgm:spPr/>
    </dgm:pt>
    <dgm:pt modelId="{B2519553-7F8D-3541-9AC9-42AC7CBCD8E7}" type="pres">
      <dgm:prSet presAssocID="{9B2E8C76-070C-4891-8690-88278895996F}" presName="sp" presStyleCnt="0"/>
      <dgm:spPr/>
    </dgm:pt>
    <dgm:pt modelId="{981AB6AD-46DA-444F-9F71-96B20FDB1FD1}" type="pres">
      <dgm:prSet presAssocID="{EA1BF8BC-92F9-4382-B64D-03AF7D262584}" presName="arrowAndChildren" presStyleCnt="0"/>
      <dgm:spPr/>
    </dgm:pt>
    <dgm:pt modelId="{EF652746-7FC6-AF45-9621-D462C79123E1}" type="pres">
      <dgm:prSet presAssocID="{EA1BF8BC-92F9-4382-B64D-03AF7D262584}" presName="parentTextArrow" presStyleLbl="node1" presStyleIdx="1" presStyleCnt="2"/>
      <dgm:spPr/>
    </dgm:pt>
  </dgm:ptLst>
  <dgm:cxnLst>
    <dgm:cxn modelId="{B1CC9220-4EBE-4770-9781-9259CF4734D6}" srcId="{B61F50F8-AC65-4049-80DD-65EE0B512EBB}" destId="{8FE61859-2C2A-408F-B355-31865914D767}" srcOrd="0" destOrd="0" parTransId="{B379D067-D2C5-4137-9287-45EBCC505E3B}" sibTransId="{2B0C0B76-3C20-4409-8C98-93C57A0F8031}"/>
    <dgm:cxn modelId="{63340E22-8D76-48DD-84FC-885E1CAFAFF9}" srcId="{3CCFC2A3-6C1C-4558-BC59-D4EDC0957385}" destId="{EA1BF8BC-92F9-4382-B64D-03AF7D262584}" srcOrd="0" destOrd="0" parTransId="{880857E2-C32A-4B23-A2AE-F8BBBB7311D5}" sibTransId="{9B2E8C76-070C-4891-8690-88278895996F}"/>
    <dgm:cxn modelId="{CE879C67-078E-4745-9725-358DB7488055}" srcId="{B61F50F8-AC65-4049-80DD-65EE0B512EBB}" destId="{44AE8225-FBC8-4644-B1D3-F87844F75D33}" srcOrd="1" destOrd="0" parTransId="{40566A18-C183-40B3-868F-8ECDD693F595}" sibTransId="{0AC60566-F1B8-438E-A082-6F4A162BB8C9}"/>
    <dgm:cxn modelId="{62182D70-13DD-B347-B836-BE0375665FFD}" type="presOf" srcId="{30F92272-EC82-4A11-99F7-7D07542D6E43}" destId="{4CA6D6E9-C758-CF4C-95E3-96D8C302F665}" srcOrd="0" destOrd="0" presId="urn:microsoft.com/office/officeart/2005/8/layout/process4"/>
    <dgm:cxn modelId="{F69CEC73-F293-A640-BAEF-84FFF562226B}" type="presOf" srcId="{B61F50F8-AC65-4049-80DD-65EE0B512EBB}" destId="{2CA2F8E7-F528-264A-940B-CEB176892DED}" srcOrd="1" destOrd="0" presId="urn:microsoft.com/office/officeart/2005/8/layout/process4"/>
    <dgm:cxn modelId="{33650D74-F3B5-EF4C-BD08-90E6E64CDD6B}" type="presOf" srcId="{44AE8225-FBC8-4644-B1D3-F87844F75D33}" destId="{7D08F09F-B4EC-424A-A7C0-116F43DCEF07}" srcOrd="0" destOrd="0" presId="urn:microsoft.com/office/officeart/2005/8/layout/process4"/>
    <dgm:cxn modelId="{1AAF9A7E-4754-384C-ACC8-60F410185ECA}" type="presOf" srcId="{EA1BF8BC-92F9-4382-B64D-03AF7D262584}" destId="{EF652746-7FC6-AF45-9621-D462C79123E1}" srcOrd="0" destOrd="0" presId="urn:microsoft.com/office/officeart/2005/8/layout/process4"/>
    <dgm:cxn modelId="{5A450790-59AF-42C0-A59B-A2BA293E18CB}" srcId="{B61F50F8-AC65-4049-80DD-65EE0B512EBB}" destId="{30F92272-EC82-4A11-99F7-7D07542D6E43}" srcOrd="2" destOrd="0" parTransId="{BE9C2301-23FD-48B3-B822-9630840EEE4C}" sibTransId="{2C909D23-D76B-432E-B02D-B93B7F5A1A3D}"/>
    <dgm:cxn modelId="{D4859B94-5DE3-BE4F-8E56-6216624E9946}" type="presOf" srcId="{8FE61859-2C2A-408F-B355-31865914D767}" destId="{FCEAEA6A-75CC-4D49-8A8A-D5F1A9E5054A}" srcOrd="0" destOrd="0" presId="urn:microsoft.com/office/officeart/2005/8/layout/process4"/>
    <dgm:cxn modelId="{2C112CB6-0856-1042-8860-6EFBD0BF83B3}" type="presOf" srcId="{3CCFC2A3-6C1C-4558-BC59-D4EDC0957385}" destId="{A9BC5AB3-1720-9046-8E7F-C92032D51DA7}" srcOrd="0" destOrd="0" presId="urn:microsoft.com/office/officeart/2005/8/layout/process4"/>
    <dgm:cxn modelId="{22F578BA-4D58-47B5-A04B-21D45494402A}" srcId="{3CCFC2A3-6C1C-4558-BC59-D4EDC0957385}" destId="{B61F50F8-AC65-4049-80DD-65EE0B512EBB}" srcOrd="1" destOrd="0" parTransId="{6916C098-4B96-4B64-9C86-3DCEA7A32DDE}" sibTransId="{63831420-3F3F-4AD0-9A34-8B1352158AA4}"/>
    <dgm:cxn modelId="{4719C0F5-2D33-6041-A1DB-FFC19EB79F88}" type="presOf" srcId="{B61F50F8-AC65-4049-80DD-65EE0B512EBB}" destId="{43135CFF-7879-7843-A7E4-8F45F145EB75}" srcOrd="0" destOrd="0" presId="urn:microsoft.com/office/officeart/2005/8/layout/process4"/>
    <dgm:cxn modelId="{7204F4A9-B772-B94D-AD32-AF17CFC65CDA}" type="presParOf" srcId="{A9BC5AB3-1720-9046-8E7F-C92032D51DA7}" destId="{971C3578-A68C-DB44-BD6F-8CCFDE58488A}" srcOrd="0" destOrd="0" presId="urn:microsoft.com/office/officeart/2005/8/layout/process4"/>
    <dgm:cxn modelId="{BD11CE73-47EA-5645-A360-2A1D695B1C1A}" type="presParOf" srcId="{971C3578-A68C-DB44-BD6F-8CCFDE58488A}" destId="{43135CFF-7879-7843-A7E4-8F45F145EB75}" srcOrd="0" destOrd="0" presId="urn:microsoft.com/office/officeart/2005/8/layout/process4"/>
    <dgm:cxn modelId="{3B3AEC86-56EC-3747-9CD3-6EC5A71B57A7}" type="presParOf" srcId="{971C3578-A68C-DB44-BD6F-8CCFDE58488A}" destId="{2CA2F8E7-F528-264A-940B-CEB176892DED}" srcOrd="1" destOrd="0" presId="urn:microsoft.com/office/officeart/2005/8/layout/process4"/>
    <dgm:cxn modelId="{4E6BF051-EEF2-5045-A381-C5C146BEF9B0}" type="presParOf" srcId="{971C3578-A68C-DB44-BD6F-8CCFDE58488A}" destId="{C2D5DC9E-1BB7-694A-944E-AE045F9F7701}" srcOrd="2" destOrd="0" presId="urn:microsoft.com/office/officeart/2005/8/layout/process4"/>
    <dgm:cxn modelId="{6DE67F2A-6640-E848-AC03-A0A3EC2C3DBC}" type="presParOf" srcId="{C2D5DC9E-1BB7-694A-944E-AE045F9F7701}" destId="{FCEAEA6A-75CC-4D49-8A8A-D5F1A9E5054A}" srcOrd="0" destOrd="0" presId="urn:microsoft.com/office/officeart/2005/8/layout/process4"/>
    <dgm:cxn modelId="{6F0940A7-FF91-8C47-B1CA-4101B3B4A1C9}" type="presParOf" srcId="{C2D5DC9E-1BB7-694A-944E-AE045F9F7701}" destId="{7D08F09F-B4EC-424A-A7C0-116F43DCEF07}" srcOrd="1" destOrd="0" presId="urn:microsoft.com/office/officeart/2005/8/layout/process4"/>
    <dgm:cxn modelId="{950FE73D-250A-7940-BD6B-76546302F983}" type="presParOf" srcId="{C2D5DC9E-1BB7-694A-944E-AE045F9F7701}" destId="{4CA6D6E9-C758-CF4C-95E3-96D8C302F665}" srcOrd="2" destOrd="0" presId="urn:microsoft.com/office/officeart/2005/8/layout/process4"/>
    <dgm:cxn modelId="{4499DA1A-BDAB-2C41-9894-5FD860203817}" type="presParOf" srcId="{A9BC5AB3-1720-9046-8E7F-C92032D51DA7}" destId="{B2519553-7F8D-3541-9AC9-42AC7CBCD8E7}" srcOrd="1" destOrd="0" presId="urn:microsoft.com/office/officeart/2005/8/layout/process4"/>
    <dgm:cxn modelId="{351D145D-7F90-784B-B3B9-E0162AD48525}" type="presParOf" srcId="{A9BC5AB3-1720-9046-8E7F-C92032D51DA7}" destId="{981AB6AD-46DA-444F-9F71-96B20FDB1FD1}" srcOrd="2" destOrd="0" presId="urn:microsoft.com/office/officeart/2005/8/layout/process4"/>
    <dgm:cxn modelId="{CBF38D40-D32C-F740-8D2A-21AF55A50F20}" type="presParOf" srcId="{981AB6AD-46DA-444F-9F71-96B20FDB1FD1}" destId="{EF652746-7FC6-AF45-9621-D462C79123E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49CC30A-D837-40AF-8652-A826900E0F72}" type="doc">
      <dgm:prSet loTypeId="urn:microsoft.com/office/officeart/2005/8/layout/process4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9FC8EF4-7CF3-498E-BA2B-0DD39E3714D0}">
      <dgm:prSet/>
      <dgm:spPr/>
      <dgm:t>
        <a:bodyPr/>
        <a:lstStyle/>
        <a:p>
          <a:r>
            <a:rPr lang="en-US"/>
            <a:t>Neighboring cells in tissues, organs, or organ systems often adhere, interact, and communicate through direct physical contact</a:t>
          </a:r>
        </a:p>
      </dgm:t>
    </dgm:pt>
    <dgm:pt modelId="{876A677A-8DE4-431E-9005-A6126D984E3E}" type="parTrans" cxnId="{9C6ED0C5-739C-43F0-9500-821D2C24939A}">
      <dgm:prSet/>
      <dgm:spPr/>
      <dgm:t>
        <a:bodyPr/>
        <a:lstStyle/>
        <a:p>
          <a:endParaRPr lang="en-US"/>
        </a:p>
      </dgm:t>
    </dgm:pt>
    <dgm:pt modelId="{8FE313C6-FB5C-471F-9930-1C5962A9767A}" type="sibTrans" cxnId="{9C6ED0C5-739C-43F0-9500-821D2C24939A}">
      <dgm:prSet/>
      <dgm:spPr/>
      <dgm:t>
        <a:bodyPr/>
        <a:lstStyle/>
        <a:p>
          <a:endParaRPr lang="en-US"/>
        </a:p>
      </dgm:t>
    </dgm:pt>
    <dgm:pt modelId="{498674BC-71D9-40F1-A7BA-B76A311B7728}">
      <dgm:prSet/>
      <dgm:spPr/>
      <dgm:t>
        <a:bodyPr/>
        <a:lstStyle/>
        <a:p>
          <a:r>
            <a:rPr lang="en-US"/>
            <a:t>Intercellular junctions facilitate this contact</a:t>
          </a:r>
        </a:p>
      </dgm:t>
    </dgm:pt>
    <dgm:pt modelId="{3C38330F-6BBC-4F43-B6A7-96637EC93D1C}" type="parTrans" cxnId="{1E9F3EE1-BF3E-4343-84EB-41C6FF3E8946}">
      <dgm:prSet/>
      <dgm:spPr/>
      <dgm:t>
        <a:bodyPr/>
        <a:lstStyle/>
        <a:p>
          <a:endParaRPr lang="en-US"/>
        </a:p>
      </dgm:t>
    </dgm:pt>
    <dgm:pt modelId="{8E604504-3020-4D6A-A2B2-A422C5D6195E}" type="sibTrans" cxnId="{1E9F3EE1-BF3E-4343-84EB-41C6FF3E8946}">
      <dgm:prSet/>
      <dgm:spPr/>
      <dgm:t>
        <a:bodyPr/>
        <a:lstStyle/>
        <a:p>
          <a:endParaRPr lang="en-US"/>
        </a:p>
      </dgm:t>
    </dgm:pt>
    <dgm:pt modelId="{D93E8DD7-1734-4032-9E14-1031D58DDE93}">
      <dgm:prSet/>
      <dgm:spPr/>
      <dgm:t>
        <a:bodyPr/>
        <a:lstStyle/>
        <a:p>
          <a:r>
            <a:rPr lang="en-US"/>
            <a:t>There are several types of intercellular junctions</a:t>
          </a:r>
        </a:p>
      </dgm:t>
    </dgm:pt>
    <dgm:pt modelId="{AED3DF58-9A6A-4FCF-8BB4-19AFA30B19F8}" type="parTrans" cxnId="{573D548A-B4C0-458B-95A0-55D12CB2B156}">
      <dgm:prSet/>
      <dgm:spPr/>
      <dgm:t>
        <a:bodyPr/>
        <a:lstStyle/>
        <a:p>
          <a:endParaRPr lang="en-US"/>
        </a:p>
      </dgm:t>
    </dgm:pt>
    <dgm:pt modelId="{F41EE7C6-B590-4F77-9B65-802E074627C0}" type="sibTrans" cxnId="{573D548A-B4C0-458B-95A0-55D12CB2B156}">
      <dgm:prSet/>
      <dgm:spPr/>
      <dgm:t>
        <a:bodyPr/>
        <a:lstStyle/>
        <a:p>
          <a:endParaRPr lang="en-US"/>
        </a:p>
      </dgm:t>
    </dgm:pt>
    <dgm:pt modelId="{49C18607-9C5D-427B-9640-5741638EFF49}">
      <dgm:prSet/>
      <dgm:spPr/>
      <dgm:t>
        <a:bodyPr/>
        <a:lstStyle/>
        <a:p>
          <a:r>
            <a:rPr lang="en-US" dirty="0"/>
            <a:t>Plasmodesmata</a:t>
          </a:r>
        </a:p>
      </dgm:t>
    </dgm:pt>
    <dgm:pt modelId="{6640F9CE-3FA3-45AE-A5A1-250E2B885ECB}" type="parTrans" cxnId="{6CB14A66-67CF-47FF-AF98-0DCEC75D3927}">
      <dgm:prSet/>
      <dgm:spPr/>
      <dgm:t>
        <a:bodyPr/>
        <a:lstStyle/>
        <a:p>
          <a:endParaRPr lang="en-US"/>
        </a:p>
      </dgm:t>
    </dgm:pt>
    <dgm:pt modelId="{416E29E6-667C-40A8-9186-FB7807EBB9BB}" type="sibTrans" cxnId="{6CB14A66-67CF-47FF-AF98-0DCEC75D3927}">
      <dgm:prSet/>
      <dgm:spPr/>
      <dgm:t>
        <a:bodyPr/>
        <a:lstStyle/>
        <a:p>
          <a:endParaRPr lang="en-US"/>
        </a:p>
      </dgm:t>
    </dgm:pt>
    <dgm:pt modelId="{AF9631D6-4046-441A-886F-E9E37CBDD624}">
      <dgm:prSet/>
      <dgm:spPr/>
      <dgm:t>
        <a:bodyPr/>
        <a:lstStyle/>
        <a:p>
          <a:r>
            <a:rPr lang="en-US" dirty="0"/>
            <a:t>Tight junctions</a:t>
          </a:r>
        </a:p>
      </dgm:t>
    </dgm:pt>
    <dgm:pt modelId="{493D7B2B-F0C0-4553-B7EA-8451707B9868}" type="parTrans" cxnId="{713DB9E1-3F86-4049-A68C-E7C79E7E7A60}">
      <dgm:prSet/>
      <dgm:spPr/>
      <dgm:t>
        <a:bodyPr/>
        <a:lstStyle/>
        <a:p>
          <a:endParaRPr lang="en-US"/>
        </a:p>
      </dgm:t>
    </dgm:pt>
    <dgm:pt modelId="{B419F77F-6572-4DEB-AC83-09220307C182}" type="sibTrans" cxnId="{713DB9E1-3F86-4049-A68C-E7C79E7E7A60}">
      <dgm:prSet/>
      <dgm:spPr/>
      <dgm:t>
        <a:bodyPr/>
        <a:lstStyle/>
        <a:p>
          <a:endParaRPr lang="en-US"/>
        </a:p>
      </dgm:t>
    </dgm:pt>
    <dgm:pt modelId="{FA3FA63E-8505-4495-A211-60A9EF3DF114}">
      <dgm:prSet/>
      <dgm:spPr/>
      <dgm:t>
        <a:bodyPr/>
        <a:lstStyle/>
        <a:p>
          <a:r>
            <a:rPr lang="en-US" dirty="0"/>
            <a:t>Desmosomes</a:t>
          </a:r>
        </a:p>
      </dgm:t>
    </dgm:pt>
    <dgm:pt modelId="{AF471044-6145-44C3-8238-72004D67CF64}" type="parTrans" cxnId="{0C979AF2-B89D-4F31-A72E-68FB37AEFA15}">
      <dgm:prSet/>
      <dgm:spPr/>
      <dgm:t>
        <a:bodyPr/>
        <a:lstStyle/>
        <a:p>
          <a:endParaRPr lang="en-US"/>
        </a:p>
      </dgm:t>
    </dgm:pt>
    <dgm:pt modelId="{F8E619E5-2417-48AF-A5E6-0420DF84C659}" type="sibTrans" cxnId="{0C979AF2-B89D-4F31-A72E-68FB37AEFA15}">
      <dgm:prSet/>
      <dgm:spPr/>
      <dgm:t>
        <a:bodyPr/>
        <a:lstStyle/>
        <a:p>
          <a:endParaRPr lang="en-US"/>
        </a:p>
      </dgm:t>
    </dgm:pt>
    <dgm:pt modelId="{B02BC76D-F4F2-404D-AC1E-EED79C35341E}">
      <dgm:prSet/>
      <dgm:spPr/>
      <dgm:t>
        <a:bodyPr/>
        <a:lstStyle/>
        <a:p>
          <a:r>
            <a:rPr lang="en-US" dirty="0"/>
            <a:t>Gap junctions</a:t>
          </a:r>
        </a:p>
      </dgm:t>
    </dgm:pt>
    <dgm:pt modelId="{2FCD6B34-DE0B-4645-8E05-6A65BC94EABA}" type="parTrans" cxnId="{8E13ABC0-9965-413F-B896-163BA718CD3B}">
      <dgm:prSet/>
      <dgm:spPr/>
      <dgm:t>
        <a:bodyPr/>
        <a:lstStyle/>
        <a:p>
          <a:endParaRPr lang="en-US"/>
        </a:p>
      </dgm:t>
    </dgm:pt>
    <dgm:pt modelId="{941213A1-7689-46FE-B3B7-736FA8CFB226}" type="sibTrans" cxnId="{8E13ABC0-9965-413F-B896-163BA718CD3B}">
      <dgm:prSet/>
      <dgm:spPr/>
      <dgm:t>
        <a:bodyPr/>
        <a:lstStyle/>
        <a:p>
          <a:endParaRPr lang="en-US"/>
        </a:p>
      </dgm:t>
    </dgm:pt>
    <dgm:pt modelId="{D1F27042-B961-894B-B336-C26CC79132E9}" type="pres">
      <dgm:prSet presAssocID="{649CC30A-D837-40AF-8652-A826900E0F72}" presName="Name0" presStyleCnt="0">
        <dgm:presLayoutVars>
          <dgm:dir/>
          <dgm:animLvl val="lvl"/>
          <dgm:resizeHandles val="exact"/>
        </dgm:presLayoutVars>
      </dgm:prSet>
      <dgm:spPr/>
    </dgm:pt>
    <dgm:pt modelId="{75F131DA-D7DB-E645-8DB7-667E0CFA8DEE}" type="pres">
      <dgm:prSet presAssocID="{D93E8DD7-1734-4032-9E14-1031D58DDE93}" presName="boxAndChildren" presStyleCnt="0"/>
      <dgm:spPr/>
    </dgm:pt>
    <dgm:pt modelId="{53BB9833-8ED0-034C-A18A-82EF808FF435}" type="pres">
      <dgm:prSet presAssocID="{D93E8DD7-1734-4032-9E14-1031D58DDE93}" presName="parentTextBox" presStyleLbl="node1" presStyleIdx="0" presStyleCnt="3"/>
      <dgm:spPr/>
    </dgm:pt>
    <dgm:pt modelId="{1D2A1E9D-F128-2A49-82A9-56E34EE13720}" type="pres">
      <dgm:prSet presAssocID="{D93E8DD7-1734-4032-9E14-1031D58DDE93}" presName="entireBox" presStyleLbl="node1" presStyleIdx="0" presStyleCnt="3"/>
      <dgm:spPr/>
    </dgm:pt>
    <dgm:pt modelId="{29BA4788-03E7-974A-8AB5-71D2E61F02C1}" type="pres">
      <dgm:prSet presAssocID="{D93E8DD7-1734-4032-9E14-1031D58DDE93}" presName="descendantBox" presStyleCnt="0"/>
      <dgm:spPr/>
    </dgm:pt>
    <dgm:pt modelId="{AE3BD4BB-D224-AA4F-B761-3F69E6616355}" type="pres">
      <dgm:prSet presAssocID="{49C18607-9C5D-427B-9640-5741638EFF49}" presName="childTextBox" presStyleLbl="fgAccFollowNode1" presStyleIdx="0" presStyleCnt="4" custScaleX="145693" custScaleY="77196">
        <dgm:presLayoutVars>
          <dgm:bulletEnabled val="1"/>
        </dgm:presLayoutVars>
      </dgm:prSet>
      <dgm:spPr/>
    </dgm:pt>
    <dgm:pt modelId="{D029C881-71DF-794F-9780-F5468E09FE24}" type="pres">
      <dgm:prSet presAssocID="{AF9631D6-4046-441A-886F-E9E37CBDD624}" presName="childTextBox" presStyleLbl="fgAccFollowNode1" presStyleIdx="1" presStyleCnt="4">
        <dgm:presLayoutVars>
          <dgm:bulletEnabled val="1"/>
        </dgm:presLayoutVars>
      </dgm:prSet>
      <dgm:spPr/>
    </dgm:pt>
    <dgm:pt modelId="{3705E455-921D-114B-8A2E-AEAEE5DD8DE2}" type="pres">
      <dgm:prSet presAssocID="{FA3FA63E-8505-4495-A211-60A9EF3DF114}" presName="childTextBox" presStyleLbl="fgAccFollowNode1" presStyleIdx="2" presStyleCnt="4">
        <dgm:presLayoutVars>
          <dgm:bulletEnabled val="1"/>
        </dgm:presLayoutVars>
      </dgm:prSet>
      <dgm:spPr/>
    </dgm:pt>
    <dgm:pt modelId="{0E9E44C8-E2C2-8548-9D67-66574284D173}" type="pres">
      <dgm:prSet presAssocID="{B02BC76D-F4F2-404D-AC1E-EED79C35341E}" presName="childTextBox" presStyleLbl="fgAccFollowNode1" presStyleIdx="3" presStyleCnt="4">
        <dgm:presLayoutVars>
          <dgm:bulletEnabled val="1"/>
        </dgm:presLayoutVars>
      </dgm:prSet>
      <dgm:spPr/>
    </dgm:pt>
    <dgm:pt modelId="{B472EFD4-B6D7-3A49-8E43-D629DB2D3A36}" type="pres">
      <dgm:prSet presAssocID="{8E604504-3020-4D6A-A2B2-A422C5D6195E}" presName="sp" presStyleCnt="0"/>
      <dgm:spPr/>
    </dgm:pt>
    <dgm:pt modelId="{E2000955-6DF5-BB40-9089-11B3EB60CE6B}" type="pres">
      <dgm:prSet presAssocID="{498674BC-71D9-40F1-A7BA-B76A311B7728}" presName="arrowAndChildren" presStyleCnt="0"/>
      <dgm:spPr/>
    </dgm:pt>
    <dgm:pt modelId="{4F2D23B0-D81F-9548-AA5C-E5C3EFA80368}" type="pres">
      <dgm:prSet presAssocID="{498674BC-71D9-40F1-A7BA-B76A311B7728}" presName="parentTextArrow" presStyleLbl="node1" presStyleIdx="1" presStyleCnt="3"/>
      <dgm:spPr/>
    </dgm:pt>
    <dgm:pt modelId="{89C11500-5AF4-CC4A-8623-C880A76AB4FF}" type="pres">
      <dgm:prSet presAssocID="{8FE313C6-FB5C-471F-9930-1C5962A9767A}" presName="sp" presStyleCnt="0"/>
      <dgm:spPr/>
    </dgm:pt>
    <dgm:pt modelId="{6FFF1716-A9B5-264D-B739-A64D850C63B7}" type="pres">
      <dgm:prSet presAssocID="{E9FC8EF4-7CF3-498E-BA2B-0DD39E3714D0}" presName="arrowAndChildren" presStyleCnt="0"/>
      <dgm:spPr/>
    </dgm:pt>
    <dgm:pt modelId="{3F2F4887-F620-3D46-99DA-93D8AB277A93}" type="pres">
      <dgm:prSet presAssocID="{E9FC8EF4-7CF3-498E-BA2B-0DD39E3714D0}" presName="parentTextArrow" presStyleLbl="node1" presStyleIdx="2" presStyleCnt="3" custLinFactNeighborY="-14479"/>
      <dgm:spPr/>
    </dgm:pt>
  </dgm:ptLst>
  <dgm:cxnLst>
    <dgm:cxn modelId="{1C816E0A-FFAD-4D48-AB8A-42E89F809A5B}" type="presOf" srcId="{D93E8DD7-1734-4032-9E14-1031D58DDE93}" destId="{53BB9833-8ED0-034C-A18A-82EF808FF435}" srcOrd="0" destOrd="0" presId="urn:microsoft.com/office/officeart/2005/8/layout/process4"/>
    <dgm:cxn modelId="{0C58A20B-E5FD-5140-9EF6-E4C2B31185C4}" type="presOf" srcId="{49C18607-9C5D-427B-9640-5741638EFF49}" destId="{AE3BD4BB-D224-AA4F-B761-3F69E6616355}" srcOrd="0" destOrd="0" presId="urn:microsoft.com/office/officeart/2005/8/layout/process4"/>
    <dgm:cxn modelId="{3A4F461E-8C6D-7146-B268-2EC19A696EA8}" type="presOf" srcId="{AF9631D6-4046-441A-886F-E9E37CBDD624}" destId="{D029C881-71DF-794F-9780-F5468E09FE24}" srcOrd="0" destOrd="0" presId="urn:microsoft.com/office/officeart/2005/8/layout/process4"/>
    <dgm:cxn modelId="{5EAADD60-304D-F343-AB70-1CF8514790DB}" type="presOf" srcId="{649CC30A-D837-40AF-8652-A826900E0F72}" destId="{D1F27042-B961-894B-B336-C26CC79132E9}" srcOrd="0" destOrd="0" presId="urn:microsoft.com/office/officeart/2005/8/layout/process4"/>
    <dgm:cxn modelId="{6CB14A66-67CF-47FF-AF98-0DCEC75D3927}" srcId="{D93E8DD7-1734-4032-9E14-1031D58DDE93}" destId="{49C18607-9C5D-427B-9640-5741638EFF49}" srcOrd="0" destOrd="0" parTransId="{6640F9CE-3FA3-45AE-A5A1-250E2B885ECB}" sibTransId="{416E29E6-667C-40A8-9186-FB7807EBB9BB}"/>
    <dgm:cxn modelId="{573D548A-B4C0-458B-95A0-55D12CB2B156}" srcId="{649CC30A-D837-40AF-8652-A826900E0F72}" destId="{D93E8DD7-1734-4032-9E14-1031D58DDE93}" srcOrd="2" destOrd="0" parTransId="{AED3DF58-9A6A-4FCF-8BB4-19AFA30B19F8}" sibTransId="{F41EE7C6-B590-4F77-9B65-802E074627C0}"/>
    <dgm:cxn modelId="{2C598C8B-18CC-FE47-B623-C3B5935C0D3D}" type="presOf" srcId="{E9FC8EF4-7CF3-498E-BA2B-0DD39E3714D0}" destId="{3F2F4887-F620-3D46-99DA-93D8AB277A93}" srcOrd="0" destOrd="0" presId="urn:microsoft.com/office/officeart/2005/8/layout/process4"/>
    <dgm:cxn modelId="{B38EAC8F-2C2A-C349-A09F-3B2C94A744D3}" type="presOf" srcId="{498674BC-71D9-40F1-A7BA-B76A311B7728}" destId="{4F2D23B0-D81F-9548-AA5C-E5C3EFA80368}" srcOrd="0" destOrd="0" presId="urn:microsoft.com/office/officeart/2005/8/layout/process4"/>
    <dgm:cxn modelId="{7A74CC9B-4A87-4E4C-A5E4-AB9D27AB4E9D}" type="presOf" srcId="{FA3FA63E-8505-4495-A211-60A9EF3DF114}" destId="{3705E455-921D-114B-8A2E-AEAEE5DD8DE2}" srcOrd="0" destOrd="0" presId="urn:microsoft.com/office/officeart/2005/8/layout/process4"/>
    <dgm:cxn modelId="{8E13ABC0-9965-413F-B896-163BA718CD3B}" srcId="{D93E8DD7-1734-4032-9E14-1031D58DDE93}" destId="{B02BC76D-F4F2-404D-AC1E-EED79C35341E}" srcOrd="3" destOrd="0" parTransId="{2FCD6B34-DE0B-4645-8E05-6A65BC94EABA}" sibTransId="{941213A1-7689-46FE-B3B7-736FA8CFB226}"/>
    <dgm:cxn modelId="{9C6ED0C5-739C-43F0-9500-821D2C24939A}" srcId="{649CC30A-D837-40AF-8652-A826900E0F72}" destId="{E9FC8EF4-7CF3-498E-BA2B-0DD39E3714D0}" srcOrd="0" destOrd="0" parTransId="{876A677A-8DE4-431E-9005-A6126D984E3E}" sibTransId="{8FE313C6-FB5C-471F-9930-1C5962A9767A}"/>
    <dgm:cxn modelId="{1E9F3EE1-BF3E-4343-84EB-41C6FF3E8946}" srcId="{649CC30A-D837-40AF-8652-A826900E0F72}" destId="{498674BC-71D9-40F1-A7BA-B76A311B7728}" srcOrd="1" destOrd="0" parTransId="{3C38330F-6BBC-4F43-B6A7-96637EC93D1C}" sibTransId="{8E604504-3020-4D6A-A2B2-A422C5D6195E}"/>
    <dgm:cxn modelId="{713DB9E1-3F86-4049-A68C-E7C79E7E7A60}" srcId="{D93E8DD7-1734-4032-9E14-1031D58DDE93}" destId="{AF9631D6-4046-441A-886F-E9E37CBDD624}" srcOrd="1" destOrd="0" parTransId="{493D7B2B-F0C0-4553-B7EA-8451707B9868}" sibTransId="{B419F77F-6572-4DEB-AC83-09220307C182}"/>
    <dgm:cxn modelId="{0C979AF2-B89D-4F31-A72E-68FB37AEFA15}" srcId="{D93E8DD7-1734-4032-9E14-1031D58DDE93}" destId="{FA3FA63E-8505-4495-A211-60A9EF3DF114}" srcOrd="2" destOrd="0" parTransId="{AF471044-6145-44C3-8238-72004D67CF64}" sibTransId="{F8E619E5-2417-48AF-A5E6-0420DF84C659}"/>
    <dgm:cxn modelId="{2FE937F3-1E76-9942-9D72-0B5362E253BF}" type="presOf" srcId="{B02BC76D-F4F2-404D-AC1E-EED79C35341E}" destId="{0E9E44C8-E2C2-8548-9D67-66574284D173}" srcOrd="0" destOrd="0" presId="urn:microsoft.com/office/officeart/2005/8/layout/process4"/>
    <dgm:cxn modelId="{1078C5F6-4769-FD42-84A4-905C3A47830B}" type="presOf" srcId="{D93E8DD7-1734-4032-9E14-1031D58DDE93}" destId="{1D2A1E9D-F128-2A49-82A9-56E34EE13720}" srcOrd="1" destOrd="0" presId="urn:microsoft.com/office/officeart/2005/8/layout/process4"/>
    <dgm:cxn modelId="{598AC736-83DB-D44A-92DE-B2011665B85A}" type="presParOf" srcId="{D1F27042-B961-894B-B336-C26CC79132E9}" destId="{75F131DA-D7DB-E645-8DB7-667E0CFA8DEE}" srcOrd="0" destOrd="0" presId="urn:microsoft.com/office/officeart/2005/8/layout/process4"/>
    <dgm:cxn modelId="{C2ABA207-B7FF-0B48-9CA7-C116BE65C6AB}" type="presParOf" srcId="{75F131DA-D7DB-E645-8DB7-667E0CFA8DEE}" destId="{53BB9833-8ED0-034C-A18A-82EF808FF435}" srcOrd="0" destOrd="0" presId="urn:microsoft.com/office/officeart/2005/8/layout/process4"/>
    <dgm:cxn modelId="{4ED47BB4-453E-0F4E-8D8B-EE43054E0BBF}" type="presParOf" srcId="{75F131DA-D7DB-E645-8DB7-667E0CFA8DEE}" destId="{1D2A1E9D-F128-2A49-82A9-56E34EE13720}" srcOrd="1" destOrd="0" presId="urn:microsoft.com/office/officeart/2005/8/layout/process4"/>
    <dgm:cxn modelId="{8C0F85B0-0976-914A-B3AB-1AD3F0C6BC07}" type="presParOf" srcId="{75F131DA-D7DB-E645-8DB7-667E0CFA8DEE}" destId="{29BA4788-03E7-974A-8AB5-71D2E61F02C1}" srcOrd="2" destOrd="0" presId="urn:microsoft.com/office/officeart/2005/8/layout/process4"/>
    <dgm:cxn modelId="{31AAA0D9-713F-184A-B8A3-775337E45D96}" type="presParOf" srcId="{29BA4788-03E7-974A-8AB5-71D2E61F02C1}" destId="{AE3BD4BB-D224-AA4F-B761-3F69E6616355}" srcOrd="0" destOrd="0" presId="urn:microsoft.com/office/officeart/2005/8/layout/process4"/>
    <dgm:cxn modelId="{229E3615-A81D-3043-8536-54DC249243D7}" type="presParOf" srcId="{29BA4788-03E7-974A-8AB5-71D2E61F02C1}" destId="{D029C881-71DF-794F-9780-F5468E09FE24}" srcOrd="1" destOrd="0" presId="urn:microsoft.com/office/officeart/2005/8/layout/process4"/>
    <dgm:cxn modelId="{A493AEA8-2153-7B42-942F-68CDB81C2232}" type="presParOf" srcId="{29BA4788-03E7-974A-8AB5-71D2E61F02C1}" destId="{3705E455-921D-114B-8A2E-AEAEE5DD8DE2}" srcOrd="2" destOrd="0" presId="urn:microsoft.com/office/officeart/2005/8/layout/process4"/>
    <dgm:cxn modelId="{71E6C8A4-13F3-854E-B000-41085197E0F5}" type="presParOf" srcId="{29BA4788-03E7-974A-8AB5-71D2E61F02C1}" destId="{0E9E44C8-E2C2-8548-9D67-66574284D173}" srcOrd="3" destOrd="0" presId="urn:microsoft.com/office/officeart/2005/8/layout/process4"/>
    <dgm:cxn modelId="{093202B9-885F-8F48-BA5D-268B35DB3E16}" type="presParOf" srcId="{D1F27042-B961-894B-B336-C26CC79132E9}" destId="{B472EFD4-B6D7-3A49-8E43-D629DB2D3A36}" srcOrd="1" destOrd="0" presId="urn:microsoft.com/office/officeart/2005/8/layout/process4"/>
    <dgm:cxn modelId="{5C5CA433-6C92-5543-B3F0-4718814A5FBE}" type="presParOf" srcId="{D1F27042-B961-894B-B336-C26CC79132E9}" destId="{E2000955-6DF5-BB40-9089-11B3EB60CE6B}" srcOrd="2" destOrd="0" presId="urn:microsoft.com/office/officeart/2005/8/layout/process4"/>
    <dgm:cxn modelId="{CCF85C4D-0DA6-DB4F-85A4-C4423027A051}" type="presParOf" srcId="{E2000955-6DF5-BB40-9089-11B3EB60CE6B}" destId="{4F2D23B0-D81F-9548-AA5C-E5C3EFA80368}" srcOrd="0" destOrd="0" presId="urn:microsoft.com/office/officeart/2005/8/layout/process4"/>
    <dgm:cxn modelId="{9C9B1215-D736-4C48-A5DC-4248A8754B7D}" type="presParOf" srcId="{D1F27042-B961-894B-B336-C26CC79132E9}" destId="{89C11500-5AF4-CC4A-8623-C880A76AB4FF}" srcOrd="3" destOrd="0" presId="urn:microsoft.com/office/officeart/2005/8/layout/process4"/>
    <dgm:cxn modelId="{6ED0C3AF-C748-254B-924B-9542E99FF9EC}" type="presParOf" srcId="{D1F27042-B961-894B-B336-C26CC79132E9}" destId="{6FFF1716-A9B5-264D-B739-A64D850C63B7}" srcOrd="4" destOrd="0" presId="urn:microsoft.com/office/officeart/2005/8/layout/process4"/>
    <dgm:cxn modelId="{536694B6-B64A-2240-9478-8EF96F286600}" type="presParOf" srcId="{6FFF1716-A9B5-264D-B739-A64D850C63B7}" destId="{3F2F4887-F620-3D46-99DA-93D8AB277A9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F4D195-1E41-4279-8A97-821CCBA43FB3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497A40-0B53-4DCA-87EC-A289C1A90186}">
      <dgm:prSet/>
      <dgm:spPr/>
      <dgm:t>
        <a:bodyPr/>
        <a:lstStyle/>
        <a:p>
          <a:r>
            <a:rPr lang="en-US" dirty="0"/>
            <a:t>Magnification, the ratio of an object</a:t>
          </a:r>
          <a:r>
            <a:rPr lang="ja-JP"/>
            <a:t>’</a:t>
          </a:r>
          <a:r>
            <a:rPr lang="en-US" dirty="0"/>
            <a:t>s image size to its real size</a:t>
          </a:r>
        </a:p>
      </dgm:t>
    </dgm:pt>
    <dgm:pt modelId="{15BE9D18-4072-4BF2-8F7F-F6733B15E6E0}" type="parTrans" cxnId="{98DBE2E5-FF59-402B-ACA6-DD3D154E4C2E}">
      <dgm:prSet/>
      <dgm:spPr/>
      <dgm:t>
        <a:bodyPr/>
        <a:lstStyle/>
        <a:p>
          <a:endParaRPr lang="en-US"/>
        </a:p>
      </dgm:t>
    </dgm:pt>
    <dgm:pt modelId="{CBF1E645-32F5-4FA3-8A42-E5083C9C55D1}" type="sibTrans" cxnId="{98DBE2E5-FF59-402B-ACA6-DD3D154E4C2E}">
      <dgm:prSet/>
      <dgm:spPr/>
      <dgm:t>
        <a:bodyPr/>
        <a:lstStyle/>
        <a:p>
          <a:endParaRPr lang="en-US"/>
        </a:p>
      </dgm:t>
    </dgm:pt>
    <dgm:pt modelId="{FC697268-A87D-4074-8B7D-F36EF409B81D}">
      <dgm:prSet/>
      <dgm:spPr/>
      <dgm:t>
        <a:bodyPr/>
        <a:lstStyle/>
        <a:p>
          <a:r>
            <a:rPr lang="en-US" dirty="0"/>
            <a:t>Resolution, the measure of the clarity of the image, or the minimum distance of two distinguishable points</a:t>
          </a:r>
        </a:p>
      </dgm:t>
    </dgm:pt>
    <dgm:pt modelId="{8439521C-1DEC-4505-AAE5-BBF0CB2A2B2B}" type="parTrans" cxnId="{CDB6A7DE-4A19-4075-A698-27424A450311}">
      <dgm:prSet/>
      <dgm:spPr/>
      <dgm:t>
        <a:bodyPr/>
        <a:lstStyle/>
        <a:p>
          <a:endParaRPr lang="en-US"/>
        </a:p>
      </dgm:t>
    </dgm:pt>
    <dgm:pt modelId="{D24FA19D-0F76-4EE8-ADFD-FAD6BCEB4195}" type="sibTrans" cxnId="{CDB6A7DE-4A19-4075-A698-27424A450311}">
      <dgm:prSet/>
      <dgm:spPr/>
      <dgm:t>
        <a:bodyPr/>
        <a:lstStyle/>
        <a:p>
          <a:endParaRPr lang="en-US"/>
        </a:p>
      </dgm:t>
    </dgm:pt>
    <dgm:pt modelId="{E7052DAE-6969-4896-8F0A-75AA13549044}">
      <dgm:prSet/>
      <dgm:spPr/>
      <dgm:t>
        <a:bodyPr/>
        <a:lstStyle/>
        <a:p>
          <a:r>
            <a:rPr lang="en-US" dirty="0"/>
            <a:t>Contrast, visible differences in brightness between parts of the sample</a:t>
          </a:r>
        </a:p>
      </dgm:t>
    </dgm:pt>
    <dgm:pt modelId="{45A3FEBE-8BB6-406A-AFC0-2E68EA27A7D9}" type="parTrans" cxnId="{16496826-A6B5-4E06-84F6-586ACF4218DD}">
      <dgm:prSet/>
      <dgm:spPr/>
      <dgm:t>
        <a:bodyPr/>
        <a:lstStyle/>
        <a:p>
          <a:endParaRPr lang="en-US"/>
        </a:p>
      </dgm:t>
    </dgm:pt>
    <dgm:pt modelId="{8296887A-A2CB-4A8A-BCEA-824D5B9FA9D2}" type="sibTrans" cxnId="{16496826-A6B5-4E06-84F6-586ACF4218DD}">
      <dgm:prSet/>
      <dgm:spPr/>
      <dgm:t>
        <a:bodyPr/>
        <a:lstStyle/>
        <a:p>
          <a:endParaRPr lang="en-US"/>
        </a:p>
      </dgm:t>
    </dgm:pt>
    <dgm:pt modelId="{9543A817-E3CC-FD48-A0F1-F1040667FE6F}" type="pres">
      <dgm:prSet presAssocID="{DFF4D195-1E41-4279-8A97-821CCBA43FB3}" presName="linear" presStyleCnt="0">
        <dgm:presLayoutVars>
          <dgm:animLvl val="lvl"/>
          <dgm:resizeHandles val="exact"/>
        </dgm:presLayoutVars>
      </dgm:prSet>
      <dgm:spPr/>
    </dgm:pt>
    <dgm:pt modelId="{3058799A-A1C8-124E-A8F0-1D33A55BC5ED}" type="pres">
      <dgm:prSet presAssocID="{DC497A40-0B53-4DCA-87EC-A289C1A9018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1381B67-AFEA-9640-A2D7-97C591DF66DD}" type="pres">
      <dgm:prSet presAssocID="{CBF1E645-32F5-4FA3-8A42-E5083C9C55D1}" presName="spacer" presStyleCnt="0"/>
      <dgm:spPr/>
    </dgm:pt>
    <dgm:pt modelId="{C973AF6E-F37D-004D-AF66-60782DEAF138}" type="pres">
      <dgm:prSet presAssocID="{FC697268-A87D-4074-8B7D-F36EF409B81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EE3A42E-3EC4-EC46-9D13-3867C51ED3FB}" type="pres">
      <dgm:prSet presAssocID="{D24FA19D-0F76-4EE8-ADFD-FAD6BCEB4195}" presName="spacer" presStyleCnt="0"/>
      <dgm:spPr/>
    </dgm:pt>
    <dgm:pt modelId="{CEB11EF3-A35D-DB46-92F3-B2294954AD7B}" type="pres">
      <dgm:prSet presAssocID="{E7052DAE-6969-4896-8F0A-75AA13549044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6496826-A6B5-4E06-84F6-586ACF4218DD}" srcId="{DFF4D195-1E41-4279-8A97-821CCBA43FB3}" destId="{E7052DAE-6969-4896-8F0A-75AA13549044}" srcOrd="2" destOrd="0" parTransId="{45A3FEBE-8BB6-406A-AFC0-2E68EA27A7D9}" sibTransId="{8296887A-A2CB-4A8A-BCEA-824D5B9FA9D2}"/>
    <dgm:cxn modelId="{2CCF8A3E-3CE5-364B-9A54-5D396B0B8AA1}" type="presOf" srcId="{E7052DAE-6969-4896-8F0A-75AA13549044}" destId="{CEB11EF3-A35D-DB46-92F3-B2294954AD7B}" srcOrd="0" destOrd="0" presId="urn:microsoft.com/office/officeart/2005/8/layout/vList2"/>
    <dgm:cxn modelId="{561B915A-63E2-8E45-9E50-CF42DA78AF24}" type="presOf" srcId="{DFF4D195-1E41-4279-8A97-821CCBA43FB3}" destId="{9543A817-E3CC-FD48-A0F1-F1040667FE6F}" srcOrd="0" destOrd="0" presId="urn:microsoft.com/office/officeart/2005/8/layout/vList2"/>
    <dgm:cxn modelId="{1D4869AD-999C-E441-A0D9-1223E0D8224C}" type="presOf" srcId="{DC497A40-0B53-4DCA-87EC-A289C1A90186}" destId="{3058799A-A1C8-124E-A8F0-1D33A55BC5ED}" srcOrd="0" destOrd="0" presId="urn:microsoft.com/office/officeart/2005/8/layout/vList2"/>
    <dgm:cxn modelId="{F565EDDC-5444-1746-B448-29EE73581B77}" type="presOf" srcId="{FC697268-A87D-4074-8B7D-F36EF409B81D}" destId="{C973AF6E-F37D-004D-AF66-60782DEAF138}" srcOrd="0" destOrd="0" presId="urn:microsoft.com/office/officeart/2005/8/layout/vList2"/>
    <dgm:cxn modelId="{CDB6A7DE-4A19-4075-A698-27424A450311}" srcId="{DFF4D195-1E41-4279-8A97-821CCBA43FB3}" destId="{FC697268-A87D-4074-8B7D-F36EF409B81D}" srcOrd="1" destOrd="0" parTransId="{8439521C-1DEC-4505-AAE5-BBF0CB2A2B2B}" sibTransId="{D24FA19D-0F76-4EE8-ADFD-FAD6BCEB4195}"/>
    <dgm:cxn modelId="{98DBE2E5-FF59-402B-ACA6-DD3D154E4C2E}" srcId="{DFF4D195-1E41-4279-8A97-821CCBA43FB3}" destId="{DC497A40-0B53-4DCA-87EC-A289C1A90186}" srcOrd="0" destOrd="0" parTransId="{15BE9D18-4072-4BF2-8F7F-F6733B15E6E0}" sibTransId="{CBF1E645-32F5-4FA3-8A42-E5083C9C55D1}"/>
    <dgm:cxn modelId="{0A3B74A3-E70F-AF4A-B25B-4817F9A83832}" type="presParOf" srcId="{9543A817-E3CC-FD48-A0F1-F1040667FE6F}" destId="{3058799A-A1C8-124E-A8F0-1D33A55BC5ED}" srcOrd="0" destOrd="0" presId="urn:microsoft.com/office/officeart/2005/8/layout/vList2"/>
    <dgm:cxn modelId="{CA8019EF-C44F-034F-99D0-92A9BC6C1993}" type="presParOf" srcId="{9543A817-E3CC-FD48-A0F1-F1040667FE6F}" destId="{31381B67-AFEA-9640-A2D7-97C591DF66DD}" srcOrd="1" destOrd="0" presId="urn:microsoft.com/office/officeart/2005/8/layout/vList2"/>
    <dgm:cxn modelId="{A4F15BB6-CEB3-AA40-A811-A37CD45A6D59}" type="presParOf" srcId="{9543A817-E3CC-FD48-A0F1-F1040667FE6F}" destId="{C973AF6E-F37D-004D-AF66-60782DEAF138}" srcOrd="2" destOrd="0" presId="urn:microsoft.com/office/officeart/2005/8/layout/vList2"/>
    <dgm:cxn modelId="{524DA582-F2D1-534B-99D8-4A66ABCE456F}" type="presParOf" srcId="{9543A817-E3CC-FD48-A0F1-F1040667FE6F}" destId="{7EE3A42E-3EC4-EC46-9D13-3867C51ED3FB}" srcOrd="3" destOrd="0" presId="urn:microsoft.com/office/officeart/2005/8/layout/vList2"/>
    <dgm:cxn modelId="{41C0ED7E-5E40-584B-B2A7-E2F52F9F6B1D}" type="presParOf" srcId="{9543A817-E3CC-FD48-A0F1-F1040667FE6F}" destId="{CEB11EF3-A35D-DB46-92F3-B2294954AD7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8BB42E-1DB6-49B5-96F1-63CAA93328B6}" type="doc">
      <dgm:prSet loTypeId="urn:microsoft.com/office/officeart/2008/layout/LinedList" loCatId="list" qsTypeId="urn:microsoft.com/office/officeart/2005/8/quickstyle/simple5" qsCatId="simple" csTypeId="urn:microsoft.com/office/officeart/2005/8/colors/accent6_2" csCatId="accent6"/>
      <dgm:spPr/>
      <dgm:t>
        <a:bodyPr/>
        <a:lstStyle/>
        <a:p>
          <a:endParaRPr lang="en-US"/>
        </a:p>
      </dgm:t>
    </dgm:pt>
    <dgm:pt modelId="{E86A997A-A65E-4E92-87BE-0745DF9F4E58}">
      <dgm:prSet/>
      <dgm:spPr/>
      <dgm:t>
        <a:bodyPr/>
        <a:lstStyle/>
        <a:p>
          <a:r>
            <a:rPr lang="en-US" b="1" dirty="0"/>
            <a:t>Scanning electron microscopes (SEMs)</a:t>
          </a:r>
          <a:r>
            <a:rPr lang="en-US" dirty="0"/>
            <a:t> focus a beam of electrons onto the surface of a specimen, providing images that look 3-D</a:t>
          </a:r>
        </a:p>
      </dgm:t>
    </dgm:pt>
    <dgm:pt modelId="{95110393-3F04-4914-8CF2-7B6BFB6DD0CF}" type="parTrans" cxnId="{A4E3E651-49E1-4473-AE80-9038EA05A27C}">
      <dgm:prSet/>
      <dgm:spPr/>
      <dgm:t>
        <a:bodyPr/>
        <a:lstStyle/>
        <a:p>
          <a:endParaRPr lang="en-US"/>
        </a:p>
      </dgm:t>
    </dgm:pt>
    <dgm:pt modelId="{C5B396A6-AB85-4ABC-AFFF-0CF819D6961A}" type="sibTrans" cxnId="{A4E3E651-49E1-4473-AE80-9038EA05A27C}">
      <dgm:prSet/>
      <dgm:spPr/>
      <dgm:t>
        <a:bodyPr/>
        <a:lstStyle/>
        <a:p>
          <a:endParaRPr lang="en-US"/>
        </a:p>
      </dgm:t>
    </dgm:pt>
    <dgm:pt modelId="{CFC88752-5B50-490E-B3BA-8DCBD8EB5804}">
      <dgm:prSet/>
      <dgm:spPr/>
      <dgm:t>
        <a:bodyPr/>
        <a:lstStyle/>
        <a:p>
          <a:r>
            <a:rPr lang="en-US" b="1" dirty="0"/>
            <a:t>Transmission electron microscopes (TEMs)</a:t>
          </a:r>
          <a:r>
            <a:rPr lang="en-US" dirty="0"/>
            <a:t> focus a beam of electrons through a specimen </a:t>
          </a:r>
        </a:p>
      </dgm:t>
    </dgm:pt>
    <dgm:pt modelId="{94A45AD7-8110-464F-A0B5-9A35580B78FF}" type="parTrans" cxnId="{70DA7F90-C45E-4BFF-B346-C9F56D727582}">
      <dgm:prSet/>
      <dgm:spPr/>
      <dgm:t>
        <a:bodyPr/>
        <a:lstStyle/>
        <a:p>
          <a:endParaRPr lang="en-US"/>
        </a:p>
      </dgm:t>
    </dgm:pt>
    <dgm:pt modelId="{2928BB12-8A8A-456A-9455-B3F566E297B7}" type="sibTrans" cxnId="{70DA7F90-C45E-4BFF-B346-C9F56D727582}">
      <dgm:prSet/>
      <dgm:spPr/>
      <dgm:t>
        <a:bodyPr/>
        <a:lstStyle/>
        <a:p>
          <a:endParaRPr lang="en-US"/>
        </a:p>
      </dgm:t>
    </dgm:pt>
    <dgm:pt modelId="{3A3F619F-3379-4275-B7BD-B09FDC2177F8}">
      <dgm:prSet/>
      <dgm:spPr/>
      <dgm:t>
        <a:bodyPr/>
        <a:lstStyle/>
        <a:p>
          <a:r>
            <a:rPr lang="en-US" dirty="0"/>
            <a:t>TEMs are used mainly to study the internal structure of cells</a:t>
          </a:r>
        </a:p>
      </dgm:t>
    </dgm:pt>
    <dgm:pt modelId="{2A843177-31E1-4020-B047-06BDDC372219}" type="parTrans" cxnId="{38C40A6E-87FE-4F80-8EA8-DFFE8F471932}">
      <dgm:prSet/>
      <dgm:spPr/>
      <dgm:t>
        <a:bodyPr/>
        <a:lstStyle/>
        <a:p>
          <a:endParaRPr lang="en-US"/>
        </a:p>
      </dgm:t>
    </dgm:pt>
    <dgm:pt modelId="{9F48D41D-CB9E-4A6D-9009-06B57375AFB8}" type="sibTrans" cxnId="{38C40A6E-87FE-4F80-8EA8-DFFE8F471932}">
      <dgm:prSet/>
      <dgm:spPr/>
      <dgm:t>
        <a:bodyPr/>
        <a:lstStyle/>
        <a:p>
          <a:endParaRPr lang="en-US"/>
        </a:p>
      </dgm:t>
    </dgm:pt>
    <dgm:pt modelId="{2EF76EC9-A5F2-254C-BACD-83CBC9AD42A9}" type="pres">
      <dgm:prSet presAssocID="{B78BB42E-1DB6-49B5-96F1-63CAA93328B6}" presName="vert0" presStyleCnt="0">
        <dgm:presLayoutVars>
          <dgm:dir/>
          <dgm:animOne val="branch"/>
          <dgm:animLvl val="lvl"/>
        </dgm:presLayoutVars>
      </dgm:prSet>
      <dgm:spPr/>
    </dgm:pt>
    <dgm:pt modelId="{7B3D71C8-5D36-A84D-9A91-4EE26039EFAD}" type="pres">
      <dgm:prSet presAssocID="{E86A997A-A65E-4E92-87BE-0745DF9F4E58}" presName="thickLine" presStyleLbl="alignNode1" presStyleIdx="0" presStyleCnt="3"/>
      <dgm:spPr/>
    </dgm:pt>
    <dgm:pt modelId="{E6250C1D-405A-B34D-81FB-28229556CD95}" type="pres">
      <dgm:prSet presAssocID="{E86A997A-A65E-4E92-87BE-0745DF9F4E58}" presName="horz1" presStyleCnt="0"/>
      <dgm:spPr/>
    </dgm:pt>
    <dgm:pt modelId="{5D21897B-8031-084D-B4BA-EE6B4BDB760E}" type="pres">
      <dgm:prSet presAssocID="{E86A997A-A65E-4E92-87BE-0745DF9F4E58}" presName="tx1" presStyleLbl="revTx" presStyleIdx="0" presStyleCnt="3"/>
      <dgm:spPr/>
    </dgm:pt>
    <dgm:pt modelId="{FF59762C-09E4-8645-9DB5-15A176347681}" type="pres">
      <dgm:prSet presAssocID="{E86A997A-A65E-4E92-87BE-0745DF9F4E58}" presName="vert1" presStyleCnt="0"/>
      <dgm:spPr/>
    </dgm:pt>
    <dgm:pt modelId="{34B81A4F-B13D-5748-9B64-76B8357D815B}" type="pres">
      <dgm:prSet presAssocID="{CFC88752-5B50-490E-B3BA-8DCBD8EB5804}" presName="thickLine" presStyleLbl="alignNode1" presStyleIdx="1" presStyleCnt="3"/>
      <dgm:spPr/>
    </dgm:pt>
    <dgm:pt modelId="{52F31200-C65E-CC49-9843-BB6EEEC91B75}" type="pres">
      <dgm:prSet presAssocID="{CFC88752-5B50-490E-B3BA-8DCBD8EB5804}" presName="horz1" presStyleCnt="0"/>
      <dgm:spPr/>
    </dgm:pt>
    <dgm:pt modelId="{6FC781C0-9249-014A-931B-2E319044D042}" type="pres">
      <dgm:prSet presAssocID="{CFC88752-5B50-490E-B3BA-8DCBD8EB5804}" presName="tx1" presStyleLbl="revTx" presStyleIdx="1" presStyleCnt="3"/>
      <dgm:spPr/>
    </dgm:pt>
    <dgm:pt modelId="{6527F426-3AE9-9D48-965E-9189684BD3F6}" type="pres">
      <dgm:prSet presAssocID="{CFC88752-5B50-490E-B3BA-8DCBD8EB5804}" presName="vert1" presStyleCnt="0"/>
      <dgm:spPr/>
    </dgm:pt>
    <dgm:pt modelId="{A1EE5EB0-789B-0343-8D53-B1BB32B2AF33}" type="pres">
      <dgm:prSet presAssocID="{3A3F619F-3379-4275-B7BD-B09FDC2177F8}" presName="thickLine" presStyleLbl="alignNode1" presStyleIdx="2" presStyleCnt="3"/>
      <dgm:spPr/>
    </dgm:pt>
    <dgm:pt modelId="{2B1C3C9C-161C-914E-BF8E-00998C5F4D2D}" type="pres">
      <dgm:prSet presAssocID="{3A3F619F-3379-4275-B7BD-B09FDC2177F8}" presName="horz1" presStyleCnt="0"/>
      <dgm:spPr/>
    </dgm:pt>
    <dgm:pt modelId="{38C8D67F-ABDF-774F-9F13-74F98DF60B2B}" type="pres">
      <dgm:prSet presAssocID="{3A3F619F-3379-4275-B7BD-B09FDC2177F8}" presName="tx1" presStyleLbl="revTx" presStyleIdx="2" presStyleCnt="3"/>
      <dgm:spPr/>
    </dgm:pt>
    <dgm:pt modelId="{79C84805-23C4-0A4F-849C-4F592FCA191F}" type="pres">
      <dgm:prSet presAssocID="{3A3F619F-3379-4275-B7BD-B09FDC2177F8}" presName="vert1" presStyleCnt="0"/>
      <dgm:spPr/>
    </dgm:pt>
  </dgm:ptLst>
  <dgm:cxnLst>
    <dgm:cxn modelId="{A4E3E651-49E1-4473-AE80-9038EA05A27C}" srcId="{B78BB42E-1DB6-49B5-96F1-63CAA93328B6}" destId="{E86A997A-A65E-4E92-87BE-0745DF9F4E58}" srcOrd="0" destOrd="0" parTransId="{95110393-3F04-4914-8CF2-7B6BFB6DD0CF}" sibTransId="{C5B396A6-AB85-4ABC-AFFF-0CF819D6961A}"/>
    <dgm:cxn modelId="{38C40A6E-87FE-4F80-8EA8-DFFE8F471932}" srcId="{B78BB42E-1DB6-49B5-96F1-63CAA93328B6}" destId="{3A3F619F-3379-4275-B7BD-B09FDC2177F8}" srcOrd="2" destOrd="0" parTransId="{2A843177-31E1-4020-B047-06BDDC372219}" sibTransId="{9F48D41D-CB9E-4A6D-9009-06B57375AFB8}"/>
    <dgm:cxn modelId="{F1D9D778-CB77-5248-8BC2-70C3C82D1EF9}" type="presOf" srcId="{CFC88752-5B50-490E-B3BA-8DCBD8EB5804}" destId="{6FC781C0-9249-014A-931B-2E319044D042}" srcOrd="0" destOrd="0" presId="urn:microsoft.com/office/officeart/2008/layout/LinedList"/>
    <dgm:cxn modelId="{70DA7F90-C45E-4BFF-B346-C9F56D727582}" srcId="{B78BB42E-1DB6-49B5-96F1-63CAA93328B6}" destId="{CFC88752-5B50-490E-B3BA-8DCBD8EB5804}" srcOrd="1" destOrd="0" parTransId="{94A45AD7-8110-464F-A0B5-9A35580B78FF}" sibTransId="{2928BB12-8A8A-456A-9455-B3F566E297B7}"/>
    <dgm:cxn modelId="{F49D2BB6-B32E-A447-8192-50DC0D930DE5}" type="presOf" srcId="{3A3F619F-3379-4275-B7BD-B09FDC2177F8}" destId="{38C8D67F-ABDF-774F-9F13-74F98DF60B2B}" srcOrd="0" destOrd="0" presId="urn:microsoft.com/office/officeart/2008/layout/LinedList"/>
    <dgm:cxn modelId="{414B2FC4-5946-9B43-B25B-A1C63ECD85E7}" type="presOf" srcId="{B78BB42E-1DB6-49B5-96F1-63CAA93328B6}" destId="{2EF76EC9-A5F2-254C-BACD-83CBC9AD42A9}" srcOrd="0" destOrd="0" presId="urn:microsoft.com/office/officeart/2008/layout/LinedList"/>
    <dgm:cxn modelId="{78BD0BD3-0460-B647-9983-F702BA4C88CD}" type="presOf" srcId="{E86A997A-A65E-4E92-87BE-0745DF9F4E58}" destId="{5D21897B-8031-084D-B4BA-EE6B4BDB760E}" srcOrd="0" destOrd="0" presId="urn:microsoft.com/office/officeart/2008/layout/LinedList"/>
    <dgm:cxn modelId="{B9B00150-7B3A-334F-A4B9-2AFB9F4E4F28}" type="presParOf" srcId="{2EF76EC9-A5F2-254C-BACD-83CBC9AD42A9}" destId="{7B3D71C8-5D36-A84D-9A91-4EE26039EFAD}" srcOrd="0" destOrd="0" presId="urn:microsoft.com/office/officeart/2008/layout/LinedList"/>
    <dgm:cxn modelId="{5B945CB7-EDAE-0441-B60C-C67D5BE23EE0}" type="presParOf" srcId="{2EF76EC9-A5F2-254C-BACD-83CBC9AD42A9}" destId="{E6250C1D-405A-B34D-81FB-28229556CD95}" srcOrd="1" destOrd="0" presId="urn:microsoft.com/office/officeart/2008/layout/LinedList"/>
    <dgm:cxn modelId="{FB2F0825-C7E5-F948-B2B1-AC70CB2920FF}" type="presParOf" srcId="{E6250C1D-405A-B34D-81FB-28229556CD95}" destId="{5D21897B-8031-084D-B4BA-EE6B4BDB760E}" srcOrd="0" destOrd="0" presId="urn:microsoft.com/office/officeart/2008/layout/LinedList"/>
    <dgm:cxn modelId="{2906D258-B76D-3244-943B-C111499D202B}" type="presParOf" srcId="{E6250C1D-405A-B34D-81FB-28229556CD95}" destId="{FF59762C-09E4-8645-9DB5-15A176347681}" srcOrd="1" destOrd="0" presId="urn:microsoft.com/office/officeart/2008/layout/LinedList"/>
    <dgm:cxn modelId="{16038F56-646B-0349-89CA-2776DA3246BD}" type="presParOf" srcId="{2EF76EC9-A5F2-254C-BACD-83CBC9AD42A9}" destId="{34B81A4F-B13D-5748-9B64-76B8357D815B}" srcOrd="2" destOrd="0" presId="urn:microsoft.com/office/officeart/2008/layout/LinedList"/>
    <dgm:cxn modelId="{ADE31E07-5BD7-9D40-8BD8-8D3A0BA088F6}" type="presParOf" srcId="{2EF76EC9-A5F2-254C-BACD-83CBC9AD42A9}" destId="{52F31200-C65E-CC49-9843-BB6EEEC91B75}" srcOrd="3" destOrd="0" presId="urn:microsoft.com/office/officeart/2008/layout/LinedList"/>
    <dgm:cxn modelId="{12D82AFF-80D9-104F-9726-E0955C04E91D}" type="presParOf" srcId="{52F31200-C65E-CC49-9843-BB6EEEC91B75}" destId="{6FC781C0-9249-014A-931B-2E319044D042}" srcOrd="0" destOrd="0" presId="urn:microsoft.com/office/officeart/2008/layout/LinedList"/>
    <dgm:cxn modelId="{32300120-2C9D-8C44-BBD7-3A4F0AB8BAE4}" type="presParOf" srcId="{52F31200-C65E-CC49-9843-BB6EEEC91B75}" destId="{6527F426-3AE9-9D48-965E-9189684BD3F6}" srcOrd="1" destOrd="0" presId="urn:microsoft.com/office/officeart/2008/layout/LinedList"/>
    <dgm:cxn modelId="{FD0A6D72-2595-1E46-91A3-E38279031521}" type="presParOf" srcId="{2EF76EC9-A5F2-254C-BACD-83CBC9AD42A9}" destId="{A1EE5EB0-789B-0343-8D53-B1BB32B2AF33}" srcOrd="4" destOrd="0" presId="urn:microsoft.com/office/officeart/2008/layout/LinedList"/>
    <dgm:cxn modelId="{1CDE5A35-8FDF-324D-BD5A-EACD6B6E10CD}" type="presParOf" srcId="{2EF76EC9-A5F2-254C-BACD-83CBC9AD42A9}" destId="{2B1C3C9C-161C-914E-BF8E-00998C5F4D2D}" srcOrd="5" destOrd="0" presId="urn:microsoft.com/office/officeart/2008/layout/LinedList"/>
    <dgm:cxn modelId="{44A7BE94-B738-154A-8A3F-BFA3D9B51BA6}" type="presParOf" srcId="{2B1C3C9C-161C-914E-BF8E-00998C5F4D2D}" destId="{38C8D67F-ABDF-774F-9F13-74F98DF60B2B}" srcOrd="0" destOrd="0" presId="urn:microsoft.com/office/officeart/2008/layout/LinedList"/>
    <dgm:cxn modelId="{1B52328B-AF70-044C-80A7-815E78882AFE}" type="presParOf" srcId="{2B1C3C9C-161C-914E-BF8E-00998C5F4D2D}" destId="{79C84805-23C4-0A4F-849C-4F592FCA191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077A866-21FE-440A-84BE-DBA78D906A7E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en-US"/>
        </a:p>
      </dgm:t>
    </dgm:pt>
    <dgm:pt modelId="{3F0C6F6D-EE38-4DE7-9A90-B4CF84D126AB}">
      <dgm:prSet/>
      <dgm:spPr/>
      <dgm:t>
        <a:bodyPr/>
        <a:lstStyle/>
        <a:p>
          <a:r>
            <a:rPr lang="en-US"/>
            <a:t>The basic structural and functional unit of every organism is one of two types of cells: prokaryotic or eukaryotic</a:t>
          </a:r>
        </a:p>
      </dgm:t>
    </dgm:pt>
    <dgm:pt modelId="{731550C1-CC55-405A-A1DA-AE8F74F0E8F1}" type="parTrans" cxnId="{F53430A5-38C7-4A19-A146-AA100A2F37DF}">
      <dgm:prSet/>
      <dgm:spPr/>
      <dgm:t>
        <a:bodyPr/>
        <a:lstStyle/>
        <a:p>
          <a:pPr algn="just"/>
          <a:endParaRPr lang="en-US"/>
        </a:p>
      </dgm:t>
    </dgm:pt>
    <dgm:pt modelId="{FC4282F3-BDE2-4F63-9996-F68960F53888}" type="sibTrans" cxnId="{F53430A5-38C7-4A19-A146-AA100A2F37DF}">
      <dgm:prSet/>
      <dgm:spPr/>
      <dgm:t>
        <a:bodyPr/>
        <a:lstStyle/>
        <a:p>
          <a:endParaRPr lang="en-US"/>
        </a:p>
      </dgm:t>
    </dgm:pt>
    <dgm:pt modelId="{9DAB4F75-1162-47F2-89AA-C8D9FE3D32A3}">
      <dgm:prSet/>
      <dgm:spPr/>
      <dgm:t>
        <a:bodyPr/>
        <a:lstStyle/>
        <a:p>
          <a:r>
            <a:rPr lang="en-US"/>
            <a:t>Only organisms of the domains Bacteria and Archaea consist of prokaryotic cells</a:t>
          </a:r>
        </a:p>
      </dgm:t>
    </dgm:pt>
    <dgm:pt modelId="{DCA9F60F-42A2-479B-ABA5-ADF3E74DEA97}" type="parTrans" cxnId="{325504D2-D1F3-4D17-B0B0-58451145C44D}">
      <dgm:prSet/>
      <dgm:spPr/>
      <dgm:t>
        <a:bodyPr/>
        <a:lstStyle/>
        <a:p>
          <a:pPr algn="just"/>
          <a:endParaRPr lang="en-US"/>
        </a:p>
      </dgm:t>
    </dgm:pt>
    <dgm:pt modelId="{5799E16C-F85F-4C65-964D-402C9423306B}" type="sibTrans" cxnId="{325504D2-D1F3-4D17-B0B0-58451145C44D}">
      <dgm:prSet/>
      <dgm:spPr/>
      <dgm:t>
        <a:bodyPr/>
        <a:lstStyle/>
        <a:p>
          <a:endParaRPr lang="en-US"/>
        </a:p>
      </dgm:t>
    </dgm:pt>
    <dgm:pt modelId="{B109C0B9-6882-4C9E-8A71-643B3F0CB8EF}">
      <dgm:prSet/>
      <dgm:spPr/>
      <dgm:t>
        <a:bodyPr/>
        <a:lstStyle/>
        <a:p>
          <a:r>
            <a:rPr lang="en-US"/>
            <a:t>Protists, fungi, animals, and plants all consist of eukaryotic cells</a:t>
          </a:r>
        </a:p>
      </dgm:t>
    </dgm:pt>
    <dgm:pt modelId="{C0C062D8-4F42-4DE7-8893-577E71E3E437}" type="parTrans" cxnId="{77FEECF2-F729-4633-9716-EDAAAD3F19E8}">
      <dgm:prSet/>
      <dgm:spPr/>
      <dgm:t>
        <a:bodyPr/>
        <a:lstStyle/>
        <a:p>
          <a:pPr algn="just"/>
          <a:endParaRPr lang="en-US"/>
        </a:p>
      </dgm:t>
    </dgm:pt>
    <dgm:pt modelId="{1F266B56-8E1A-482F-B5AA-68DE195EEDFB}" type="sibTrans" cxnId="{77FEECF2-F729-4633-9716-EDAAAD3F19E8}">
      <dgm:prSet/>
      <dgm:spPr/>
      <dgm:t>
        <a:bodyPr/>
        <a:lstStyle/>
        <a:p>
          <a:endParaRPr lang="en-US"/>
        </a:p>
      </dgm:t>
    </dgm:pt>
    <dgm:pt modelId="{B2F6EC59-203F-974F-B26E-18FE46E19B47}" type="pres">
      <dgm:prSet presAssocID="{C077A866-21FE-440A-84BE-DBA78D906A7E}" presName="linear" presStyleCnt="0">
        <dgm:presLayoutVars>
          <dgm:animLvl val="lvl"/>
          <dgm:resizeHandles val="exact"/>
        </dgm:presLayoutVars>
      </dgm:prSet>
      <dgm:spPr/>
    </dgm:pt>
    <dgm:pt modelId="{16637508-F0C7-764E-94F1-238D9B86872C}" type="pres">
      <dgm:prSet presAssocID="{3F0C6F6D-EE38-4DE7-9A90-B4CF84D126A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17ACEA2-F504-9748-9DEF-E5EBE201C7AF}" type="pres">
      <dgm:prSet presAssocID="{FC4282F3-BDE2-4F63-9996-F68960F53888}" presName="spacer" presStyleCnt="0"/>
      <dgm:spPr/>
    </dgm:pt>
    <dgm:pt modelId="{B50FEB97-788E-B64D-A164-D4028D5FE39B}" type="pres">
      <dgm:prSet presAssocID="{9DAB4F75-1162-47F2-89AA-C8D9FE3D32A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E3C8EC1-1C65-564D-A0EB-982D23CFD71D}" type="pres">
      <dgm:prSet presAssocID="{5799E16C-F85F-4C65-964D-402C9423306B}" presName="spacer" presStyleCnt="0"/>
      <dgm:spPr/>
    </dgm:pt>
    <dgm:pt modelId="{F42B0D6F-8AF0-904E-8412-ACDDD49BE45D}" type="pres">
      <dgm:prSet presAssocID="{B109C0B9-6882-4C9E-8A71-643B3F0CB8E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265EB449-CB1F-D442-A0B4-12D9FAA0D2E6}" type="presOf" srcId="{3F0C6F6D-EE38-4DE7-9A90-B4CF84D126AB}" destId="{16637508-F0C7-764E-94F1-238D9B86872C}" srcOrd="0" destOrd="0" presId="urn:microsoft.com/office/officeart/2005/8/layout/vList2"/>
    <dgm:cxn modelId="{B3D98280-E0BB-9F42-9FCB-F8388A4904DC}" type="presOf" srcId="{C077A866-21FE-440A-84BE-DBA78D906A7E}" destId="{B2F6EC59-203F-974F-B26E-18FE46E19B47}" srcOrd="0" destOrd="0" presId="urn:microsoft.com/office/officeart/2005/8/layout/vList2"/>
    <dgm:cxn modelId="{2F459C86-FAD8-C04D-B0F6-7E442D5EB67B}" type="presOf" srcId="{B109C0B9-6882-4C9E-8A71-643B3F0CB8EF}" destId="{F42B0D6F-8AF0-904E-8412-ACDDD49BE45D}" srcOrd="0" destOrd="0" presId="urn:microsoft.com/office/officeart/2005/8/layout/vList2"/>
    <dgm:cxn modelId="{F53430A5-38C7-4A19-A146-AA100A2F37DF}" srcId="{C077A866-21FE-440A-84BE-DBA78D906A7E}" destId="{3F0C6F6D-EE38-4DE7-9A90-B4CF84D126AB}" srcOrd="0" destOrd="0" parTransId="{731550C1-CC55-405A-A1DA-AE8F74F0E8F1}" sibTransId="{FC4282F3-BDE2-4F63-9996-F68960F53888}"/>
    <dgm:cxn modelId="{7F40E9A9-3219-A549-9453-43AF10E924B6}" type="presOf" srcId="{9DAB4F75-1162-47F2-89AA-C8D9FE3D32A3}" destId="{B50FEB97-788E-B64D-A164-D4028D5FE39B}" srcOrd="0" destOrd="0" presId="urn:microsoft.com/office/officeart/2005/8/layout/vList2"/>
    <dgm:cxn modelId="{325504D2-D1F3-4D17-B0B0-58451145C44D}" srcId="{C077A866-21FE-440A-84BE-DBA78D906A7E}" destId="{9DAB4F75-1162-47F2-89AA-C8D9FE3D32A3}" srcOrd="1" destOrd="0" parTransId="{DCA9F60F-42A2-479B-ABA5-ADF3E74DEA97}" sibTransId="{5799E16C-F85F-4C65-964D-402C9423306B}"/>
    <dgm:cxn modelId="{77FEECF2-F729-4633-9716-EDAAAD3F19E8}" srcId="{C077A866-21FE-440A-84BE-DBA78D906A7E}" destId="{B109C0B9-6882-4C9E-8A71-643B3F0CB8EF}" srcOrd="2" destOrd="0" parTransId="{C0C062D8-4F42-4DE7-8893-577E71E3E437}" sibTransId="{1F266B56-8E1A-482F-B5AA-68DE195EEDFB}"/>
    <dgm:cxn modelId="{51FB7BBD-CE53-AC4D-A10F-BDCB397E1E91}" type="presParOf" srcId="{B2F6EC59-203F-974F-B26E-18FE46E19B47}" destId="{16637508-F0C7-764E-94F1-238D9B86872C}" srcOrd="0" destOrd="0" presId="urn:microsoft.com/office/officeart/2005/8/layout/vList2"/>
    <dgm:cxn modelId="{E41DC842-DA6E-6D4B-BFF9-18B0DA68847D}" type="presParOf" srcId="{B2F6EC59-203F-974F-B26E-18FE46E19B47}" destId="{217ACEA2-F504-9748-9DEF-E5EBE201C7AF}" srcOrd="1" destOrd="0" presId="urn:microsoft.com/office/officeart/2005/8/layout/vList2"/>
    <dgm:cxn modelId="{369CBC08-5D99-A247-9F70-F76418F7B7ED}" type="presParOf" srcId="{B2F6EC59-203F-974F-B26E-18FE46E19B47}" destId="{B50FEB97-788E-B64D-A164-D4028D5FE39B}" srcOrd="2" destOrd="0" presId="urn:microsoft.com/office/officeart/2005/8/layout/vList2"/>
    <dgm:cxn modelId="{3C580D17-E973-6845-A1AF-ADE632FFD786}" type="presParOf" srcId="{B2F6EC59-203F-974F-B26E-18FE46E19B47}" destId="{DE3C8EC1-1C65-564D-A0EB-982D23CFD71D}" srcOrd="3" destOrd="0" presId="urn:microsoft.com/office/officeart/2005/8/layout/vList2"/>
    <dgm:cxn modelId="{D0886D55-9CE4-C44E-8BF9-EF258CABC92A}" type="presParOf" srcId="{B2F6EC59-203F-974F-B26E-18FE46E19B47}" destId="{F42B0D6F-8AF0-904E-8412-ACDDD49BE45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5C65AF-45C9-402A-8951-AC8DAE42052F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5915D92-A3B7-4B27-9579-5BF93ED1DEB9}">
      <dgm:prSet/>
      <dgm:spPr/>
      <dgm:t>
        <a:bodyPr/>
        <a:lstStyle/>
        <a:p>
          <a:r>
            <a:rPr lang="en-US" dirty="0"/>
            <a:t>Plasma membrane</a:t>
          </a:r>
        </a:p>
      </dgm:t>
    </dgm:pt>
    <dgm:pt modelId="{F35E4361-4BF3-430B-9C16-236D3B178618}" type="parTrans" cxnId="{05EF6204-42F3-4CF0-AF41-A17DB37108C1}">
      <dgm:prSet/>
      <dgm:spPr/>
      <dgm:t>
        <a:bodyPr/>
        <a:lstStyle/>
        <a:p>
          <a:endParaRPr lang="en-US"/>
        </a:p>
      </dgm:t>
    </dgm:pt>
    <dgm:pt modelId="{A637CC62-A205-4BC2-A420-E8B3B8358B3E}" type="sibTrans" cxnId="{05EF6204-42F3-4CF0-AF41-A17DB37108C1}">
      <dgm:prSet/>
      <dgm:spPr/>
      <dgm:t>
        <a:bodyPr/>
        <a:lstStyle/>
        <a:p>
          <a:endParaRPr lang="en-US"/>
        </a:p>
      </dgm:t>
    </dgm:pt>
    <dgm:pt modelId="{984E67D4-83FE-456F-B093-0FB24F5A1F5C}">
      <dgm:prSet/>
      <dgm:spPr/>
      <dgm:t>
        <a:bodyPr/>
        <a:lstStyle/>
        <a:p>
          <a:r>
            <a:rPr lang="en-US" dirty="0"/>
            <a:t>Semifluid substance called </a:t>
          </a:r>
          <a:r>
            <a:rPr lang="en-US" b="1" dirty="0"/>
            <a:t>cytosol</a:t>
          </a:r>
          <a:endParaRPr lang="en-US" dirty="0"/>
        </a:p>
      </dgm:t>
    </dgm:pt>
    <dgm:pt modelId="{9CD190E1-95F7-49F5-939A-01CA2344477D}" type="parTrans" cxnId="{DF94CCC0-3C48-4C61-9936-2797DA18CD86}">
      <dgm:prSet/>
      <dgm:spPr/>
      <dgm:t>
        <a:bodyPr/>
        <a:lstStyle/>
        <a:p>
          <a:endParaRPr lang="en-US"/>
        </a:p>
      </dgm:t>
    </dgm:pt>
    <dgm:pt modelId="{10059FEE-517F-4A89-83CD-70375AD07E02}" type="sibTrans" cxnId="{DF94CCC0-3C48-4C61-9936-2797DA18CD86}">
      <dgm:prSet/>
      <dgm:spPr/>
      <dgm:t>
        <a:bodyPr/>
        <a:lstStyle/>
        <a:p>
          <a:endParaRPr lang="en-US"/>
        </a:p>
      </dgm:t>
    </dgm:pt>
    <dgm:pt modelId="{CF7540C9-FD96-4959-8875-ABA29D431DB7}">
      <dgm:prSet/>
      <dgm:spPr/>
      <dgm:t>
        <a:bodyPr/>
        <a:lstStyle/>
        <a:p>
          <a:r>
            <a:rPr lang="en-US" dirty="0"/>
            <a:t>Chromosomes (carry genes)</a:t>
          </a:r>
        </a:p>
      </dgm:t>
    </dgm:pt>
    <dgm:pt modelId="{5D096D2D-A20D-4BDF-8BE4-B4BA8CEF13AA}" type="parTrans" cxnId="{F8E640DF-5997-4FF9-B409-FAD3556A9F65}">
      <dgm:prSet/>
      <dgm:spPr/>
      <dgm:t>
        <a:bodyPr/>
        <a:lstStyle/>
        <a:p>
          <a:endParaRPr lang="en-US"/>
        </a:p>
      </dgm:t>
    </dgm:pt>
    <dgm:pt modelId="{B73BDA7D-4391-4A4B-9503-8C4B6FC1EE9F}" type="sibTrans" cxnId="{F8E640DF-5997-4FF9-B409-FAD3556A9F65}">
      <dgm:prSet/>
      <dgm:spPr/>
      <dgm:t>
        <a:bodyPr/>
        <a:lstStyle/>
        <a:p>
          <a:endParaRPr lang="en-US"/>
        </a:p>
      </dgm:t>
    </dgm:pt>
    <dgm:pt modelId="{BC1C569B-3199-42CD-BC4C-B0D1AB2C976F}">
      <dgm:prSet/>
      <dgm:spPr/>
      <dgm:t>
        <a:bodyPr/>
        <a:lstStyle/>
        <a:p>
          <a:r>
            <a:rPr lang="en-US" dirty="0"/>
            <a:t>Ribosomes (make proteins)</a:t>
          </a:r>
        </a:p>
      </dgm:t>
    </dgm:pt>
    <dgm:pt modelId="{54FD51EF-52F3-4229-91EC-9CAEAC271C69}" type="parTrans" cxnId="{374595A9-084C-4A0C-95EC-54660E8F0D65}">
      <dgm:prSet/>
      <dgm:spPr/>
      <dgm:t>
        <a:bodyPr/>
        <a:lstStyle/>
        <a:p>
          <a:endParaRPr lang="en-US"/>
        </a:p>
      </dgm:t>
    </dgm:pt>
    <dgm:pt modelId="{68A7191B-1BC2-40BD-AE93-6327D83891E7}" type="sibTrans" cxnId="{374595A9-084C-4A0C-95EC-54660E8F0D65}">
      <dgm:prSet/>
      <dgm:spPr/>
      <dgm:t>
        <a:bodyPr/>
        <a:lstStyle/>
        <a:p>
          <a:endParaRPr lang="en-US"/>
        </a:p>
      </dgm:t>
    </dgm:pt>
    <dgm:pt modelId="{E0C8A5CB-1AA0-654A-9EF8-9C9B21026F4F}" type="pres">
      <dgm:prSet presAssocID="{B95C65AF-45C9-402A-8951-AC8DAE42052F}" presName="linear" presStyleCnt="0">
        <dgm:presLayoutVars>
          <dgm:dir/>
          <dgm:animLvl val="lvl"/>
          <dgm:resizeHandles val="exact"/>
        </dgm:presLayoutVars>
      </dgm:prSet>
      <dgm:spPr/>
    </dgm:pt>
    <dgm:pt modelId="{CF4DF20A-A1E6-9B49-A96B-02E550436ED7}" type="pres">
      <dgm:prSet presAssocID="{A5915D92-A3B7-4B27-9579-5BF93ED1DEB9}" presName="parentLin" presStyleCnt="0"/>
      <dgm:spPr/>
    </dgm:pt>
    <dgm:pt modelId="{10CFC1CA-690A-5F42-AE4B-082C63C9FCB0}" type="pres">
      <dgm:prSet presAssocID="{A5915D92-A3B7-4B27-9579-5BF93ED1DEB9}" presName="parentLeftMargin" presStyleLbl="node1" presStyleIdx="0" presStyleCnt="4"/>
      <dgm:spPr/>
    </dgm:pt>
    <dgm:pt modelId="{C1774C50-C815-8E41-9D22-4C78B5585C39}" type="pres">
      <dgm:prSet presAssocID="{A5915D92-A3B7-4B27-9579-5BF93ED1DEB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B69AACB-518F-1640-934E-7EA7B7C207E9}" type="pres">
      <dgm:prSet presAssocID="{A5915D92-A3B7-4B27-9579-5BF93ED1DEB9}" presName="negativeSpace" presStyleCnt="0"/>
      <dgm:spPr/>
    </dgm:pt>
    <dgm:pt modelId="{611FB64C-C69C-B44B-B31B-84D9E1BA2E8D}" type="pres">
      <dgm:prSet presAssocID="{A5915D92-A3B7-4B27-9579-5BF93ED1DEB9}" presName="childText" presStyleLbl="conFgAcc1" presStyleIdx="0" presStyleCnt="4">
        <dgm:presLayoutVars>
          <dgm:bulletEnabled val="1"/>
        </dgm:presLayoutVars>
      </dgm:prSet>
      <dgm:spPr/>
    </dgm:pt>
    <dgm:pt modelId="{34CD918A-3D68-E64A-B877-CE1760F12189}" type="pres">
      <dgm:prSet presAssocID="{A637CC62-A205-4BC2-A420-E8B3B8358B3E}" presName="spaceBetweenRectangles" presStyleCnt="0"/>
      <dgm:spPr/>
    </dgm:pt>
    <dgm:pt modelId="{DE56C265-2BCE-FD4D-B3DA-546AD062E505}" type="pres">
      <dgm:prSet presAssocID="{984E67D4-83FE-456F-B093-0FB24F5A1F5C}" presName="parentLin" presStyleCnt="0"/>
      <dgm:spPr/>
    </dgm:pt>
    <dgm:pt modelId="{80032D5E-C4CA-4549-AAB9-EB90F1DD6C4F}" type="pres">
      <dgm:prSet presAssocID="{984E67D4-83FE-456F-B093-0FB24F5A1F5C}" presName="parentLeftMargin" presStyleLbl="node1" presStyleIdx="0" presStyleCnt="4"/>
      <dgm:spPr/>
    </dgm:pt>
    <dgm:pt modelId="{32CA4F4E-F308-834F-9EF6-4A829FA19F2C}" type="pres">
      <dgm:prSet presAssocID="{984E67D4-83FE-456F-B093-0FB24F5A1F5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77B9B2D-C173-BF43-88ED-E397F27BFDBF}" type="pres">
      <dgm:prSet presAssocID="{984E67D4-83FE-456F-B093-0FB24F5A1F5C}" presName="negativeSpace" presStyleCnt="0"/>
      <dgm:spPr/>
    </dgm:pt>
    <dgm:pt modelId="{C366476A-E813-944D-AD58-FD42AC462446}" type="pres">
      <dgm:prSet presAssocID="{984E67D4-83FE-456F-B093-0FB24F5A1F5C}" presName="childText" presStyleLbl="conFgAcc1" presStyleIdx="1" presStyleCnt="4">
        <dgm:presLayoutVars>
          <dgm:bulletEnabled val="1"/>
        </dgm:presLayoutVars>
      </dgm:prSet>
      <dgm:spPr/>
    </dgm:pt>
    <dgm:pt modelId="{50D70C13-2C9C-4C45-B664-59E7A26E1667}" type="pres">
      <dgm:prSet presAssocID="{10059FEE-517F-4A89-83CD-70375AD07E02}" presName="spaceBetweenRectangles" presStyleCnt="0"/>
      <dgm:spPr/>
    </dgm:pt>
    <dgm:pt modelId="{B03D014A-77CD-FB41-A3B1-DD8E27015DD0}" type="pres">
      <dgm:prSet presAssocID="{CF7540C9-FD96-4959-8875-ABA29D431DB7}" presName="parentLin" presStyleCnt="0"/>
      <dgm:spPr/>
    </dgm:pt>
    <dgm:pt modelId="{BF0FD9A9-8C0D-9545-8C7F-D95A9EB5F948}" type="pres">
      <dgm:prSet presAssocID="{CF7540C9-FD96-4959-8875-ABA29D431DB7}" presName="parentLeftMargin" presStyleLbl="node1" presStyleIdx="1" presStyleCnt="4"/>
      <dgm:spPr/>
    </dgm:pt>
    <dgm:pt modelId="{FD99A787-4B60-DB4C-BA8B-BCFD795D5282}" type="pres">
      <dgm:prSet presAssocID="{CF7540C9-FD96-4959-8875-ABA29D431DB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274914D-3305-844E-942D-EF6832F9D662}" type="pres">
      <dgm:prSet presAssocID="{CF7540C9-FD96-4959-8875-ABA29D431DB7}" presName="negativeSpace" presStyleCnt="0"/>
      <dgm:spPr/>
    </dgm:pt>
    <dgm:pt modelId="{2C93947C-FE3F-A247-BF73-EDAF7E5F5E26}" type="pres">
      <dgm:prSet presAssocID="{CF7540C9-FD96-4959-8875-ABA29D431DB7}" presName="childText" presStyleLbl="conFgAcc1" presStyleIdx="2" presStyleCnt="4">
        <dgm:presLayoutVars>
          <dgm:bulletEnabled val="1"/>
        </dgm:presLayoutVars>
      </dgm:prSet>
      <dgm:spPr/>
    </dgm:pt>
    <dgm:pt modelId="{D800F758-F15C-2D40-9C25-86256EA51190}" type="pres">
      <dgm:prSet presAssocID="{B73BDA7D-4391-4A4B-9503-8C4B6FC1EE9F}" presName="spaceBetweenRectangles" presStyleCnt="0"/>
      <dgm:spPr/>
    </dgm:pt>
    <dgm:pt modelId="{CBA244AF-3F8B-3846-868C-6223DD21F23A}" type="pres">
      <dgm:prSet presAssocID="{BC1C569B-3199-42CD-BC4C-B0D1AB2C976F}" presName="parentLin" presStyleCnt="0"/>
      <dgm:spPr/>
    </dgm:pt>
    <dgm:pt modelId="{67530665-99F2-0546-9074-D6EAF429689E}" type="pres">
      <dgm:prSet presAssocID="{BC1C569B-3199-42CD-BC4C-B0D1AB2C976F}" presName="parentLeftMargin" presStyleLbl="node1" presStyleIdx="2" presStyleCnt="4"/>
      <dgm:spPr/>
    </dgm:pt>
    <dgm:pt modelId="{2C8212BF-9896-1B4D-968F-FE2652C37785}" type="pres">
      <dgm:prSet presAssocID="{BC1C569B-3199-42CD-BC4C-B0D1AB2C976F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CA159815-1161-F74B-A587-D2032BAD05F3}" type="pres">
      <dgm:prSet presAssocID="{BC1C569B-3199-42CD-BC4C-B0D1AB2C976F}" presName="negativeSpace" presStyleCnt="0"/>
      <dgm:spPr/>
    </dgm:pt>
    <dgm:pt modelId="{207A23CD-47BB-2F48-AFE2-D92045EA45AC}" type="pres">
      <dgm:prSet presAssocID="{BC1C569B-3199-42CD-BC4C-B0D1AB2C976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5EF6204-42F3-4CF0-AF41-A17DB37108C1}" srcId="{B95C65AF-45C9-402A-8951-AC8DAE42052F}" destId="{A5915D92-A3B7-4B27-9579-5BF93ED1DEB9}" srcOrd="0" destOrd="0" parTransId="{F35E4361-4BF3-430B-9C16-236D3B178618}" sibTransId="{A637CC62-A205-4BC2-A420-E8B3B8358B3E}"/>
    <dgm:cxn modelId="{7F351443-5B05-8F49-95F7-5F68FA3CF299}" type="presOf" srcId="{B95C65AF-45C9-402A-8951-AC8DAE42052F}" destId="{E0C8A5CB-1AA0-654A-9EF8-9C9B21026F4F}" srcOrd="0" destOrd="0" presId="urn:microsoft.com/office/officeart/2005/8/layout/list1"/>
    <dgm:cxn modelId="{BFEE854D-7659-FF43-A96D-ABEAF46F1D52}" type="presOf" srcId="{A5915D92-A3B7-4B27-9579-5BF93ED1DEB9}" destId="{10CFC1CA-690A-5F42-AE4B-082C63C9FCB0}" srcOrd="0" destOrd="0" presId="urn:microsoft.com/office/officeart/2005/8/layout/list1"/>
    <dgm:cxn modelId="{D85FA250-7938-304A-8CA6-C912F6A98366}" type="presOf" srcId="{984E67D4-83FE-456F-B093-0FB24F5A1F5C}" destId="{32CA4F4E-F308-834F-9EF6-4A829FA19F2C}" srcOrd="1" destOrd="0" presId="urn:microsoft.com/office/officeart/2005/8/layout/list1"/>
    <dgm:cxn modelId="{5DA74686-4E6E-0942-8F1C-D8BB58919A21}" type="presOf" srcId="{CF7540C9-FD96-4959-8875-ABA29D431DB7}" destId="{BF0FD9A9-8C0D-9545-8C7F-D95A9EB5F948}" srcOrd="0" destOrd="0" presId="urn:microsoft.com/office/officeart/2005/8/layout/list1"/>
    <dgm:cxn modelId="{60CC6989-7E76-2547-92C9-1102112AD6F3}" type="presOf" srcId="{A5915D92-A3B7-4B27-9579-5BF93ED1DEB9}" destId="{C1774C50-C815-8E41-9D22-4C78B5585C39}" srcOrd="1" destOrd="0" presId="urn:microsoft.com/office/officeart/2005/8/layout/list1"/>
    <dgm:cxn modelId="{C56D2B9F-BE63-CD4E-9337-85E85A76F996}" type="presOf" srcId="{984E67D4-83FE-456F-B093-0FB24F5A1F5C}" destId="{80032D5E-C4CA-4549-AAB9-EB90F1DD6C4F}" srcOrd="0" destOrd="0" presId="urn:microsoft.com/office/officeart/2005/8/layout/list1"/>
    <dgm:cxn modelId="{374595A9-084C-4A0C-95EC-54660E8F0D65}" srcId="{B95C65AF-45C9-402A-8951-AC8DAE42052F}" destId="{BC1C569B-3199-42CD-BC4C-B0D1AB2C976F}" srcOrd="3" destOrd="0" parTransId="{54FD51EF-52F3-4229-91EC-9CAEAC271C69}" sibTransId="{68A7191B-1BC2-40BD-AE93-6327D83891E7}"/>
    <dgm:cxn modelId="{DF94CCC0-3C48-4C61-9936-2797DA18CD86}" srcId="{B95C65AF-45C9-402A-8951-AC8DAE42052F}" destId="{984E67D4-83FE-456F-B093-0FB24F5A1F5C}" srcOrd="1" destOrd="0" parTransId="{9CD190E1-95F7-49F5-939A-01CA2344477D}" sibTransId="{10059FEE-517F-4A89-83CD-70375AD07E02}"/>
    <dgm:cxn modelId="{DF59BAC9-F3C4-804C-A053-BD0E571FD507}" type="presOf" srcId="{BC1C569B-3199-42CD-BC4C-B0D1AB2C976F}" destId="{2C8212BF-9896-1B4D-968F-FE2652C37785}" srcOrd="1" destOrd="0" presId="urn:microsoft.com/office/officeart/2005/8/layout/list1"/>
    <dgm:cxn modelId="{59A277D5-6BEE-EA4D-942A-737C17A4EC2F}" type="presOf" srcId="{BC1C569B-3199-42CD-BC4C-B0D1AB2C976F}" destId="{67530665-99F2-0546-9074-D6EAF429689E}" srcOrd="0" destOrd="0" presId="urn:microsoft.com/office/officeart/2005/8/layout/list1"/>
    <dgm:cxn modelId="{F8E640DF-5997-4FF9-B409-FAD3556A9F65}" srcId="{B95C65AF-45C9-402A-8951-AC8DAE42052F}" destId="{CF7540C9-FD96-4959-8875-ABA29D431DB7}" srcOrd="2" destOrd="0" parTransId="{5D096D2D-A20D-4BDF-8BE4-B4BA8CEF13AA}" sibTransId="{B73BDA7D-4391-4A4B-9503-8C4B6FC1EE9F}"/>
    <dgm:cxn modelId="{1E1F91FB-F3DB-584E-BF41-8B5FECC2FBDE}" type="presOf" srcId="{CF7540C9-FD96-4959-8875-ABA29D431DB7}" destId="{FD99A787-4B60-DB4C-BA8B-BCFD795D5282}" srcOrd="1" destOrd="0" presId="urn:microsoft.com/office/officeart/2005/8/layout/list1"/>
    <dgm:cxn modelId="{4D9A7074-7424-CC40-ADA6-B6D1621DBC51}" type="presParOf" srcId="{E0C8A5CB-1AA0-654A-9EF8-9C9B21026F4F}" destId="{CF4DF20A-A1E6-9B49-A96B-02E550436ED7}" srcOrd="0" destOrd="0" presId="urn:microsoft.com/office/officeart/2005/8/layout/list1"/>
    <dgm:cxn modelId="{F539C17C-F62E-EE4C-B31C-9023E6455704}" type="presParOf" srcId="{CF4DF20A-A1E6-9B49-A96B-02E550436ED7}" destId="{10CFC1CA-690A-5F42-AE4B-082C63C9FCB0}" srcOrd="0" destOrd="0" presId="urn:microsoft.com/office/officeart/2005/8/layout/list1"/>
    <dgm:cxn modelId="{9E2D80C6-CC99-F741-8BCF-885BBD982FC1}" type="presParOf" srcId="{CF4DF20A-A1E6-9B49-A96B-02E550436ED7}" destId="{C1774C50-C815-8E41-9D22-4C78B5585C39}" srcOrd="1" destOrd="0" presId="urn:microsoft.com/office/officeart/2005/8/layout/list1"/>
    <dgm:cxn modelId="{A3A26C17-BE24-5940-8B0C-FDB6A3928667}" type="presParOf" srcId="{E0C8A5CB-1AA0-654A-9EF8-9C9B21026F4F}" destId="{EB69AACB-518F-1640-934E-7EA7B7C207E9}" srcOrd="1" destOrd="0" presId="urn:microsoft.com/office/officeart/2005/8/layout/list1"/>
    <dgm:cxn modelId="{604D6320-26F2-9D40-8CFA-51A489E7C876}" type="presParOf" srcId="{E0C8A5CB-1AA0-654A-9EF8-9C9B21026F4F}" destId="{611FB64C-C69C-B44B-B31B-84D9E1BA2E8D}" srcOrd="2" destOrd="0" presId="urn:microsoft.com/office/officeart/2005/8/layout/list1"/>
    <dgm:cxn modelId="{F99DC4B0-2B88-3745-92E5-3114D3B75FC9}" type="presParOf" srcId="{E0C8A5CB-1AA0-654A-9EF8-9C9B21026F4F}" destId="{34CD918A-3D68-E64A-B877-CE1760F12189}" srcOrd="3" destOrd="0" presId="urn:microsoft.com/office/officeart/2005/8/layout/list1"/>
    <dgm:cxn modelId="{FB30724F-5893-6644-9D08-16F3FBAC0751}" type="presParOf" srcId="{E0C8A5CB-1AA0-654A-9EF8-9C9B21026F4F}" destId="{DE56C265-2BCE-FD4D-B3DA-546AD062E505}" srcOrd="4" destOrd="0" presId="urn:microsoft.com/office/officeart/2005/8/layout/list1"/>
    <dgm:cxn modelId="{2F29E19B-CE4B-0C4C-98B0-E68249D72AB7}" type="presParOf" srcId="{DE56C265-2BCE-FD4D-B3DA-546AD062E505}" destId="{80032D5E-C4CA-4549-AAB9-EB90F1DD6C4F}" srcOrd="0" destOrd="0" presId="urn:microsoft.com/office/officeart/2005/8/layout/list1"/>
    <dgm:cxn modelId="{42FE0628-F439-094C-906A-7D36B73282F3}" type="presParOf" srcId="{DE56C265-2BCE-FD4D-B3DA-546AD062E505}" destId="{32CA4F4E-F308-834F-9EF6-4A829FA19F2C}" srcOrd="1" destOrd="0" presId="urn:microsoft.com/office/officeart/2005/8/layout/list1"/>
    <dgm:cxn modelId="{147D2694-AB90-EF46-9C10-F55E4387E298}" type="presParOf" srcId="{E0C8A5CB-1AA0-654A-9EF8-9C9B21026F4F}" destId="{577B9B2D-C173-BF43-88ED-E397F27BFDBF}" srcOrd="5" destOrd="0" presId="urn:microsoft.com/office/officeart/2005/8/layout/list1"/>
    <dgm:cxn modelId="{E26D024F-23A9-4346-BD95-301F0EAF4DFD}" type="presParOf" srcId="{E0C8A5CB-1AA0-654A-9EF8-9C9B21026F4F}" destId="{C366476A-E813-944D-AD58-FD42AC462446}" srcOrd="6" destOrd="0" presId="urn:microsoft.com/office/officeart/2005/8/layout/list1"/>
    <dgm:cxn modelId="{F7FF7E63-3D78-FD40-94A0-1D0961CCCC2F}" type="presParOf" srcId="{E0C8A5CB-1AA0-654A-9EF8-9C9B21026F4F}" destId="{50D70C13-2C9C-4C45-B664-59E7A26E1667}" srcOrd="7" destOrd="0" presId="urn:microsoft.com/office/officeart/2005/8/layout/list1"/>
    <dgm:cxn modelId="{77668423-80E2-DE4A-9E7E-0B7AF0270CBC}" type="presParOf" srcId="{E0C8A5CB-1AA0-654A-9EF8-9C9B21026F4F}" destId="{B03D014A-77CD-FB41-A3B1-DD8E27015DD0}" srcOrd="8" destOrd="0" presId="urn:microsoft.com/office/officeart/2005/8/layout/list1"/>
    <dgm:cxn modelId="{BD09F7A8-2058-284B-80A1-9D9D5EF1BB90}" type="presParOf" srcId="{B03D014A-77CD-FB41-A3B1-DD8E27015DD0}" destId="{BF0FD9A9-8C0D-9545-8C7F-D95A9EB5F948}" srcOrd="0" destOrd="0" presId="urn:microsoft.com/office/officeart/2005/8/layout/list1"/>
    <dgm:cxn modelId="{27BD0E42-E639-6648-BBFC-3D324ABB6C6F}" type="presParOf" srcId="{B03D014A-77CD-FB41-A3B1-DD8E27015DD0}" destId="{FD99A787-4B60-DB4C-BA8B-BCFD795D5282}" srcOrd="1" destOrd="0" presId="urn:microsoft.com/office/officeart/2005/8/layout/list1"/>
    <dgm:cxn modelId="{ACFEA4DB-8C96-634E-B23D-F7C6514ACB76}" type="presParOf" srcId="{E0C8A5CB-1AA0-654A-9EF8-9C9B21026F4F}" destId="{D274914D-3305-844E-942D-EF6832F9D662}" srcOrd="9" destOrd="0" presId="urn:microsoft.com/office/officeart/2005/8/layout/list1"/>
    <dgm:cxn modelId="{5B11854A-D8E7-B846-B946-04DF1BEE5FBC}" type="presParOf" srcId="{E0C8A5CB-1AA0-654A-9EF8-9C9B21026F4F}" destId="{2C93947C-FE3F-A247-BF73-EDAF7E5F5E26}" srcOrd="10" destOrd="0" presId="urn:microsoft.com/office/officeart/2005/8/layout/list1"/>
    <dgm:cxn modelId="{3DEB4595-BC12-7040-9B4A-A33A1957E6F0}" type="presParOf" srcId="{E0C8A5CB-1AA0-654A-9EF8-9C9B21026F4F}" destId="{D800F758-F15C-2D40-9C25-86256EA51190}" srcOrd="11" destOrd="0" presId="urn:microsoft.com/office/officeart/2005/8/layout/list1"/>
    <dgm:cxn modelId="{C97DC4A9-4FBA-AD4B-A633-893BED2E274D}" type="presParOf" srcId="{E0C8A5CB-1AA0-654A-9EF8-9C9B21026F4F}" destId="{CBA244AF-3F8B-3846-868C-6223DD21F23A}" srcOrd="12" destOrd="0" presId="urn:microsoft.com/office/officeart/2005/8/layout/list1"/>
    <dgm:cxn modelId="{9439F12E-1E8A-9040-AEBA-1FDC40E3C42C}" type="presParOf" srcId="{CBA244AF-3F8B-3846-868C-6223DD21F23A}" destId="{67530665-99F2-0546-9074-D6EAF429689E}" srcOrd="0" destOrd="0" presId="urn:microsoft.com/office/officeart/2005/8/layout/list1"/>
    <dgm:cxn modelId="{F558F01B-D5C2-9549-8764-65F128933BBD}" type="presParOf" srcId="{CBA244AF-3F8B-3846-868C-6223DD21F23A}" destId="{2C8212BF-9896-1B4D-968F-FE2652C37785}" srcOrd="1" destOrd="0" presId="urn:microsoft.com/office/officeart/2005/8/layout/list1"/>
    <dgm:cxn modelId="{CBC17243-C7AF-0245-9D41-5CFA79649F79}" type="presParOf" srcId="{E0C8A5CB-1AA0-654A-9EF8-9C9B21026F4F}" destId="{CA159815-1161-F74B-A587-D2032BAD05F3}" srcOrd="13" destOrd="0" presId="urn:microsoft.com/office/officeart/2005/8/layout/list1"/>
    <dgm:cxn modelId="{0A824A0E-A66A-E240-BF11-1217EF7521CD}" type="presParOf" srcId="{E0C8A5CB-1AA0-654A-9EF8-9C9B21026F4F}" destId="{207A23CD-47BB-2F48-AFE2-D92045EA45A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5791E3-0E55-4866-BCDE-9FC172969ABC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CBC224B2-5182-46A3-83F1-6AA6167D00AE}">
      <dgm:prSet/>
      <dgm:spPr/>
      <dgm:t>
        <a:bodyPr/>
        <a:lstStyle/>
        <a:p>
          <a:r>
            <a:rPr lang="en-US" dirty="0"/>
            <a:t>No nucleus</a:t>
          </a:r>
        </a:p>
      </dgm:t>
    </dgm:pt>
    <dgm:pt modelId="{5C9DED12-8A14-4A35-A726-3C724CDE3C2D}" type="parTrans" cxnId="{383CB788-5380-42A8-A2DC-34E0CDF95669}">
      <dgm:prSet/>
      <dgm:spPr/>
      <dgm:t>
        <a:bodyPr/>
        <a:lstStyle/>
        <a:p>
          <a:endParaRPr lang="en-US"/>
        </a:p>
      </dgm:t>
    </dgm:pt>
    <dgm:pt modelId="{DE4E9579-C820-4E96-B925-57DF2FABFE94}" type="sibTrans" cxnId="{383CB788-5380-42A8-A2DC-34E0CDF95669}">
      <dgm:prSet/>
      <dgm:spPr/>
      <dgm:t>
        <a:bodyPr/>
        <a:lstStyle/>
        <a:p>
          <a:endParaRPr lang="en-US"/>
        </a:p>
      </dgm:t>
    </dgm:pt>
    <dgm:pt modelId="{63431398-60D7-41A3-879B-57C84F7EE351}">
      <dgm:prSet/>
      <dgm:spPr/>
      <dgm:t>
        <a:bodyPr/>
        <a:lstStyle/>
        <a:p>
          <a:r>
            <a:rPr lang="en-US" dirty="0"/>
            <a:t>DNA in an unbound region called the </a:t>
          </a:r>
          <a:r>
            <a:rPr lang="en-US" b="1" dirty="0"/>
            <a:t>nucleoid</a:t>
          </a:r>
          <a:endParaRPr lang="en-US" dirty="0"/>
        </a:p>
      </dgm:t>
    </dgm:pt>
    <dgm:pt modelId="{037CC113-3435-4332-950C-8311ABDCE71F}" type="parTrans" cxnId="{33F3BDD7-1A45-406D-9CAA-1A67D2EC2948}">
      <dgm:prSet/>
      <dgm:spPr/>
      <dgm:t>
        <a:bodyPr/>
        <a:lstStyle/>
        <a:p>
          <a:endParaRPr lang="en-US"/>
        </a:p>
      </dgm:t>
    </dgm:pt>
    <dgm:pt modelId="{AE43415F-DA62-4C3F-ADC3-9C9ABD48FCB6}" type="sibTrans" cxnId="{33F3BDD7-1A45-406D-9CAA-1A67D2EC2948}">
      <dgm:prSet/>
      <dgm:spPr/>
      <dgm:t>
        <a:bodyPr/>
        <a:lstStyle/>
        <a:p>
          <a:endParaRPr lang="en-US"/>
        </a:p>
      </dgm:t>
    </dgm:pt>
    <dgm:pt modelId="{C598D98C-FD2B-4C72-90F8-ED21D8E47B44}">
      <dgm:prSet/>
      <dgm:spPr/>
      <dgm:t>
        <a:bodyPr/>
        <a:lstStyle/>
        <a:p>
          <a:r>
            <a:rPr lang="en-US" dirty="0"/>
            <a:t>No membrane-bound organelles</a:t>
          </a:r>
        </a:p>
      </dgm:t>
    </dgm:pt>
    <dgm:pt modelId="{1E2475C5-1017-4B1D-887A-4EED0CA791EF}" type="parTrans" cxnId="{DB6BD112-2AFA-4A86-82DD-33AFC1B562AD}">
      <dgm:prSet/>
      <dgm:spPr/>
      <dgm:t>
        <a:bodyPr/>
        <a:lstStyle/>
        <a:p>
          <a:endParaRPr lang="en-US"/>
        </a:p>
      </dgm:t>
    </dgm:pt>
    <dgm:pt modelId="{D736D879-4AF2-4BE1-846F-68EDD4D8AAA0}" type="sibTrans" cxnId="{DB6BD112-2AFA-4A86-82DD-33AFC1B562AD}">
      <dgm:prSet/>
      <dgm:spPr/>
      <dgm:t>
        <a:bodyPr/>
        <a:lstStyle/>
        <a:p>
          <a:endParaRPr lang="en-US"/>
        </a:p>
      </dgm:t>
    </dgm:pt>
    <dgm:pt modelId="{8A8C41BB-DEE6-4714-B620-2BA0A1CB3CC1}">
      <dgm:prSet/>
      <dgm:spPr/>
      <dgm:t>
        <a:bodyPr/>
        <a:lstStyle/>
        <a:p>
          <a:r>
            <a:rPr lang="en-US" b="1" dirty="0"/>
            <a:t>Cytoplasm</a:t>
          </a:r>
          <a:r>
            <a:rPr lang="en-US" dirty="0"/>
            <a:t> bound by the plasma membrane</a:t>
          </a:r>
        </a:p>
      </dgm:t>
    </dgm:pt>
    <dgm:pt modelId="{1968A042-448A-4BF6-ABB0-E679EC08FB92}" type="parTrans" cxnId="{C1C0CBC3-28EF-456E-8D89-63F8F10D3787}">
      <dgm:prSet/>
      <dgm:spPr/>
      <dgm:t>
        <a:bodyPr/>
        <a:lstStyle/>
        <a:p>
          <a:endParaRPr lang="en-US"/>
        </a:p>
      </dgm:t>
    </dgm:pt>
    <dgm:pt modelId="{80A2E4BB-E688-4D11-ADE0-677F8F3F0165}" type="sibTrans" cxnId="{C1C0CBC3-28EF-456E-8D89-63F8F10D3787}">
      <dgm:prSet/>
      <dgm:spPr/>
      <dgm:t>
        <a:bodyPr/>
        <a:lstStyle/>
        <a:p>
          <a:endParaRPr lang="en-US"/>
        </a:p>
      </dgm:t>
    </dgm:pt>
    <dgm:pt modelId="{CBDC0573-65EE-DC40-B88E-59B2EEC43C33}" type="pres">
      <dgm:prSet presAssocID="{BA5791E3-0E55-4866-BCDE-9FC172969ABC}" presName="linear" presStyleCnt="0">
        <dgm:presLayoutVars>
          <dgm:animLvl val="lvl"/>
          <dgm:resizeHandles val="exact"/>
        </dgm:presLayoutVars>
      </dgm:prSet>
      <dgm:spPr/>
    </dgm:pt>
    <dgm:pt modelId="{271D0060-33FC-304B-8993-320A4C51C3C3}" type="pres">
      <dgm:prSet presAssocID="{CBC224B2-5182-46A3-83F1-6AA6167D00A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63EE52A-F199-6F44-8ABD-7961F56ACB0D}" type="pres">
      <dgm:prSet presAssocID="{DE4E9579-C820-4E96-B925-57DF2FABFE94}" presName="spacer" presStyleCnt="0"/>
      <dgm:spPr/>
    </dgm:pt>
    <dgm:pt modelId="{CAD536A3-7082-254C-A44A-E50E5BC31E3A}" type="pres">
      <dgm:prSet presAssocID="{63431398-60D7-41A3-879B-57C84F7EE35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B3D83C4-5C9D-6A4F-9CF2-58A6C27241FF}" type="pres">
      <dgm:prSet presAssocID="{AE43415F-DA62-4C3F-ADC3-9C9ABD48FCB6}" presName="spacer" presStyleCnt="0"/>
      <dgm:spPr/>
    </dgm:pt>
    <dgm:pt modelId="{FBD88CDD-77E4-A740-A4CB-997FE4D95CA0}" type="pres">
      <dgm:prSet presAssocID="{C598D98C-FD2B-4C72-90F8-ED21D8E47B4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6A48022-0972-EB45-809C-B46FA9F7AE49}" type="pres">
      <dgm:prSet presAssocID="{D736D879-4AF2-4BE1-846F-68EDD4D8AAA0}" presName="spacer" presStyleCnt="0"/>
      <dgm:spPr/>
    </dgm:pt>
    <dgm:pt modelId="{F471E7D2-1FB3-B24D-BDD5-BF97B7989453}" type="pres">
      <dgm:prSet presAssocID="{8A8C41BB-DEE6-4714-B620-2BA0A1CB3CC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B6BD112-2AFA-4A86-82DD-33AFC1B562AD}" srcId="{BA5791E3-0E55-4866-BCDE-9FC172969ABC}" destId="{C598D98C-FD2B-4C72-90F8-ED21D8E47B44}" srcOrd="2" destOrd="0" parTransId="{1E2475C5-1017-4B1D-887A-4EED0CA791EF}" sibTransId="{D736D879-4AF2-4BE1-846F-68EDD4D8AAA0}"/>
    <dgm:cxn modelId="{B4CCB928-30DF-DA48-B735-DAD687434507}" type="presOf" srcId="{C598D98C-FD2B-4C72-90F8-ED21D8E47B44}" destId="{FBD88CDD-77E4-A740-A4CB-997FE4D95CA0}" srcOrd="0" destOrd="0" presId="urn:microsoft.com/office/officeart/2005/8/layout/vList2"/>
    <dgm:cxn modelId="{1AD1E629-FBA5-6842-8EB3-D06C258E49EA}" type="presOf" srcId="{BA5791E3-0E55-4866-BCDE-9FC172969ABC}" destId="{CBDC0573-65EE-DC40-B88E-59B2EEC43C33}" srcOrd="0" destOrd="0" presId="urn:microsoft.com/office/officeart/2005/8/layout/vList2"/>
    <dgm:cxn modelId="{5D6ACA32-AFFA-2E4E-8A22-26E0E3502F78}" type="presOf" srcId="{63431398-60D7-41A3-879B-57C84F7EE351}" destId="{CAD536A3-7082-254C-A44A-E50E5BC31E3A}" srcOrd="0" destOrd="0" presId="urn:microsoft.com/office/officeart/2005/8/layout/vList2"/>
    <dgm:cxn modelId="{214DBA86-F232-114B-88BF-057EBB194006}" type="presOf" srcId="{CBC224B2-5182-46A3-83F1-6AA6167D00AE}" destId="{271D0060-33FC-304B-8993-320A4C51C3C3}" srcOrd="0" destOrd="0" presId="urn:microsoft.com/office/officeart/2005/8/layout/vList2"/>
    <dgm:cxn modelId="{383CB788-5380-42A8-A2DC-34E0CDF95669}" srcId="{BA5791E3-0E55-4866-BCDE-9FC172969ABC}" destId="{CBC224B2-5182-46A3-83F1-6AA6167D00AE}" srcOrd="0" destOrd="0" parTransId="{5C9DED12-8A14-4A35-A726-3C724CDE3C2D}" sibTransId="{DE4E9579-C820-4E96-B925-57DF2FABFE94}"/>
    <dgm:cxn modelId="{83E5F2B9-24E1-2345-AA04-FC539FCD7A72}" type="presOf" srcId="{8A8C41BB-DEE6-4714-B620-2BA0A1CB3CC1}" destId="{F471E7D2-1FB3-B24D-BDD5-BF97B7989453}" srcOrd="0" destOrd="0" presId="urn:microsoft.com/office/officeart/2005/8/layout/vList2"/>
    <dgm:cxn modelId="{C1C0CBC3-28EF-456E-8D89-63F8F10D3787}" srcId="{BA5791E3-0E55-4866-BCDE-9FC172969ABC}" destId="{8A8C41BB-DEE6-4714-B620-2BA0A1CB3CC1}" srcOrd="3" destOrd="0" parTransId="{1968A042-448A-4BF6-ABB0-E679EC08FB92}" sibTransId="{80A2E4BB-E688-4D11-ADE0-677F8F3F0165}"/>
    <dgm:cxn modelId="{33F3BDD7-1A45-406D-9CAA-1A67D2EC2948}" srcId="{BA5791E3-0E55-4866-BCDE-9FC172969ABC}" destId="{63431398-60D7-41A3-879B-57C84F7EE351}" srcOrd="1" destOrd="0" parTransId="{037CC113-3435-4332-950C-8311ABDCE71F}" sibTransId="{AE43415F-DA62-4C3F-ADC3-9C9ABD48FCB6}"/>
    <dgm:cxn modelId="{6286C65C-1ACD-6745-A396-1159C84D7D0D}" type="presParOf" srcId="{CBDC0573-65EE-DC40-B88E-59B2EEC43C33}" destId="{271D0060-33FC-304B-8993-320A4C51C3C3}" srcOrd="0" destOrd="0" presId="urn:microsoft.com/office/officeart/2005/8/layout/vList2"/>
    <dgm:cxn modelId="{40E8A075-8D87-4E4F-AC16-724962EEA743}" type="presParOf" srcId="{CBDC0573-65EE-DC40-B88E-59B2EEC43C33}" destId="{263EE52A-F199-6F44-8ABD-7961F56ACB0D}" srcOrd="1" destOrd="0" presId="urn:microsoft.com/office/officeart/2005/8/layout/vList2"/>
    <dgm:cxn modelId="{44EE3733-5594-CF41-93D9-7F4B81B19116}" type="presParOf" srcId="{CBDC0573-65EE-DC40-B88E-59B2EEC43C33}" destId="{CAD536A3-7082-254C-A44A-E50E5BC31E3A}" srcOrd="2" destOrd="0" presId="urn:microsoft.com/office/officeart/2005/8/layout/vList2"/>
    <dgm:cxn modelId="{AA54ACD3-BB64-8149-B4A9-557D6585C63C}" type="presParOf" srcId="{CBDC0573-65EE-DC40-B88E-59B2EEC43C33}" destId="{6B3D83C4-5C9D-6A4F-9CF2-58A6C27241FF}" srcOrd="3" destOrd="0" presId="urn:microsoft.com/office/officeart/2005/8/layout/vList2"/>
    <dgm:cxn modelId="{5AA9E189-A397-D246-BA04-3D796C6848FE}" type="presParOf" srcId="{CBDC0573-65EE-DC40-B88E-59B2EEC43C33}" destId="{FBD88CDD-77E4-A740-A4CB-997FE4D95CA0}" srcOrd="4" destOrd="0" presId="urn:microsoft.com/office/officeart/2005/8/layout/vList2"/>
    <dgm:cxn modelId="{3934F0E9-8EF8-5948-8451-E49ABD66D37B}" type="presParOf" srcId="{CBDC0573-65EE-DC40-B88E-59B2EEC43C33}" destId="{66A48022-0972-EB45-809C-B46FA9F7AE49}" srcOrd="5" destOrd="0" presId="urn:microsoft.com/office/officeart/2005/8/layout/vList2"/>
    <dgm:cxn modelId="{4DF7E6ED-FA98-9148-9F9C-2D51D26740AF}" type="presParOf" srcId="{CBDC0573-65EE-DC40-B88E-59B2EEC43C33}" destId="{F471E7D2-1FB3-B24D-BDD5-BF97B798945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3B48E7B-D7F5-443F-9EBC-091EFE482764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17258048-841B-499E-8D46-308E071D9CA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The nucleus contains most of the DNA in a eukaryotic cell</a:t>
          </a:r>
        </a:p>
      </dgm:t>
    </dgm:pt>
    <dgm:pt modelId="{031E221B-D80F-4CB9-B173-ADA74D566379}" type="parTrans" cxnId="{02136B8C-BF7E-4D58-9386-0F8893890C4B}">
      <dgm:prSet/>
      <dgm:spPr/>
      <dgm:t>
        <a:bodyPr/>
        <a:lstStyle/>
        <a:p>
          <a:endParaRPr lang="en-US"/>
        </a:p>
      </dgm:t>
    </dgm:pt>
    <dgm:pt modelId="{D57F370D-A9B6-4452-B078-290490F9C8DB}" type="sibTrans" cxnId="{02136B8C-BF7E-4D58-9386-0F8893890C4B}">
      <dgm:prSet/>
      <dgm:spPr/>
      <dgm:t>
        <a:bodyPr/>
        <a:lstStyle/>
        <a:p>
          <a:endParaRPr lang="en-US"/>
        </a:p>
      </dgm:t>
    </dgm:pt>
    <dgm:pt modelId="{22ACCB38-4B3E-4015-B824-EED0A346A9D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Ribosomes use the information from the DNA to make proteins</a:t>
          </a:r>
        </a:p>
      </dgm:t>
    </dgm:pt>
    <dgm:pt modelId="{348264EB-3BBF-44C9-BF6D-2DFFAC11B851}" type="parTrans" cxnId="{E0B0B7D3-7884-40E4-82FB-174FD01B10F9}">
      <dgm:prSet/>
      <dgm:spPr/>
      <dgm:t>
        <a:bodyPr/>
        <a:lstStyle/>
        <a:p>
          <a:endParaRPr lang="en-US"/>
        </a:p>
      </dgm:t>
    </dgm:pt>
    <dgm:pt modelId="{CC2551CD-3A49-4AFB-85DD-4C3CE182D0A8}" type="sibTrans" cxnId="{E0B0B7D3-7884-40E4-82FB-174FD01B10F9}">
      <dgm:prSet/>
      <dgm:spPr/>
      <dgm:t>
        <a:bodyPr/>
        <a:lstStyle/>
        <a:p>
          <a:endParaRPr lang="en-US"/>
        </a:p>
      </dgm:t>
    </dgm:pt>
    <dgm:pt modelId="{F7101955-73D4-4262-89BB-CED0D18A25AA}" type="pres">
      <dgm:prSet presAssocID="{53B48E7B-D7F5-443F-9EBC-091EFE482764}" presName="root" presStyleCnt="0">
        <dgm:presLayoutVars>
          <dgm:dir/>
          <dgm:resizeHandles val="exact"/>
        </dgm:presLayoutVars>
      </dgm:prSet>
      <dgm:spPr/>
    </dgm:pt>
    <dgm:pt modelId="{3A09A1CF-CF9F-433A-BAE9-82810FEA768D}" type="pres">
      <dgm:prSet presAssocID="{17258048-841B-499E-8D46-308E071D9CAA}" presName="compNode" presStyleCnt="0"/>
      <dgm:spPr/>
    </dgm:pt>
    <dgm:pt modelId="{DA0D9EF3-D604-43FB-8341-52886E2400E5}" type="pres">
      <dgm:prSet presAssocID="{17258048-841B-499E-8D46-308E071D9CA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NA"/>
        </a:ext>
      </dgm:extLst>
    </dgm:pt>
    <dgm:pt modelId="{7829C2E2-4925-4BE6-A88A-4FB1884A6758}" type="pres">
      <dgm:prSet presAssocID="{17258048-841B-499E-8D46-308E071D9CAA}" presName="spaceRect" presStyleCnt="0"/>
      <dgm:spPr/>
    </dgm:pt>
    <dgm:pt modelId="{3CA1056E-88D1-4CFA-944E-C5099933E610}" type="pres">
      <dgm:prSet presAssocID="{17258048-841B-499E-8D46-308E071D9CAA}" presName="textRect" presStyleLbl="revTx" presStyleIdx="0" presStyleCnt="2">
        <dgm:presLayoutVars>
          <dgm:chMax val="1"/>
          <dgm:chPref val="1"/>
        </dgm:presLayoutVars>
      </dgm:prSet>
      <dgm:spPr/>
    </dgm:pt>
    <dgm:pt modelId="{22DF8AEB-9315-4CF3-B898-D091DF57F933}" type="pres">
      <dgm:prSet presAssocID="{D57F370D-A9B6-4452-B078-290490F9C8DB}" presName="sibTrans" presStyleCnt="0"/>
      <dgm:spPr/>
    </dgm:pt>
    <dgm:pt modelId="{BFB85526-9395-48F6-A7A4-6574261E9A76}" type="pres">
      <dgm:prSet presAssocID="{22ACCB38-4B3E-4015-B824-EED0A346A9D9}" presName="compNode" presStyleCnt="0"/>
      <dgm:spPr/>
    </dgm:pt>
    <dgm:pt modelId="{814488B2-F45E-4818-BEA8-FF799B24DDF0}" type="pres">
      <dgm:prSet presAssocID="{22ACCB38-4B3E-4015-B824-EED0A346A9D9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 Print"/>
        </a:ext>
      </dgm:extLst>
    </dgm:pt>
    <dgm:pt modelId="{3A6A4E7C-1895-4DF4-97CD-6C066C060AB9}" type="pres">
      <dgm:prSet presAssocID="{22ACCB38-4B3E-4015-B824-EED0A346A9D9}" presName="spaceRect" presStyleCnt="0"/>
      <dgm:spPr/>
    </dgm:pt>
    <dgm:pt modelId="{A983C44F-0E54-4532-A63B-DE2020AD10E5}" type="pres">
      <dgm:prSet presAssocID="{22ACCB38-4B3E-4015-B824-EED0A346A9D9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FBD3E05-38B3-4433-BDD5-6CBE3EFD63FD}" type="presOf" srcId="{53B48E7B-D7F5-443F-9EBC-091EFE482764}" destId="{F7101955-73D4-4262-89BB-CED0D18A25AA}" srcOrd="0" destOrd="0" presId="urn:microsoft.com/office/officeart/2018/2/layout/IconLabelList"/>
    <dgm:cxn modelId="{7339F949-61B5-44A0-ABEE-B14FBB50D5AB}" type="presOf" srcId="{22ACCB38-4B3E-4015-B824-EED0A346A9D9}" destId="{A983C44F-0E54-4532-A63B-DE2020AD10E5}" srcOrd="0" destOrd="0" presId="urn:microsoft.com/office/officeart/2018/2/layout/IconLabelList"/>
    <dgm:cxn modelId="{02136B8C-BF7E-4D58-9386-0F8893890C4B}" srcId="{53B48E7B-D7F5-443F-9EBC-091EFE482764}" destId="{17258048-841B-499E-8D46-308E071D9CAA}" srcOrd="0" destOrd="0" parTransId="{031E221B-D80F-4CB9-B173-ADA74D566379}" sibTransId="{D57F370D-A9B6-4452-B078-290490F9C8DB}"/>
    <dgm:cxn modelId="{2680F195-8189-44E0-BE19-4A4323437A8F}" type="presOf" srcId="{17258048-841B-499E-8D46-308E071D9CAA}" destId="{3CA1056E-88D1-4CFA-944E-C5099933E610}" srcOrd="0" destOrd="0" presId="urn:microsoft.com/office/officeart/2018/2/layout/IconLabelList"/>
    <dgm:cxn modelId="{E0B0B7D3-7884-40E4-82FB-174FD01B10F9}" srcId="{53B48E7B-D7F5-443F-9EBC-091EFE482764}" destId="{22ACCB38-4B3E-4015-B824-EED0A346A9D9}" srcOrd="1" destOrd="0" parTransId="{348264EB-3BBF-44C9-BF6D-2DFFAC11B851}" sibTransId="{CC2551CD-3A49-4AFB-85DD-4C3CE182D0A8}"/>
    <dgm:cxn modelId="{036DF53C-4C50-4106-A84A-70C8CC8486A2}" type="presParOf" srcId="{F7101955-73D4-4262-89BB-CED0D18A25AA}" destId="{3A09A1CF-CF9F-433A-BAE9-82810FEA768D}" srcOrd="0" destOrd="0" presId="urn:microsoft.com/office/officeart/2018/2/layout/IconLabelList"/>
    <dgm:cxn modelId="{01802E64-F28C-4F35-A22B-FB6C7C9ED378}" type="presParOf" srcId="{3A09A1CF-CF9F-433A-BAE9-82810FEA768D}" destId="{DA0D9EF3-D604-43FB-8341-52886E2400E5}" srcOrd="0" destOrd="0" presId="urn:microsoft.com/office/officeart/2018/2/layout/IconLabelList"/>
    <dgm:cxn modelId="{F0E9DA91-2741-480B-BDE9-9473C370313B}" type="presParOf" srcId="{3A09A1CF-CF9F-433A-BAE9-82810FEA768D}" destId="{7829C2E2-4925-4BE6-A88A-4FB1884A6758}" srcOrd="1" destOrd="0" presId="urn:microsoft.com/office/officeart/2018/2/layout/IconLabelList"/>
    <dgm:cxn modelId="{6D9C2D68-BC8B-4324-ABCE-C35929D518DC}" type="presParOf" srcId="{3A09A1CF-CF9F-433A-BAE9-82810FEA768D}" destId="{3CA1056E-88D1-4CFA-944E-C5099933E610}" srcOrd="2" destOrd="0" presId="urn:microsoft.com/office/officeart/2018/2/layout/IconLabelList"/>
    <dgm:cxn modelId="{9A372885-4D2E-4977-B6D7-0150801D81FB}" type="presParOf" srcId="{F7101955-73D4-4262-89BB-CED0D18A25AA}" destId="{22DF8AEB-9315-4CF3-B898-D091DF57F933}" srcOrd="1" destOrd="0" presId="urn:microsoft.com/office/officeart/2018/2/layout/IconLabelList"/>
    <dgm:cxn modelId="{60CD05AF-6152-4075-8FA5-F3D16D8ADA2F}" type="presParOf" srcId="{F7101955-73D4-4262-89BB-CED0D18A25AA}" destId="{BFB85526-9395-48F6-A7A4-6574261E9A76}" srcOrd="2" destOrd="0" presId="urn:microsoft.com/office/officeart/2018/2/layout/IconLabelList"/>
    <dgm:cxn modelId="{BF4EE4F5-B16F-44FC-800A-EB23C85F6FC0}" type="presParOf" srcId="{BFB85526-9395-48F6-A7A4-6574261E9A76}" destId="{814488B2-F45E-4818-BEA8-FF799B24DDF0}" srcOrd="0" destOrd="0" presId="urn:microsoft.com/office/officeart/2018/2/layout/IconLabelList"/>
    <dgm:cxn modelId="{2E6F6DE2-A64E-4D5F-987D-00AA0094FEE2}" type="presParOf" srcId="{BFB85526-9395-48F6-A7A4-6574261E9A76}" destId="{3A6A4E7C-1895-4DF4-97CD-6C066C060AB9}" srcOrd="1" destOrd="0" presId="urn:microsoft.com/office/officeart/2018/2/layout/IconLabelList"/>
    <dgm:cxn modelId="{E2B9015C-EC32-4285-B4B4-22368D312B14}" type="presParOf" srcId="{BFB85526-9395-48F6-A7A4-6574261E9A76}" destId="{A983C44F-0E54-4532-A63B-DE2020AD10E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1D7368-419E-4BD7-9F4F-B18861C730B9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E634BD4B-3378-4EF3-A0EB-BC25B7834094}">
      <dgm:prSet/>
      <dgm:spPr/>
      <dgm:t>
        <a:bodyPr/>
        <a:lstStyle/>
        <a:p>
          <a:r>
            <a:rPr lang="en-US" dirty="0"/>
            <a:t>In the nucleus, DNA is organized into discrete units called </a:t>
          </a:r>
          <a:r>
            <a:rPr lang="en-US" b="1" dirty="0"/>
            <a:t>chromosomes</a:t>
          </a:r>
          <a:endParaRPr lang="en-US" dirty="0"/>
        </a:p>
      </dgm:t>
    </dgm:pt>
    <dgm:pt modelId="{E6F3DFB7-4C42-4E52-B5AA-545AB1A29889}" type="parTrans" cxnId="{D84B2600-B53A-4B44-BE80-58FFDF641E37}">
      <dgm:prSet/>
      <dgm:spPr/>
      <dgm:t>
        <a:bodyPr/>
        <a:lstStyle/>
        <a:p>
          <a:endParaRPr lang="en-US"/>
        </a:p>
      </dgm:t>
    </dgm:pt>
    <dgm:pt modelId="{9FE615D1-020E-4939-9AC9-EF14E864389C}" type="sibTrans" cxnId="{D84B2600-B53A-4B44-BE80-58FFDF641E37}">
      <dgm:prSet/>
      <dgm:spPr/>
      <dgm:t>
        <a:bodyPr/>
        <a:lstStyle/>
        <a:p>
          <a:endParaRPr lang="en-US"/>
        </a:p>
      </dgm:t>
    </dgm:pt>
    <dgm:pt modelId="{E0792CB4-4B47-4D06-8931-AB80BA5B2956}">
      <dgm:prSet/>
      <dgm:spPr/>
      <dgm:t>
        <a:bodyPr/>
        <a:lstStyle/>
        <a:p>
          <a:r>
            <a:rPr lang="en-US" dirty="0"/>
            <a:t>Each chromosome contains one DNA molecule associated with proteins, called </a:t>
          </a:r>
          <a:r>
            <a:rPr lang="en-US" b="1" dirty="0"/>
            <a:t>chromatin </a:t>
          </a:r>
          <a:endParaRPr lang="en-US" dirty="0"/>
        </a:p>
      </dgm:t>
    </dgm:pt>
    <dgm:pt modelId="{E28EA7FC-50DF-450E-A9B5-92C4B9CFA9B2}" type="parTrans" cxnId="{24A9FFD2-CBB5-4E19-8F7F-90A64BE94E20}">
      <dgm:prSet/>
      <dgm:spPr/>
      <dgm:t>
        <a:bodyPr/>
        <a:lstStyle/>
        <a:p>
          <a:endParaRPr lang="en-US"/>
        </a:p>
      </dgm:t>
    </dgm:pt>
    <dgm:pt modelId="{973A7A76-E1F3-40C8-A9E9-D6E7047A9D9E}" type="sibTrans" cxnId="{24A9FFD2-CBB5-4E19-8F7F-90A64BE94E20}">
      <dgm:prSet/>
      <dgm:spPr/>
      <dgm:t>
        <a:bodyPr/>
        <a:lstStyle/>
        <a:p>
          <a:endParaRPr lang="en-US"/>
        </a:p>
      </dgm:t>
    </dgm:pt>
    <dgm:pt modelId="{7F4FB74D-D817-4B24-A9A8-69E537FE9649}">
      <dgm:prSet/>
      <dgm:spPr/>
      <dgm:t>
        <a:bodyPr/>
        <a:lstStyle/>
        <a:p>
          <a:r>
            <a:rPr lang="en-US" dirty="0"/>
            <a:t>Chromatin condenses to form discrete chromosomes as a cell prepares to divide</a:t>
          </a:r>
        </a:p>
      </dgm:t>
    </dgm:pt>
    <dgm:pt modelId="{023F56A4-0471-479C-A614-7BE9D084BBBD}" type="parTrans" cxnId="{4899D983-E190-4DFC-B05C-5D037C99E6E4}">
      <dgm:prSet/>
      <dgm:spPr/>
      <dgm:t>
        <a:bodyPr/>
        <a:lstStyle/>
        <a:p>
          <a:endParaRPr lang="en-US"/>
        </a:p>
      </dgm:t>
    </dgm:pt>
    <dgm:pt modelId="{076BEC87-39B6-4952-BDA2-0666D9D36C2E}" type="sibTrans" cxnId="{4899D983-E190-4DFC-B05C-5D037C99E6E4}">
      <dgm:prSet/>
      <dgm:spPr/>
      <dgm:t>
        <a:bodyPr/>
        <a:lstStyle/>
        <a:p>
          <a:endParaRPr lang="en-US"/>
        </a:p>
      </dgm:t>
    </dgm:pt>
    <dgm:pt modelId="{E1C7B42C-F069-C24B-9931-A43AE384CA1E}" type="pres">
      <dgm:prSet presAssocID="{5A1D7368-419E-4BD7-9F4F-B18861C730B9}" presName="vert0" presStyleCnt="0">
        <dgm:presLayoutVars>
          <dgm:dir/>
          <dgm:animOne val="branch"/>
          <dgm:animLvl val="lvl"/>
        </dgm:presLayoutVars>
      </dgm:prSet>
      <dgm:spPr/>
    </dgm:pt>
    <dgm:pt modelId="{160E32EE-EDC6-0845-96B2-0B07E7C149CB}" type="pres">
      <dgm:prSet presAssocID="{E634BD4B-3378-4EF3-A0EB-BC25B7834094}" presName="thickLine" presStyleLbl="alignNode1" presStyleIdx="0" presStyleCnt="3"/>
      <dgm:spPr/>
    </dgm:pt>
    <dgm:pt modelId="{CBEA37E6-3115-374B-BF49-F4CCAB889BCC}" type="pres">
      <dgm:prSet presAssocID="{E634BD4B-3378-4EF3-A0EB-BC25B7834094}" presName="horz1" presStyleCnt="0"/>
      <dgm:spPr/>
    </dgm:pt>
    <dgm:pt modelId="{F23C8781-AB07-E445-A773-80B956F3AA1D}" type="pres">
      <dgm:prSet presAssocID="{E634BD4B-3378-4EF3-A0EB-BC25B7834094}" presName="tx1" presStyleLbl="revTx" presStyleIdx="0" presStyleCnt="3"/>
      <dgm:spPr/>
    </dgm:pt>
    <dgm:pt modelId="{5FFD03BD-B875-D249-9F29-BCA07BCB8B14}" type="pres">
      <dgm:prSet presAssocID="{E634BD4B-3378-4EF3-A0EB-BC25B7834094}" presName="vert1" presStyleCnt="0"/>
      <dgm:spPr/>
    </dgm:pt>
    <dgm:pt modelId="{DE78A7A1-1E06-874C-A22A-E0E07E859D51}" type="pres">
      <dgm:prSet presAssocID="{E0792CB4-4B47-4D06-8931-AB80BA5B2956}" presName="thickLine" presStyleLbl="alignNode1" presStyleIdx="1" presStyleCnt="3"/>
      <dgm:spPr/>
    </dgm:pt>
    <dgm:pt modelId="{0E5E8EAB-7C97-B946-9F33-C3D95D20AAE6}" type="pres">
      <dgm:prSet presAssocID="{E0792CB4-4B47-4D06-8931-AB80BA5B2956}" presName="horz1" presStyleCnt="0"/>
      <dgm:spPr/>
    </dgm:pt>
    <dgm:pt modelId="{7126F9C5-E67F-4048-AFD5-C748A2CFC681}" type="pres">
      <dgm:prSet presAssocID="{E0792CB4-4B47-4D06-8931-AB80BA5B2956}" presName="tx1" presStyleLbl="revTx" presStyleIdx="1" presStyleCnt="3"/>
      <dgm:spPr/>
    </dgm:pt>
    <dgm:pt modelId="{04012678-2AFD-FC4F-A164-348F2FC8AAB7}" type="pres">
      <dgm:prSet presAssocID="{E0792CB4-4B47-4D06-8931-AB80BA5B2956}" presName="vert1" presStyleCnt="0"/>
      <dgm:spPr/>
    </dgm:pt>
    <dgm:pt modelId="{35DFFC1D-F48D-C249-9B24-7FE831D15F4F}" type="pres">
      <dgm:prSet presAssocID="{7F4FB74D-D817-4B24-A9A8-69E537FE9649}" presName="thickLine" presStyleLbl="alignNode1" presStyleIdx="2" presStyleCnt="3"/>
      <dgm:spPr/>
    </dgm:pt>
    <dgm:pt modelId="{E80519B0-6DC9-0241-A0D5-ADD0564B76C1}" type="pres">
      <dgm:prSet presAssocID="{7F4FB74D-D817-4B24-A9A8-69E537FE9649}" presName="horz1" presStyleCnt="0"/>
      <dgm:spPr/>
    </dgm:pt>
    <dgm:pt modelId="{C88CADFB-B31F-AA4C-9F97-6C8E65C49385}" type="pres">
      <dgm:prSet presAssocID="{7F4FB74D-D817-4B24-A9A8-69E537FE9649}" presName="tx1" presStyleLbl="revTx" presStyleIdx="2" presStyleCnt="3"/>
      <dgm:spPr/>
    </dgm:pt>
    <dgm:pt modelId="{65123526-6A4C-4843-9E8C-EFC4A14B34B8}" type="pres">
      <dgm:prSet presAssocID="{7F4FB74D-D817-4B24-A9A8-69E537FE9649}" presName="vert1" presStyleCnt="0"/>
      <dgm:spPr/>
    </dgm:pt>
  </dgm:ptLst>
  <dgm:cxnLst>
    <dgm:cxn modelId="{D84B2600-B53A-4B44-BE80-58FFDF641E37}" srcId="{5A1D7368-419E-4BD7-9F4F-B18861C730B9}" destId="{E634BD4B-3378-4EF3-A0EB-BC25B7834094}" srcOrd="0" destOrd="0" parTransId="{E6F3DFB7-4C42-4E52-B5AA-545AB1A29889}" sibTransId="{9FE615D1-020E-4939-9AC9-EF14E864389C}"/>
    <dgm:cxn modelId="{6FC42140-58D0-6943-A0A9-F29A26385831}" type="presOf" srcId="{E634BD4B-3378-4EF3-A0EB-BC25B7834094}" destId="{F23C8781-AB07-E445-A773-80B956F3AA1D}" srcOrd="0" destOrd="0" presId="urn:microsoft.com/office/officeart/2008/layout/LinedList"/>
    <dgm:cxn modelId="{4899D983-E190-4DFC-B05C-5D037C99E6E4}" srcId="{5A1D7368-419E-4BD7-9F4F-B18861C730B9}" destId="{7F4FB74D-D817-4B24-A9A8-69E537FE9649}" srcOrd="2" destOrd="0" parTransId="{023F56A4-0471-479C-A614-7BE9D084BBBD}" sibTransId="{076BEC87-39B6-4952-BDA2-0666D9D36C2E}"/>
    <dgm:cxn modelId="{EC2CCBB2-F425-CC43-9331-4C914EB84B77}" type="presOf" srcId="{5A1D7368-419E-4BD7-9F4F-B18861C730B9}" destId="{E1C7B42C-F069-C24B-9931-A43AE384CA1E}" srcOrd="0" destOrd="0" presId="urn:microsoft.com/office/officeart/2008/layout/LinedList"/>
    <dgm:cxn modelId="{24A9FFD2-CBB5-4E19-8F7F-90A64BE94E20}" srcId="{5A1D7368-419E-4BD7-9F4F-B18861C730B9}" destId="{E0792CB4-4B47-4D06-8931-AB80BA5B2956}" srcOrd="1" destOrd="0" parTransId="{E28EA7FC-50DF-450E-A9B5-92C4B9CFA9B2}" sibTransId="{973A7A76-E1F3-40C8-A9E9-D6E7047A9D9E}"/>
    <dgm:cxn modelId="{CDD9EFEE-1412-1F47-A720-5A7A4D53B6C8}" type="presOf" srcId="{E0792CB4-4B47-4D06-8931-AB80BA5B2956}" destId="{7126F9C5-E67F-4048-AFD5-C748A2CFC681}" srcOrd="0" destOrd="0" presId="urn:microsoft.com/office/officeart/2008/layout/LinedList"/>
    <dgm:cxn modelId="{D4F7CAF1-2C83-0242-921D-73C4859A80B2}" type="presOf" srcId="{7F4FB74D-D817-4B24-A9A8-69E537FE9649}" destId="{C88CADFB-B31F-AA4C-9F97-6C8E65C49385}" srcOrd="0" destOrd="0" presId="urn:microsoft.com/office/officeart/2008/layout/LinedList"/>
    <dgm:cxn modelId="{E2551879-D1FC-D94A-BB07-A925E9450926}" type="presParOf" srcId="{E1C7B42C-F069-C24B-9931-A43AE384CA1E}" destId="{160E32EE-EDC6-0845-96B2-0B07E7C149CB}" srcOrd="0" destOrd="0" presId="urn:microsoft.com/office/officeart/2008/layout/LinedList"/>
    <dgm:cxn modelId="{6388540A-8F23-6644-BC21-96B7CBBA60B6}" type="presParOf" srcId="{E1C7B42C-F069-C24B-9931-A43AE384CA1E}" destId="{CBEA37E6-3115-374B-BF49-F4CCAB889BCC}" srcOrd="1" destOrd="0" presId="urn:microsoft.com/office/officeart/2008/layout/LinedList"/>
    <dgm:cxn modelId="{D40C30DA-C859-B148-A839-BCDA77275136}" type="presParOf" srcId="{CBEA37E6-3115-374B-BF49-F4CCAB889BCC}" destId="{F23C8781-AB07-E445-A773-80B956F3AA1D}" srcOrd="0" destOrd="0" presId="urn:microsoft.com/office/officeart/2008/layout/LinedList"/>
    <dgm:cxn modelId="{22E64D2D-E3DD-B24B-8ECA-5B4FBB676688}" type="presParOf" srcId="{CBEA37E6-3115-374B-BF49-F4CCAB889BCC}" destId="{5FFD03BD-B875-D249-9F29-BCA07BCB8B14}" srcOrd="1" destOrd="0" presId="urn:microsoft.com/office/officeart/2008/layout/LinedList"/>
    <dgm:cxn modelId="{B1DEC6BA-5BC5-1F4C-8FE0-04486A2F10B6}" type="presParOf" srcId="{E1C7B42C-F069-C24B-9931-A43AE384CA1E}" destId="{DE78A7A1-1E06-874C-A22A-E0E07E859D51}" srcOrd="2" destOrd="0" presId="urn:microsoft.com/office/officeart/2008/layout/LinedList"/>
    <dgm:cxn modelId="{E1FBE05A-1F4E-CB4A-A254-C2DB453DA629}" type="presParOf" srcId="{E1C7B42C-F069-C24B-9931-A43AE384CA1E}" destId="{0E5E8EAB-7C97-B946-9F33-C3D95D20AAE6}" srcOrd="3" destOrd="0" presId="urn:microsoft.com/office/officeart/2008/layout/LinedList"/>
    <dgm:cxn modelId="{4BF9AADA-49CE-B142-971C-BCA3B017E8BE}" type="presParOf" srcId="{0E5E8EAB-7C97-B946-9F33-C3D95D20AAE6}" destId="{7126F9C5-E67F-4048-AFD5-C748A2CFC681}" srcOrd="0" destOrd="0" presId="urn:microsoft.com/office/officeart/2008/layout/LinedList"/>
    <dgm:cxn modelId="{7FE1AF9C-A7CE-9442-95EF-B2B693A70783}" type="presParOf" srcId="{0E5E8EAB-7C97-B946-9F33-C3D95D20AAE6}" destId="{04012678-2AFD-FC4F-A164-348F2FC8AAB7}" srcOrd="1" destOrd="0" presId="urn:microsoft.com/office/officeart/2008/layout/LinedList"/>
    <dgm:cxn modelId="{4358B37B-DB50-5E41-9DD8-AC296ED17406}" type="presParOf" srcId="{E1C7B42C-F069-C24B-9931-A43AE384CA1E}" destId="{35DFFC1D-F48D-C249-9B24-7FE831D15F4F}" srcOrd="4" destOrd="0" presId="urn:microsoft.com/office/officeart/2008/layout/LinedList"/>
    <dgm:cxn modelId="{68D24E3C-7806-B541-80F6-03B05E49207A}" type="presParOf" srcId="{E1C7B42C-F069-C24B-9931-A43AE384CA1E}" destId="{E80519B0-6DC9-0241-A0D5-ADD0564B76C1}" srcOrd="5" destOrd="0" presId="urn:microsoft.com/office/officeart/2008/layout/LinedList"/>
    <dgm:cxn modelId="{FD973C0F-D195-C448-ABBF-818EBB2F2353}" type="presParOf" srcId="{E80519B0-6DC9-0241-A0D5-ADD0564B76C1}" destId="{C88CADFB-B31F-AA4C-9F97-6C8E65C49385}" srcOrd="0" destOrd="0" presId="urn:microsoft.com/office/officeart/2008/layout/LinedList"/>
    <dgm:cxn modelId="{8A0200A7-6F41-4948-8756-63E4ED9AABE0}" type="presParOf" srcId="{E80519B0-6DC9-0241-A0D5-ADD0564B76C1}" destId="{65123526-6A4C-4843-9E8C-EFC4A14B34B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595878-A910-435A-B1C6-3316BD7A0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77A0D027-6CF9-4502-9BD2-DA18E5646033}">
      <dgm:prSet/>
      <dgm:spPr/>
      <dgm:t>
        <a:bodyPr/>
        <a:lstStyle/>
        <a:p>
          <a:r>
            <a:rPr lang="en-US" b="1" dirty="0"/>
            <a:t>Ribosomes</a:t>
          </a:r>
          <a:r>
            <a:rPr lang="en-US" dirty="0"/>
            <a:t> are complexes made of ribosomal RNA and protein</a:t>
          </a:r>
        </a:p>
      </dgm:t>
    </dgm:pt>
    <dgm:pt modelId="{52CEEC58-D624-4718-9DB1-334D34A7CFA9}" type="parTrans" cxnId="{861946C1-79F7-4CFD-A8E1-8999B936B272}">
      <dgm:prSet/>
      <dgm:spPr/>
      <dgm:t>
        <a:bodyPr/>
        <a:lstStyle/>
        <a:p>
          <a:endParaRPr lang="en-US"/>
        </a:p>
      </dgm:t>
    </dgm:pt>
    <dgm:pt modelId="{3246A29F-CF1A-47D8-AA47-77AFEFA929A0}" type="sibTrans" cxnId="{861946C1-79F7-4CFD-A8E1-8999B936B272}">
      <dgm:prSet/>
      <dgm:spPr/>
      <dgm:t>
        <a:bodyPr/>
        <a:lstStyle/>
        <a:p>
          <a:endParaRPr lang="en-US"/>
        </a:p>
      </dgm:t>
    </dgm:pt>
    <dgm:pt modelId="{CB86D461-99EA-425A-B581-45A26938C09D}">
      <dgm:prSet/>
      <dgm:spPr/>
      <dgm:t>
        <a:bodyPr/>
        <a:lstStyle/>
        <a:p>
          <a:r>
            <a:rPr lang="en-US" dirty="0"/>
            <a:t>Ribosomes carry out protein synthesis in two locations:</a:t>
          </a:r>
        </a:p>
      </dgm:t>
    </dgm:pt>
    <dgm:pt modelId="{B1900B90-D090-43BB-B7A9-C0D7F1230043}" type="parTrans" cxnId="{9171211C-24FF-451E-9D7A-55F09EF3463A}">
      <dgm:prSet/>
      <dgm:spPr/>
      <dgm:t>
        <a:bodyPr/>
        <a:lstStyle/>
        <a:p>
          <a:endParaRPr lang="en-US"/>
        </a:p>
      </dgm:t>
    </dgm:pt>
    <dgm:pt modelId="{84910811-0969-4186-ACBF-5951F5386EF6}" type="sibTrans" cxnId="{9171211C-24FF-451E-9D7A-55F09EF3463A}">
      <dgm:prSet/>
      <dgm:spPr/>
      <dgm:t>
        <a:bodyPr/>
        <a:lstStyle/>
        <a:p>
          <a:endParaRPr lang="en-US"/>
        </a:p>
      </dgm:t>
    </dgm:pt>
    <dgm:pt modelId="{DA2F7A3F-DF1E-4AF3-A4D5-C51B9E4703B0}">
      <dgm:prSet/>
      <dgm:spPr/>
      <dgm:t>
        <a:bodyPr/>
        <a:lstStyle/>
        <a:p>
          <a:r>
            <a:rPr lang="en-US" dirty="0"/>
            <a:t>In the cytosol (free ribosomes)</a:t>
          </a:r>
        </a:p>
      </dgm:t>
    </dgm:pt>
    <dgm:pt modelId="{85ECB85B-04BE-49BD-9E52-C02AA479A825}" type="parTrans" cxnId="{9DDF6AF3-62E8-4A42-B588-B9963A06A400}">
      <dgm:prSet/>
      <dgm:spPr/>
      <dgm:t>
        <a:bodyPr/>
        <a:lstStyle/>
        <a:p>
          <a:endParaRPr lang="en-US"/>
        </a:p>
      </dgm:t>
    </dgm:pt>
    <dgm:pt modelId="{747BA937-F9FA-4766-AC41-63E4DCB2ECBF}" type="sibTrans" cxnId="{9DDF6AF3-62E8-4A42-B588-B9963A06A400}">
      <dgm:prSet/>
      <dgm:spPr/>
      <dgm:t>
        <a:bodyPr/>
        <a:lstStyle/>
        <a:p>
          <a:endParaRPr lang="en-US"/>
        </a:p>
      </dgm:t>
    </dgm:pt>
    <dgm:pt modelId="{7FA71303-7545-45A5-A127-24546FA4EB92}">
      <dgm:prSet/>
      <dgm:spPr/>
      <dgm:t>
        <a:bodyPr/>
        <a:lstStyle/>
        <a:p>
          <a:r>
            <a:rPr lang="en-US" dirty="0"/>
            <a:t>On the outside of the endoplasmic reticulum or the nuclear envelope (bound ribosomes)</a:t>
          </a:r>
        </a:p>
      </dgm:t>
    </dgm:pt>
    <dgm:pt modelId="{EFB7AE0A-AC20-4E56-899B-E48BFF9F907D}" type="parTrans" cxnId="{61623B79-314D-4BCB-A501-C26FEFE99896}">
      <dgm:prSet/>
      <dgm:spPr/>
      <dgm:t>
        <a:bodyPr/>
        <a:lstStyle/>
        <a:p>
          <a:endParaRPr lang="en-US"/>
        </a:p>
      </dgm:t>
    </dgm:pt>
    <dgm:pt modelId="{A90E3499-AB8E-458B-875D-E808E00B8E79}" type="sibTrans" cxnId="{61623B79-314D-4BCB-A501-C26FEFE99896}">
      <dgm:prSet/>
      <dgm:spPr/>
      <dgm:t>
        <a:bodyPr/>
        <a:lstStyle/>
        <a:p>
          <a:endParaRPr lang="en-US"/>
        </a:p>
      </dgm:t>
    </dgm:pt>
    <dgm:pt modelId="{AD0C18AA-360B-BD4D-A1A0-EDE578F35EEA}" type="pres">
      <dgm:prSet presAssocID="{72595878-A910-435A-B1C6-3316BD7A0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61C767C-3BD5-814B-975B-8489C9AD53C1}" type="pres">
      <dgm:prSet presAssocID="{77A0D027-6CF9-4502-9BD2-DA18E5646033}" presName="hierRoot1" presStyleCnt="0"/>
      <dgm:spPr/>
    </dgm:pt>
    <dgm:pt modelId="{7BAB99C6-97E0-6840-A802-A14654085C7C}" type="pres">
      <dgm:prSet presAssocID="{77A0D027-6CF9-4502-9BD2-DA18E5646033}" presName="composite" presStyleCnt="0"/>
      <dgm:spPr/>
    </dgm:pt>
    <dgm:pt modelId="{47BC879C-E66E-FA4F-902C-E2D2F221C86F}" type="pres">
      <dgm:prSet presAssocID="{77A0D027-6CF9-4502-9BD2-DA18E5646033}" presName="background" presStyleLbl="node0" presStyleIdx="0" presStyleCnt="2"/>
      <dgm:spPr/>
    </dgm:pt>
    <dgm:pt modelId="{D2E37C7D-DB24-D242-B7BD-9D59E31B65C3}" type="pres">
      <dgm:prSet presAssocID="{77A0D027-6CF9-4502-9BD2-DA18E5646033}" presName="text" presStyleLbl="fgAcc0" presStyleIdx="0" presStyleCnt="2">
        <dgm:presLayoutVars>
          <dgm:chPref val="3"/>
        </dgm:presLayoutVars>
      </dgm:prSet>
      <dgm:spPr/>
    </dgm:pt>
    <dgm:pt modelId="{05FD475A-4663-E74C-8B65-F8114A6D4A4F}" type="pres">
      <dgm:prSet presAssocID="{77A0D027-6CF9-4502-9BD2-DA18E5646033}" presName="hierChild2" presStyleCnt="0"/>
      <dgm:spPr/>
    </dgm:pt>
    <dgm:pt modelId="{9251099D-6093-364A-A841-73521656790F}" type="pres">
      <dgm:prSet presAssocID="{CB86D461-99EA-425A-B581-45A26938C09D}" presName="hierRoot1" presStyleCnt="0"/>
      <dgm:spPr/>
    </dgm:pt>
    <dgm:pt modelId="{8A25CDE3-9821-7E4B-B972-DEB25FDFA3D4}" type="pres">
      <dgm:prSet presAssocID="{CB86D461-99EA-425A-B581-45A26938C09D}" presName="composite" presStyleCnt="0"/>
      <dgm:spPr/>
    </dgm:pt>
    <dgm:pt modelId="{40B2B4C0-EA45-8242-84A1-F0332AF22264}" type="pres">
      <dgm:prSet presAssocID="{CB86D461-99EA-425A-B581-45A26938C09D}" presName="background" presStyleLbl="node0" presStyleIdx="1" presStyleCnt="2"/>
      <dgm:spPr/>
    </dgm:pt>
    <dgm:pt modelId="{7EA4C646-CE76-5942-A283-DD5EC954E35E}" type="pres">
      <dgm:prSet presAssocID="{CB86D461-99EA-425A-B581-45A26938C09D}" presName="text" presStyleLbl="fgAcc0" presStyleIdx="1" presStyleCnt="2">
        <dgm:presLayoutVars>
          <dgm:chPref val="3"/>
        </dgm:presLayoutVars>
      </dgm:prSet>
      <dgm:spPr/>
    </dgm:pt>
    <dgm:pt modelId="{0019B122-D6BC-DD4D-A64E-DE1D8A8F7BAC}" type="pres">
      <dgm:prSet presAssocID="{CB86D461-99EA-425A-B581-45A26938C09D}" presName="hierChild2" presStyleCnt="0"/>
      <dgm:spPr/>
    </dgm:pt>
    <dgm:pt modelId="{C0355635-1D5F-CE4B-BA76-02FC70585AC8}" type="pres">
      <dgm:prSet presAssocID="{85ECB85B-04BE-49BD-9E52-C02AA479A825}" presName="Name10" presStyleLbl="parChTrans1D2" presStyleIdx="0" presStyleCnt="2"/>
      <dgm:spPr/>
    </dgm:pt>
    <dgm:pt modelId="{9D99C8E8-B87F-1641-B949-B9CB83FD97D6}" type="pres">
      <dgm:prSet presAssocID="{DA2F7A3F-DF1E-4AF3-A4D5-C51B9E4703B0}" presName="hierRoot2" presStyleCnt="0"/>
      <dgm:spPr/>
    </dgm:pt>
    <dgm:pt modelId="{F2D5838D-BFC2-644A-8B3A-5A574A936B1B}" type="pres">
      <dgm:prSet presAssocID="{DA2F7A3F-DF1E-4AF3-A4D5-C51B9E4703B0}" presName="composite2" presStyleCnt="0"/>
      <dgm:spPr/>
    </dgm:pt>
    <dgm:pt modelId="{6B037807-B7F2-8447-B4F7-828E3B236DC1}" type="pres">
      <dgm:prSet presAssocID="{DA2F7A3F-DF1E-4AF3-A4D5-C51B9E4703B0}" presName="background2" presStyleLbl="node2" presStyleIdx="0" presStyleCnt="2"/>
      <dgm:spPr/>
    </dgm:pt>
    <dgm:pt modelId="{712EF33E-B365-DF4F-B5C4-6B5FDA2044A3}" type="pres">
      <dgm:prSet presAssocID="{DA2F7A3F-DF1E-4AF3-A4D5-C51B9E4703B0}" presName="text2" presStyleLbl="fgAcc2" presStyleIdx="0" presStyleCnt="2">
        <dgm:presLayoutVars>
          <dgm:chPref val="3"/>
        </dgm:presLayoutVars>
      </dgm:prSet>
      <dgm:spPr/>
    </dgm:pt>
    <dgm:pt modelId="{C18909F1-921F-6E42-9208-221F03591C34}" type="pres">
      <dgm:prSet presAssocID="{DA2F7A3F-DF1E-4AF3-A4D5-C51B9E4703B0}" presName="hierChild3" presStyleCnt="0"/>
      <dgm:spPr/>
    </dgm:pt>
    <dgm:pt modelId="{1328BF5E-8F4F-A445-AA2F-87DA20BE7152}" type="pres">
      <dgm:prSet presAssocID="{EFB7AE0A-AC20-4E56-899B-E48BFF9F907D}" presName="Name10" presStyleLbl="parChTrans1D2" presStyleIdx="1" presStyleCnt="2"/>
      <dgm:spPr/>
    </dgm:pt>
    <dgm:pt modelId="{334197D4-E8B2-EF4C-8341-1B7A95270CD6}" type="pres">
      <dgm:prSet presAssocID="{7FA71303-7545-45A5-A127-24546FA4EB92}" presName="hierRoot2" presStyleCnt="0"/>
      <dgm:spPr/>
    </dgm:pt>
    <dgm:pt modelId="{0F5D8B77-B542-FE44-8F06-7AC6EB4F9B15}" type="pres">
      <dgm:prSet presAssocID="{7FA71303-7545-45A5-A127-24546FA4EB92}" presName="composite2" presStyleCnt="0"/>
      <dgm:spPr/>
    </dgm:pt>
    <dgm:pt modelId="{B42ED9DC-A128-2B43-9F59-76DEF8CE2FE3}" type="pres">
      <dgm:prSet presAssocID="{7FA71303-7545-45A5-A127-24546FA4EB92}" presName="background2" presStyleLbl="node2" presStyleIdx="1" presStyleCnt="2"/>
      <dgm:spPr/>
    </dgm:pt>
    <dgm:pt modelId="{4A4FE35F-C4DD-2D4C-B34D-98906737F6B5}" type="pres">
      <dgm:prSet presAssocID="{7FA71303-7545-45A5-A127-24546FA4EB92}" presName="text2" presStyleLbl="fgAcc2" presStyleIdx="1" presStyleCnt="2">
        <dgm:presLayoutVars>
          <dgm:chPref val="3"/>
        </dgm:presLayoutVars>
      </dgm:prSet>
      <dgm:spPr/>
    </dgm:pt>
    <dgm:pt modelId="{CA787198-B40B-9749-AEF3-1901B9575740}" type="pres">
      <dgm:prSet presAssocID="{7FA71303-7545-45A5-A127-24546FA4EB92}" presName="hierChild3" presStyleCnt="0"/>
      <dgm:spPr/>
    </dgm:pt>
  </dgm:ptLst>
  <dgm:cxnLst>
    <dgm:cxn modelId="{39BF6C02-D5CB-A647-AA02-144DC35C960A}" type="presOf" srcId="{EFB7AE0A-AC20-4E56-899B-E48BFF9F907D}" destId="{1328BF5E-8F4F-A445-AA2F-87DA20BE7152}" srcOrd="0" destOrd="0" presId="urn:microsoft.com/office/officeart/2005/8/layout/hierarchy1"/>
    <dgm:cxn modelId="{96A42E13-306E-704B-8679-383B7EEFB932}" type="presOf" srcId="{72595878-A910-435A-B1C6-3316BD7A0C23}" destId="{AD0C18AA-360B-BD4D-A1A0-EDE578F35EEA}" srcOrd="0" destOrd="0" presId="urn:microsoft.com/office/officeart/2005/8/layout/hierarchy1"/>
    <dgm:cxn modelId="{9171211C-24FF-451E-9D7A-55F09EF3463A}" srcId="{72595878-A910-435A-B1C6-3316BD7A0C23}" destId="{CB86D461-99EA-425A-B581-45A26938C09D}" srcOrd="1" destOrd="0" parTransId="{B1900B90-D090-43BB-B7A9-C0D7F1230043}" sibTransId="{84910811-0969-4186-ACBF-5951F5386EF6}"/>
    <dgm:cxn modelId="{FF21CF42-8157-FC4B-8F85-F9CD044EC66F}" type="presOf" srcId="{DA2F7A3F-DF1E-4AF3-A4D5-C51B9E4703B0}" destId="{712EF33E-B365-DF4F-B5C4-6B5FDA2044A3}" srcOrd="0" destOrd="0" presId="urn:microsoft.com/office/officeart/2005/8/layout/hierarchy1"/>
    <dgm:cxn modelId="{61623B79-314D-4BCB-A501-C26FEFE99896}" srcId="{CB86D461-99EA-425A-B581-45A26938C09D}" destId="{7FA71303-7545-45A5-A127-24546FA4EB92}" srcOrd="1" destOrd="0" parTransId="{EFB7AE0A-AC20-4E56-899B-E48BFF9F907D}" sibTransId="{A90E3499-AB8E-458B-875D-E808E00B8E79}"/>
    <dgm:cxn modelId="{09584A86-921B-9A42-866D-24433FC23DBA}" type="presOf" srcId="{85ECB85B-04BE-49BD-9E52-C02AA479A825}" destId="{C0355635-1D5F-CE4B-BA76-02FC70585AC8}" srcOrd="0" destOrd="0" presId="urn:microsoft.com/office/officeart/2005/8/layout/hierarchy1"/>
    <dgm:cxn modelId="{B032889E-6C0A-D24F-8BEB-F825A1F20376}" type="presOf" srcId="{77A0D027-6CF9-4502-9BD2-DA18E5646033}" destId="{D2E37C7D-DB24-D242-B7BD-9D59E31B65C3}" srcOrd="0" destOrd="0" presId="urn:microsoft.com/office/officeart/2005/8/layout/hierarchy1"/>
    <dgm:cxn modelId="{67AC80AB-B7FD-D743-99C3-6864AEE35B72}" type="presOf" srcId="{7FA71303-7545-45A5-A127-24546FA4EB92}" destId="{4A4FE35F-C4DD-2D4C-B34D-98906737F6B5}" srcOrd="0" destOrd="0" presId="urn:microsoft.com/office/officeart/2005/8/layout/hierarchy1"/>
    <dgm:cxn modelId="{2FDE8FBF-59E9-CE4D-BDEC-437ED13FA018}" type="presOf" srcId="{CB86D461-99EA-425A-B581-45A26938C09D}" destId="{7EA4C646-CE76-5942-A283-DD5EC954E35E}" srcOrd="0" destOrd="0" presId="urn:microsoft.com/office/officeart/2005/8/layout/hierarchy1"/>
    <dgm:cxn modelId="{861946C1-79F7-4CFD-A8E1-8999B936B272}" srcId="{72595878-A910-435A-B1C6-3316BD7A0C23}" destId="{77A0D027-6CF9-4502-9BD2-DA18E5646033}" srcOrd="0" destOrd="0" parTransId="{52CEEC58-D624-4718-9DB1-334D34A7CFA9}" sibTransId="{3246A29F-CF1A-47D8-AA47-77AFEFA929A0}"/>
    <dgm:cxn modelId="{9DDF6AF3-62E8-4A42-B588-B9963A06A400}" srcId="{CB86D461-99EA-425A-B581-45A26938C09D}" destId="{DA2F7A3F-DF1E-4AF3-A4D5-C51B9E4703B0}" srcOrd="0" destOrd="0" parTransId="{85ECB85B-04BE-49BD-9E52-C02AA479A825}" sibTransId="{747BA937-F9FA-4766-AC41-63E4DCB2ECBF}"/>
    <dgm:cxn modelId="{7054E1E9-5F6D-B448-9B6B-99B204DE29AA}" type="presParOf" srcId="{AD0C18AA-360B-BD4D-A1A0-EDE578F35EEA}" destId="{461C767C-3BD5-814B-975B-8489C9AD53C1}" srcOrd="0" destOrd="0" presId="urn:microsoft.com/office/officeart/2005/8/layout/hierarchy1"/>
    <dgm:cxn modelId="{E359747A-9043-2046-9197-0102C929EF2F}" type="presParOf" srcId="{461C767C-3BD5-814B-975B-8489C9AD53C1}" destId="{7BAB99C6-97E0-6840-A802-A14654085C7C}" srcOrd="0" destOrd="0" presId="urn:microsoft.com/office/officeart/2005/8/layout/hierarchy1"/>
    <dgm:cxn modelId="{256E485B-DBB8-6748-8AF2-EB97DE05F226}" type="presParOf" srcId="{7BAB99C6-97E0-6840-A802-A14654085C7C}" destId="{47BC879C-E66E-FA4F-902C-E2D2F221C86F}" srcOrd="0" destOrd="0" presId="urn:microsoft.com/office/officeart/2005/8/layout/hierarchy1"/>
    <dgm:cxn modelId="{FABF55E9-1CD0-A542-BEB1-E051BE6C3671}" type="presParOf" srcId="{7BAB99C6-97E0-6840-A802-A14654085C7C}" destId="{D2E37C7D-DB24-D242-B7BD-9D59E31B65C3}" srcOrd="1" destOrd="0" presId="urn:microsoft.com/office/officeart/2005/8/layout/hierarchy1"/>
    <dgm:cxn modelId="{883C9CEF-B01F-824C-8A87-4E694B7E8F21}" type="presParOf" srcId="{461C767C-3BD5-814B-975B-8489C9AD53C1}" destId="{05FD475A-4663-E74C-8B65-F8114A6D4A4F}" srcOrd="1" destOrd="0" presId="urn:microsoft.com/office/officeart/2005/8/layout/hierarchy1"/>
    <dgm:cxn modelId="{7CF0C630-DFDB-B84E-A57C-F9AA8D1254AF}" type="presParOf" srcId="{AD0C18AA-360B-BD4D-A1A0-EDE578F35EEA}" destId="{9251099D-6093-364A-A841-73521656790F}" srcOrd="1" destOrd="0" presId="urn:microsoft.com/office/officeart/2005/8/layout/hierarchy1"/>
    <dgm:cxn modelId="{C0C54A6A-4A9F-DF47-B783-14ECBC0330A8}" type="presParOf" srcId="{9251099D-6093-364A-A841-73521656790F}" destId="{8A25CDE3-9821-7E4B-B972-DEB25FDFA3D4}" srcOrd="0" destOrd="0" presId="urn:microsoft.com/office/officeart/2005/8/layout/hierarchy1"/>
    <dgm:cxn modelId="{E2782875-5F7A-7143-8275-13EFB644BC3D}" type="presParOf" srcId="{8A25CDE3-9821-7E4B-B972-DEB25FDFA3D4}" destId="{40B2B4C0-EA45-8242-84A1-F0332AF22264}" srcOrd="0" destOrd="0" presId="urn:microsoft.com/office/officeart/2005/8/layout/hierarchy1"/>
    <dgm:cxn modelId="{CA1889EB-C4DE-5D4D-8324-AF4D5733F827}" type="presParOf" srcId="{8A25CDE3-9821-7E4B-B972-DEB25FDFA3D4}" destId="{7EA4C646-CE76-5942-A283-DD5EC954E35E}" srcOrd="1" destOrd="0" presId="urn:microsoft.com/office/officeart/2005/8/layout/hierarchy1"/>
    <dgm:cxn modelId="{51FA0EBC-BF16-5F42-928C-9EA54FD8D76D}" type="presParOf" srcId="{9251099D-6093-364A-A841-73521656790F}" destId="{0019B122-D6BC-DD4D-A64E-DE1D8A8F7BAC}" srcOrd="1" destOrd="0" presId="urn:microsoft.com/office/officeart/2005/8/layout/hierarchy1"/>
    <dgm:cxn modelId="{2CA67CF1-D703-8D45-A777-7412B70CD7BF}" type="presParOf" srcId="{0019B122-D6BC-DD4D-A64E-DE1D8A8F7BAC}" destId="{C0355635-1D5F-CE4B-BA76-02FC70585AC8}" srcOrd="0" destOrd="0" presId="urn:microsoft.com/office/officeart/2005/8/layout/hierarchy1"/>
    <dgm:cxn modelId="{28AAE2CC-E83D-A845-B040-C7066210A550}" type="presParOf" srcId="{0019B122-D6BC-DD4D-A64E-DE1D8A8F7BAC}" destId="{9D99C8E8-B87F-1641-B949-B9CB83FD97D6}" srcOrd="1" destOrd="0" presId="urn:microsoft.com/office/officeart/2005/8/layout/hierarchy1"/>
    <dgm:cxn modelId="{3ED94616-27A8-3642-A18A-F6E867B6A296}" type="presParOf" srcId="{9D99C8E8-B87F-1641-B949-B9CB83FD97D6}" destId="{F2D5838D-BFC2-644A-8B3A-5A574A936B1B}" srcOrd="0" destOrd="0" presId="urn:microsoft.com/office/officeart/2005/8/layout/hierarchy1"/>
    <dgm:cxn modelId="{DFDEEFFC-D132-D54E-A7D7-C47E744E3021}" type="presParOf" srcId="{F2D5838D-BFC2-644A-8B3A-5A574A936B1B}" destId="{6B037807-B7F2-8447-B4F7-828E3B236DC1}" srcOrd="0" destOrd="0" presId="urn:microsoft.com/office/officeart/2005/8/layout/hierarchy1"/>
    <dgm:cxn modelId="{C44015AD-4082-9A4E-88C6-94390C8F3E99}" type="presParOf" srcId="{F2D5838D-BFC2-644A-8B3A-5A574A936B1B}" destId="{712EF33E-B365-DF4F-B5C4-6B5FDA2044A3}" srcOrd="1" destOrd="0" presId="urn:microsoft.com/office/officeart/2005/8/layout/hierarchy1"/>
    <dgm:cxn modelId="{FFB4A023-7095-594E-A639-1B086E331512}" type="presParOf" srcId="{9D99C8E8-B87F-1641-B949-B9CB83FD97D6}" destId="{C18909F1-921F-6E42-9208-221F03591C34}" srcOrd="1" destOrd="0" presId="urn:microsoft.com/office/officeart/2005/8/layout/hierarchy1"/>
    <dgm:cxn modelId="{7D2905A0-8724-DE4C-82A2-5817DCA18EE6}" type="presParOf" srcId="{0019B122-D6BC-DD4D-A64E-DE1D8A8F7BAC}" destId="{1328BF5E-8F4F-A445-AA2F-87DA20BE7152}" srcOrd="2" destOrd="0" presId="urn:microsoft.com/office/officeart/2005/8/layout/hierarchy1"/>
    <dgm:cxn modelId="{DFAFAF07-9FFD-634B-B7A2-C2239B37ED9D}" type="presParOf" srcId="{0019B122-D6BC-DD4D-A64E-DE1D8A8F7BAC}" destId="{334197D4-E8B2-EF4C-8341-1B7A95270CD6}" srcOrd="3" destOrd="0" presId="urn:microsoft.com/office/officeart/2005/8/layout/hierarchy1"/>
    <dgm:cxn modelId="{0241E531-F72B-954C-A3B4-5C62F5F716AB}" type="presParOf" srcId="{334197D4-E8B2-EF4C-8341-1B7A95270CD6}" destId="{0F5D8B77-B542-FE44-8F06-7AC6EB4F9B15}" srcOrd="0" destOrd="0" presId="urn:microsoft.com/office/officeart/2005/8/layout/hierarchy1"/>
    <dgm:cxn modelId="{D2894F9E-CD87-6648-BB4D-6094318CBC5F}" type="presParOf" srcId="{0F5D8B77-B542-FE44-8F06-7AC6EB4F9B15}" destId="{B42ED9DC-A128-2B43-9F59-76DEF8CE2FE3}" srcOrd="0" destOrd="0" presId="urn:microsoft.com/office/officeart/2005/8/layout/hierarchy1"/>
    <dgm:cxn modelId="{E1CE08F1-4494-F84B-9D84-E9721D41833E}" type="presParOf" srcId="{0F5D8B77-B542-FE44-8F06-7AC6EB4F9B15}" destId="{4A4FE35F-C4DD-2D4C-B34D-98906737F6B5}" srcOrd="1" destOrd="0" presId="urn:microsoft.com/office/officeart/2005/8/layout/hierarchy1"/>
    <dgm:cxn modelId="{A3752B5C-04BF-6F48-8903-F8E9626664F3}" type="presParOf" srcId="{334197D4-E8B2-EF4C-8341-1B7A95270CD6}" destId="{CA787198-B40B-9749-AEF3-1901B957574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B44F00-3147-774D-94AE-B21BB1CBF13B}">
      <dsp:nvSpPr>
        <dsp:cNvPr id="0" name=""/>
        <dsp:cNvSpPr/>
      </dsp:nvSpPr>
      <dsp:spPr>
        <a:xfrm>
          <a:off x="3194" y="887076"/>
          <a:ext cx="2534575" cy="15207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All organisms are made of cells</a:t>
          </a:r>
        </a:p>
      </dsp:txBody>
      <dsp:txXfrm>
        <a:off x="3194" y="887076"/>
        <a:ext cx="2534575" cy="1520745"/>
      </dsp:txXfrm>
    </dsp:sp>
    <dsp:sp modelId="{B5C0DA72-1DB9-5C41-9DA4-E41EC0C4E056}">
      <dsp:nvSpPr>
        <dsp:cNvPr id="0" name=""/>
        <dsp:cNvSpPr/>
      </dsp:nvSpPr>
      <dsp:spPr>
        <a:xfrm>
          <a:off x="2791228" y="887076"/>
          <a:ext cx="2534575" cy="15207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The cell is the simplest collection of matter that can be alive</a:t>
          </a:r>
        </a:p>
      </dsp:txBody>
      <dsp:txXfrm>
        <a:off x="2791228" y="887076"/>
        <a:ext cx="2534575" cy="1520745"/>
      </dsp:txXfrm>
    </dsp:sp>
    <dsp:sp modelId="{7493B50E-84E4-4048-9AFD-4869525416DE}">
      <dsp:nvSpPr>
        <dsp:cNvPr id="0" name=""/>
        <dsp:cNvSpPr/>
      </dsp:nvSpPr>
      <dsp:spPr>
        <a:xfrm>
          <a:off x="5579261" y="887076"/>
          <a:ext cx="2534575" cy="15207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All cells are related by their descent from earlier cells</a:t>
          </a:r>
        </a:p>
      </dsp:txBody>
      <dsp:txXfrm>
        <a:off x="5579261" y="887076"/>
        <a:ext cx="2534575" cy="1520745"/>
      </dsp:txXfrm>
    </dsp:sp>
    <dsp:sp modelId="{BC431313-202D-F446-B668-C278A75748C6}">
      <dsp:nvSpPr>
        <dsp:cNvPr id="0" name=""/>
        <dsp:cNvSpPr/>
      </dsp:nvSpPr>
      <dsp:spPr>
        <a:xfrm>
          <a:off x="8367295" y="887076"/>
          <a:ext cx="2534575" cy="15207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Cells can differ substantially from one another but share common features</a:t>
          </a:r>
        </a:p>
      </dsp:txBody>
      <dsp:txXfrm>
        <a:off x="8367295" y="887076"/>
        <a:ext cx="2534575" cy="152074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CC3902-F17C-404F-8697-17142B094086}">
      <dsp:nvSpPr>
        <dsp:cNvPr id="0" name=""/>
        <dsp:cNvSpPr/>
      </dsp:nvSpPr>
      <dsp:spPr>
        <a:xfrm>
          <a:off x="0" y="66869"/>
          <a:ext cx="10058399" cy="8913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Regulates protein traffic and performs metabolic functions in the cell</a:t>
          </a:r>
        </a:p>
      </dsp:txBody>
      <dsp:txXfrm>
        <a:off x="43514" y="110383"/>
        <a:ext cx="9971371" cy="804365"/>
      </dsp:txXfrm>
    </dsp:sp>
    <dsp:sp modelId="{AEB163FA-C0F3-A447-84A6-F3C11E43AAB8}">
      <dsp:nvSpPr>
        <dsp:cNvPr id="0" name=""/>
        <dsp:cNvSpPr/>
      </dsp:nvSpPr>
      <dsp:spPr>
        <a:xfrm>
          <a:off x="0" y="1024503"/>
          <a:ext cx="10058399" cy="8913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The </a:t>
          </a:r>
          <a:r>
            <a:rPr lang="en-US" sz="2300" b="1" kern="1200" dirty="0"/>
            <a:t>endomembrane system</a:t>
          </a:r>
          <a:r>
            <a:rPr lang="en-US" sz="2300" kern="1200" dirty="0"/>
            <a:t> consists of</a:t>
          </a:r>
        </a:p>
      </dsp:txBody>
      <dsp:txXfrm>
        <a:off x="43514" y="1068017"/>
        <a:ext cx="9971371" cy="804365"/>
      </dsp:txXfrm>
    </dsp:sp>
    <dsp:sp modelId="{8BEC8D97-C252-894B-8FDA-0535D05BA221}">
      <dsp:nvSpPr>
        <dsp:cNvPr id="0" name=""/>
        <dsp:cNvSpPr/>
      </dsp:nvSpPr>
      <dsp:spPr>
        <a:xfrm>
          <a:off x="0" y="1915896"/>
          <a:ext cx="10058399" cy="1809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Nuclear envelope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Endoplasmic reticulum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Golgi apparatus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Lysosomes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Vacuoles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Plasma membrane</a:t>
          </a:r>
        </a:p>
      </dsp:txBody>
      <dsp:txXfrm>
        <a:off x="0" y="1915896"/>
        <a:ext cx="10058399" cy="1809180"/>
      </dsp:txXfrm>
    </dsp:sp>
    <dsp:sp modelId="{99A411C8-FC7C-CE4F-9611-263677E2F966}">
      <dsp:nvSpPr>
        <dsp:cNvPr id="0" name=""/>
        <dsp:cNvSpPr/>
      </dsp:nvSpPr>
      <dsp:spPr>
        <a:xfrm>
          <a:off x="0" y="3725076"/>
          <a:ext cx="10058399" cy="8913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These components are either continuous or connected via transfer by </a:t>
          </a:r>
          <a:r>
            <a:rPr lang="en-US" sz="2300" b="1" kern="1200"/>
            <a:t>vesicles</a:t>
          </a:r>
          <a:endParaRPr lang="en-US" sz="2300" kern="1200"/>
        </a:p>
      </dsp:txBody>
      <dsp:txXfrm>
        <a:off x="43514" y="3768590"/>
        <a:ext cx="9971371" cy="80436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04B5F-86DE-534D-801F-E1B968ADD52C}">
      <dsp:nvSpPr>
        <dsp:cNvPr id="0" name=""/>
        <dsp:cNvSpPr/>
      </dsp:nvSpPr>
      <dsp:spPr>
        <a:xfrm>
          <a:off x="0" y="3525398"/>
          <a:ext cx="10058399" cy="11571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There are two distinct regions of ER:</a:t>
          </a:r>
        </a:p>
      </dsp:txBody>
      <dsp:txXfrm>
        <a:off x="0" y="3525398"/>
        <a:ext cx="10058399" cy="624841"/>
      </dsp:txXfrm>
    </dsp:sp>
    <dsp:sp modelId="{A2DDD1E5-44F9-FB49-A6AF-58738E54E16B}">
      <dsp:nvSpPr>
        <dsp:cNvPr id="0" name=""/>
        <dsp:cNvSpPr/>
      </dsp:nvSpPr>
      <dsp:spPr>
        <a:xfrm>
          <a:off x="0" y="4127098"/>
          <a:ext cx="5029200" cy="53227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Smooth ER</a:t>
          </a:r>
          <a:r>
            <a:rPr lang="en-US" sz="1800" kern="1200" dirty="0"/>
            <a:t>, which lacks ribosomes</a:t>
          </a:r>
        </a:p>
      </dsp:txBody>
      <dsp:txXfrm>
        <a:off x="0" y="4127098"/>
        <a:ext cx="5029200" cy="532272"/>
      </dsp:txXfrm>
    </dsp:sp>
    <dsp:sp modelId="{0A668629-E4DE-E547-8815-4D52A2E28827}">
      <dsp:nvSpPr>
        <dsp:cNvPr id="0" name=""/>
        <dsp:cNvSpPr/>
      </dsp:nvSpPr>
      <dsp:spPr>
        <a:xfrm>
          <a:off x="5029199" y="4127098"/>
          <a:ext cx="5029200" cy="53227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Rough ER</a:t>
          </a:r>
          <a:r>
            <a:rPr lang="en-US" sz="1800" kern="1200" dirty="0"/>
            <a:t>, whose surface is studded with ribosomes</a:t>
          </a:r>
        </a:p>
      </dsp:txBody>
      <dsp:txXfrm>
        <a:off x="5029199" y="4127098"/>
        <a:ext cx="5029200" cy="532272"/>
      </dsp:txXfrm>
    </dsp:sp>
    <dsp:sp modelId="{8F0AC863-964B-3144-84E4-CEBEFDBA1BF6}">
      <dsp:nvSpPr>
        <dsp:cNvPr id="0" name=""/>
        <dsp:cNvSpPr/>
      </dsp:nvSpPr>
      <dsp:spPr>
        <a:xfrm rot="10800000">
          <a:off x="0" y="1763113"/>
          <a:ext cx="10058399" cy="1779642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 ER membrane is continuous with the nuclear envelope</a:t>
          </a:r>
        </a:p>
      </dsp:txBody>
      <dsp:txXfrm rot="10800000">
        <a:off x="0" y="1763113"/>
        <a:ext cx="10058399" cy="1156358"/>
      </dsp:txXfrm>
    </dsp:sp>
    <dsp:sp modelId="{E6B7AD54-7D98-634A-B5AD-0C8D20C1A2DF}">
      <dsp:nvSpPr>
        <dsp:cNvPr id="0" name=""/>
        <dsp:cNvSpPr/>
      </dsp:nvSpPr>
      <dsp:spPr>
        <a:xfrm rot="10800000">
          <a:off x="0" y="827"/>
          <a:ext cx="10058399" cy="1779642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 </a:t>
          </a:r>
          <a:r>
            <a:rPr lang="en-US" sz="2200" b="1" kern="1200" dirty="0"/>
            <a:t>endoplasmic reticulum (ER)</a:t>
          </a:r>
          <a:r>
            <a:rPr lang="en-US" sz="2200" kern="1200" dirty="0"/>
            <a:t> accounts for more than half of the total membrane in many eukaryotic cells</a:t>
          </a:r>
        </a:p>
      </dsp:txBody>
      <dsp:txXfrm rot="10800000">
        <a:off x="0" y="827"/>
        <a:ext cx="10058399" cy="11563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70B72E-B6FB-7648-BD54-A21BB3B667AE}">
      <dsp:nvSpPr>
        <dsp:cNvPr id="0" name=""/>
        <dsp:cNvSpPr/>
      </dsp:nvSpPr>
      <dsp:spPr>
        <a:xfrm>
          <a:off x="0" y="1988645"/>
          <a:ext cx="10905066" cy="13047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The Golgi apparatus</a:t>
          </a:r>
        </a:p>
      </dsp:txBody>
      <dsp:txXfrm>
        <a:off x="0" y="1988645"/>
        <a:ext cx="10905066" cy="704574"/>
      </dsp:txXfrm>
    </dsp:sp>
    <dsp:sp modelId="{8F331FB7-FF78-FA4B-99F6-02887F2B7780}">
      <dsp:nvSpPr>
        <dsp:cNvPr id="0" name=""/>
        <dsp:cNvSpPr/>
      </dsp:nvSpPr>
      <dsp:spPr>
        <a:xfrm>
          <a:off x="5324" y="2667124"/>
          <a:ext cx="3631472" cy="60019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Modifies products of the ER</a:t>
          </a:r>
        </a:p>
      </dsp:txBody>
      <dsp:txXfrm>
        <a:off x="5324" y="2667124"/>
        <a:ext cx="3631472" cy="600192"/>
      </dsp:txXfrm>
    </dsp:sp>
    <dsp:sp modelId="{3ADE99E7-62D1-3344-BEC0-0E870B7646D5}">
      <dsp:nvSpPr>
        <dsp:cNvPr id="0" name=""/>
        <dsp:cNvSpPr/>
      </dsp:nvSpPr>
      <dsp:spPr>
        <a:xfrm>
          <a:off x="3636796" y="2667124"/>
          <a:ext cx="3631472" cy="60019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Manufactures certain macromolecules</a:t>
          </a:r>
        </a:p>
      </dsp:txBody>
      <dsp:txXfrm>
        <a:off x="3636796" y="2667124"/>
        <a:ext cx="3631472" cy="600192"/>
      </dsp:txXfrm>
    </dsp:sp>
    <dsp:sp modelId="{3FA0F988-24B7-1E4F-9A0A-0A04AD536DB7}">
      <dsp:nvSpPr>
        <dsp:cNvPr id="0" name=""/>
        <dsp:cNvSpPr/>
      </dsp:nvSpPr>
      <dsp:spPr>
        <a:xfrm>
          <a:off x="7268269" y="2667124"/>
          <a:ext cx="3631472" cy="60019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Sorts and packages materials into transport vesicles</a:t>
          </a:r>
        </a:p>
      </dsp:txBody>
      <dsp:txXfrm>
        <a:off x="7268269" y="2667124"/>
        <a:ext cx="3631472" cy="600192"/>
      </dsp:txXfrm>
    </dsp:sp>
    <dsp:sp modelId="{7AC6F341-F68E-E944-BCFE-4552166C4A6E}">
      <dsp:nvSpPr>
        <dsp:cNvPr id="0" name=""/>
        <dsp:cNvSpPr/>
      </dsp:nvSpPr>
      <dsp:spPr>
        <a:xfrm rot="10800000">
          <a:off x="0" y="1485"/>
          <a:ext cx="10905066" cy="2006731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The </a:t>
          </a:r>
          <a:r>
            <a:rPr lang="en-US" sz="2500" b="1" kern="1200"/>
            <a:t>Golgi apparatus</a:t>
          </a:r>
          <a:r>
            <a:rPr lang="en-US" sz="2500" kern="1200"/>
            <a:t> consists of flattened membranous sacs called cisternae</a:t>
          </a:r>
        </a:p>
      </dsp:txBody>
      <dsp:txXfrm rot="10800000">
        <a:off x="0" y="1485"/>
        <a:ext cx="10905066" cy="130391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2F8E7-F528-264A-940B-CEB176892DED}">
      <dsp:nvSpPr>
        <dsp:cNvPr id="0" name=""/>
        <dsp:cNvSpPr/>
      </dsp:nvSpPr>
      <dsp:spPr>
        <a:xfrm>
          <a:off x="0" y="2541666"/>
          <a:ext cx="10349392" cy="16676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These extracellular structures include:</a:t>
          </a:r>
        </a:p>
      </dsp:txBody>
      <dsp:txXfrm>
        <a:off x="0" y="2541666"/>
        <a:ext cx="10349392" cy="900508"/>
      </dsp:txXfrm>
    </dsp:sp>
    <dsp:sp modelId="{FCEAEA6A-75CC-4D49-8A8A-D5F1A9E5054A}">
      <dsp:nvSpPr>
        <dsp:cNvPr id="0" name=""/>
        <dsp:cNvSpPr/>
      </dsp:nvSpPr>
      <dsp:spPr>
        <a:xfrm>
          <a:off x="5053" y="3408823"/>
          <a:ext cx="3446428" cy="76709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Cell walls of plants</a:t>
          </a:r>
        </a:p>
      </dsp:txBody>
      <dsp:txXfrm>
        <a:off x="5053" y="3408823"/>
        <a:ext cx="3446428" cy="767099"/>
      </dsp:txXfrm>
    </dsp:sp>
    <dsp:sp modelId="{7D08F09F-B4EC-424A-A7C0-116F43DCEF07}">
      <dsp:nvSpPr>
        <dsp:cNvPr id="0" name=""/>
        <dsp:cNvSpPr/>
      </dsp:nvSpPr>
      <dsp:spPr>
        <a:xfrm>
          <a:off x="3451481" y="3408823"/>
          <a:ext cx="3446428" cy="76709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The  extracellular matrix (ECM) of animal cells</a:t>
          </a:r>
        </a:p>
      </dsp:txBody>
      <dsp:txXfrm>
        <a:off x="3451481" y="3408823"/>
        <a:ext cx="3446428" cy="767099"/>
      </dsp:txXfrm>
    </dsp:sp>
    <dsp:sp modelId="{4CA6D6E9-C758-CF4C-95E3-96D8C302F665}">
      <dsp:nvSpPr>
        <dsp:cNvPr id="0" name=""/>
        <dsp:cNvSpPr/>
      </dsp:nvSpPr>
      <dsp:spPr>
        <a:xfrm>
          <a:off x="6897910" y="3408823"/>
          <a:ext cx="3446428" cy="76709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Intercellular junctions</a:t>
          </a:r>
        </a:p>
      </dsp:txBody>
      <dsp:txXfrm>
        <a:off x="6897910" y="3408823"/>
        <a:ext cx="3446428" cy="767099"/>
      </dsp:txXfrm>
    </dsp:sp>
    <dsp:sp modelId="{EF652746-7FC6-AF45-9621-D462C79123E1}">
      <dsp:nvSpPr>
        <dsp:cNvPr id="0" name=""/>
        <dsp:cNvSpPr/>
      </dsp:nvSpPr>
      <dsp:spPr>
        <a:xfrm rot="10800000">
          <a:off x="0" y="1898"/>
          <a:ext cx="10349392" cy="2564781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Most cells synthesize and secrete materials that are external to the plasma membrane</a:t>
          </a:r>
        </a:p>
      </dsp:txBody>
      <dsp:txXfrm rot="10800000">
        <a:off x="0" y="1898"/>
        <a:ext cx="10349392" cy="166651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2A1E9D-F128-2A49-82A9-56E34EE13720}">
      <dsp:nvSpPr>
        <dsp:cNvPr id="0" name=""/>
        <dsp:cNvSpPr/>
      </dsp:nvSpPr>
      <dsp:spPr>
        <a:xfrm>
          <a:off x="0" y="3586133"/>
          <a:ext cx="10306862" cy="117704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There are several types of intercellular junctions</a:t>
          </a:r>
        </a:p>
      </dsp:txBody>
      <dsp:txXfrm>
        <a:off x="0" y="3586133"/>
        <a:ext cx="10306862" cy="635606"/>
      </dsp:txXfrm>
    </dsp:sp>
    <dsp:sp modelId="{AE3BD4BB-D224-AA4F-B761-3F69E6616355}">
      <dsp:nvSpPr>
        <dsp:cNvPr id="0" name=""/>
        <dsp:cNvSpPr/>
      </dsp:nvSpPr>
      <dsp:spPr>
        <a:xfrm>
          <a:off x="102" y="4259933"/>
          <a:ext cx="3369152" cy="417971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Plasmodesmata</a:t>
          </a:r>
        </a:p>
      </dsp:txBody>
      <dsp:txXfrm>
        <a:off x="102" y="4259933"/>
        <a:ext cx="3369152" cy="417971"/>
      </dsp:txXfrm>
    </dsp:sp>
    <dsp:sp modelId="{D029C881-71DF-794F-9780-F5468E09FE24}">
      <dsp:nvSpPr>
        <dsp:cNvPr id="0" name=""/>
        <dsp:cNvSpPr/>
      </dsp:nvSpPr>
      <dsp:spPr>
        <a:xfrm>
          <a:off x="3369255" y="4198198"/>
          <a:ext cx="2312501" cy="54144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Tight junctions</a:t>
          </a:r>
        </a:p>
      </dsp:txBody>
      <dsp:txXfrm>
        <a:off x="3369255" y="4198198"/>
        <a:ext cx="2312501" cy="541442"/>
      </dsp:txXfrm>
    </dsp:sp>
    <dsp:sp modelId="{3705E455-921D-114B-8A2E-AEAEE5DD8DE2}">
      <dsp:nvSpPr>
        <dsp:cNvPr id="0" name=""/>
        <dsp:cNvSpPr/>
      </dsp:nvSpPr>
      <dsp:spPr>
        <a:xfrm>
          <a:off x="5681756" y="4198198"/>
          <a:ext cx="2312501" cy="54144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Desmosomes</a:t>
          </a:r>
        </a:p>
      </dsp:txBody>
      <dsp:txXfrm>
        <a:off x="5681756" y="4198198"/>
        <a:ext cx="2312501" cy="541442"/>
      </dsp:txXfrm>
    </dsp:sp>
    <dsp:sp modelId="{0E9E44C8-E2C2-8548-9D67-66574284D173}">
      <dsp:nvSpPr>
        <dsp:cNvPr id="0" name=""/>
        <dsp:cNvSpPr/>
      </dsp:nvSpPr>
      <dsp:spPr>
        <a:xfrm>
          <a:off x="7994258" y="4198198"/>
          <a:ext cx="2312501" cy="54144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Gap junctions</a:t>
          </a:r>
        </a:p>
      </dsp:txBody>
      <dsp:txXfrm>
        <a:off x="7994258" y="4198198"/>
        <a:ext cx="2312501" cy="541442"/>
      </dsp:txXfrm>
    </dsp:sp>
    <dsp:sp modelId="{4F2D23B0-D81F-9548-AA5C-E5C3EFA80368}">
      <dsp:nvSpPr>
        <dsp:cNvPr id="0" name=""/>
        <dsp:cNvSpPr/>
      </dsp:nvSpPr>
      <dsp:spPr>
        <a:xfrm rot="10800000">
          <a:off x="0" y="1793487"/>
          <a:ext cx="10306862" cy="1810301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Intercellular junctions facilitate this contact</a:t>
          </a:r>
        </a:p>
      </dsp:txBody>
      <dsp:txXfrm rot="10800000">
        <a:off x="0" y="1793487"/>
        <a:ext cx="10306862" cy="1176279"/>
      </dsp:txXfrm>
    </dsp:sp>
    <dsp:sp modelId="{3F2F4887-F620-3D46-99DA-93D8AB277A93}">
      <dsp:nvSpPr>
        <dsp:cNvPr id="0" name=""/>
        <dsp:cNvSpPr/>
      </dsp:nvSpPr>
      <dsp:spPr>
        <a:xfrm rot="10800000">
          <a:off x="0" y="0"/>
          <a:ext cx="10306862" cy="1810301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Neighboring cells in tissues, organs, or organ systems often adhere, interact, and communicate through direct physical contact</a:t>
          </a:r>
        </a:p>
      </dsp:txBody>
      <dsp:txXfrm rot="10800000">
        <a:off x="0" y="0"/>
        <a:ext cx="10306862" cy="1176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8799A-A1C8-124E-A8F0-1D33A55BC5ED}">
      <dsp:nvSpPr>
        <dsp:cNvPr id="0" name=""/>
        <dsp:cNvSpPr/>
      </dsp:nvSpPr>
      <dsp:spPr>
        <a:xfrm>
          <a:off x="0" y="57522"/>
          <a:ext cx="10058399" cy="1113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Magnification, the ratio of an object</a:t>
          </a:r>
          <a:r>
            <a:rPr lang="ja-JP" sz="2800" kern="1200"/>
            <a:t>’</a:t>
          </a:r>
          <a:r>
            <a:rPr lang="en-US" sz="2800" kern="1200" dirty="0"/>
            <a:t>s image size to its real size</a:t>
          </a:r>
        </a:p>
      </dsp:txBody>
      <dsp:txXfrm>
        <a:off x="54373" y="111895"/>
        <a:ext cx="9949653" cy="1005094"/>
      </dsp:txXfrm>
    </dsp:sp>
    <dsp:sp modelId="{C973AF6E-F37D-004D-AF66-60782DEAF138}">
      <dsp:nvSpPr>
        <dsp:cNvPr id="0" name=""/>
        <dsp:cNvSpPr/>
      </dsp:nvSpPr>
      <dsp:spPr>
        <a:xfrm>
          <a:off x="0" y="1252002"/>
          <a:ext cx="10058399" cy="1113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Resolution, the measure of the clarity of the image, or the minimum distance of two distinguishable points</a:t>
          </a:r>
        </a:p>
      </dsp:txBody>
      <dsp:txXfrm>
        <a:off x="54373" y="1306375"/>
        <a:ext cx="9949653" cy="1005094"/>
      </dsp:txXfrm>
    </dsp:sp>
    <dsp:sp modelId="{CEB11EF3-A35D-DB46-92F3-B2294954AD7B}">
      <dsp:nvSpPr>
        <dsp:cNvPr id="0" name=""/>
        <dsp:cNvSpPr/>
      </dsp:nvSpPr>
      <dsp:spPr>
        <a:xfrm>
          <a:off x="0" y="2446482"/>
          <a:ext cx="10058399" cy="1113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Contrast, visible differences in brightness between parts of the sample</a:t>
          </a:r>
        </a:p>
      </dsp:txBody>
      <dsp:txXfrm>
        <a:off x="54373" y="2500855"/>
        <a:ext cx="9949653" cy="1005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D71C8-5D36-A84D-9A91-4EE26039EFAD}">
      <dsp:nvSpPr>
        <dsp:cNvPr id="0" name=""/>
        <dsp:cNvSpPr/>
      </dsp:nvSpPr>
      <dsp:spPr>
        <a:xfrm>
          <a:off x="0" y="1977"/>
          <a:ext cx="10058399" cy="0"/>
        </a:xfrm>
        <a:prstGeom prst="line">
          <a:avLst/>
        </a:prstGeom>
        <a:blipFill rotWithShape="1">
          <a:blip xmlns:r="http://schemas.openxmlformats.org/officeDocument/2006/relationships" r:embed="rId1">
            <a:duotone>
              <a:schemeClr val="accent6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6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D21897B-8031-084D-B4BA-EE6B4BDB760E}">
      <dsp:nvSpPr>
        <dsp:cNvPr id="0" name=""/>
        <dsp:cNvSpPr/>
      </dsp:nvSpPr>
      <dsp:spPr>
        <a:xfrm>
          <a:off x="0" y="1977"/>
          <a:ext cx="10058399" cy="1348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Scanning electron microscopes (SEMs)</a:t>
          </a:r>
          <a:r>
            <a:rPr lang="en-US" sz="2800" kern="1200" dirty="0"/>
            <a:t> focus a beam of electrons onto the surface of a specimen, providing images that look 3-D</a:t>
          </a:r>
        </a:p>
      </dsp:txBody>
      <dsp:txXfrm>
        <a:off x="0" y="1977"/>
        <a:ext cx="10058399" cy="1348945"/>
      </dsp:txXfrm>
    </dsp:sp>
    <dsp:sp modelId="{34B81A4F-B13D-5748-9B64-76B8357D815B}">
      <dsp:nvSpPr>
        <dsp:cNvPr id="0" name=""/>
        <dsp:cNvSpPr/>
      </dsp:nvSpPr>
      <dsp:spPr>
        <a:xfrm>
          <a:off x="0" y="1350923"/>
          <a:ext cx="10058399" cy="0"/>
        </a:xfrm>
        <a:prstGeom prst="line">
          <a:avLst/>
        </a:prstGeom>
        <a:blipFill rotWithShape="1">
          <a:blip xmlns:r="http://schemas.openxmlformats.org/officeDocument/2006/relationships" r:embed="rId1">
            <a:duotone>
              <a:schemeClr val="accent6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6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C781C0-9249-014A-931B-2E319044D042}">
      <dsp:nvSpPr>
        <dsp:cNvPr id="0" name=""/>
        <dsp:cNvSpPr/>
      </dsp:nvSpPr>
      <dsp:spPr>
        <a:xfrm>
          <a:off x="0" y="1350923"/>
          <a:ext cx="10058399" cy="1348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Transmission electron microscopes (TEMs)</a:t>
          </a:r>
          <a:r>
            <a:rPr lang="en-US" sz="2800" kern="1200" dirty="0"/>
            <a:t> focus a beam of electrons through a specimen </a:t>
          </a:r>
        </a:p>
      </dsp:txBody>
      <dsp:txXfrm>
        <a:off x="0" y="1350923"/>
        <a:ext cx="10058399" cy="1348945"/>
      </dsp:txXfrm>
    </dsp:sp>
    <dsp:sp modelId="{A1EE5EB0-789B-0343-8D53-B1BB32B2AF33}">
      <dsp:nvSpPr>
        <dsp:cNvPr id="0" name=""/>
        <dsp:cNvSpPr/>
      </dsp:nvSpPr>
      <dsp:spPr>
        <a:xfrm>
          <a:off x="0" y="2699868"/>
          <a:ext cx="10058399" cy="0"/>
        </a:xfrm>
        <a:prstGeom prst="line">
          <a:avLst/>
        </a:prstGeom>
        <a:blipFill rotWithShape="1">
          <a:blip xmlns:r="http://schemas.openxmlformats.org/officeDocument/2006/relationships" r:embed="rId1">
            <a:duotone>
              <a:schemeClr val="accent6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6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C8D67F-ABDF-774F-9F13-74F98DF60B2B}">
      <dsp:nvSpPr>
        <dsp:cNvPr id="0" name=""/>
        <dsp:cNvSpPr/>
      </dsp:nvSpPr>
      <dsp:spPr>
        <a:xfrm>
          <a:off x="0" y="2699868"/>
          <a:ext cx="10058399" cy="1348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TEMs are used mainly to study the internal structure of cells</a:t>
          </a:r>
        </a:p>
      </dsp:txBody>
      <dsp:txXfrm>
        <a:off x="0" y="2699868"/>
        <a:ext cx="10058399" cy="13489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637508-F0C7-764E-94F1-238D9B86872C}">
      <dsp:nvSpPr>
        <dsp:cNvPr id="0" name=""/>
        <dsp:cNvSpPr/>
      </dsp:nvSpPr>
      <dsp:spPr>
        <a:xfrm>
          <a:off x="0" y="45867"/>
          <a:ext cx="10058399" cy="11196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The basic structural and functional unit of every organism is one of two types of cells: prokaryotic or eukaryotic</a:t>
          </a:r>
        </a:p>
      </dsp:txBody>
      <dsp:txXfrm>
        <a:off x="54659" y="100526"/>
        <a:ext cx="9949081" cy="1010372"/>
      </dsp:txXfrm>
    </dsp:sp>
    <dsp:sp modelId="{B50FEB97-788E-B64D-A164-D4028D5FE39B}">
      <dsp:nvSpPr>
        <dsp:cNvPr id="0" name=""/>
        <dsp:cNvSpPr/>
      </dsp:nvSpPr>
      <dsp:spPr>
        <a:xfrm>
          <a:off x="0" y="1249077"/>
          <a:ext cx="10058399" cy="11196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Only organisms of the domains Bacteria and Archaea consist of prokaryotic cells</a:t>
          </a:r>
        </a:p>
      </dsp:txBody>
      <dsp:txXfrm>
        <a:off x="54659" y="1303736"/>
        <a:ext cx="9949081" cy="1010372"/>
      </dsp:txXfrm>
    </dsp:sp>
    <dsp:sp modelId="{F42B0D6F-8AF0-904E-8412-ACDDD49BE45D}">
      <dsp:nvSpPr>
        <dsp:cNvPr id="0" name=""/>
        <dsp:cNvSpPr/>
      </dsp:nvSpPr>
      <dsp:spPr>
        <a:xfrm>
          <a:off x="0" y="2452287"/>
          <a:ext cx="10058399" cy="11196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Protists, fungi, animals, and plants all consist of eukaryotic cells</a:t>
          </a:r>
        </a:p>
      </dsp:txBody>
      <dsp:txXfrm>
        <a:off x="54659" y="2506946"/>
        <a:ext cx="9949081" cy="10103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FB64C-C69C-B44B-B31B-84D9E1BA2E8D}">
      <dsp:nvSpPr>
        <dsp:cNvPr id="0" name=""/>
        <dsp:cNvSpPr/>
      </dsp:nvSpPr>
      <dsp:spPr>
        <a:xfrm>
          <a:off x="0" y="343722"/>
          <a:ext cx="10058399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774C50-C815-8E41-9D22-4C78B5585C39}">
      <dsp:nvSpPr>
        <dsp:cNvPr id="0" name=""/>
        <dsp:cNvSpPr/>
      </dsp:nvSpPr>
      <dsp:spPr>
        <a:xfrm>
          <a:off x="502920" y="48522"/>
          <a:ext cx="7040880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Plasma membrane</a:t>
          </a:r>
        </a:p>
      </dsp:txBody>
      <dsp:txXfrm>
        <a:off x="531741" y="77343"/>
        <a:ext cx="6983238" cy="532758"/>
      </dsp:txXfrm>
    </dsp:sp>
    <dsp:sp modelId="{C366476A-E813-944D-AD58-FD42AC462446}">
      <dsp:nvSpPr>
        <dsp:cNvPr id="0" name=""/>
        <dsp:cNvSpPr/>
      </dsp:nvSpPr>
      <dsp:spPr>
        <a:xfrm>
          <a:off x="0" y="1250922"/>
          <a:ext cx="10058399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635930"/>
              <a:satOff val="-14509"/>
              <a:lumOff val="53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CA4F4E-F308-834F-9EF6-4A829FA19F2C}">
      <dsp:nvSpPr>
        <dsp:cNvPr id="0" name=""/>
        <dsp:cNvSpPr/>
      </dsp:nvSpPr>
      <dsp:spPr>
        <a:xfrm>
          <a:off x="502920" y="955722"/>
          <a:ext cx="7040880" cy="590400"/>
        </a:xfrm>
        <a:prstGeom prst="roundRect">
          <a:avLst/>
        </a:prstGeom>
        <a:solidFill>
          <a:schemeClr val="accent2">
            <a:hueOff val="635930"/>
            <a:satOff val="-14509"/>
            <a:lumOff val="53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Semifluid substance called </a:t>
          </a:r>
          <a:r>
            <a:rPr lang="en-US" sz="2000" b="1" kern="1200" dirty="0"/>
            <a:t>cytosol</a:t>
          </a:r>
          <a:endParaRPr lang="en-US" sz="2000" kern="1200" dirty="0"/>
        </a:p>
      </dsp:txBody>
      <dsp:txXfrm>
        <a:off x="531741" y="984543"/>
        <a:ext cx="6983238" cy="532758"/>
      </dsp:txXfrm>
    </dsp:sp>
    <dsp:sp modelId="{2C93947C-FE3F-A247-BF73-EDAF7E5F5E26}">
      <dsp:nvSpPr>
        <dsp:cNvPr id="0" name=""/>
        <dsp:cNvSpPr/>
      </dsp:nvSpPr>
      <dsp:spPr>
        <a:xfrm>
          <a:off x="0" y="2158122"/>
          <a:ext cx="10058399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1271860"/>
              <a:satOff val="-29019"/>
              <a:lumOff val="10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99A787-4B60-DB4C-BA8B-BCFD795D5282}">
      <dsp:nvSpPr>
        <dsp:cNvPr id="0" name=""/>
        <dsp:cNvSpPr/>
      </dsp:nvSpPr>
      <dsp:spPr>
        <a:xfrm>
          <a:off x="502920" y="1862922"/>
          <a:ext cx="7040880" cy="590400"/>
        </a:xfrm>
        <a:prstGeom prst="roundRect">
          <a:avLst/>
        </a:prstGeom>
        <a:solidFill>
          <a:schemeClr val="accent2">
            <a:hueOff val="1271860"/>
            <a:satOff val="-29019"/>
            <a:lumOff val="1071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Chromosomes (carry genes)</a:t>
          </a:r>
        </a:p>
      </dsp:txBody>
      <dsp:txXfrm>
        <a:off x="531741" y="1891743"/>
        <a:ext cx="6983238" cy="532758"/>
      </dsp:txXfrm>
    </dsp:sp>
    <dsp:sp modelId="{207A23CD-47BB-2F48-AFE2-D92045EA45AC}">
      <dsp:nvSpPr>
        <dsp:cNvPr id="0" name=""/>
        <dsp:cNvSpPr/>
      </dsp:nvSpPr>
      <dsp:spPr>
        <a:xfrm>
          <a:off x="0" y="3065322"/>
          <a:ext cx="10058399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1907789"/>
              <a:satOff val="-43528"/>
              <a:lumOff val="1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212BF-9896-1B4D-968F-FE2652C37785}">
      <dsp:nvSpPr>
        <dsp:cNvPr id="0" name=""/>
        <dsp:cNvSpPr/>
      </dsp:nvSpPr>
      <dsp:spPr>
        <a:xfrm>
          <a:off x="502920" y="2770122"/>
          <a:ext cx="7040880" cy="590400"/>
        </a:xfrm>
        <a:prstGeom prst="roundRect">
          <a:avLst/>
        </a:prstGeom>
        <a:solidFill>
          <a:schemeClr val="accent2">
            <a:hueOff val="1907789"/>
            <a:satOff val="-43528"/>
            <a:lumOff val="160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Ribosomes (make proteins)</a:t>
          </a:r>
        </a:p>
      </dsp:txBody>
      <dsp:txXfrm>
        <a:off x="531741" y="2798943"/>
        <a:ext cx="6983238" cy="5327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1D0060-33FC-304B-8993-320A4C51C3C3}">
      <dsp:nvSpPr>
        <dsp:cNvPr id="0" name=""/>
        <dsp:cNvSpPr/>
      </dsp:nvSpPr>
      <dsp:spPr>
        <a:xfrm>
          <a:off x="0" y="19722"/>
          <a:ext cx="10058399" cy="8189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No nucleus</a:t>
          </a:r>
        </a:p>
      </dsp:txBody>
      <dsp:txXfrm>
        <a:off x="39980" y="59702"/>
        <a:ext cx="9978439" cy="739039"/>
      </dsp:txXfrm>
    </dsp:sp>
    <dsp:sp modelId="{CAD536A3-7082-254C-A44A-E50E5BC31E3A}">
      <dsp:nvSpPr>
        <dsp:cNvPr id="0" name=""/>
        <dsp:cNvSpPr/>
      </dsp:nvSpPr>
      <dsp:spPr>
        <a:xfrm>
          <a:off x="0" y="939522"/>
          <a:ext cx="10058399" cy="8189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DNA in an unbound region called the </a:t>
          </a:r>
          <a:r>
            <a:rPr lang="en-US" sz="3500" b="1" kern="1200" dirty="0"/>
            <a:t>nucleoid</a:t>
          </a:r>
          <a:endParaRPr lang="en-US" sz="3500" kern="1200" dirty="0"/>
        </a:p>
      </dsp:txBody>
      <dsp:txXfrm>
        <a:off x="39980" y="979502"/>
        <a:ext cx="9978439" cy="739039"/>
      </dsp:txXfrm>
    </dsp:sp>
    <dsp:sp modelId="{FBD88CDD-77E4-A740-A4CB-997FE4D95CA0}">
      <dsp:nvSpPr>
        <dsp:cNvPr id="0" name=""/>
        <dsp:cNvSpPr/>
      </dsp:nvSpPr>
      <dsp:spPr>
        <a:xfrm>
          <a:off x="0" y="1859322"/>
          <a:ext cx="10058399" cy="8189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No membrane-bound organelles</a:t>
          </a:r>
        </a:p>
      </dsp:txBody>
      <dsp:txXfrm>
        <a:off x="39980" y="1899302"/>
        <a:ext cx="9978439" cy="739039"/>
      </dsp:txXfrm>
    </dsp:sp>
    <dsp:sp modelId="{F471E7D2-1FB3-B24D-BDD5-BF97B7989453}">
      <dsp:nvSpPr>
        <dsp:cNvPr id="0" name=""/>
        <dsp:cNvSpPr/>
      </dsp:nvSpPr>
      <dsp:spPr>
        <a:xfrm>
          <a:off x="0" y="2779122"/>
          <a:ext cx="10058399" cy="8189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Cytoplasm</a:t>
          </a:r>
          <a:r>
            <a:rPr lang="en-US" sz="3500" kern="1200" dirty="0"/>
            <a:t> bound by the plasma membrane</a:t>
          </a:r>
        </a:p>
      </dsp:txBody>
      <dsp:txXfrm>
        <a:off x="39980" y="2819102"/>
        <a:ext cx="9978439" cy="7390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D9EF3-D604-43FB-8341-52886E2400E5}">
      <dsp:nvSpPr>
        <dsp:cNvPr id="0" name=""/>
        <dsp:cNvSpPr/>
      </dsp:nvSpPr>
      <dsp:spPr>
        <a:xfrm>
          <a:off x="1519199" y="241833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1056E-88D1-4CFA-944E-C5099933E610}">
      <dsp:nvSpPr>
        <dsp:cNvPr id="0" name=""/>
        <dsp:cNvSpPr/>
      </dsp:nvSpPr>
      <dsp:spPr>
        <a:xfrm>
          <a:off x="331199" y="2656011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The nucleus contains most of the DNA in a eukaryotic cell</a:t>
          </a:r>
        </a:p>
      </dsp:txBody>
      <dsp:txXfrm>
        <a:off x="331199" y="2656011"/>
        <a:ext cx="4320000" cy="720000"/>
      </dsp:txXfrm>
    </dsp:sp>
    <dsp:sp modelId="{814488B2-F45E-4818-BEA8-FF799B24DDF0}">
      <dsp:nvSpPr>
        <dsp:cNvPr id="0" name=""/>
        <dsp:cNvSpPr/>
      </dsp:nvSpPr>
      <dsp:spPr>
        <a:xfrm>
          <a:off x="6595199" y="241833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83C44F-0E54-4532-A63B-DE2020AD10E5}">
      <dsp:nvSpPr>
        <dsp:cNvPr id="0" name=""/>
        <dsp:cNvSpPr/>
      </dsp:nvSpPr>
      <dsp:spPr>
        <a:xfrm>
          <a:off x="5407199" y="2656011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Ribosomes use the information from the DNA to make proteins</a:t>
          </a:r>
        </a:p>
      </dsp:txBody>
      <dsp:txXfrm>
        <a:off x="5407199" y="2656011"/>
        <a:ext cx="4320000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32EE-EDC6-0845-96B2-0B07E7C149CB}">
      <dsp:nvSpPr>
        <dsp:cNvPr id="0" name=""/>
        <dsp:cNvSpPr/>
      </dsp:nvSpPr>
      <dsp:spPr>
        <a:xfrm>
          <a:off x="0" y="1608"/>
          <a:ext cx="1090506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8781-AB07-E445-A773-80B956F3AA1D}">
      <dsp:nvSpPr>
        <dsp:cNvPr id="0" name=""/>
        <dsp:cNvSpPr/>
      </dsp:nvSpPr>
      <dsp:spPr>
        <a:xfrm>
          <a:off x="0" y="1608"/>
          <a:ext cx="10905066" cy="1097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In the nucleus, DNA is organized into discrete units called </a:t>
          </a:r>
          <a:r>
            <a:rPr lang="en-US" sz="3100" b="1" kern="1200" dirty="0"/>
            <a:t>chromosomes</a:t>
          </a:r>
          <a:endParaRPr lang="en-US" sz="3100" kern="1200" dirty="0"/>
        </a:p>
      </dsp:txBody>
      <dsp:txXfrm>
        <a:off x="0" y="1608"/>
        <a:ext cx="10905066" cy="1097226"/>
      </dsp:txXfrm>
    </dsp:sp>
    <dsp:sp modelId="{DE78A7A1-1E06-874C-A22A-E0E07E859D51}">
      <dsp:nvSpPr>
        <dsp:cNvPr id="0" name=""/>
        <dsp:cNvSpPr/>
      </dsp:nvSpPr>
      <dsp:spPr>
        <a:xfrm>
          <a:off x="0" y="1098835"/>
          <a:ext cx="1090506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6F9C5-E67F-4048-AFD5-C748A2CFC681}">
      <dsp:nvSpPr>
        <dsp:cNvPr id="0" name=""/>
        <dsp:cNvSpPr/>
      </dsp:nvSpPr>
      <dsp:spPr>
        <a:xfrm>
          <a:off x="0" y="1098835"/>
          <a:ext cx="10905066" cy="1097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Each chromosome contains one DNA molecule associated with proteins, called </a:t>
          </a:r>
          <a:r>
            <a:rPr lang="en-US" sz="3100" b="1" kern="1200" dirty="0"/>
            <a:t>chromatin </a:t>
          </a:r>
          <a:endParaRPr lang="en-US" sz="3100" kern="1200" dirty="0"/>
        </a:p>
      </dsp:txBody>
      <dsp:txXfrm>
        <a:off x="0" y="1098835"/>
        <a:ext cx="10905066" cy="1097226"/>
      </dsp:txXfrm>
    </dsp:sp>
    <dsp:sp modelId="{35DFFC1D-F48D-C249-9B24-7FE831D15F4F}">
      <dsp:nvSpPr>
        <dsp:cNvPr id="0" name=""/>
        <dsp:cNvSpPr/>
      </dsp:nvSpPr>
      <dsp:spPr>
        <a:xfrm>
          <a:off x="0" y="2196062"/>
          <a:ext cx="1090506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8CADFB-B31F-AA4C-9F97-6C8E65C49385}">
      <dsp:nvSpPr>
        <dsp:cNvPr id="0" name=""/>
        <dsp:cNvSpPr/>
      </dsp:nvSpPr>
      <dsp:spPr>
        <a:xfrm>
          <a:off x="0" y="2196062"/>
          <a:ext cx="10905066" cy="1097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Chromatin condenses to form discrete chromosomes as a cell prepares to divide</a:t>
          </a:r>
        </a:p>
      </dsp:txBody>
      <dsp:txXfrm>
        <a:off x="0" y="2196062"/>
        <a:ext cx="10905066" cy="109722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8BF5E-8F4F-A445-AA2F-87DA20BE7152}">
      <dsp:nvSpPr>
        <dsp:cNvPr id="0" name=""/>
        <dsp:cNvSpPr/>
      </dsp:nvSpPr>
      <dsp:spPr>
        <a:xfrm>
          <a:off x="5923789" y="1704648"/>
          <a:ext cx="1639305" cy="780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656"/>
              </a:lnTo>
              <a:lnTo>
                <a:pt x="1639305" y="531656"/>
              </a:lnTo>
              <a:lnTo>
                <a:pt x="1639305" y="78016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355635-1D5F-CE4B-BA76-02FC70585AC8}">
      <dsp:nvSpPr>
        <dsp:cNvPr id="0" name=""/>
        <dsp:cNvSpPr/>
      </dsp:nvSpPr>
      <dsp:spPr>
        <a:xfrm>
          <a:off x="4284484" y="1704648"/>
          <a:ext cx="1639305" cy="780160"/>
        </a:xfrm>
        <a:custGeom>
          <a:avLst/>
          <a:gdLst/>
          <a:ahLst/>
          <a:cxnLst/>
          <a:rect l="0" t="0" r="0" b="0"/>
          <a:pathLst>
            <a:path>
              <a:moveTo>
                <a:pt x="1639305" y="0"/>
              </a:moveTo>
              <a:lnTo>
                <a:pt x="1639305" y="531656"/>
              </a:lnTo>
              <a:lnTo>
                <a:pt x="0" y="531656"/>
              </a:lnTo>
              <a:lnTo>
                <a:pt x="0" y="78016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BC879C-E66E-FA4F-902C-E2D2F221C86F}">
      <dsp:nvSpPr>
        <dsp:cNvPr id="0" name=""/>
        <dsp:cNvSpPr/>
      </dsp:nvSpPr>
      <dsp:spPr>
        <a:xfrm>
          <a:off x="1303928" y="1261"/>
          <a:ext cx="2682499" cy="17033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37C7D-DB24-D242-B7BD-9D59E31B65C3}">
      <dsp:nvSpPr>
        <dsp:cNvPr id="0" name=""/>
        <dsp:cNvSpPr/>
      </dsp:nvSpPr>
      <dsp:spPr>
        <a:xfrm>
          <a:off x="1601984" y="284413"/>
          <a:ext cx="2682499" cy="17033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Ribosomes</a:t>
          </a:r>
          <a:r>
            <a:rPr lang="en-US" sz="2100" kern="1200" dirty="0"/>
            <a:t> are complexes made of ribosomal RNA and protein</a:t>
          </a:r>
        </a:p>
      </dsp:txBody>
      <dsp:txXfrm>
        <a:off x="1651875" y="334304"/>
        <a:ext cx="2582717" cy="1603605"/>
      </dsp:txXfrm>
    </dsp:sp>
    <dsp:sp modelId="{40B2B4C0-EA45-8242-84A1-F0332AF22264}">
      <dsp:nvSpPr>
        <dsp:cNvPr id="0" name=""/>
        <dsp:cNvSpPr/>
      </dsp:nvSpPr>
      <dsp:spPr>
        <a:xfrm>
          <a:off x="4582539" y="1261"/>
          <a:ext cx="2682499" cy="17033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A4C646-CE76-5942-A283-DD5EC954E35E}">
      <dsp:nvSpPr>
        <dsp:cNvPr id="0" name=""/>
        <dsp:cNvSpPr/>
      </dsp:nvSpPr>
      <dsp:spPr>
        <a:xfrm>
          <a:off x="4880595" y="284413"/>
          <a:ext cx="2682499" cy="17033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Ribosomes carry out protein synthesis in two locations:</a:t>
          </a:r>
        </a:p>
      </dsp:txBody>
      <dsp:txXfrm>
        <a:off x="4930486" y="334304"/>
        <a:ext cx="2582717" cy="1603605"/>
      </dsp:txXfrm>
    </dsp:sp>
    <dsp:sp modelId="{6B037807-B7F2-8447-B4F7-828E3B236DC1}">
      <dsp:nvSpPr>
        <dsp:cNvPr id="0" name=""/>
        <dsp:cNvSpPr/>
      </dsp:nvSpPr>
      <dsp:spPr>
        <a:xfrm>
          <a:off x="2943234" y="2484808"/>
          <a:ext cx="2682499" cy="17033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EF33E-B365-DF4F-B5C4-6B5FDA2044A3}">
      <dsp:nvSpPr>
        <dsp:cNvPr id="0" name=""/>
        <dsp:cNvSpPr/>
      </dsp:nvSpPr>
      <dsp:spPr>
        <a:xfrm>
          <a:off x="3241289" y="2767961"/>
          <a:ext cx="2682499" cy="17033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 the cytosol (free ribosomes)</a:t>
          </a:r>
        </a:p>
      </dsp:txBody>
      <dsp:txXfrm>
        <a:off x="3291180" y="2817852"/>
        <a:ext cx="2582717" cy="1603605"/>
      </dsp:txXfrm>
    </dsp:sp>
    <dsp:sp modelId="{B42ED9DC-A128-2B43-9F59-76DEF8CE2FE3}">
      <dsp:nvSpPr>
        <dsp:cNvPr id="0" name=""/>
        <dsp:cNvSpPr/>
      </dsp:nvSpPr>
      <dsp:spPr>
        <a:xfrm>
          <a:off x="6221844" y="2484808"/>
          <a:ext cx="2682499" cy="17033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FE35F-C4DD-2D4C-B34D-98906737F6B5}">
      <dsp:nvSpPr>
        <dsp:cNvPr id="0" name=""/>
        <dsp:cNvSpPr/>
      </dsp:nvSpPr>
      <dsp:spPr>
        <a:xfrm>
          <a:off x="6519900" y="2767961"/>
          <a:ext cx="2682499" cy="17033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On the outside of the endoplasmic reticulum or the nuclear envelope (bound ribosomes)</a:t>
          </a:r>
        </a:p>
      </dsp:txBody>
      <dsp:txXfrm>
        <a:off x="6569791" y="2817852"/>
        <a:ext cx="2582717" cy="1603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CB7DA-569A-9542-B213-E06CF5008471}" type="datetimeFigureOut">
              <a:rPr lang="en-US" smtClean="0"/>
              <a:t>9/17/20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88C95-17BA-EB48-B0D1-085FB0A5CA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716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02B3877A-37B9-F242-844A-E0A4770DE07F}" type="slidenum">
              <a:rPr lang="en-US" sz="1200">
                <a:latin typeface="Times New Roman" charset="0"/>
              </a:rPr>
              <a:pPr/>
              <a:t>2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805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6.12 The Golgi apparatus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8019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6.13 Lysosomes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9356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6.16 The endosymbiont theory of the origins of mitochondria and chloroplasts in eukaryotic cells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5308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>
            <a:extLst>
              <a:ext uri="{FF2B5EF4-FFF2-40B4-BE49-F238E27FC236}">
                <a16:creationId xmlns:a16="http://schemas.microsoft.com/office/drawing/2014/main" id="{2EBB88AC-7D93-5B48-B62B-AE3A7DC897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210CBEE-CB07-FA44-AEB2-A351FEA4F85C}" type="slidenum">
              <a:rPr lang="en-US" altLang="en-US" sz="1200">
                <a:latin typeface="Times New Roman" panose="02020603050405020304" pitchFamily="18" charset="0"/>
              </a:rPr>
              <a:pPr/>
              <a:t>41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41B88B42-A025-7E45-8C59-46C7553B57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7FBCBC05-A08F-7D4E-A971-C3C8F57BD4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486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>
            <a:extLst>
              <a:ext uri="{FF2B5EF4-FFF2-40B4-BE49-F238E27FC236}">
                <a16:creationId xmlns:a16="http://schemas.microsoft.com/office/drawing/2014/main" id="{DE4BFD65-C929-C74B-B99B-3B825CEA98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0" name="Notes Placeholder 2">
            <a:extLst>
              <a:ext uri="{FF2B5EF4-FFF2-40B4-BE49-F238E27FC236}">
                <a16:creationId xmlns:a16="http://schemas.microsoft.com/office/drawing/2014/main" id="{CFDE6597-B6AE-4142-A6A2-774DDAC4C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86D659D7-7CF6-DB4A-BAD6-95F96383ED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1BAA6CF-7F98-9146-8391-B833806CC38F}" type="slidenum">
              <a:rPr lang="en-US" altLang="en-US" sz="1200">
                <a:latin typeface="Times New Roman" panose="02020603050405020304" pitchFamily="18" charset="0"/>
              </a:rPr>
              <a:pPr/>
              <a:t>42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131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BB173A5B-B1C6-A745-9EAC-B345D9C577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DD2F10D-3423-0A49-90F6-2EE903F245EC}" type="slidenum">
              <a:rPr lang="en-US" altLang="en-US" sz="1200">
                <a:latin typeface="Times New Roman" panose="02020603050405020304" pitchFamily="18" charset="0"/>
              </a:rPr>
              <a:pPr/>
              <a:t>43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28D35E7F-E41A-7848-954A-E89A7F0CB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4AEE3F7B-2CCC-7849-A10A-6299F02D77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96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>
            <a:extLst>
              <a:ext uri="{FF2B5EF4-FFF2-40B4-BE49-F238E27FC236}">
                <a16:creationId xmlns:a16="http://schemas.microsoft.com/office/drawing/2014/main" id="{87380F84-6F2C-274E-A432-DDEA381DA2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0" name="Notes Placeholder 2">
            <a:extLst>
              <a:ext uri="{FF2B5EF4-FFF2-40B4-BE49-F238E27FC236}">
                <a16:creationId xmlns:a16="http://schemas.microsoft.com/office/drawing/2014/main" id="{2804B01E-0491-BC49-A45C-0F3AED89C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73731" name="Slide Number Placeholder 3">
            <a:extLst>
              <a:ext uri="{FF2B5EF4-FFF2-40B4-BE49-F238E27FC236}">
                <a16:creationId xmlns:a16="http://schemas.microsoft.com/office/drawing/2014/main" id="{8D9D719C-A3B2-E340-9C79-1ADFC92B58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85A038A-E8F1-1847-927D-E67C63C2C438}" type="slidenum">
              <a:rPr lang="en-US" altLang="en-US" sz="1200">
                <a:latin typeface="Times New Roman" panose="02020603050405020304" pitchFamily="18" charset="0"/>
              </a:rPr>
              <a:pPr/>
              <a:t>44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147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>
            <a:extLst>
              <a:ext uri="{FF2B5EF4-FFF2-40B4-BE49-F238E27FC236}">
                <a16:creationId xmlns:a16="http://schemas.microsoft.com/office/drawing/2014/main" id="{800F3A1E-8733-584D-BFA9-C0058F4453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8" name="Notes Placeholder 2">
            <a:extLst>
              <a:ext uri="{FF2B5EF4-FFF2-40B4-BE49-F238E27FC236}">
                <a16:creationId xmlns:a16="http://schemas.microsoft.com/office/drawing/2014/main" id="{615D525F-BCC6-3D40-A733-3D97797EA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75779" name="Slide Number Placeholder 3">
            <a:extLst>
              <a:ext uri="{FF2B5EF4-FFF2-40B4-BE49-F238E27FC236}">
                <a16:creationId xmlns:a16="http://schemas.microsoft.com/office/drawing/2014/main" id="{634651B2-DCAE-FA42-9450-8D026C602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26B0C44-CE84-5049-98DE-BBD97C65FC2B}" type="slidenum">
              <a:rPr lang="en-US" altLang="en-US" sz="1200">
                <a:latin typeface="Times New Roman" panose="02020603050405020304" pitchFamily="18" charset="0"/>
              </a:rPr>
              <a:pPr/>
              <a:t>45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485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>
            <a:extLst>
              <a:ext uri="{FF2B5EF4-FFF2-40B4-BE49-F238E27FC236}">
                <a16:creationId xmlns:a16="http://schemas.microsoft.com/office/drawing/2014/main" id="{4233D31E-EAA9-3A4D-929C-83870D0663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6" name="Notes Placeholder 2">
            <a:extLst>
              <a:ext uri="{FF2B5EF4-FFF2-40B4-BE49-F238E27FC236}">
                <a16:creationId xmlns:a16="http://schemas.microsoft.com/office/drawing/2014/main" id="{572B9081-7659-1744-9552-53A10900F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77827" name="Slide Number Placeholder 3">
            <a:extLst>
              <a:ext uri="{FF2B5EF4-FFF2-40B4-BE49-F238E27FC236}">
                <a16:creationId xmlns:a16="http://schemas.microsoft.com/office/drawing/2014/main" id="{923843D9-3EF0-F445-B419-3D88364A8C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EA020F-7BC5-764C-B93A-DAC8E40AE326}" type="slidenum">
              <a:rPr lang="en-US" altLang="en-US" sz="1200">
                <a:latin typeface="Times New Roman" panose="02020603050405020304" pitchFamily="18" charset="0"/>
              </a:rPr>
              <a:pPr/>
              <a:t>46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96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>
            <a:extLst>
              <a:ext uri="{FF2B5EF4-FFF2-40B4-BE49-F238E27FC236}">
                <a16:creationId xmlns:a16="http://schemas.microsoft.com/office/drawing/2014/main" id="{25F3BF19-0599-EA48-913B-F223D75956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5D732E5-74DF-C540-9EEC-7FB727AE3BD2}" type="slidenum">
              <a:rPr lang="en-US" altLang="en-US" sz="1200">
                <a:latin typeface="Times New Roman" panose="02020603050405020304" pitchFamily="18" charset="0"/>
              </a:rPr>
              <a:pPr/>
              <a:t>47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9874" name="Rectangle 2">
            <a:extLst>
              <a:ext uri="{FF2B5EF4-FFF2-40B4-BE49-F238E27FC236}">
                <a16:creationId xmlns:a16="http://schemas.microsoft.com/office/drawing/2014/main" id="{19ED80E8-95DC-7445-94CF-1510564EC8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27F15BED-902E-3546-8B83-6D8A72C3EE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963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6.2c The size range of cells (part 3: horizontal version)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572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>
            <a:extLst>
              <a:ext uri="{FF2B5EF4-FFF2-40B4-BE49-F238E27FC236}">
                <a16:creationId xmlns:a16="http://schemas.microsoft.com/office/drawing/2014/main" id="{016FCCF6-8D42-204A-A9C3-E203FBD754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2" name="Notes Placeholder 2">
            <a:extLst>
              <a:ext uri="{FF2B5EF4-FFF2-40B4-BE49-F238E27FC236}">
                <a16:creationId xmlns:a16="http://schemas.microsoft.com/office/drawing/2014/main" id="{7624C139-2982-5741-AF9C-CC70D057E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81923" name="Slide Number Placeholder 3">
            <a:extLst>
              <a:ext uri="{FF2B5EF4-FFF2-40B4-BE49-F238E27FC236}">
                <a16:creationId xmlns:a16="http://schemas.microsoft.com/office/drawing/2014/main" id="{23A2B624-E7AD-3344-9A27-BDE0A55818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B022245-8E2F-1E4C-9D37-07028003E510}" type="slidenum">
              <a:rPr lang="en-US" altLang="en-US" sz="1200">
                <a:latin typeface="Times New Roman" panose="02020603050405020304" pitchFamily="18" charset="0"/>
              </a:rPr>
              <a:pPr/>
              <a:t>48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830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>
            <a:extLst>
              <a:ext uri="{FF2B5EF4-FFF2-40B4-BE49-F238E27FC236}">
                <a16:creationId xmlns:a16="http://schemas.microsoft.com/office/drawing/2014/main" id="{CE13BC7F-1A38-C146-8579-6DFF248D8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907C72D-7B2B-0945-8E76-A6B7C610E9A8}" type="slidenum">
              <a:rPr lang="en-US" altLang="en-US" sz="1200">
                <a:latin typeface="Times New Roman" panose="02020603050405020304" pitchFamily="18" charset="0"/>
              </a:rPr>
              <a:pPr/>
              <a:t>49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3970" name="Rectangle 2">
            <a:extLst>
              <a:ext uri="{FF2B5EF4-FFF2-40B4-BE49-F238E27FC236}">
                <a16:creationId xmlns:a16="http://schemas.microsoft.com/office/drawing/2014/main" id="{2A3B89D0-4E02-344E-BCFD-9695737BAC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DB948AF1-65AF-6D44-BBFC-021BB3873A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76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>
            <a:extLst>
              <a:ext uri="{FF2B5EF4-FFF2-40B4-BE49-F238E27FC236}">
                <a16:creationId xmlns:a16="http://schemas.microsoft.com/office/drawing/2014/main" id="{BB607952-DD7B-B14E-B25E-6692577A1A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8" name="Notes Placeholder 2">
            <a:extLst>
              <a:ext uri="{FF2B5EF4-FFF2-40B4-BE49-F238E27FC236}">
                <a16:creationId xmlns:a16="http://schemas.microsoft.com/office/drawing/2014/main" id="{CE66C2BE-C457-EA40-B6AB-C19A65762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FF27C6C2-FE45-B842-B8D4-BEFB3B7E17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58664E-B840-1341-B145-613176A109BB}" type="slidenum">
              <a:rPr lang="en-US" altLang="en-US" sz="1200">
                <a:latin typeface="Times New Roman" panose="02020603050405020304" pitchFamily="18" charset="0"/>
              </a:rPr>
              <a:pPr/>
              <a:t>50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87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>
            <a:extLst>
              <a:ext uri="{FF2B5EF4-FFF2-40B4-BE49-F238E27FC236}">
                <a16:creationId xmlns:a16="http://schemas.microsoft.com/office/drawing/2014/main" id="{B25720F0-FB58-994F-ABA7-7FD12879BA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9795631-7C5A-A943-9B95-530C2F6A467F}" type="slidenum">
              <a:rPr lang="en-US" altLang="en-US" sz="1200">
                <a:latin typeface="Times New Roman" panose="02020603050405020304" pitchFamily="18" charset="0"/>
              </a:rPr>
              <a:pPr/>
              <a:t>51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9090" name="Rectangle 2">
            <a:extLst>
              <a:ext uri="{FF2B5EF4-FFF2-40B4-BE49-F238E27FC236}">
                <a16:creationId xmlns:a16="http://schemas.microsoft.com/office/drawing/2014/main" id="{305C23EF-0C48-234D-8FF5-52FD169590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4356F7C0-C00C-584B-A28C-976C0033E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681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>
            <a:extLst>
              <a:ext uri="{FF2B5EF4-FFF2-40B4-BE49-F238E27FC236}">
                <a16:creationId xmlns:a16="http://schemas.microsoft.com/office/drawing/2014/main" id="{7AFE5C0B-2341-B745-A0D6-5D610E45FE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8" name="Notes Placeholder 2">
            <a:extLst>
              <a:ext uri="{FF2B5EF4-FFF2-40B4-BE49-F238E27FC236}">
                <a16:creationId xmlns:a16="http://schemas.microsoft.com/office/drawing/2014/main" id="{3EF6F4D6-CC06-454B-B1F5-0169EECE9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91139" name="Slide Number Placeholder 3">
            <a:extLst>
              <a:ext uri="{FF2B5EF4-FFF2-40B4-BE49-F238E27FC236}">
                <a16:creationId xmlns:a16="http://schemas.microsoft.com/office/drawing/2014/main" id="{FC9C79B4-DA43-574D-A206-22781A721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609B4FF-B1E5-F940-B378-EB0D63584A35}" type="slidenum">
              <a:rPr lang="en-US" altLang="en-US" sz="1200">
                <a:latin typeface="Times New Roman" panose="02020603050405020304" pitchFamily="18" charset="0"/>
              </a:rPr>
              <a:pPr/>
              <a:t>52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4824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Slide Image Placeholder 1">
            <a:extLst>
              <a:ext uri="{FF2B5EF4-FFF2-40B4-BE49-F238E27FC236}">
                <a16:creationId xmlns:a16="http://schemas.microsoft.com/office/drawing/2014/main" id="{338884C8-8B98-E747-A9F1-14B1DDAB1C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6" name="Notes Placeholder 2">
            <a:extLst>
              <a:ext uri="{FF2B5EF4-FFF2-40B4-BE49-F238E27FC236}">
                <a16:creationId xmlns:a16="http://schemas.microsoft.com/office/drawing/2014/main" id="{30E6DFC5-CFF7-FE41-938E-25146CD9B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93187" name="Slide Number Placeholder 3">
            <a:extLst>
              <a:ext uri="{FF2B5EF4-FFF2-40B4-BE49-F238E27FC236}">
                <a16:creationId xmlns:a16="http://schemas.microsoft.com/office/drawing/2014/main" id="{28E766AE-EB39-784C-BACF-54D73FF481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B17B026-3166-9E48-BACD-19263A278F5F}" type="slidenum">
              <a:rPr lang="en-US" altLang="en-US" sz="1200">
                <a:latin typeface="Times New Roman" panose="02020603050405020304" pitchFamily="18" charset="0"/>
              </a:rPr>
              <a:pPr/>
              <a:t>53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6936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>
            <a:extLst>
              <a:ext uri="{FF2B5EF4-FFF2-40B4-BE49-F238E27FC236}">
                <a16:creationId xmlns:a16="http://schemas.microsoft.com/office/drawing/2014/main" id="{EBD48007-0005-0E4F-9042-EC9C8D2CF5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05FB055-BD90-C640-929F-56BE586FCADA}" type="slidenum">
              <a:rPr lang="en-US" altLang="en-US" sz="1200">
                <a:latin typeface="Times New Roman" panose="02020603050405020304" pitchFamily="18" charset="0"/>
              </a:rPr>
              <a:pPr/>
              <a:t>54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5234" name="Rectangle 2">
            <a:extLst>
              <a:ext uri="{FF2B5EF4-FFF2-40B4-BE49-F238E27FC236}">
                <a16:creationId xmlns:a16="http://schemas.microsoft.com/office/drawing/2014/main" id="{D4D35EA9-FC71-0D4C-A37C-1A31ED9644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31B7B463-E8C9-1C41-9B45-6ECF75BC2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1086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Image Placeholder 1">
            <a:extLst>
              <a:ext uri="{FF2B5EF4-FFF2-40B4-BE49-F238E27FC236}">
                <a16:creationId xmlns:a16="http://schemas.microsoft.com/office/drawing/2014/main" id="{FB89EF59-1F75-BE4A-8E27-DCCD56B735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2" name="Notes Placeholder 2">
            <a:extLst>
              <a:ext uri="{FF2B5EF4-FFF2-40B4-BE49-F238E27FC236}">
                <a16:creationId xmlns:a16="http://schemas.microsoft.com/office/drawing/2014/main" id="{9359D512-90C7-4D4F-96D4-CF45CFBC8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97283" name="Slide Number Placeholder 3">
            <a:extLst>
              <a:ext uri="{FF2B5EF4-FFF2-40B4-BE49-F238E27FC236}">
                <a16:creationId xmlns:a16="http://schemas.microsoft.com/office/drawing/2014/main" id="{AC01F97A-4BF1-0C43-BDEF-9AEE7264B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30101D0-8B8B-9549-BAE7-DF54602B93BC}" type="slidenum">
              <a:rPr lang="en-US" altLang="en-US" sz="1200">
                <a:latin typeface="Times New Roman" panose="02020603050405020304" pitchFamily="18" charset="0"/>
              </a:rPr>
              <a:pPr/>
              <a:t>55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9653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Slide Image Placeholder 1">
            <a:extLst>
              <a:ext uri="{FF2B5EF4-FFF2-40B4-BE49-F238E27FC236}">
                <a16:creationId xmlns:a16="http://schemas.microsoft.com/office/drawing/2014/main" id="{5ADD4199-01B8-AB40-A4E9-80B98C4537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0" name="Notes Placeholder 2">
            <a:extLst>
              <a:ext uri="{FF2B5EF4-FFF2-40B4-BE49-F238E27FC236}">
                <a16:creationId xmlns:a16="http://schemas.microsoft.com/office/drawing/2014/main" id="{AD754437-DB4C-3C45-B34F-A85D9BF35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99331" name="Slide Number Placeholder 3">
            <a:extLst>
              <a:ext uri="{FF2B5EF4-FFF2-40B4-BE49-F238E27FC236}">
                <a16:creationId xmlns:a16="http://schemas.microsoft.com/office/drawing/2014/main" id="{A5B30FCF-B522-D44B-AE73-7319B0D0E5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30C91FC-35AF-B04F-A5D8-3504D381B7F4}" type="slidenum">
              <a:rPr lang="en-US" altLang="en-US" sz="1200">
                <a:latin typeface="Times New Roman" panose="02020603050405020304" pitchFamily="18" charset="0"/>
              </a:rPr>
              <a:pPr/>
              <a:t>56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8631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>
            <a:extLst>
              <a:ext uri="{FF2B5EF4-FFF2-40B4-BE49-F238E27FC236}">
                <a16:creationId xmlns:a16="http://schemas.microsoft.com/office/drawing/2014/main" id="{75CF04D0-C639-6C48-8F41-A26589FADD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8" name="Notes Placeholder 2">
            <a:extLst>
              <a:ext uri="{FF2B5EF4-FFF2-40B4-BE49-F238E27FC236}">
                <a16:creationId xmlns:a16="http://schemas.microsoft.com/office/drawing/2014/main" id="{F3A30EF4-0941-2944-A532-6DDAAE7D8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101379" name="Slide Number Placeholder 3">
            <a:extLst>
              <a:ext uri="{FF2B5EF4-FFF2-40B4-BE49-F238E27FC236}">
                <a16:creationId xmlns:a16="http://schemas.microsoft.com/office/drawing/2014/main" id="{744FBF12-D3D2-854A-B55E-8E256305F5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38213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047E10C-A886-1A49-85FD-400A2EAA8B0C}" type="slidenum">
              <a:rPr lang="en-US" altLang="en-US" sz="1200">
                <a:latin typeface="Times New Roman" panose="02020603050405020304" pitchFamily="18" charset="0"/>
              </a:rPr>
              <a:pPr/>
              <a:t>57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791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6.3 Exploring microscopy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835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6.4 Research method: cell fractionation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6400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6.5 A prokaryotic cell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124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6.8a Exploring eukaryotic cells (part 1: animal cell cutaway)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230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6.8b Exploring eukaryotic cells (part 2: plant cell cutaway)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1803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6.10 Ribosomes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293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6.11 Endoplasmic reticulum (ER)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595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615CB-F974-0244-84D2-A3D5992C0ECD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96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A89F-E72D-4B48-B375-4D308C5B9A9C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2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7BCE0-4DFE-254B-B444-BBE97B5B277B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73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2688E-5227-0341-B028-A16A43C004EC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27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116CA-05BB-9642-AB11-CEEE9C8ACE55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66DDDA66-337F-6845-8905-AC7FF540B4DE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8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2F683-5F25-F147-808F-07B0141A97A6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6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394C8-FB71-8D43-AB04-5262C9AFF849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5840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0C5F5-CE15-0740-83F9-6EDC8F0D275D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0124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2201-6677-5B4A-A6EA-E23D73BACCC7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83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1744-1B82-4F4C-853C-4A3B1B68842A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2017 Pearson Education, Inc.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5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075C-D9BB-314B-B1DD-E76E112325B3}" type="datetime1">
              <a:rPr lang="en-US" smtClean="0"/>
              <a:t>9/17/20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757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4F394C8-FB71-8D43-AB04-5262C9AFF849}" type="datetime1">
              <a:rPr lang="en-US" smtClean="0"/>
              <a:t>9/17/20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© 2017 Pearson Education, Inc.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17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26-Oct\Cambell%206\JPEG%20FILES\Unlabeled\06_04_CellFractionation-U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2.wdp"/><Relationship Id="rId7" Type="http://schemas.openxmlformats.org/officeDocument/2006/relationships/diagramColors" Target="../diagrams/colors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microsoft.com/office/2007/relationships/hdphoto" Target="../media/hdphoto2.wdp"/><Relationship Id="rId7" Type="http://schemas.openxmlformats.org/officeDocument/2006/relationships/diagramColors" Target="../diagrams/colors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microsoft.com/office/2007/relationships/hdphoto" Target="../media/hdphoto2.wdp"/><Relationship Id="rId7" Type="http://schemas.openxmlformats.org/officeDocument/2006/relationships/diagramColors" Target="../diagrams/colors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26-Oct\Cambell%206\JPEG%20FILES\Unlabeled\06_05_ProkaryoticCell-U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26-Oct\Cambell%206\JPEG%20FILES\Unlabeled\06_08aEukaryoticCell-U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Manjubharkavi\Production\October\26-Oct\Cambell%206\JPEG%20FILES\Unlabeled\06_08bEukaryoticCell-U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4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diagramDrawing" Target="../diagrams/drawing1.xml"/><Relationship Id="rId5" Type="http://schemas.openxmlformats.org/officeDocument/2006/relationships/image" Target="../media/image2.png"/><Relationship Id="rId10" Type="http://schemas.openxmlformats.org/officeDocument/2006/relationships/diagramColors" Target="../diagrams/colors1.xml"/><Relationship Id="rId4" Type="http://schemas.microsoft.com/office/2007/relationships/hdphoto" Target="../media/hdphoto2.wdp"/><Relationship Id="rId9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microsoft.com/office/2007/relationships/hdphoto" Target="../media/hdphoto2.wdp"/><Relationship Id="rId7" Type="http://schemas.openxmlformats.org/officeDocument/2006/relationships/diagramColors" Target="../diagrams/colors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microsoft.com/office/2007/relationships/hdphoto" Target="../media/hdphoto2.wdp"/><Relationship Id="rId7" Type="http://schemas.openxmlformats.org/officeDocument/2006/relationships/diagramLayout" Target="../diagrams/layout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5" Type="http://schemas.microsoft.com/office/2007/relationships/hdphoto" Target="../media/hdphoto1.wdp"/><Relationship Id="rId10" Type="http://schemas.microsoft.com/office/2007/relationships/diagramDrawing" Target="../diagrams/drawing8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8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microsoft.com/office/2007/relationships/hdphoto" Target="../media/hdphoto2.wdp"/><Relationship Id="rId7" Type="http://schemas.openxmlformats.org/officeDocument/2006/relationships/diagramColors" Target="../diagrams/colors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microsoft.com/office/2007/relationships/hdphoto" Target="../media/hdphoto2.wdp"/><Relationship Id="rId7" Type="http://schemas.openxmlformats.org/officeDocument/2006/relationships/diagramColors" Target="../diagrams/colors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microsoft.com/office/2007/relationships/hdphoto" Target="../media/hdphoto2.wdp"/><Relationship Id="rId7" Type="http://schemas.openxmlformats.org/officeDocument/2006/relationships/diagramColors" Target="../diagrams/colors1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microsoft.com/office/2007/relationships/hdphoto" Target="../media/hdphoto2.wdp"/><Relationship Id="rId7" Type="http://schemas.openxmlformats.org/officeDocument/2006/relationships/diagramLayout" Target="../diagrams/layout1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5" Type="http://schemas.microsoft.com/office/2007/relationships/hdphoto" Target="../media/hdphoto1.wdp"/><Relationship Id="rId10" Type="http://schemas.microsoft.com/office/2007/relationships/diagramDrawing" Target="../diagrams/drawing12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youtu.be/FGnS-Xk0Zq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9.jp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30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microsoft.com/office/2007/relationships/hdphoto" Target="../media/hdphoto2.wdp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6.jpeg"/><Relationship Id="rId4" Type="http://schemas.microsoft.com/office/2007/relationships/hdphoto" Target="../media/hdphoto2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8.jpe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2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4" Type="http://schemas.microsoft.com/office/2007/relationships/hdphoto" Target="../media/hdphoto2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microsoft.com/office/2007/relationships/hdphoto" Target="../media/hdphoto2.wdp"/><Relationship Id="rId9" Type="http://schemas.microsoft.com/office/2007/relationships/diagramDrawing" Target="../diagrams/drawing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microsoft.com/office/2007/relationships/hdphoto" Target="../media/hdphoto2.wdp"/><Relationship Id="rId9" Type="http://schemas.microsoft.com/office/2007/relationships/diagramDrawing" Target="../diagrams/drawing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8.jpeg"/><Relationship Id="rId4" Type="http://schemas.microsoft.com/office/2007/relationships/hdphoto" Target="../media/hdphoto2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26-Oct\Cambell%206\JPEG%20FILES\Unlabeled\06_03_Microscopy-U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EAFFF0-1141-8E4E-B0C5-B9460BA8C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6100" y="1360493"/>
            <a:ext cx="4972511" cy="3106732"/>
          </a:xfrm>
        </p:spPr>
        <p:txBody>
          <a:bodyPr anchor="b">
            <a:normAutofit/>
          </a:bodyPr>
          <a:lstStyle/>
          <a:p>
            <a:r>
              <a:rPr lang="en-US" sz="7200">
                <a:solidFill>
                  <a:schemeClr val="tx1"/>
                </a:solidFill>
              </a:rPr>
              <a:t>Navigating the Cell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4A1598B-1957-47CF-AAF4-F7A36DA0E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3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7" name="Graphic 16" descr="Direction">
            <a:extLst>
              <a:ext uri="{FF2B5EF4-FFF2-40B4-BE49-F238E27FC236}">
                <a16:creationId xmlns:a16="http://schemas.microsoft.com/office/drawing/2014/main" id="{E856DF74-0F84-4EB5-B564-1B1BD6C74B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150" y="1526651"/>
            <a:ext cx="3804698" cy="380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795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441192" y="213360"/>
            <a:ext cx="5309616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5224948" y="1212090"/>
            <a:ext cx="1493999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Homogenization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818548" y="1445453"/>
            <a:ext cx="605679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Tissue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cells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775935" y="1834390"/>
            <a:ext cx="1165384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Homogenate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526572" y="2286827"/>
            <a:ext cx="1312860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Centrifugation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469173" y="2666240"/>
            <a:ext cx="652423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1,000 </a:t>
            </a:r>
            <a:r>
              <a:rPr lang="en-US" sz="15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g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489811" y="2882140"/>
            <a:ext cx="609141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10 min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818548" y="2666240"/>
            <a:ext cx="3137077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Supernatant poured into next tube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5037623" y="3148840"/>
            <a:ext cx="759823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20,000 </a:t>
            </a:r>
            <a:r>
              <a:rPr lang="en-US" sz="15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g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110648" y="3364740"/>
            <a:ext cx="609141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20 min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5936148" y="3988627"/>
            <a:ext cx="759823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80,000 </a:t>
            </a:r>
            <a:r>
              <a:rPr lang="en-US" sz="15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g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009173" y="4204527"/>
            <a:ext cx="609141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60 min</a:t>
            </a: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6844198" y="4660140"/>
            <a:ext cx="867225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150,000 </a:t>
            </a:r>
            <a:r>
              <a:rPr lang="en-US" sz="15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g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7098198" y="4876040"/>
            <a:ext cx="352661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3 hr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3854935" y="4266441"/>
            <a:ext cx="1303242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Pellet rich in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nuclei and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cellular debris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420086" y="5163378"/>
            <a:ext cx="1665521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Pellet rich in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mitochondria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(and chloroplasts)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3480285" y="6176203"/>
            <a:ext cx="1280800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Differential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centrifugation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5718660" y="5985703"/>
            <a:ext cx="1327286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Pellet rich in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“microsomes”</a:t>
            </a:r>
          </a:p>
        </p:txBody>
      </p:sp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7588735" y="6214303"/>
            <a:ext cx="1141338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Pellet rich in</a:t>
            </a:r>
          </a:p>
          <a:p>
            <a:pPr>
              <a:lnSpc>
                <a:spcPts val="1700"/>
              </a:lnSpc>
            </a:pPr>
            <a:r>
              <a:rPr lang="en-US" sz="15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ribosomes</a:t>
            </a:r>
          </a:p>
        </p:txBody>
      </p:sp>
      <p:sp>
        <p:nvSpPr>
          <p:cNvPr id="24" name="Freeform 23"/>
          <p:cNvSpPr/>
          <p:nvPr/>
        </p:nvSpPr>
        <p:spPr>
          <a:xfrm>
            <a:off x="4543422" y="1555490"/>
            <a:ext cx="253398" cy="25400"/>
          </a:xfrm>
          <a:custGeom>
            <a:avLst/>
            <a:gdLst>
              <a:gd name="connsiteX0" fmla="*/ 247048 w 253398"/>
              <a:gd name="connsiteY0" fmla="*/ 6350 h 25400"/>
              <a:gd name="connsiteX1" fmla="*/ 6350 w 25339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3398" h="25400">
                <a:moveTo>
                  <a:pt x="247048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5" name="Freeform 3"/>
          <p:cNvSpPr/>
          <p:nvPr/>
        </p:nvSpPr>
        <p:spPr>
          <a:xfrm>
            <a:off x="7319269" y="1637215"/>
            <a:ext cx="25400" cy="235191"/>
          </a:xfrm>
          <a:custGeom>
            <a:avLst/>
            <a:gdLst>
              <a:gd name="connsiteX0" fmla="*/ 6350 w 25400"/>
              <a:gd name="connsiteY0" fmla="*/ 228841 h 235191"/>
              <a:gd name="connsiteX1" fmla="*/ 6350 w 25400"/>
              <a:gd name="connsiteY1" fmla="*/ 6350 h 2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235191">
                <a:moveTo>
                  <a:pt x="6350" y="228841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6" name="Freeform 3"/>
          <p:cNvSpPr/>
          <p:nvPr/>
        </p:nvSpPr>
        <p:spPr>
          <a:xfrm>
            <a:off x="4426133" y="3995299"/>
            <a:ext cx="25400" cy="289864"/>
          </a:xfrm>
          <a:custGeom>
            <a:avLst/>
            <a:gdLst>
              <a:gd name="connsiteX0" fmla="*/ 6350 w 25400"/>
              <a:gd name="connsiteY0" fmla="*/ 283514 h 289864"/>
              <a:gd name="connsiteX1" fmla="*/ 6350 w 25400"/>
              <a:gd name="connsiteY1" fmla="*/ 6350 h 2898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289864">
                <a:moveTo>
                  <a:pt x="6350" y="283514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7" name="Freeform 3"/>
          <p:cNvSpPr/>
          <p:nvPr/>
        </p:nvSpPr>
        <p:spPr>
          <a:xfrm>
            <a:off x="5399892" y="4929944"/>
            <a:ext cx="25400" cy="244665"/>
          </a:xfrm>
          <a:custGeom>
            <a:avLst/>
            <a:gdLst>
              <a:gd name="connsiteX0" fmla="*/ 6350 w 25400"/>
              <a:gd name="connsiteY0" fmla="*/ 238315 h 244665"/>
              <a:gd name="connsiteX1" fmla="*/ 6350 w 25400"/>
              <a:gd name="connsiteY1" fmla="*/ 6350 h 2446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244665">
                <a:moveTo>
                  <a:pt x="6350" y="238315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Freeform 3"/>
          <p:cNvSpPr/>
          <p:nvPr/>
        </p:nvSpPr>
        <p:spPr>
          <a:xfrm>
            <a:off x="6314953" y="5752166"/>
            <a:ext cx="25400" cy="253250"/>
          </a:xfrm>
          <a:custGeom>
            <a:avLst/>
            <a:gdLst>
              <a:gd name="connsiteX0" fmla="*/ 6350 w 25400"/>
              <a:gd name="connsiteY0" fmla="*/ 246900 h 253250"/>
              <a:gd name="connsiteX1" fmla="*/ 6350 w 25400"/>
              <a:gd name="connsiteY1" fmla="*/ 6350 h 253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253250">
                <a:moveTo>
                  <a:pt x="6350" y="246900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Freeform 3"/>
          <p:cNvSpPr/>
          <p:nvPr/>
        </p:nvSpPr>
        <p:spPr>
          <a:xfrm>
            <a:off x="7270464" y="6317583"/>
            <a:ext cx="309067" cy="216128"/>
          </a:xfrm>
          <a:custGeom>
            <a:avLst/>
            <a:gdLst>
              <a:gd name="connsiteX0" fmla="*/ 302717 w 309067"/>
              <a:gd name="connsiteY0" fmla="*/ 6350 h 216128"/>
              <a:gd name="connsiteX1" fmla="*/ 6350 w 309067"/>
              <a:gd name="connsiteY1" fmla="*/ 209778 h 2161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09067" h="216128">
                <a:moveTo>
                  <a:pt x="302717" y="6350"/>
                </a:moveTo>
                <a:lnTo>
                  <a:pt x="6350" y="209778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4654593" y="2897067"/>
            <a:ext cx="122656" cy="1085088"/>
          </a:xfrm>
          <a:custGeom>
            <a:avLst/>
            <a:gdLst>
              <a:gd name="connsiteX0" fmla="*/ 6350 w 122656"/>
              <a:gd name="connsiteY0" fmla="*/ 6350 h 1085088"/>
              <a:gd name="connsiteX1" fmla="*/ 72339 w 122656"/>
              <a:gd name="connsiteY1" fmla="*/ 50342 h 1085088"/>
              <a:gd name="connsiteX2" fmla="*/ 72339 w 122656"/>
              <a:gd name="connsiteY2" fmla="*/ 490321 h 1085088"/>
              <a:gd name="connsiteX3" fmla="*/ 116306 w 122656"/>
              <a:gd name="connsiteY3" fmla="*/ 542556 h 1085088"/>
              <a:gd name="connsiteX4" fmla="*/ 72339 w 122656"/>
              <a:gd name="connsiteY4" fmla="*/ 594766 h 1085088"/>
              <a:gd name="connsiteX5" fmla="*/ 72339 w 122656"/>
              <a:gd name="connsiteY5" fmla="*/ 1034757 h 1085088"/>
              <a:gd name="connsiteX6" fmla="*/ 6350 w 122656"/>
              <a:gd name="connsiteY6" fmla="*/ 1078738 h 1085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2656" h="1085088">
                <a:moveTo>
                  <a:pt x="6350" y="6350"/>
                </a:moveTo>
                <a:cubicBezTo>
                  <a:pt x="6350" y="6350"/>
                  <a:pt x="72339" y="11849"/>
                  <a:pt x="72339" y="50342"/>
                </a:cubicBezTo>
                <a:cubicBezTo>
                  <a:pt x="72339" y="88823"/>
                  <a:pt x="72339" y="460082"/>
                  <a:pt x="72339" y="490321"/>
                </a:cubicBezTo>
                <a:cubicBezTo>
                  <a:pt x="72339" y="520560"/>
                  <a:pt x="116306" y="542556"/>
                  <a:pt x="116306" y="542556"/>
                </a:cubicBezTo>
                <a:cubicBezTo>
                  <a:pt x="116306" y="542556"/>
                  <a:pt x="72339" y="564527"/>
                  <a:pt x="72339" y="594766"/>
                </a:cubicBezTo>
                <a:cubicBezTo>
                  <a:pt x="72339" y="625005"/>
                  <a:pt x="72339" y="996264"/>
                  <a:pt x="72339" y="1034757"/>
                </a:cubicBezTo>
                <a:cubicBezTo>
                  <a:pt x="72339" y="1073251"/>
                  <a:pt x="6350" y="1078738"/>
                  <a:pt x="6350" y="107873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1" name="Freeform 3"/>
          <p:cNvSpPr/>
          <p:nvPr/>
        </p:nvSpPr>
        <p:spPr>
          <a:xfrm>
            <a:off x="5618574" y="3791401"/>
            <a:ext cx="122656" cy="1085088"/>
          </a:xfrm>
          <a:custGeom>
            <a:avLst/>
            <a:gdLst>
              <a:gd name="connsiteX0" fmla="*/ 6350 w 122656"/>
              <a:gd name="connsiteY0" fmla="*/ 6350 h 1085088"/>
              <a:gd name="connsiteX1" fmla="*/ 72326 w 122656"/>
              <a:gd name="connsiteY1" fmla="*/ 50330 h 1085088"/>
              <a:gd name="connsiteX2" fmla="*/ 72326 w 122656"/>
              <a:gd name="connsiteY2" fmla="*/ 490321 h 1085088"/>
              <a:gd name="connsiteX3" fmla="*/ 116306 w 122656"/>
              <a:gd name="connsiteY3" fmla="*/ 542556 h 1085088"/>
              <a:gd name="connsiteX4" fmla="*/ 72326 w 122656"/>
              <a:gd name="connsiteY4" fmla="*/ 594766 h 1085088"/>
              <a:gd name="connsiteX5" fmla="*/ 72326 w 122656"/>
              <a:gd name="connsiteY5" fmla="*/ 1034757 h 1085088"/>
              <a:gd name="connsiteX6" fmla="*/ 6350 w 122656"/>
              <a:gd name="connsiteY6" fmla="*/ 1078738 h 1085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2656" h="1085088">
                <a:moveTo>
                  <a:pt x="6350" y="6350"/>
                </a:moveTo>
                <a:cubicBezTo>
                  <a:pt x="6350" y="6350"/>
                  <a:pt x="72326" y="11861"/>
                  <a:pt x="72326" y="50330"/>
                </a:cubicBezTo>
                <a:cubicBezTo>
                  <a:pt x="72326" y="88823"/>
                  <a:pt x="72326" y="460082"/>
                  <a:pt x="72326" y="490321"/>
                </a:cubicBezTo>
                <a:cubicBezTo>
                  <a:pt x="72326" y="520547"/>
                  <a:pt x="116306" y="542556"/>
                  <a:pt x="116306" y="542556"/>
                </a:cubicBezTo>
                <a:cubicBezTo>
                  <a:pt x="116306" y="542556"/>
                  <a:pt x="72326" y="564527"/>
                  <a:pt x="72326" y="594766"/>
                </a:cubicBezTo>
                <a:cubicBezTo>
                  <a:pt x="72326" y="625005"/>
                  <a:pt x="72326" y="996251"/>
                  <a:pt x="72326" y="1034757"/>
                </a:cubicBezTo>
                <a:cubicBezTo>
                  <a:pt x="72326" y="1073251"/>
                  <a:pt x="6350" y="1078738"/>
                  <a:pt x="6350" y="107873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2" name="Freeform 3"/>
          <p:cNvSpPr/>
          <p:nvPr/>
        </p:nvSpPr>
        <p:spPr>
          <a:xfrm>
            <a:off x="6527563" y="4592899"/>
            <a:ext cx="122656" cy="1085075"/>
          </a:xfrm>
          <a:custGeom>
            <a:avLst/>
            <a:gdLst>
              <a:gd name="connsiteX0" fmla="*/ 6350 w 122656"/>
              <a:gd name="connsiteY0" fmla="*/ 6350 h 1085075"/>
              <a:gd name="connsiteX1" fmla="*/ 72326 w 122656"/>
              <a:gd name="connsiteY1" fmla="*/ 50317 h 1085075"/>
              <a:gd name="connsiteX2" fmla="*/ 72326 w 122656"/>
              <a:gd name="connsiteY2" fmla="*/ 490309 h 1085075"/>
              <a:gd name="connsiteX3" fmla="*/ 116306 w 122656"/>
              <a:gd name="connsiteY3" fmla="*/ 542518 h 1085075"/>
              <a:gd name="connsiteX4" fmla="*/ 72326 w 122656"/>
              <a:gd name="connsiteY4" fmla="*/ 594766 h 1085075"/>
              <a:gd name="connsiteX5" fmla="*/ 72326 w 122656"/>
              <a:gd name="connsiteY5" fmla="*/ 1034745 h 1085075"/>
              <a:gd name="connsiteX6" fmla="*/ 6350 w 122656"/>
              <a:gd name="connsiteY6" fmla="*/ 1078725 h 10850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2656" h="1085075">
                <a:moveTo>
                  <a:pt x="6350" y="6350"/>
                </a:moveTo>
                <a:cubicBezTo>
                  <a:pt x="6350" y="6350"/>
                  <a:pt x="72326" y="11823"/>
                  <a:pt x="72326" y="50317"/>
                </a:cubicBezTo>
                <a:cubicBezTo>
                  <a:pt x="72326" y="88823"/>
                  <a:pt x="72326" y="460070"/>
                  <a:pt x="72326" y="490309"/>
                </a:cubicBezTo>
                <a:cubicBezTo>
                  <a:pt x="72326" y="520547"/>
                  <a:pt x="116306" y="542518"/>
                  <a:pt x="116306" y="542518"/>
                </a:cubicBezTo>
                <a:cubicBezTo>
                  <a:pt x="116306" y="542518"/>
                  <a:pt x="72326" y="564527"/>
                  <a:pt x="72326" y="594766"/>
                </a:cubicBezTo>
                <a:cubicBezTo>
                  <a:pt x="72326" y="624992"/>
                  <a:pt x="72326" y="996251"/>
                  <a:pt x="72326" y="1034745"/>
                </a:cubicBezTo>
                <a:cubicBezTo>
                  <a:pt x="72326" y="1073213"/>
                  <a:pt x="6350" y="1078725"/>
                  <a:pt x="6350" y="107872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4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sz="3400"/>
              <a:t>Eukaryotic cells have</a:t>
            </a:r>
            <a:br>
              <a:rPr lang="en-US" sz="3400"/>
            </a:br>
            <a:r>
              <a:rPr lang="en-US" sz="3400"/>
              <a:t>internal membranes that compartmentalize</a:t>
            </a:r>
            <a:br>
              <a:rPr lang="en-US" sz="3400"/>
            </a:br>
            <a:r>
              <a:rPr lang="en-US" sz="3400"/>
              <a:t>their functions</a:t>
            </a: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0F1DBA5-D35B-413D-A6DF-5C778EF631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666356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35991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dirty="0"/>
              <a:t>Basic features of all cells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77A4426-6ECA-4B2F-A16A-56FEAC86F9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583329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49484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0C66FF-F799-9F43-98B3-BBF74FA0D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Prokaryotic cells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4FD28846-FFFB-454B-A74B-07641AEEEA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9171048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53294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4"/>
          <a:stretch>
            <a:fillRect/>
          </a:stretch>
        </p:blipFill>
        <p:spPr>
          <a:xfrm>
            <a:off x="1822704" y="853440"/>
            <a:ext cx="8546592" cy="515112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5142366" y="1025633"/>
            <a:ext cx="96180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Fimbriae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517016" y="1620946"/>
            <a:ext cx="97462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Nucleoid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940878" y="2197208"/>
            <a:ext cx="124393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Ribosomes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940878" y="2660758"/>
            <a:ext cx="203902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Plasma membrane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837243" y="3048109"/>
            <a:ext cx="1449115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Bacterial</a:t>
            </a:r>
          </a:p>
          <a:p>
            <a:pPr algn="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chromosome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6066291" y="3116371"/>
            <a:ext cx="92333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Cell wall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6099628" y="3518008"/>
            <a:ext cx="121828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Glycocalyx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9465129" y="3837096"/>
            <a:ext cx="730969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0.5</a:t>
            </a:r>
            <a:r>
              <a:rPr lang="el-GR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l-GR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099628" y="4281596"/>
            <a:ext cx="85921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Flagella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1857829" y="5210284"/>
            <a:ext cx="2735749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56616" indent="-356616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(a)	A typical rod-shaped</a:t>
            </a:r>
            <a:b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bacterium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042603" y="5210284"/>
            <a:ext cx="352660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56616" indent="-356616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(b)	A thin section through the</a:t>
            </a:r>
            <a:b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bacterium 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Corynebacterium</a:t>
            </a:r>
            <a:b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diphtheriae </a:t>
            </a: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(colorized TEM)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3955012" y="1192980"/>
            <a:ext cx="1150391" cy="336243"/>
            <a:chOff x="616496" y="-25"/>
            <a:chExt cx="1150391" cy="336243"/>
          </a:xfrm>
        </p:grpSpPr>
        <p:sp>
          <p:nvSpPr>
            <p:cNvPr id="49" name="Freeform 48"/>
            <p:cNvSpPr/>
            <p:nvPr/>
          </p:nvSpPr>
          <p:spPr>
            <a:xfrm>
              <a:off x="616496" y="-25"/>
              <a:ext cx="1150391" cy="124980"/>
            </a:xfrm>
            <a:custGeom>
              <a:avLst/>
              <a:gdLst>
                <a:gd name="connsiteX0" fmla="*/ 6350 w 1150391"/>
                <a:gd name="connsiteY0" fmla="*/ 118630 h 124980"/>
                <a:gd name="connsiteX1" fmla="*/ 1144041 w 1150391"/>
                <a:gd name="connsiteY1" fmla="*/ 6350 h 12498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50391" h="124980">
                  <a:moveTo>
                    <a:pt x="6350" y="118630"/>
                  </a:moveTo>
                  <a:lnTo>
                    <a:pt x="1144041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" name="Freeform 3"/>
            <p:cNvSpPr/>
            <p:nvPr/>
          </p:nvSpPr>
          <p:spPr>
            <a:xfrm>
              <a:off x="763638" y="126"/>
              <a:ext cx="1003249" cy="336092"/>
            </a:xfrm>
            <a:custGeom>
              <a:avLst/>
              <a:gdLst>
                <a:gd name="connsiteX0" fmla="*/ 6350 w 1003249"/>
                <a:gd name="connsiteY0" fmla="*/ 329742 h 336092"/>
                <a:gd name="connsiteX1" fmla="*/ 996899 w 1003249"/>
                <a:gd name="connsiteY1" fmla="*/ 6350 h 33609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003249" h="336092">
                  <a:moveTo>
                    <a:pt x="6350" y="329742"/>
                  </a:moveTo>
                  <a:lnTo>
                    <a:pt x="996899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51" name="Freeform 3"/>
          <p:cNvSpPr/>
          <p:nvPr/>
        </p:nvSpPr>
        <p:spPr>
          <a:xfrm>
            <a:off x="7216130" y="2346012"/>
            <a:ext cx="1955825" cy="590537"/>
          </a:xfrm>
          <a:custGeom>
            <a:avLst/>
            <a:gdLst>
              <a:gd name="connsiteX0" fmla="*/ 1949475 w 1955825"/>
              <a:gd name="connsiteY0" fmla="*/ 584187 h 590537"/>
              <a:gd name="connsiteX1" fmla="*/ 6350 w 1955825"/>
              <a:gd name="connsiteY1" fmla="*/ 6350 h 590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55825" h="590537">
                <a:moveTo>
                  <a:pt x="1949475" y="584187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8011149" y="2813944"/>
            <a:ext cx="1416342" cy="533031"/>
          </a:xfrm>
          <a:custGeom>
            <a:avLst/>
            <a:gdLst>
              <a:gd name="connsiteX0" fmla="*/ 1409991 w 1416342"/>
              <a:gd name="connsiteY0" fmla="*/ 526681 h 533031"/>
              <a:gd name="connsiteX1" fmla="*/ 6350 w 1416342"/>
              <a:gd name="connsiteY1" fmla="*/ 6350 h 5330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16342" h="533031">
                <a:moveTo>
                  <a:pt x="1409991" y="526681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7216130" y="2346012"/>
            <a:ext cx="2090051" cy="750569"/>
          </a:xfrm>
          <a:custGeom>
            <a:avLst/>
            <a:gdLst>
              <a:gd name="connsiteX0" fmla="*/ 2083701 w 2090051"/>
              <a:gd name="connsiteY0" fmla="*/ 744219 h 750569"/>
              <a:gd name="connsiteX1" fmla="*/ 6350 w 2090051"/>
              <a:gd name="connsiteY1" fmla="*/ 6350 h 7505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0051" h="750569">
                <a:moveTo>
                  <a:pt x="2083701" y="744219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3334820" y="2842594"/>
            <a:ext cx="922464" cy="431444"/>
          </a:xfrm>
          <a:custGeom>
            <a:avLst/>
            <a:gdLst>
              <a:gd name="connsiteX0" fmla="*/ 916114 w 922464"/>
              <a:gd name="connsiteY0" fmla="*/ 6350 h 431444"/>
              <a:gd name="connsiteX1" fmla="*/ 6350 w 922464"/>
              <a:gd name="connsiteY1" fmla="*/ 425094 h 4314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22464" h="431444">
                <a:moveTo>
                  <a:pt x="916114" y="6350"/>
                </a:moveTo>
                <a:lnTo>
                  <a:pt x="6350" y="425094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5" name="Freeform 3"/>
          <p:cNvSpPr/>
          <p:nvPr/>
        </p:nvSpPr>
        <p:spPr>
          <a:xfrm>
            <a:off x="7044515" y="3253032"/>
            <a:ext cx="2491397" cy="272072"/>
          </a:xfrm>
          <a:custGeom>
            <a:avLst/>
            <a:gdLst>
              <a:gd name="connsiteX0" fmla="*/ 2485047 w 2491397"/>
              <a:gd name="connsiteY0" fmla="*/ 265722 h 272072"/>
              <a:gd name="connsiteX1" fmla="*/ 6350 w 2491397"/>
              <a:gd name="connsiteY1" fmla="*/ 6350 h 2720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491397" h="272072">
                <a:moveTo>
                  <a:pt x="2485047" y="265722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6" name="Freeform 3"/>
          <p:cNvSpPr/>
          <p:nvPr/>
        </p:nvSpPr>
        <p:spPr>
          <a:xfrm>
            <a:off x="5408069" y="4388527"/>
            <a:ext cx="648423" cy="654964"/>
          </a:xfrm>
          <a:custGeom>
            <a:avLst/>
            <a:gdLst>
              <a:gd name="connsiteX0" fmla="*/ 6350 w 648423"/>
              <a:gd name="connsiteY0" fmla="*/ 648614 h 654964"/>
              <a:gd name="connsiteX1" fmla="*/ 642073 w 648423"/>
              <a:gd name="connsiteY1" fmla="*/ 6350 h 6549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8423" h="654964">
                <a:moveTo>
                  <a:pt x="6350" y="648614"/>
                </a:moveTo>
                <a:lnTo>
                  <a:pt x="642073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7" name="Freeform 3"/>
          <p:cNvSpPr/>
          <p:nvPr/>
        </p:nvSpPr>
        <p:spPr>
          <a:xfrm>
            <a:off x="5408069" y="4388527"/>
            <a:ext cx="648423" cy="654964"/>
          </a:xfrm>
          <a:custGeom>
            <a:avLst/>
            <a:gdLst>
              <a:gd name="connsiteX0" fmla="*/ 6350 w 648423"/>
              <a:gd name="connsiteY0" fmla="*/ 648614 h 654964"/>
              <a:gd name="connsiteX1" fmla="*/ 642073 w 648423"/>
              <a:gd name="connsiteY1" fmla="*/ 6350 h 6549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8423" h="654964">
                <a:moveTo>
                  <a:pt x="6350" y="648614"/>
                </a:moveTo>
                <a:lnTo>
                  <a:pt x="642073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8" name="Freeform 3"/>
          <p:cNvSpPr/>
          <p:nvPr/>
        </p:nvSpPr>
        <p:spPr>
          <a:xfrm>
            <a:off x="5651680" y="4360841"/>
            <a:ext cx="404812" cy="40386"/>
          </a:xfrm>
          <a:custGeom>
            <a:avLst/>
            <a:gdLst>
              <a:gd name="connsiteX0" fmla="*/ 6350 w 404812"/>
              <a:gd name="connsiteY0" fmla="*/ 6350 h 40386"/>
              <a:gd name="connsiteX1" fmla="*/ 398462 w 404812"/>
              <a:gd name="connsiteY1" fmla="*/ 34035 h 40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04812" h="40386">
                <a:moveTo>
                  <a:pt x="6350" y="6350"/>
                </a:moveTo>
                <a:lnTo>
                  <a:pt x="398462" y="34035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9" name="Freeform 3"/>
          <p:cNvSpPr/>
          <p:nvPr/>
        </p:nvSpPr>
        <p:spPr>
          <a:xfrm>
            <a:off x="4790684" y="2809638"/>
            <a:ext cx="1099667" cy="330111"/>
          </a:xfrm>
          <a:custGeom>
            <a:avLst/>
            <a:gdLst>
              <a:gd name="connsiteX0" fmla="*/ 6350 w 1099667"/>
              <a:gd name="connsiteY0" fmla="*/ 323761 h 330111"/>
              <a:gd name="connsiteX1" fmla="*/ 1093317 w 1099667"/>
              <a:gd name="connsiteY1" fmla="*/ 6350 h 330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99667" h="330111">
                <a:moveTo>
                  <a:pt x="6350" y="323761"/>
                </a:moveTo>
                <a:lnTo>
                  <a:pt x="1093317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0" name="Freeform 3"/>
          <p:cNvSpPr/>
          <p:nvPr/>
        </p:nvSpPr>
        <p:spPr>
          <a:xfrm>
            <a:off x="4881693" y="3254937"/>
            <a:ext cx="1123149" cy="25400"/>
          </a:xfrm>
          <a:custGeom>
            <a:avLst/>
            <a:gdLst>
              <a:gd name="connsiteX0" fmla="*/ 6350 w 1123149"/>
              <a:gd name="connsiteY0" fmla="*/ 8166 h 25400"/>
              <a:gd name="connsiteX1" fmla="*/ 1116799 w 112314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3149" h="25400">
                <a:moveTo>
                  <a:pt x="6350" y="8166"/>
                </a:moveTo>
                <a:lnTo>
                  <a:pt x="1116799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1" name="Freeform 3"/>
          <p:cNvSpPr/>
          <p:nvPr/>
        </p:nvSpPr>
        <p:spPr>
          <a:xfrm>
            <a:off x="5003650" y="3494905"/>
            <a:ext cx="1040688" cy="158661"/>
          </a:xfrm>
          <a:custGeom>
            <a:avLst/>
            <a:gdLst>
              <a:gd name="connsiteX0" fmla="*/ 6350 w 1040688"/>
              <a:gd name="connsiteY0" fmla="*/ 6350 h 158661"/>
              <a:gd name="connsiteX1" fmla="*/ 1034338 w 1040688"/>
              <a:gd name="connsiteY1" fmla="*/ 152311 h 1586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40688" h="158661">
                <a:moveTo>
                  <a:pt x="6350" y="6350"/>
                </a:moveTo>
                <a:lnTo>
                  <a:pt x="1034338" y="15231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4117191" y="1784747"/>
            <a:ext cx="1361007" cy="1663484"/>
            <a:chOff x="778675" y="591743"/>
            <a:chExt cx="1361007" cy="1663484"/>
          </a:xfrm>
        </p:grpSpPr>
        <p:sp>
          <p:nvSpPr>
            <p:cNvPr id="63" name="Freeform 3"/>
            <p:cNvSpPr/>
            <p:nvPr/>
          </p:nvSpPr>
          <p:spPr>
            <a:xfrm>
              <a:off x="1191666" y="591743"/>
              <a:ext cx="948016" cy="1029766"/>
            </a:xfrm>
            <a:custGeom>
              <a:avLst/>
              <a:gdLst>
                <a:gd name="connsiteX0" fmla="*/ 6350 w 948016"/>
                <a:gd name="connsiteY0" fmla="*/ 1023416 h 1029766"/>
                <a:gd name="connsiteX1" fmla="*/ 941666 w 948016"/>
                <a:gd name="connsiteY1" fmla="*/ 6350 h 102976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948016" h="1029766">
                  <a:moveTo>
                    <a:pt x="6350" y="1023416"/>
                  </a:moveTo>
                  <a:lnTo>
                    <a:pt x="941666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64" name="Freeform 3"/>
            <p:cNvSpPr/>
            <p:nvPr/>
          </p:nvSpPr>
          <p:spPr>
            <a:xfrm>
              <a:off x="778675" y="1027803"/>
              <a:ext cx="718989" cy="1227424"/>
            </a:xfrm>
            <a:custGeom>
              <a:avLst/>
              <a:gdLst>
                <a:gd name="connsiteX0" fmla="*/ 707148 w 718989"/>
                <a:gd name="connsiteY0" fmla="*/ 1221074 h 1227424"/>
                <a:gd name="connsiteX1" fmla="*/ 705739 w 718989"/>
                <a:gd name="connsiteY1" fmla="*/ 1185514 h 1227424"/>
                <a:gd name="connsiteX2" fmla="*/ 409740 w 718989"/>
                <a:gd name="connsiteY2" fmla="*/ 644240 h 1227424"/>
                <a:gd name="connsiteX3" fmla="*/ 419341 w 718989"/>
                <a:gd name="connsiteY3" fmla="*/ 587357 h 1227424"/>
                <a:gd name="connsiteX4" fmla="*/ 364921 w 718989"/>
                <a:gd name="connsiteY4" fmla="*/ 568193 h 1227424"/>
                <a:gd name="connsiteX5" fmla="*/ 37299 w 718989"/>
                <a:gd name="connsiteY5" fmla="*/ 24607 h 1227424"/>
                <a:gd name="connsiteX6" fmla="*/ 6350 w 718989"/>
                <a:gd name="connsiteY6" fmla="*/ 9113 h 12274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718989" h="1227424">
                  <a:moveTo>
                    <a:pt x="707148" y="1221074"/>
                  </a:moveTo>
                  <a:cubicBezTo>
                    <a:pt x="707148" y="1221074"/>
                    <a:pt x="722261" y="1213543"/>
                    <a:pt x="705739" y="1185514"/>
                  </a:cubicBezTo>
                  <a:cubicBezTo>
                    <a:pt x="665276" y="1116820"/>
                    <a:pt x="439762" y="695218"/>
                    <a:pt x="409740" y="644240"/>
                  </a:cubicBezTo>
                  <a:cubicBezTo>
                    <a:pt x="396773" y="622219"/>
                    <a:pt x="419341" y="587357"/>
                    <a:pt x="419341" y="587357"/>
                  </a:cubicBezTo>
                  <a:cubicBezTo>
                    <a:pt x="419341" y="587357"/>
                    <a:pt x="377888" y="590202"/>
                    <a:pt x="364921" y="568193"/>
                  </a:cubicBezTo>
                  <a:cubicBezTo>
                    <a:pt x="351942" y="546184"/>
                    <a:pt x="53822" y="52636"/>
                    <a:pt x="37299" y="24607"/>
                  </a:cubicBezTo>
                  <a:cubicBezTo>
                    <a:pt x="20802" y="-3421"/>
                    <a:pt x="6350" y="9113"/>
                    <a:pt x="6350" y="9113"/>
                  </a:cubicBez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532908" y="1700725"/>
            <a:ext cx="2485859" cy="744855"/>
            <a:chOff x="3194392" y="507720"/>
            <a:chExt cx="2485859" cy="744855"/>
          </a:xfrm>
        </p:grpSpPr>
        <p:sp>
          <p:nvSpPr>
            <p:cNvPr id="66" name="Freeform 3"/>
            <p:cNvSpPr/>
            <p:nvPr/>
          </p:nvSpPr>
          <p:spPr>
            <a:xfrm>
              <a:off x="5096965" y="507720"/>
              <a:ext cx="583286" cy="744855"/>
            </a:xfrm>
            <a:custGeom>
              <a:avLst/>
              <a:gdLst>
                <a:gd name="connsiteX0" fmla="*/ 11317 w 583286"/>
                <a:gd name="connsiteY0" fmla="*/ 6350 h 744855"/>
                <a:gd name="connsiteX1" fmla="*/ 15203 w 583286"/>
                <a:gd name="connsiteY1" fmla="*/ 41719 h 744855"/>
                <a:gd name="connsiteX2" fmla="*/ 282602 w 583286"/>
                <a:gd name="connsiteY2" fmla="*/ 375284 h 744855"/>
                <a:gd name="connsiteX3" fmla="*/ 277039 w 583286"/>
                <a:gd name="connsiteY3" fmla="*/ 432727 h 744855"/>
                <a:gd name="connsiteX4" fmla="*/ 332652 w 583286"/>
                <a:gd name="connsiteY4" fmla="*/ 447992 h 744855"/>
                <a:gd name="connsiteX5" fmla="*/ 544933 w 583286"/>
                <a:gd name="connsiteY5" fmla="*/ 721804 h 744855"/>
                <a:gd name="connsiteX6" fmla="*/ 576937 w 583286"/>
                <a:gd name="connsiteY6" fmla="*/ 735088 h 74485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583286" h="744855">
                  <a:moveTo>
                    <a:pt x="11317" y="6350"/>
                  </a:moveTo>
                  <a:cubicBezTo>
                    <a:pt x="11317" y="6350"/>
                    <a:pt x="-3224" y="14935"/>
                    <a:pt x="15203" y="41719"/>
                  </a:cubicBezTo>
                  <a:cubicBezTo>
                    <a:pt x="33656" y="68503"/>
                    <a:pt x="268136" y="354228"/>
                    <a:pt x="282602" y="375284"/>
                  </a:cubicBezTo>
                  <a:cubicBezTo>
                    <a:pt x="297105" y="396341"/>
                    <a:pt x="277039" y="432727"/>
                    <a:pt x="277039" y="432727"/>
                  </a:cubicBezTo>
                  <a:cubicBezTo>
                    <a:pt x="277039" y="432727"/>
                    <a:pt x="318199" y="426973"/>
                    <a:pt x="332652" y="447992"/>
                  </a:cubicBezTo>
                  <a:cubicBezTo>
                    <a:pt x="347194" y="469049"/>
                    <a:pt x="526505" y="695032"/>
                    <a:pt x="544933" y="721804"/>
                  </a:cubicBezTo>
                  <a:cubicBezTo>
                    <a:pt x="563335" y="748626"/>
                    <a:pt x="576937" y="735088"/>
                    <a:pt x="576937" y="735088"/>
                  </a:cubicBez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67" name="Freeform 3"/>
            <p:cNvSpPr/>
            <p:nvPr/>
          </p:nvSpPr>
          <p:spPr>
            <a:xfrm>
              <a:off x="3194392" y="575754"/>
              <a:ext cx="2180437" cy="373608"/>
            </a:xfrm>
            <a:custGeom>
              <a:avLst/>
              <a:gdLst>
                <a:gd name="connsiteX0" fmla="*/ 2174087 w 2180437"/>
                <a:gd name="connsiteY0" fmla="*/ 367258 h 373608"/>
                <a:gd name="connsiteX1" fmla="*/ 6350 w 2180437"/>
                <a:gd name="connsiteY1" fmla="*/ 6350 h 3736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180437" h="373608">
                  <a:moveTo>
                    <a:pt x="2174087" y="367258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68" name="Freeform 3"/>
          <p:cNvSpPr/>
          <p:nvPr/>
        </p:nvSpPr>
        <p:spPr>
          <a:xfrm>
            <a:off x="4608718" y="2352641"/>
            <a:ext cx="1292174" cy="638035"/>
          </a:xfrm>
          <a:custGeom>
            <a:avLst/>
            <a:gdLst>
              <a:gd name="connsiteX0" fmla="*/ 6350 w 1292174"/>
              <a:gd name="connsiteY0" fmla="*/ 562000 h 638035"/>
              <a:gd name="connsiteX1" fmla="*/ 1285824 w 1292174"/>
              <a:gd name="connsiteY1" fmla="*/ 6350 h 638035"/>
              <a:gd name="connsiteX2" fmla="*/ 27622 w 1292174"/>
              <a:gd name="connsiteY2" fmla="*/ 631685 h 6380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292174" h="638035">
                <a:moveTo>
                  <a:pt x="6350" y="562000"/>
                </a:moveTo>
                <a:lnTo>
                  <a:pt x="1285824" y="6350"/>
                </a:lnTo>
                <a:lnTo>
                  <a:pt x="27622" y="631685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9" name="Freeform 3"/>
          <p:cNvSpPr/>
          <p:nvPr/>
        </p:nvSpPr>
        <p:spPr>
          <a:xfrm>
            <a:off x="7216130" y="2346012"/>
            <a:ext cx="1955825" cy="590537"/>
          </a:xfrm>
          <a:custGeom>
            <a:avLst/>
            <a:gdLst>
              <a:gd name="connsiteX0" fmla="*/ 1949475 w 1955825"/>
              <a:gd name="connsiteY0" fmla="*/ 584187 h 590537"/>
              <a:gd name="connsiteX1" fmla="*/ 6350 w 1955825"/>
              <a:gd name="connsiteY1" fmla="*/ 6350 h 590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55825" h="590537">
                <a:moveTo>
                  <a:pt x="1949475" y="584187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0" name="Freeform 3"/>
          <p:cNvSpPr/>
          <p:nvPr/>
        </p:nvSpPr>
        <p:spPr>
          <a:xfrm>
            <a:off x="7218527" y="2348409"/>
            <a:ext cx="1955825" cy="590537"/>
          </a:xfrm>
          <a:custGeom>
            <a:avLst/>
            <a:gdLst>
              <a:gd name="connsiteX0" fmla="*/ 1949475 w 1955825"/>
              <a:gd name="connsiteY0" fmla="*/ 584187 h 590537"/>
              <a:gd name="connsiteX1" fmla="*/ 6350 w 1955825"/>
              <a:gd name="connsiteY1" fmla="*/ 6350 h 590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55825" h="590537">
                <a:moveTo>
                  <a:pt x="1949475" y="584187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1" name="Freeform 3"/>
          <p:cNvSpPr/>
          <p:nvPr/>
        </p:nvSpPr>
        <p:spPr>
          <a:xfrm>
            <a:off x="8013546" y="2816341"/>
            <a:ext cx="1416342" cy="533031"/>
          </a:xfrm>
          <a:custGeom>
            <a:avLst/>
            <a:gdLst>
              <a:gd name="connsiteX0" fmla="*/ 1409991 w 1416342"/>
              <a:gd name="connsiteY0" fmla="*/ 526681 h 533031"/>
              <a:gd name="connsiteX1" fmla="*/ 6350 w 1416342"/>
              <a:gd name="connsiteY1" fmla="*/ 6350 h 5330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16342" h="533031">
                <a:moveTo>
                  <a:pt x="1409991" y="526681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2" name="Freeform 3"/>
          <p:cNvSpPr/>
          <p:nvPr/>
        </p:nvSpPr>
        <p:spPr>
          <a:xfrm>
            <a:off x="7218527" y="2348409"/>
            <a:ext cx="2090051" cy="750569"/>
          </a:xfrm>
          <a:custGeom>
            <a:avLst/>
            <a:gdLst>
              <a:gd name="connsiteX0" fmla="*/ 2083701 w 2090051"/>
              <a:gd name="connsiteY0" fmla="*/ 744219 h 750569"/>
              <a:gd name="connsiteX1" fmla="*/ 6350 w 2090051"/>
              <a:gd name="connsiteY1" fmla="*/ 6350 h 7505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0051" h="750569">
                <a:moveTo>
                  <a:pt x="2083701" y="744219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3" name="Freeform 3"/>
          <p:cNvSpPr/>
          <p:nvPr/>
        </p:nvSpPr>
        <p:spPr>
          <a:xfrm>
            <a:off x="3337217" y="2844991"/>
            <a:ext cx="922464" cy="431444"/>
          </a:xfrm>
          <a:custGeom>
            <a:avLst/>
            <a:gdLst>
              <a:gd name="connsiteX0" fmla="*/ 916114 w 922464"/>
              <a:gd name="connsiteY0" fmla="*/ 6350 h 431444"/>
              <a:gd name="connsiteX1" fmla="*/ 6350 w 922464"/>
              <a:gd name="connsiteY1" fmla="*/ 425094 h 4314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22464" h="431444">
                <a:moveTo>
                  <a:pt x="916114" y="6350"/>
                </a:moveTo>
                <a:lnTo>
                  <a:pt x="6350" y="425094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4" name="Freeform 3"/>
          <p:cNvSpPr/>
          <p:nvPr/>
        </p:nvSpPr>
        <p:spPr>
          <a:xfrm>
            <a:off x="7046912" y="3255429"/>
            <a:ext cx="2491397" cy="272072"/>
          </a:xfrm>
          <a:custGeom>
            <a:avLst/>
            <a:gdLst>
              <a:gd name="connsiteX0" fmla="*/ 2485047 w 2491397"/>
              <a:gd name="connsiteY0" fmla="*/ 265722 h 272072"/>
              <a:gd name="connsiteX1" fmla="*/ 6350 w 2491397"/>
              <a:gd name="connsiteY1" fmla="*/ 6350 h 2720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491397" h="272072">
                <a:moveTo>
                  <a:pt x="2485047" y="265722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5" name="Freeform 3"/>
          <p:cNvSpPr/>
          <p:nvPr/>
        </p:nvSpPr>
        <p:spPr>
          <a:xfrm>
            <a:off x="5410466" y="4390924"/>
            <a:ext cx="648423" cy="654964"/>
          </a:xfrm>
          <a:custGeom>
            <a:avLst/>
            <a:gdLst>
              <a:gd name="connsiteX0" fmla="*/ 6350 w 648423"/>
              <a:gd name="connsiteY0" fmla="*/ 648614 h 654964"/>
              <a:gd name="connsiteX1" fmla="*/ 642073 w 648423"/>
              <a:gd name="connsiteY1" fmla="*/ 6350 h 6549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8423" h="654964">
                <a:moveTo>
                  <a:pt x="6350" y="648614"/>
                </a:moveTo>
                <a:lnTo>
                  <a:pt x="642073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6" name="Freeform 3"/>
          <p:cNvSpPr/>
          <p:nvPr/>
        </p:nvSpPr>
        <p:spPr>
          <a:xfrm>
            <a:off x="5410466" y="4390924"/>
            <a:ext cx="648423" cy="654964"/>
          </a:xfrm>
          <a:custGeom>
            <a:avLst/>
            <a:gdLst>
              <a:gd name="connsiteX0" fmla="*/ 6350 w 648423"/>
              <a:gd name="connsiteY0" fmla="*/ 648614 h 654964"/>
              <a:gd name="connsiteX1" fmla="*/ 642073 w 648423"/>
              <a:gd name="connsiteY1" fmla="*/ 6350 h 6549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8423" h="654964">
                <a:moveTo>
                  <a:pt x="6350" y="648614"/>
                </a:moveTo>
                <a:lnTo>
                  <a:pt x="642073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7" name="Freeform 3"/>
          <p:cNvSpPr/>
          <p:nvPr/>
        </p:nvSpPr>
        <p:spPr>
          <a:xfrm>
            <a:off x="5654077" y="4363238"/>
            <a:ext cx="404812" cy="40386"/>
          </a:xfrm>
          <a:custGeom>
            <a:avLst/>
            <a:gdLst>
              <a:gd name="connsiteX0" fmla="*/ 6350 w 404812"/>
              <a:gd name="connsiteY0" fmla="*/ 6350 h 40386"/>
              <a:gd name="connsiteX1" fmla="*/ 398462 w 404812"/>
              <a:gd name="connsiteY1" fmla="*/ 34035 h 40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04812" h="40386">
                <a:moveTo>
                  <a:pt x="6350" y="6350"/>
                </a:moveTo>
                <a:lnTo>
                  <a:pt x="398462" y="34035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8" name="Freeform 3"/>
          <p:cNvSpPr/>
          <p:nvPr/>
        </p:nvSpPr>
        <p:spPr>
          <a:xfrm>
            <a:off x="4793081" y="2812035"/>
            <a:ext cx="1099667" cy="330111"/>
          </a:xfrm>
          <a:custGeom>
            <a:avLst/>
            <a:gdLst>
              <a:gd name="connsiteX0" fmla="*/ 6350 w 1099667"/>
              <a:gd name="connsiteY0" fmla="*/ 323761 h 330111"/>
              <a:gd name="connsiteX1" fmla="*/ 1093317 w 1099667"/>
              <a:gd name="connsiteY1" fmla="*/ 6350 h 330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99667" h="330111">
                <a:moveTo>
                  <a:pt x="6350" y="323761"/>
                </a:moveTo>
                <a:lnTo>
                  <a:pt x="1093317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9" name="Freeform 3"/>
          <p:cNvSpPr/>
          <p:nvPr/>
        </p:nvSpPr>
        <p:spPr>
          <a:xfrm>
            <a:off x="4884090" y="3257334"/>
            <a:ext cx="1123149" cy="25400"/>
          </a:xfrm>
          <a:custGeom>
            <a:avLst/>
            <a:gdLst>
              <a:gd name="connsiteX0" fmla="*/ 6350 w 1123149"/>
              <a:gd name="connsiteY0" fmla="*/ 8166 h 25400"/>
              <a:gd name="connsiteX1" fmla="*/ 1116799 w 112314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3149" h="25400">
                <a:moveTo>
                  <a:pt x="6350" y="8166"/>
                </a:moveTo>
                <a:lnTo>
                  <a:pt x="1116799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0" name="Freeform 3"/>
          <p:cNvSpPr/>
          <p:nvPr/>
        </p:nvSpPr>
        <p:spPr>
          <a:xfrm>
            <a:off x="5006047" y="3497302"/>
            <a:ext cx="1040688" cy="158661"/>
          </a:xfrm>
          <a:custGeom>
            <a:avLst/>
            <a:gdLst>
              <a:gd name="connsiteX0" fmla="*/ 6350 w 1040688"/>
              <a:gd name="connsiteY0" fmla="*/ 6350 h 158661"/>
              <a:gd name="connsiteX1" fmla="*/ 1034338 w 1040688"/>
              <a:gd name="connsiteY1" fmla="*/ 152311 h 1586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40688" h="158661">
                <a:moveTo>
                  <a:pt x="6350" y="6350"/>
                </a:moveTo>
                <a:lnTo>
                  <a:pt x="1034338" y="15231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4119588" y="1787144"/>
            <a:ext cx="1361007" cy="1663484"/>
            <a:chOff x="778675" y="591743"/>
            <a:chExt cx="1361007" cy="1663484"/>
          </a:xfrm>
        </p:grpSpPr>
        <p:sp>
          <p:nvSpPr>
            <p:cNvPr id="82" name="Freeform 3"/>
            <p:cNvSpPr/>
            <p:nvPr/>
          </p:nvSpPr>
          <p:spPr>
            <a:xfrm>
              <a:off x="1191666" y="591743"/>
              <a:ext cx="948016" cy="1029766"/>
            </a:xfrm>
            <a:custGeom>
              <a:avLst/>
              <a:gdLst>
                <a:gd name="connsiteX0" fmla="*/ 6350 w 948016"/>
                <a:gd name="connsiteY0" fmla="*/ 1023416 h 1029766"/>
                <a:gd name="connsiteX1" fmla="*/ 941666 w 948016"/>
                <a:gd name="connsiteY1" fmla="*/ 6350 h 102976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948016" h="1029766">
                  <a:moveTo>
                    <a:pt x="6350" y="1023416"/>
                  </a:moveTo>
                  <a:lnTo>
                    <a:pt x="941666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83" name="Freeform 3"/>
            <p:cNvSpPr/>
            <p:nvPr/>
          </p:nvSpPr>
          <p:spPr>
            <a:xfrm>
              <a:off x="778675" y="1027803"/>
              <a:ext cx="718989" cy="1227424"/>
            </a:xfrm>
            <a:custGeom>
              <a:avLst/>
              <a:gdLst>
                <a:gd name="connsiteX0" fmla="*/ 707148 w 718989"/>
                <a:gd name="connsiteY0" fmla="*/ 1221074 h 1227424"/>
                <a:gd name="connsiteX1" fmla="*/ 705739 w 718989"/>
                <a:gd name="connsiteY1" fmla="*/ 1185514 h 1227424"/>
                <a:gd name="connsiteX2" fmla="*/ 409740 w 718989"/>
                <a:gd name="connsiteY2" fmla="*/ 644240 h 1227424"/>
                <a:gd name="connsiteX3" fmla="*/ 419341 w 718989"/>
                <a:gd name="connsiteY3" fmla="*/ 587357 h 1227424"/>
                <a:gd name="connsiteX4" fmla="*/ 364921 w 718989"/>
                <a:gd name="connsiteY4" fmla="*/ 568193 h 1227424"/>
                <a:gd name="connsiteX5" fmla="*/ 37299 w 718989"/>
                <a:gd name="connsiteY5" fmla="*/ 24607 h 1227424"/>
                <a:gd name="connsiteX6" fmla="*/ 6350 w 718989"/>
                <a:gd name="connsiteY6" fmla="*/ 9113 h 12274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718989" h="1227424">
                  <a:moveTo>
                    <a:pt x="707148" y="1221074"/>
                  </a:moveTo>
                  <a:cubicBezTo>
                    <a:pt x="707148" y="1221074"/>
                    <a:pt x="722261" y="1213543"/>
                    <a:pt x="705739" y="1185514"/>
                  </a:cubicBezTo>
                  <a:cubicBezTo>
                    <a:pt x="665276" y="1116820"/>
                    <a:pt x="439762" y="695218"/>
                    <a:pt x="409740" y="644240"/>
                  </a:cubicBezTo>
                  <a:cubicBezTo>
                    <a:pt x="396773" y="622219"/>
                    <a:pt x="419341" y="587357"/>
                    <a:pt x="419341" y="587357"/>
                  </a:cubicBezTo>
                  <a:cubicBezTo>
                    <a:pt x="419341" y="587357"/>
                    <a:pt x="377888" y="590202"/>
                    <a:pt x="364921" y="568193"/>
                  </a:cubicBezTo>
                  <a:cubicBezTo>
                    <a:pt x="351942" y="546184"/>
                    <a:pt x="53822" y="52636"/>
                    <a:pt x="37299" y="24607"/>
                  </a:cubicBezTo>
                  <a:cubicBezTo>
                    <a:pt x="20802" y="-3421"/>
                    <a:pt x="6350" y="9113"/>
                    <a:pt x="6350" y="911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535305" y="1703122"/>
            <a:ext cx="2485859" cy="744855"/>
            <a:chOff x="3194392" y="507720"/>
            <a:chExt cx="2485859" cy="744855"/>
          </a:xfrm>
        </p:grpSpPr>
        <p:sp>
          <p:nvSpPr>
            <p:cNvPr id="85" name="Freeform 3"/>
            <p:cNvSpPr/>
            <p:nvPr/>
          </p:nvSpPr>
          <p:spPr>
            <a:xfrm>
              <a:off x="5096965" y="507720"/>
              <a:ext cx="583286" cy="744855"/>
            </a:xfrm>
            <a:custGeom>
              <a:avLst/>
              <a:gdLst>
                <a:gd name="connsiteX0" fmla="*/ 11317 w 583286"/>
                <a:gd name="connsiteY0" fmla="*/ 6350 h 744855"/>
                <a:gd name="connsiteX1" fmla="*/ 15203 w 583286"/>
                <a:gd name="connsiteY1" fmla="*/ 41719 h 744855"/>
                <a:gd name="connsiteX2" fmla="*/ 282602 w 583286"/>
                <a:gd name="connsiteY2" fmla="*/ 375284 h 744855"/>
                <a:gd name="connsiteX3" fmla="*/ 277039 w 583286"/>
                <a:gd name="connsiteY3" fmla="*/ 432727 h 744855"/>
                <a:gd name="connsiteX4" fmla="*/ 332652 w 583286"/>
                <a:gd name="connsiteY4" fmla="*/ 447992 h 744855"/>
                <a:gd name="connsiteX5" fmla="*/ 544933 w 583286"/>
                <a:gd name="connsiteY5" fmla="*/ 721804 h 744855"/>
                <a:gd name="connsiteX6" fmla="*/ 576937 w 583286"/>
                <a:gd name="connsiteY6" fmla="*/ 735088 h 74485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583286" h="744855">
                  <a:moveTo>
                    <a:pt x="11317" y="6350"/>
                  </a:moveTo>
                  <a:cubicBezTo>
                    <a:pt x="11317" y="6350"/>
                    <a:pt x="-3224" y="14935"/>
                    <a:pt x="15203" y="41719"/>
                  </a:cubicBezTo>
                  <a:cubicBezTo>
                    <a:pt x="33656" y="68503"/>
                    <a:pt x="268136" y="354228"/>
                    <a:pt x="282602" y="375284"/>
                  </a:cubicBezTo>
                  <a:cubicBezTo>
                    <a:pt x="297105" y="396341"/>
                    <a:pt x="277039" y="432727"/>
                    <a:pt x="277039" y="432727"/>
                  </a:cubicBezTo>
                  <a:cubicBezTo>
                    <a:pt x="277039" y="432727"/>
                    <a:pt x="318199" y="426973"/>
                    <a:pt x="332652" y="447992"/>
                  </a:cubicBezTo>
                  <a:cubicBezTo>
                    <a:pt x="347194" y="469049"/>
                    <a:pt x="526505" y="695032"/>
                    <a:pt x="544933" y="721804"/>
                  </a:cubicBezTo>
                  <a:cubicBezTo>
                    <a:pt x="563335" y="748626"/>
                    <a:pt x="576937" y="735088"/>
                    <a:pt x="576937" y="73508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86" name="Freeform 3"/>
            <p:cNvSpPr/>
            <p:nvPr/>
          </p:nvSpPr>
          <p:spPr>
            <a:xfrm>
              <a:off x="3194392" y="575754"/>
              <a:ext cx="2180437" cy="373608"/>
            </a:xfrm>
            <a:custGeom>
              <a:avLst/>
              <a:gdLst>
                <a:gd name="connsiteX0" fmla="*/ 2174087 w 2180437"/>
                <a:gd name="connsiteY0" fmla="*/ 367258 h 373608"/>
                <a:gd name="connsiteX1" fmla="*/ 6350 w 2180437"/>
                <a:gd name="connsiteY1" fmla="*/ 6350 h 3736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180437" h="373608">
                  <a:moveTo>
                    <a:pt x="2174087" y="367258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87" name="Freeform 3"/>
          <p:cNvSpPr/>
          <p:nvPr/>
        </p:nvSpPr>
        <p:spPr>
          <a:xfrm>
            <a:off x="4611115" y="2355038"/>
            <a:ext cx="1292174" cy="638035"/>
          </a:xfrm>
          <a:custGeom>
            <a:avLst/>
            <a:gdLst>
              <a:gd name="connsiteX0" fmla="*/ 6350 w 1292174"/>
              <a:gd name="connsiteY0" fmla="*/ 562000 h 638035"/>
              <a:gd name="connsiteX1" fmla="*/ 1285824 w 1292174"/>
              <a:gd name="connsiteY1" fmla="*/ 6350 h 638035"/>
              <a:gd name="connsiteX2" fmla="*/ 27622 w 1292174"/>
              <a:gd name="connsiteY2" fmla="*/ 631685 h 6380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292174" h="638035">
                <a:moveTo>
                  <a:pt x="6350" y="562000"/>
                </a:moveTo>
                <a:lnTo>
                  <a:pt x="1285824" y="6350"/>
                </a:lnTo>
                <a:lnTo>
                  <a:pt x="27622" y="631685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8" name="Freeform 3"/>
          <p:cNvSpPr/>
          <p:nvPr/>
        </p:nvSpPr>
        <p:spPr>
          <a:xfrm>
            <a:off x="7218527" y="2348409"/>
            <a:ext cx="1955825" cy="590537"/>
          </a:xfrm>
          <a:custGeom>
            <a:avLst/>
            <a:gdLst>
              <a:gd name="connsiteX0" fmla="*/ 1949475 w 1955825"/>
              <a:gd name="connsiteY0" fmla="*/ 584187 h 590537"/>
              <a:gd name="connsiteX1" fmla="*/ 6350 w 1955825"/>
              <a:gd name="connsiteY1" fmla="*/ 6350 h 590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955825" h="590537">
                <a:moveTo>
                  <a:pt x="1949475" y="584187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9349352" y="3771900"/>
            <a:ext cx="930504" cy="86864"/>
            <a:chOff x="4597400" y="4654550"/>
            <a:chExt cx="333375" cy="133350"/>
          </a:xfrm>
        </p:grpSpPr>
        <p:sp>
          <p:nvSpPr>
            <p:cNvPr id="90" name="Freeform 89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72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BAF2513-7249-D84E-B343-1DCD2A27A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Eukaryotic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320412"/>
            <a:ext cx="10058400" cy="3851787"/>
          </a:xfrm>
        </p:spPr>
        <p:txBody>
          <a:bodyPr>
            <a:normAutofit/>
          </a:bodyPr>
          <a:lstStyle/>
          <a:p>
            <a:pPr lvl="1" algn="just"/>
            <a:r>
              <a:rPr lang="en-US" sz="2400" dirty="0"/>
              <a:t>DNA in a nucleus that is bounded by a double membrane</a:t>
            </a:r>
          </a:p>
          <a:p>
            <a:pPr lvl="1" algn="just"/>
            <a:r>
              <a:rPr lang="en-US" sz="2400" dirty="0"/>
              <a:t>Membrane-bound organelles</a:t>
            </a:r>
          </a:p>
          <a:p>
            <a:pPr lvl="1" algn="just"/>
            <a:r>
              <a:rPr lang="en-US" sz="2400" b="1" dirty="0"/>
              <a:t>Cytoplasm</a:t>
            </a:r>
            <a:r>
              <a:rPr lang="en-US" sz="2400" dirty="0"/>
              <a:t> in the region between the plasma membrane and nucleus</a:t>
            </a:r>
          </a:p>
          <a:p>
            <a:pPr lvl="1" algn="just"/>
            <a:r>
              <a:rPr lang="en-US" sz="2400" dirty="0"/>
              <a:t>Eukaryotic cells are generally much larger than prokaryotic cells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008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905005D-E21C-C248-B77B-BA38B6AFD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Plasma Membrane</a:t>
            </a: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B1F12A1-F74C-0D4E-A145-E33D3E89BF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774" b="3678"/>
          <a:stretch/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6216" y="2320412"/>
            <a:ext cx="4632031" cy="38517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just">
              <a:buFont typeface="Wingdings 2" charset="2"/>
              <a:buNone/>
            </a:pPr>
            <a:r>
              <a:rPr lang="en-US" dirty="0"/>
              <a:t>The </a:t>
            </a:r>
            <a:r>
              <a:rPr lang="en-US" b="1" dirty="0"/>
              <a:t>plasma membrane</a:t>
            </a:r>
            <a:r>
              <a:rPr lang="en-US" dirty="0"/>
              <a:t> is a selective barrier that allows sufficient passage of oxygen, nutrients, and waste to service the volume of every cell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854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1822704" y="213360"/>
            <a:ext cx="8546592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668846" y="235743"/>
            <a:ext cx="1897955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ENDOPLASMIC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RETICULUM (ER)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409277" y="873917"/>
            <a:ext cx="111569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Rough ER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098002" y="1534317"/>
            <a:ext cx="107721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Flagellum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824952" y="2064542"/>
            <a:ext cx="134652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Centrosome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9176540" y="2423318"/>
            <a:ext cx="1166986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Plasma</a:t>
            </a:r>
          </a:p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membrane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282027" y="3213892"/>
            <a:ext cx="1966564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CYTOSKELETON: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2540791" y="3537742"/>
            <a:ext cx="162865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Microfilaments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843877" y="3813968"/>
            <a:ext cx="2345194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172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Intermediate filaments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704303" y="4110830"/>
            <a:ext cx="143629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Microtubules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2837652" y="4642642"/>
            <a:ext cx="1000274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Microvilli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8914602" y="4434680"/>
            <a:ext cx="124393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Ribosomes</a:t>
            </a: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8355803" y="5153817"/>
            <a:ext cx="175689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Golgi apparatus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2704302" y="5457030"/>
            <a:ext cx="130805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Peroxisome</a:t>
            </a: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7984327" y="5826917"/>
            <a:ext cx="113274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Lysosome</a:t>
            </a: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3931441" y="6265067"/>
            <a:ext cx="160300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Mitochondrion</a:t>
            </a:r>
          </a:p>
        </p:txBody>
      </p: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7995440" y="756443"/>
            <a:ext cx="1000274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Nuclear</a:t>
            </a:r>
          </a:p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envelope</a:t>
            </a: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7995440" y="1339055"/>
            <a:ext cx="110286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Nucleolus</a:t>
            </a: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7995440" y="1667667"/>
            <a:ext cx="115416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Chromatin</a:t>
            </a: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5723726" y="873917"/>
            <a:ext cx="124393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Smooth ER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9278929" y="1234281"/>
            <a:ext cx="111569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NUCLEUS</a:t>
            </a:r>
          </a:p>
        </p:txBody>
      </p:sp>
      <p:sp>
        <p:nvSpPr>
          <p:cNvPr id="27" name="Freeform 3"/>
          <p:cNvSpPr/>
          <p:nvPr/>
        </p:nvSpPr>
        <p:spPr>
          <a:xfrm>
            <a:off x="5829280" y="1134440"/>
            <a:ext cx="315429" cy="1301496"/>
          </a:xfrm>
          <a:custGeom>
            <a:avLst/>
            <a:gdLst>
              <a:gd name="connsiteX0" fmla="*/ 6350 w 315429"/>
              <a:gd name="connsiteY0" fmla="*/ 1295145 h 1301496"/>
              <a:gd name="connsiteX1" fmla="*/ 309079 w 315429"/>
              <a:gd name="connsiteY1" fmla="*/ 6350 h 13014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15429" h="1301496">
                <a:moveTo>
                  <a:pt x="6350" y="1295145"/>
                </a:moveTo>
                <a:lnTo>
                  <a:pt x="309079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4173681" y="3927298"/>
            <a:ext cx="503986" cy="155130"/>
          </a:xfrm>
          <a:custGeom>
            <a:avLst/>
            <a:gdLst>
              <a:gd name="connsiteX0" fmla="*/ 497636 w 503986"/>
              <a:gd name="connsiteY0" fmla="*/ 148780 h 155130"/>
              <a:gd name="connsiteX1" fmla="*/ 6350 w 503986"/>
              <a:gd name="connsiteY1" fmla="*/ 6350 h 1551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03986" h="155130">
                <a:moveTo>
                  <a:pt x="497636" y="148780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2" name="Freeform 3"/>
          <p:cNvSpPr/>
          <p:nvPr/>
        </p:nvSpPr>
        <p:spPr>
          <a:xfrm>
            <a:off x="4017433" y="4864596"/>
            <a:ext cx="1010894" cy="740054"/>
          </a:xfrm>
          <a:custGeom>
            <a:avLst/>
            <a:gdLst>
              <a:gd name="connsiteX0" fmla="*/ 1004544 w 1010894"/>
              <a:gd name="connsiteY0" fmla="*/ 6350 h 740054"/>
              <a:gd name="connsiteX1" fmla="*/ 6350 w 1010894"/>
              <a:gd name="connsiteY1" fmla="*/ 733704 h 740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0894" h="740054">
                <a:moveTo>
                  <a:pt x="1004544" y="6350"/>
                </a:moveTo>
                <a:lnTo>
                  <a:pt x="6350" y="733704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3" name="Freeform 3"/>
          <p:cNvSpPr/>
          <p:nvPr/>
        </p:nvSpPr>
        <p:spPr>
          <a:xfrm>
            <a:off x="4638666" y="5059540"/>
            <a:ext cx="1522196" cy="1197304"/>
          </a:xfrm>
          <a:custGeom>
            <a:avLst/>
            <a:gdLst>
              <a:gd name="connsiteX0" fmla="*/ 1515846 w 1522196"/>
              <a:gd name="connsiteY0" fmla="*/ 6350 h 1197304"/>
              <a:gd name="connsiteX1" fmla="*/ 6350 w 1522196"/>
              <a:gd name="connsiteY1" fmla="*/ 1190955 h 11973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2196" h="1197304">
                <a:moveTo>
                  <a:pt x="1515846" y="6350"/>
                </a:moveTo>
                <a:lnTo>
                  <a:pt x="6350" y="1190955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4" name="Freeform 3"/>
          <p:cNvSpPr/>
          <p:nvPr/>
        </p:nvSpPr>
        <p:spPr>
          <a:xfrm>
            <a:off x="4315362" y="746481"/>
            <a:ext cx="2604096" cy="116128"/>
          </a:xfrm>
          <a:custGeom>
            <a:avLst/>
            <a:gdLst>
              <a:gd name="connsiteX0" fmla="*/ 2597746 w 2604096"/>
              <a:gd name="connsiteY0" fmla="*/ 109778 h 116128"/>
              <a:gd name="connsiteX1" fmla="*/ 2546057 w 2604096"/>
              <a:gd name="connsiteY1" fmla="*/ 49669 h 116128"/>
              <a:gd name="connsiteX2" fmla="*/ 1366799 w 2604096"/>
              <a:gd name="connsiteY2" fmla="*/ 46431 h 116128"/>
              <a:gd name="connsiteX3" fmla="*/ 1305356 w 2604096"/>
              <a:gd name="connsiteY3" fmla="*/ 6350 h 116128"/>
              <a:gd name="connsiteX4" fmla="*/ 1243939 w 2604096"/>
              <a:gd name="connsiteY4" fmla="*/ 46431 h 116128"/>
              <a:gd name="connsiteX5" fmla="*/ 58077 w 2604096"/>
              <a:gd name="connsiteY5" fmla="*/ 46431 h 116128"/>
              <a:gd name="connsiteX6" fmla="*/ 6350 w 2604096"/>
              <a:gd name="connsiteY6" fmla="*/ 106540 h 1161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604096" h="116128">
                <a:moveTo>
                  <a:pt x="2597746" y="109778"/>
                </a:moveTo>
                <a:cubicBezTo>
                  <a:pt x="2597746" y="109778"/>
                  <a:pt x="2591282" y="49669"/>
                  <a:pt x="2546057" y="49669"/>
                </a:cubicBezTo>
                <a:cubicBezTo>
                  <a:pt x="2500795" y="49669"/>
                  <a:pt x="1402334" y="46431"/>
                  <a:pt x="1366799" y="46431"/>
                </a:cubicBezTo>
                <a:cubicBezTo>
                  <a:pt x="1331213" y="46431"/>
                  <a:pt x="1305356" y="6350"/>
                  <a:pt x="1305356" y="6350"/>
                </a:cubicBezTo>
                <a:cubicBezTo>
                  <a:pt x="1305356" y="6350"/>
                  <a:pt x="1279512" y="46431"/>
                  <a:pt x="1243939" y="46431"/>
                </a:cubicBezTo>
                <a:cubicBezTo>
                  <a:pt x="1208379" y="46431"/>
                  <a:pt x="103339" y="46431"/>
                  <a:pt x="58077" y="46431"/>
                </a:cubicBezTo>
                <a:cubicBezTo>
                  <a:pt x="12788" y="46431"/>
                  <a:pt x="6350" y="106540"/>
                  <a:pt x="6350" y="10654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5" name="Freeform 3"/>
          <p:cNvSpPr/>
          <p:nvPr/>
        </p:nvSpPr>
        <p:spPr>
          <a:xfrm>
            <a:off x="9130545" y="779895"/>
            <a:ext cx="112915" cy="1163218"/>
          </a:xfrm>
          <a:custGeom>
            <a:avLst/>
            <a:gdLst>
              <a:gd name="connsiteX0" fmla="*/ 6350 w 112915"/>
              <a:gd name="connsiteY0" fmla="*/ 6350 h 1163218"/>
              <a:gd name="connsiteX1" fmla="*/ 66484 w 112915"/>
              <a:gd name="connsiteY1" fmla="*/ 33388 h 1163218"/>
              <a:gd name="connsiteX2" fmla="*/ 66484 w 112915"/>
              <a:gd name="connsiteY2" fmla="*/ 555879 h 1163218"/>
              <a:gd name="connsiteX3" fmla="*/ 106565 w 112915"/>
              <a:gd name="connsiteY3" fmla="*/ 587997 h 1163218"/>
              <a:gd name="connsiteX4" fmla="*/ 66484 w 112915"/>
              <a:gd name="connsiteY4" fmla="*/ 620102 h 1163218"/>
              <a:gd name="connsiteX5" fmla="*/ 66484 w 112915"/>
              <a:gd name="connsiteY5" fmla="*/ 1129817 h 1163218"/>
              <a:gd name="connsiteX6" fmla="*/ 6350 w 112915"/>
              <a:gd name="connsiteY6" fmla="*/ 1156868 h 1163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12915" h="1163218">
                <a:moveTo>
                  <a:pt x="6350" y="6350"/>
                </a:moveTo>
                <a:cubicBezTo>
                  <a:pt x="6350" y="6350"/>
                  <a:pt x="66484" y="9728"/>
                  <a:pt x="66484" y="33388"/>
                </a:cubicBezTo>
                <a:cubicBezTo>
                  <a:pt x="66484" y="57061"/>
                  <a:pt x="66484" y="537273"/>
                  <a:pt x="66484" y="555879"/>
                </a:cubicBezTo>
                <a:cubicBezTo>
                  <a:pt x="66484" y="574471"/>
                  <a:pt x="106565" y="587997"/>
                  <a:pt x="106565" y="587997"/>
                </a:cubicBezTo>
                <a:cubicBezTo>
                  <a:pt x="106565" y="587997"/>
                  <a:pt x="66484" y="601510"/>
                  <a:pt x="66484" y="620102"/>
                </a:cubicBezTo>
                <a:cubicBezTo>
                  <a:pt x="66484" y="638695"/>
                  <a:pt x="66484" y="1106157"/>
                  <a:pt x="66484" y="1129817"/>
                </a:cubicBezTo>
                <a:cubicBezTo>
                  <a:pt x="66484" y="1153477"/>
                  <a:pt x="6350" y="1156868"/>
                  <a:pt x="6350" y="115686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6" name="Freeform 3"/>
          <p:cNvSpPr/>
          <p:nvPr/>
        </p:nvSpPr>
        <p:spPr>
          <a:xfrm>
            <a:off x="7554320" y="1791730"/>
            <a:ext cx="415264" cy="748639"/>
          </a:xfrm>
          <a:custGeom>
            <a:avLst/>
            <a:gdLst>
              <a:gd name="connsiteX0" fmla="*/ 6350 w 415264"/>
              <a:gd name="connsiteY0" fmla="*/ 742289 h 748639"/>
              <a:gd name="connsiteX1" fmla="*/ 408914 w 415264"/>
              <a:gd name="connsiteY1" fmla="*/ 6350 h 7486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5264" h="748639">
                <a:moveTo>
                  <a:pt x="6350" y="742289"/>
                </a:moveTo>
                <a:lnTo>
                  <a:pt x="408914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7" name="Freeform 3"/>
          <p:cNvSpPr/>
          <p:nvPr/>
        </p:nvSpPr>
        <p:spPr>
          <a:xfrm>
            <a:off x="7070272" y="1452792"/>
            <a:ext cx="899312" cy="1293075"/>
          </a:xfrm>
          <a:custGeom>
            <a:avLst/>
            <a:gdLst>
              <a:gd name="connsiteX0" fmla="*/ 6350 w 899312"/>
              <a:gd name="connsiteY0" fmla="*/ 1286725 h 1293075"/>
              <a:gd name="connsiteX1" fmla="*/ 892962 w 899312"/>
              <a:gd name="connsiteY1" fmla="*/ 6350 h 12930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99312" h="1293075">
                <a:moveTo>
                  <a:pt x="6350" y="1286725"/>
                </a:moveTo>
                <a:lnTo>
                  <a:pt x="892962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8" name="Freeform 3"/>
          <p:cNvSpPr/>
          <p:nvPr/>
        </p:nvSpPr>
        <p:spPr>
          <a:xfrm>
            <a:off x="7304066" y="898145"/>
            <a:ext cx="665518" cy="970483"/>
          </a:xfrm>
          <a:custGeom>
            <a:avLst/>
            <a:gdLst>
              <a:gd name="connsiteX0" fmla="*/ 6350 w 665518"/>
              <a:gd name="connsiteY0" fmla="*/ 964133 h 970483"/>
              <a:gd name="connsiteX1" fmla="*/ 659168 w 665518"/>
              <a:gd name="connsiteY1" fmla="*/ 6350 h 970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5518" h="970483">
                <a:moveTo>
                  <a:pt x="6350" y="964133"/>
                </a:moveTo>
                <a:lnTo>
                  <a:pt x="659168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4190662" y="2215910"/>
            <a:ext cx="1371167" cy="2148585"/>
            <a:chOff x="2666661" y="2215909"/>
            <a:chExt cx="1371167" cy="2148585"/>
          </a:xfrm>
        </p:grpSpPr>
        <p:sp>
          <p:nvSpPr>
            <p:cNvPr id="39" name="Freeform 3"/>
            <p:cNvSpPr/>
            <p:nvPr/>
          </p:nvSpPr>
          <p:spPr>
            <a:xfrm>
              <a:off x="3643542" y="4064697"/>
              <a:ext cx="394286" cy="299797"/>
            </a:xfrm>
            <a:custGeom>
              <a:avLst/>
              <a:gdLst>
                <a:gd name="connsiteX0" fmla="*/ 387936 w 394286"/>
                <a:gd name="connsiteY0" fmla="*/ 36310 h 299797"/>
                <a:gd name="connsiteX1" fmla="*/ 320233 w 394286"/>
                <a:gd name="connsiteY1" fmla="*/ 11152 h 299797"/>
                <a:gd name="connsiteX2" fmla="*/ 207609 w 394286"/>
                <a:gd name="connsiteY2" fmla="*/ 88266 h 299797"/>
                <a:gd name="connsiteX3" fmla="*/ 145544 w 394286"/>
                <a:gd name="connsiteY3" fmla="*/ 83745 h 299797"/>
                <a:gd name="connsiteX4" fmla="*/ 130533 w 394286"/>
                <a:gd name="connsiteY4" fmla="*/ 144095 h 299797"/>
                <a:gd name="connsiteX5" fmla="*/ 17884 w 394286"/>
                <a:gd name="connsiteY5" fmla="*/ 221248 h 299797"/>
                <a:gd name="connsiteX6" fmla="*/ 20703 w 394286"/>
                <a:gd name="connsiteY6" fmla="*/ 293447 h 2997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394286" h="299797">
                  <a:moveTo>
                    <a:pt x="387936" y="36310"/>
                  </a:moveTo>
                  <a:cubicBezTo>
                    <a:pt x="387936" y="36310"/>
                    <a:pt x="348744" y="-9549"/>
                    <a:pt x="320233" y="11152"/>
                  </a:cubicBezTo>
                  <a:cubicBezTo>
                    <a:pt x="291797" y="31700"/>
                    <a:pt x="229936" y="72124"/>
                    <a:pt x="207609" y="88266"/>
                  </a:cubicBezTo>
                  <a:cubicBezTo>
                    <a:pt x="185282" y="104446"/>
                    <a:pt x="145544" y="83745"/>
                    <a:pt x="145544" y="83745"/>
                  </a:cubicBezTo>
                  <a:cubicBezTo>
                    <a:pt x="145544" y="83745"/>
                    <a:pt x="152808" y="127928"/>
                    <a:pt x="130533" y="144095"/>
                  </a:cubicBezTo>
                  <a:cubicBezTo>
                    <a:pt x="108219" y="160249"/>
                    <a:pt x="46319" y="200636"/>
                    <a:pt x="17884" y="221248"/>
                  </a:cubicBezTo>
                  <a:cubicBezTo>
                    <a:pt x="-10500" y="241796"/>
                    <a:pt x="20703" y="293447"/>
                    <a:pt x="20703" y="293447"/>
                  </a:cubicBez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" name="Freeform 3"/>
            <p:cNvSpPr/>
            <p:nvPr/>
          </p:nvSpPr>
          <p:spPr>
            <a:xfrm>
              <a:off x="2666661" y="2215909"/>
              <a:ext cx="1131582" cy="1939035"/>
            </a:xfrm>
            <a:custGeom>
              <a:avLst/>
              <a:gdLst>
                <a:gd name="connsiteX0" fmla="*/ 1125232 w 1131582"/>
                <a:gd name="connsiteY0" fmla="*/ 1932685 h 1939035"/>
                <a:gd name="connsiteX1" fmla="*/ 6350 w 1131582"/>
                <a:gd name="connsiteY1" fmla="*/ 6350 h 193903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31582" h="1939035">
                  <a:moveTo>
                    <a:pt x="1125232" y="1932685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41" name="Freeform 3"/>
          <p:cNvSpPr/>
          <p:nvPr/>
        </p:nvSpPr>
        <p:spPr>
          <a:xfrm>
            <a:off x="8891542" y="2545487"/>
            <a:ext cx="261289" cy="182562"/>
          </a:xfrm>
          <a:custGeom>
            <a:avLst/>
            <a:gdLst>
              <a:gd name="connsiteX0" fmla="*/ 6350 w 261289"/>
              <a:gd name="connsiteY0" fmla="*/ 176212 h 182562"/>
              <a:gd name="connsiteX1" fmla="*/ 254939 w 261289"/>
              <a:gd name="connsiteY1" fmla="*/ 6350 h 1825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1289" h="182562">
                <a:moveTo>
                  <a:pt x="6350" y="176212"/>
                </a:moveTo>
                <a:lnTo>
                  <a:pt x="254939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2" name="Freeform 3"/>
          <p:cNvSpPr/>
          <p:nvPr/>
        </p:nvSpPr>
        <p:spPr>
          <a:xfrm>
            <a:off x="4988589" y="1134441"/>
            <a:ext cx="610400" cy="2227313"/>
          </a:xfrm>
          <a:custGeom>
            <a:avLst/>
            <a:gdLst>
              <a:gd name="connsiteX0" fmla="*/ 604050 w 610400"/>
              <a:gd name="connsiteY0" fmla="*/ 2220963 h 2227313"/>
              <a:gd name="connsiteX1" fmla="*/ 6350 w 610400"/>
              <a:gd name="connsiteY1" fmla="*/ 6350 h 22273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400" h="2227313">
                <a:moveTo>
                  <a:pt x="604050" y="2220963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3" name="Freeform 3"/>
          <p:cNvSpPr/>
          <p:nvPr/>
        </p:nvSpPr>
        <p:spPr>
          <a:xfrm>
            <a:off x="4163662" y="3685516"/>
            <a:ext cx="240131" cy="156463"/>
          </a:xfrm>
          <a:custGeom>
            <a:avLst/>
            <a:gdLst>
              <a:gd name="connsiteX0" fmla="*/ 233781 w 240131"/>
              <a:gd name="connsiteY0" fmla="*/ 150114 h 156463"/>
              <a:gd name="connsiteX1" fmla="*/ 6350 w 240131"/>
              <a:gd name="connsiteY1" fmla="*/ 6350 h 1564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40131" h="156463">
                <a:moveTo>
                  <a:pt x="233781" y="150114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163662" y="4253840"/>
            <a:ext cx="715035" cy="450544"/>
            <a:chOff x="2639661" y="4253840"/>
            <a:chExt cx="715035" cy="450544"/>
          </a:xfrm>
        </p:grpSpPr>
        <p:sp>
          <p:nvSpPr>
            <p:cNvPr id="31" name="Freeform 3"/>
            <p:cNvSpPr/>
            <p:nvPr/>
          </p:nvSpPr>
          <p:spPr>
            <a:xfrm>
              <a:off x="2639661" y="4253840"/>
              <a:ext cx="493966" cy="239369"/>
            </a:xfrm>
            <a:custGeom>
              <a:avLst/>
              <a:gdLst>
                <a:gd name="connsiteX0" fmla="*/ 487616 w 493966"/>
                <a:gd name="connsiteY0" fmla="*/ 233019 h 239369"/>
                <a:gd name="connsiteX1" fmla="*/ 6350 w 493966"/>
                <a:gd name="connsiteY1" fmla="*/ 6350 h 23936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93966" h="239369">
                  <a:moveTo>
                    <a:pt x="487616" y="233019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4" name="Freeform 3"/>
            <p:cNvSpPr/>
            <p:nvPr/>
          </p:nvSpPr>
          <p:spPr>
            <a:xfrm>
              <a:off x="2649681" y="4258564"/>
              <a:ext cx="705015" cy="445820"/>
            </a:xfrm>
            <a:custGeom>
              <a:avLst/>
              <a:gdLst>
                <a:gd name="connsiteX0" fmla="*/ 698665 w 705015"/>
                <a:gd name="connsiteY0" fmla="*/ 439470 h 445820"/>
                <a:gd name="connsiteX1" fmla="*/ 6350 w 705015"/>
                <a:gd name="connsiteY1" fmla="*/ 6350 h 44582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05015" h="445820">
                  <a:moveTo>
                    <a:pt x="698665" y="439470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54945" y="4769296"/>
            <a:ext cx="268750" cy="339661"/>
            <a:chOff x="2330945" y="4769295"/>
            <a:chExt cx="268750" cy="339661"/>
          </a:xfrm>
        </p:grpSpPr>
        <p:sp>
          <p:nvSpPr>
            <p:cNvPr id="29" name="Freeform 3"/>
            <p:cNvSpPr/>
            <p:nvPr/>
          </p:nvSpPr>
          <p:spPr>
            <a:xfrm>
              <a:off x="2330945" y="4769295"/>
              <a:ext cx="268750" cy="339661"/>
            </a:xfrm>
            <a:custGeom>
              <a:avLst/>
              <a:gdLst>
                <a:gd name="connsiteX0" fmla="*/ 262400 w 268750"/>
                <a:gd name="connsiteY0" fmla="*/ 333311 h 339661"/>
                <a:gd name="connsiteX1" fmla="*/ 6350 w 268750"/>
                <a:gd name="connsiteY1" fmla="*/ 6350 h 33966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68750" h="339661">
                  <a:moveTo>
                    <a:pt x="262400" y="333311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5" name="Freeform 3"/>
            <p:cNvSpPr/>
            <p:nvPr/>
          </p:nvSpPr>
          <p:spPr>
            <a:xfrm>
              <a:off x="2330945" y="4769295"/>
              <a:ext cx="231234" cy="59702"/>
            </a:xfrm>
            <a:custGeom>
              <a:avLst/>
              <a:gdLst>
                <a:gd name="connsiteX0" fmla="*/ 224884 w 231234"/>
                <a:gd name="connsiteY0" fmla="*/ 53352 h 59702"/>
                <a:gd name="connsiteX1" fmla="*/ 6350 w 231234"/>
                <a:gd name="connsiteY1" fmla="*/ 6350 h 597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31234" h="59702">
                  <a:moveTo>
                    <a:pt x="224884" y="53352"/>
                  </a:moveTo>
                  <a:lnTo>
                    <a:pt x="6350" y="635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46" name="Freeform 3"/>
          <p:cNvSpPr/>
          <p:nvPr/>
        </p:nvSpPr>
        <p:spPr>
          <a:xfrm>
            <a:off x="6723956" y="4930052"/>
            <a:ext cx="1227112" cy="1001267"/>
          </a:xfrm>
          <a:custGeom>
            <a:avLst/>
            <a:gdLst>
              <a:gd name="connsiteX0" fmla="*/ 6350 w 1227112"/>
              <a:gd name="connsiteY0" fmla="*/ 6350 h 1001267"/>
              <a:gd name="connsiteX1" fmla="*/ 1220762 w 1227112"/>
              <a:gd name="connsiteY1" fmla="*/ 994917 h 10012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27112" h="1001267">
                <a:moveTo>
                  <a:pt x="6350" y="6350"/>
                </a:moveTo>
                <a:lnTo>
                  <a:pt x="1220762" y="994917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7" name="Freeform 3"/>
          <p:cNvSpPr/>
          <p:nvPr/>
        </p:nvSpPr>
        <p:spPr>
          <a:xfrm>
            <a:off x="7488166" y="4364051"/>
            <a:ext cx="832421" cy="918121"/>
          </a:xfrm>
          <a:custGeom>
            <a:avLst/>
            <a:gdLst>
              <a:gd name="connsiteX0" fmla="*/ 6350 w 832421"/>
              <a:gd name="connsiteY0" fmla="*/ 6350 h 918121"/>
              <a:gd name="connsiteX1" fmla="*/ 826071 w 832421"/>
              <a:gd name="connsiteY1" fmla="*/ 911771 h 9181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2421" h="918121">
                <a:moveTo>
                  <a:pt x="6350" y="6350"/>
                </a:moveTo>
                <a:lnTo>
                  <a:pt x="826071" y="91177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8238076" y="3811677"/>
            <a:ext cx="638225" cy="748308"/>
            <a:chOff x="6714075" y="3811677"/>
            <a:chExt cx="638225" cy="748308"/>
          </a:xfrm>
        </p:grpSpPr>
        <p:sp>
          <p:nvSpPr>
            <p:cNvPr id="28" name="Freeform 3"/>
            <p:cNvSpPr/>
            <p:nvPr/>
          </p:nvSpPr>
          <p:spPr>
            <a:xfrm>
              <a:off x="6714075" y="4314101"/>
              <a:ext cx="638225" cy="245884"/>
            </a:xfrm>
            <a:custGeom>
              <a:avLst/>
              <a:gdLst>
                <a:gd name="connsiteX0" fmla="*/ 6350 w 638225"/>
                <a:gd name="connsiteY0" fmla="*/ 6350 h 245884"/>
                <a:gd name="connsiteX1" fmla="*/ 631875 w 638225"/>
                <a:gd name="connsiteY1" fmla="*/ 239534 h 2458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38225" h="245884">
                  <a:moveTo>
                    <a:pt x="6350" y="6350"/>
                  </a:moveTo>
                  <a:lnTo>
                    <a:pt x="631875" y="239534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8" name="Freeform 3"/>
            <p:cNvSpPr/>
            <p:nvPr/>
          </p:nvSpPr>
          <p:spPr>
            <a:xfrm>
              <a:off x="6899673" y="3811677"/>
              <a:ext cx="444322" cy="744791"/>
            </a:xfrm>
            <a:custGeom>
              <a:avLst/>
              <a:gdLst>
                <a:gd name="connsiteX0" fmla="*/ 6350 w 444322"/>
                <a:gd name="connsiteY0" fmla="*/ 6350 h 744791"/>
                <a:gd name="connsiteX1" fmla="*/ 437972 w 444322"/>
                <a:gd name="connsiteY1" fmla="*/ 738441 h 74479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4322" h="744791">
                  <a:moveTo>
                    <a:pt x="6350" y="6350"/>
                  </a:moveTo>
                  <a:lnTo>
                    <a:pt x="437972" y="738441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49" name="Freeform 3"/>
          <p:cNvSpPr/>
          <p:nvPr/>
        </p:nvSpPr>
        <p:spPr>
          <a:xfrm>
            <a:off x="4190662" y="1674711"/>
            <a:ext cx="564349" cy="596938"/>
          </a:xfrm>
          <a:custGeom>
            <a:avLst/>
            <a:gdLst>
              <a:gd name="connsiteX0" fmla="*/ 557999 w 564349"/>
              <a:gd name="connsiteY0" fmla="*/ 590588 h 596938"/>
              <a:gd name="connsiteX1" fmla="*/ 6350 w 564349"/>
              <a:gd name="connsiteY1" fmla="*/ 6350 h 5969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64349" h="596938">
                <a:moveTo>
                  <a:pt x="557999" y="590588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5829280" y="1134440"/>
            <a:ext cx="315429" cy="1301496"/>
          </a:xfrm>
          <a:custGeom>
            <a:avLst/>
            <a:gdLst>
              <a:gd name="connsiteX0" fmla="*/ 6350 w 315429"/>
              <a:gd name="connsiteY0" fmla="*/ 1295145 h 1301496"/>
              <a:gd name="connsiteX1" fmla="*/ 309079 w 315429"/>
              <a:gd name="connsiteY1" fmla="*/ 6350 h 13014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15429" h="1301496">
                <a:moveTo>
                  <a:pt x="6350" y="1295145"/>
                </a:moveTo>
                <a:lnTo>
                  <a:pt x="309079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173681" y="3927298"/>
            <a:ext cx="503986" cy="155130"/>
          </a:xfrm>
          <a:custGeom>
            <a:avLst/>
            <a:gdLst>
              <a:gd name="connsiteX0" fmla="*/ 497636 w 503986"/>
              <a:gd name="connsiteY0" fmla="*/ 148780 h 155130"/>
              <a:gd name="connsiteX1" fmla="*/ 6350 w 503986"/>
              <a:gd name="connsiteY1" fmla="*/ 6350 h 1551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03986" h="155130">
                <a:moveTo>
                  <a:pt x="497636" y="148780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017433" y="4864596"/>
            <a:ext cx="1010894" cy="740054"/>
          </a:xfrm>
          <a:custGeom>
            <a:avLst/>
            <a:gdLst>
              <a:gd name="connsiteX0" fmla="*/ 1004544 w 1010894"/>
              <a:gd name="connsiteY0" fmla="*/ 6350 h 740054"/>
              <a:gd name="connsiteX1" fmla="*/ 6350 w 1010894"/>
              <a:gd name="connsiteY1" fmla="*/ 733704 h 740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0894" h="740054">
                <a:moveTo>
                  <a:pt x="1004544" y="6350"/>
                </a:moveTo>
                <a:lnTo>
                  <a:pt x="6350" y="733704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5" name="Freeform 3"/>
          <p:cNvSpPr/>
          <p:nvPr/>
        </p:nvSpPr>
        <p:spPr>
          <a:xfrm>
            <a:off x="4638666" y="5059540"/>
            <a:ext cx="1522196" cy="1197304"/>
          </a:xfrm>
          <a:custGeom>
            <a:avLst/>
            <a:gdLst>
              <a:gd name="connsiteX0" fmla="*/ 1515846 w 1522196"/>
              <a:gd name="connsiteY0" fmla="*/ 6350 h 1197304"/>
              <a:gd name="connsiteX1" fmla="*/ 6350 w 1522196"/>
              <a:gd name="connsiteY1" fmla="*/ 1190955 h 11973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2196" h="1197304">
                <a:moveTo>
                  <a:pt x="1515846" y="6350"/>
                </a:moveTo>
                <a:lnTo>
                  <a:pt x="6350" y="1190955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6" name="Freeform 3"/>
          <p:cNvSpPr/>
          <p:nvPr/>
        </p:nvSpPr>
        <p:spPr>
          <a:xfrm>
            <a:off x="7554320" y="1791730"/>
            <a:ext cx="415264" cy="748639"/>
          </a:xfrm>
          <a:custGeom>
            <a:avLst/>
            <a:gdLst>
              <a:gd name="connsiteX0" fmla="*/ 6350 w 415264"/>
              <a:gd name="connsiteY0" fmla="*/ 742289 h 748639"/>
              <a:gd name="connsiteX1" fmla="*/ 408914 w 415264"/>
              <a:gd name="connsiteY1" fmla="*/ 6350 h 7486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5264" h="748639">
                <a:moveTo>
                  <a:pt x="6350" y="742289"/>
                </a:moveTo>
                <a:lnTo>
                  <a:pt x="408914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7" name="Freeform 3"/>
          <p:cNvSpPr/>
          <p:nvPr/>
        </p:nvSpPr>
        <p:spPr>
          <a:xfrm>
            <a:off x="7070272" y="1452792"/>
            <a:ext cx="899312" cy="1293075"/>
          </a:xfrm>
          <a:custGeom>
            <a:avLst/>
            <a:gdLst>
              <a:gd name="connsiteX0" fmla="*/ 6350 w 899312"/>
              <a:gd name="connsiteY0" fmla="*/ 1286725 h 1293075"/>
              <a:gd name="connsiteX1" fmla="*/ 892962 w 899312"/>
              <a:gd name="connsiteY1" fmla="*/ 6350 h 12930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99312" h="1293075">
                <a:moveTo>
                  <a:pt x="6350" y="1286725"/>
                </a:moveTo>
                <a:lnTo>
                  <a:pt x="892962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8" name="Freeform 3"/>
          <p:cNvSpPr/>
          <p:nvPr/>
        </p:nvSpPr>
        <p:spPr>
          <a:xfrm>
            <a:off x="7304066" y="898145"/>
            <a:ext cx="665518" cy="970483"/>
          </a:xfrm>
          <a:custGeom>
            <a:avLst/>
            <a:gdLst>
              <a:gd name="connsiteX0" fmla="*/ 6350 w 665518"/>
              <a:gd name="connsiteY0" fmla="*/ 964133 h 970483"/>
              <a:gd name="connsiteX1" fmla="*/ 659168 w 665518"/>
              <a:gd name="connsiteY1" fmla="*/ 6350 h 970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5518" h="970483">
                <a:moveTo>
                  <a:pt x="6350" y="964133"/>
                </a:moveTo>
                <a:lnTo>
                  <a:pt x="659168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4190662" y="2215910"/>
            <a:ext cx="1371167" cy="2148585"/>
            <a:chOff x="2666661" y="2215909"/>
            <a:chExt cx="1371167" cy="2148585"/>
          </a:xfrm>
        </p:grpSpPr>
        <p:sp>
          <p:nvSpPr>
            <p:cNvPr id="60" name="Freeform 3"/>
            <p:cNvSpPr/>
            <p:nvPr/>
          </p:nvSpPr>
          <p:spPr>
            <a:xfrm>
              <a:off x="3643542" y="4064697"/>
              <a:ext cx="394286" cy="299797"/>
            </a:xfrm>
            <a:custGeom>
              <a:avLst/>
              <a:gdLst>
                <a:gd name="connsiteX0" fmla="*/ 387936 w 394286"/>
                <a:gd name="connsiteY0" fmla="*/ 36310 h 299797"/>
                <a:gd name="connsiteX1" fmla="*/ 320233 w 394286"/>
                <a:gd name="connsiteY1" fmla="*/ 11152 h 299797"/>
                <a:gd name="connsiteX2" fmla="*/ 207609 w 394286"/>
                <a:gd name="connsiteY2" fmla="*/ 88266 h 299797"/>
                <a:gd name="connsiteX3" fmla="*/ 145544 w 394286"/>
                <a:gd name="connsiteY3" fmla="*/ 83745 h 299797"/>
                <a:gd name="connsiteX4" fmla="*/ 130533 w 394286"/>
                <a:gd name="connsiteY4" fmla="*/ 144095 h 299797"/>
                <a:gd name="connsiteX5" fmla="*/ 17884 w 394286"/>
                <a:gd name="connsiteY5" fmla="*/ 221248 h 299797"/>
                <a:gd name="connsiteX6" fmla="*/ 20703 w 394286"/>
                <a:gd name="connsiteY6" fmla="*/ 293447 h 2997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394286" h="299797">
                  <a:moveTo>
                    <a:pt x="387936" y="36310"/>
                  </a:moveTo>
                  <a:cubicBezTo>
                    <a:pt x="387936" y="36310"/>
                    <a:pt x="348744" y="-9549"/>
                    <a:pt x="320233" y="11152"/>
                  </a:cubicBezTo>
                  <a:cubicBezTo>
                    <a:pt x="291797" y="31700"/>
                    <a:pt x="229936" y="72124"/>
                    <a:pt x="207609" y="88266"/>
                  </a:cubicBezTo>
                  <a:cubicBezTo>
                    <a:pt x="185282" y="104446"/>
                    <a:pt x="145544" y="83745"/>
                    <a:pt x="145544" y="83745"/>
                  </a:cubicBezTo>
                  <a:cubicBezTo>
                    <a:pt x="145544" y="83745"/>
                    <a:pt x="152808" y="127928"/>
                    <a:pt x="130533" y="144095"/>
                  </a:cubicBezTo>
                  <a:cubicBezTo>
                    <a:pt x="108219" y="160249"/>
                    <a:pt x="46319" y="200636"/>
                    <a:pt x="17884" y="221248"/>
                  </a:cubicBezTo>
                  <a:cubicBezTo>
                    <a:pt x="-10500" y="241796"/>
                    <a:pt x="20703" y="293447"/>
                    <a:pt x="20703" y="29344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61" name="Freeform 3"/>
            <p:cNvSpPr/>
            <p:nvPr/>
          </p:nvSpPr>
          <p:spPr>
            <a:xfrm>
              <a:off x="2666661" y="2215909"/>
              <a:ext cx="1131582" cy="1939035"/>
            </a:xfrm>
            <a:custGeom>
              <a:avLst/>
              <a:gdLst>
                <a:gd name="connsiteX0" fmla="*/ 1125232 w 1131582"/>
                <a:gd name="connsiteY0" fmla="*/ 1932685 h 1939035"/>
                <a:gd name="connsiteX1" fmla="*/ 6350 w 1131582"/>
                <a:gd name="connsiteY1" fmla="*/ 6350 h 193903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31582" h="1939035">
                  <a:moveTo>
                    <a:pt x="1125232" y="1932685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62" name="Freeform 3"/>
          <p:cNvSpPr/>
          <p:nvPr/>
        </p:nvSpPr>
        <p:spPr>
          <a:xfrm>
            <a:off x="8891542" y="2545487"/>
            <a:ext cx="261289" cy="182562"/>
          </a:xfrm>
          <a:custGeom>
            <a:avLst/>
            <a:gdLst>
              <a:gd name="connsiteX0" fmla="*/ 6350 w 261289"/>
              <a:gd name="connsiteY0" fmla="*/ 176212 h 182562"/>
              <a:gd name="connsiteX1" fmla="*/ 254939 w 261289"/>
              <a:gd name="connsiteY1" fmla="*/ 6350 h 1825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1289" h="182562">
                <a:moveTo>
                  <a:pt x="6350" y="176212"/>
                </a:moveTo>
                <a:lnTo>
                  <a:pt x="254939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3" name="Freeform 3"/>
          <p:cNvSpPr/>
          <p:nvPr/>
        </p:nvSpPr>
        <p:spPr>
          <a:xfrm>
            <a:off x="4988589" y="1134441"/>
            <a:ext cx="610400" cy="2227313"/>
          </a:xfrm>
          <a:custGeom>
            <a:avLst/>
            <a:gdLst>
              <a:gd name="connsiteX0" fmla="*/ 604050 w 610400"/>
              <a:gd name="connsiteY0" fmla="*/ 2220963 h 2227313"/>
              <a:gd name="connsiteX1" fmla="*/ 6350 w 610400"/>
              <a:gd name="connsiteY1" fmla="*/ 6350 h 22273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400" h="2227313">
                <a:moveTo>
                  <a:pt x="604050" y="2220963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4" name="Freeform 3"/>
          <p:cNvSpPr/>
          <p:nvPr/>
        </p:nvSpPr>
        <p:spPr>
          <a:xfrm>
            <a:off x="4163662" y="3685516"/>
            <a:ext cx="240131" cy="156463"/>
          </a:xfrm>
          <a:custGeom>
            <a:avLst/>
            <a:gdLst>
              <a:gd name="connsiteX0" fmla="*/ 233781 w 240131"/>
              <a:gd name="connsiteY0" fmla="*/ 150114 h 156463"/>
              <a:gd name="connsiteX1" fmla="*/ 6350 w 240131"/>
              <a:gd name="connsiteY1" fmla="*/ 6350 h 1564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40131" h="156463">
                <a:moveTo>
                  <a:pt x="233781" y="150114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163662" y="4253840"/>
            <a:ext cx="715035" cy="450544"/>
            <a:chOff x="2639661" y="4253840"/>
            <a:chExt cx="715035" cy="450544"/>
          </a:xfrm>
        </p:grpSpPr>
        <p:sp>
          <p:nvSpPr>
            <p:cNvPr id="66" name="Freeform 3"/>
            <p:cNvSpPr/>
            <p:nvPr/>
          </p:nvSpPr>
          <p:spPr>
            <a:xfrm>
              <a:off x="2639661" y="4253840"/>
              <a:ext cx="493966" cy="239369"/>
            </a:xfrm>
            <a:custGeom>
              <a:avLst/>
              <a:gdLst>
                <a:gd name="connsiteX0" fmla="*/ 487616 w 493966"/>
                <a:gd name="connsiteY0" fmla="*/ 233019 h 239369"/>
                <a:gd name="connsiteX1" fmla="*/ 6350 w 493966"/>
                <a:gd name="connsiteY1" fmla="*/ 6350 h 23936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93966" h="239369">
                  <a:moveTo>
                    <a:pt x="487616" y="233019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67" name="Freeform 3"/>
            <p:cNvSpPr/>
            <p:nvPr/>
          </p:nvSpPr>
          <p:spPr>
            <a:xfrm>
              <a:off x="2649681" y="4258564"/>
              <a:ext cx="705015" cy="445820"/>
            </a:xfrm>
            <a:custGeom>
              <a:avLst/>
              <a:gdLst>
                <a:gd name="connsiteX0" fmla="*/ 698665 w 705015"/>
                <a:gd name="connsiteY0" fmla="*/ 439470 h 445820"/>
                <a:gd name="connsiteX1" fmla="*/ 6350 w 705015"/>
                <a:gd name="connsiteY1" fmla="*/ 6350 h 44582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05015" h="445820">
                  <a:moveTo>
                    <a:pt x="698665" y="439470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854945" y="4769296"/>
            <a:ext cx="268750" cy="339661"/>
            <a:chOff x="2330945" y="4769295"/>
            <a:chExt cx="268750" cy="339661"/>
          </a:xfrm>
        </p:grpSpPr>
        <p:sp>
          <p:nvSpPr>
            <p:cNvPr id="69" name="Freeform 3"/>
            <p:cNvSpPr/>
            <p:nvPr/>
          </p:nvSpPr>
          <p:spPr>
            <a:xfrm>
              <a:off x="2330945" y="4769295"/>
              <a:ext cx="268750" cy="339661"/>
            </a:xfrm>
            <a:custGeom>
              <a:avLst/>
              <a:gdLst>
                <a:gd name="connsiteX0" fmla="*/ 262400 w 268750"/>
                <a:gd name="connsiteY0" fmla="*/ 333311 h 339661"/>
                <a:gd name="connsiteX1" fmla="*/ 6350 w 268750"/>
                <a:gd name="connsiteY1" fmla="*/ 6350 h 33966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68750" h="339661">
                  <a:moveTo>
                    <a:pt x="262400" y="333311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70" name="Freeform 3"/>
            <p:cNvSpPr/>
            <p:nvPr/>
          </p:nvSpPr>
          <p:spPr>
            <a:xfrm>
              <a:off x="2330945" y="4769295"/>
              <a:ext cx="231234" cy="59702"/>
            </a:xfrm>
            <a:custGeom>
              <a:avLst/>
              <a:gdLst>
                <a:gd name="connsiteX0" fmla="*/ 224884 w 231234"/>
                <a:gd name="connsiteY0" fmla="*/ 53352 h 59702"/>
                <a:gd name="connsiteX1" fmla="*/ 6350 w 231234"/>
                <a:gd name="connsiteY1" fmla="*/ 6350 h 597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31234" h="59702">
                  <a:moveTo>
                    <a:pt x="224884" y="53352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71" name="Freeform 3"/>
          <p:cNvSpPr/>
          <p:nvPr/>
        </p:nvSpPr>
        <p:spPr>
          <a:xfrm>
            <a:off x="6723956" y="4930052"/>
            <a:ext cx="1227112" cy="1001267"/>
          </a:xfrm>
          <a:custGeom>
            <a:avLst/>
            <a:gdLst>
              <a:gd name="connsiteX0" fmla="*/ 6350 w 1227112"/>
              <a:gd name="connsiteY0" fmla="*/ 6350 h 1001267"/>
              <a:gd name="connsiteX1" fmla="*/ 1220762 w 1227112"/>
              <a:gd name="connsiteY1" fmla="*/ 994917 h 10012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27112" h="1001267">
                <a:moveTo>
                  <a:pt x="6350" y="6350"/>
                </a:moveTo>
                <a:lnTo>
                  <a:pt x="1220762" y="99491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2" name="Freeform 3"/>
          <p:cNvSpPr/>
          <p:nvPr/>
        </p:nvSpPr>
        <p:spPr>
          <a:xfrm>
            <a:off x="7488166" y="4364051"/>
            <a:ext cx="832421" cy="918121"/>
          </a:xfrm>
          <a:custGeom>
            <a:avLst/>
            <a:gdLst>
              <a:gd name="connsiteX0" fmla="*/ 6350 w 832421"/>
              <a:gd name="connsiteY0" fmla="*/ 6350 h 918121"/>
              <a:gd name="connsiteX1" fmla="*/ 826071 w 832421"/>
              <a:gd name="connsiteY1" fmla="*/ 911771 h 9181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2421" h="918121">
                <a:moveTo>
                  <a:pt x="6350" y="6350"/>
                </a:moveTo>
                <a:lnTo>
                  <a:pt x="826071" y="91177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8238076" y="3811677"/>
            <a:ext cx="638225" cy="748308"/>
            <a:chOff x="6714075" y="3811677"/>
            <a:chExt cx="638225" cy="748308"/>
          </a:xfrm>
        </p:grpSpPr>
        <p:sp>
          <p:nvSpPr>
            <p:cNvPr id="74" name="Freeform 3"/>
            <p:cNvSpPr/>
            <p:nvPr/>
          </p:nvSpPr>
          <p:spPr>
            <a:xfrm>
              <a:off x="6714075" y="4314101"/>
              <a:ext cx="638225" cy="245884"/>
            </a:xfrm>
            <a:custGeom>
              <a:avLst/>
              <a:gdLst>
                <a:gd name="connsiteX0" fmla="*/ 6350 w 638225"/>
                <a:gd name="connsiteY0" fmla="*/ 6350 h 245884"/>
                <a:gd name="connsiteX1" fmla="*/ 631875 w 638225"/>
                <a:gd name="connsiteY1" fmla="*/ 239534 h 2458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38225" h="245884">
                  <a:moveTo>
                    <a:pt x="6350" y="6350"/>
                  </a:moveTo>
                  <a:lnTo>
                    <a:pt x="631875" y="239534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75" name="Freeform 3"/>
            <p:cNvSpPr/>
            <p:nvPr/>
          </p:nvSpPr>
          <p:spPr>
            <a:xfrm>
              <a:off x="6899673" y="3811677"/>
              <a:ext cx="444322" cy="744791"/>
            </a:xfrm>
            <a:custGeom>
              <a:avLst/>
              <a:gdLst>
                <a:gd name="connsiteX0" fmla="*/ 6350 w 444322"/>
                <a:gd name="connsiteY0" fmla="*/ 6350 h 744791"/>
                <a:gd name="connsiteX1" fmla="*/ 437972 w 444322"/>
                <a:gd name="connsiteY1" fmla="*/ 738441 h 74479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4322" h="744791">
                  <a:moveTo>
                    <a:pt x="6350" y="6350"/>
                  </a:moveTo>
                  <a:lnTo>
                    <a:pt x="437972" y="73844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76" name="Freeform 3"/>
          <p:cNvSpPr/>
          <p:nvPr/>
        </p:nvSpPr>
        <p:spPr>
          <a:xfrm>
            <a:off x="4190662" y="1674711"/>
            <a:ext cx="564349" cy="596938"/>
          </a:xfrm>
          <a:custGeom>
            <a:avLst/>
            <a:gdLst>
              <a:gd name="connsiteX0" fmla="*/ 557999 w 564349"/>
              <a:gd name="connsiteY0" fmla="*/ 590588 h 596938"/>
              <a:gd name="connsiteX1" fmla="*/ 6350 w 564349"/>
              <a:gd name="connsiteY1" fmla="*/ 6350 h 5969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64349" h="596938">
                <a:moveTo>
                  <a:pt x="557999" y="590588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17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1822704" y="213360"/>
            <a:ext cx="8546592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217767" y="294369"/>
            <a:ext cx="947375" cy="4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Nuclear</a:t>
            </a:r>
          </a:p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envelope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873932" y="754743"/>
            <a:ext cx="1053173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NUCLEUS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132819" y="896031"/>
            <a:ext cx="1043555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Nucleolus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093131" y="1215118"/>
            <a:ext cx="1090042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Chromatin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977494" y="1077006"/>
            <a:ext cx="1053173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Rough ER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6339568" y="1550081"/>
            <a:ext cx="1175002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Smooth ER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6928531" y="2327956"/>
            <a:ext cx="1176604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Ribosomes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2342246" y="2924857"/>
            <a:ext cx="1043555" cy="4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Golgi</a:t>
            </a:r>
          </a:p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apparatus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928531" y="2915331"/>
            <a:ext cx="1627048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Central vacuole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928531" y="3369356"/>
            <a:ext cx="1540486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Microfilaments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6928531" y="3696381"/>
            <a:ext cx="1357744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Microtubules</a:t>
            </a: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8579531" y="3547156"/>
            <a:ext cx="1785938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CYTOSKELETON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967594" y="4733018"/>
            <a:ext cx="1513235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Mitochondrion</a:t>
            </a: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2331131" y="5014006"/>
            <a:ext cx="1239122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Peroxisome</a:t>
            </a: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2764518" y="5269594"/>
            <a:ext cx="1104470" cy="4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Plasma</a:t>
            </a:r>
          </a:p>
          <a:p>
            <a:pPr algn="r"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membrane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594781" y="5780768"/>
            <a:ext cx="875240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Cell wall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404156" y="6212568"/>
            <a:ext cx="2080634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Wall of adjacent cell</a:t>
            </a: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7106331" y="5421993"/>
            <a:ext cx="1211870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Chloroplast</a:t>
            </a: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6239557" y="6017306"/>
            <a:ext cx="1663917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40"/>
              </a:lnSpc>
            </a:pPr>
            <a:r>
              <a:rPr lang="en-US" sz="17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Plasmodesmata</a:t>
            </a:r>
          </a:p>
        </p:txBody>
      </p:sp>
      <p:sp>
        <p:nvSpPr>
          <p:cNvPr id="25" name="Freeform 24"/>
          <p:cNvSpPr/>
          <p:nvPr/>
        </p:nvSpPr>
        <p:spPr>
          <a:xfrm>
            <a:off x="5323113" y="1332147"/>
            <a:ext cx="386029" cy="920483"/>
          </a:xfrm>
          <a:custGeom>
            <a:avLst/>
            <a:gdLst>
              <a:gd name="connsiteX0" fmla="*/ 379679 w 386029"/>
              <a:gd name="connsiteY0" fmla="*/ 914133 h 920483"/>
              <a:gd name="connsiteX1" fmla="*/ 6350 w 386029"/>
              <a:gd name="connsiteY1" fmla="*/ 6350 h 920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86029" h="920483">
                <a:moveTo>
                  <a:pt x="379679" y="914133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6" name="Freeform 3"/>
          <p:cNvSpPr/>
          <p:nvPr/>
        </p:nvSpPr>
        <p:spPr>
          <a:xfrm>
            <a:off x="5985493" y="1775376"/>
            <a:ext cx="347586" cy="524662"/>
          </a:xfrm>
          <a:custGeom>
            <a:avLst/>
            <a:gdLst>
              <a:gd name="connsiteX0" fmla="*/ 6350 w 347586"/>
              <a:gd name="connsiteY0" fmla="*/ 518312 h 524662"/>
              <a:gd name="connsiteX1" fmla="*/ 341236 w 347586"/>
              <a:gd name="connsiteY1" fmla="*/ 6350 h 524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47586" h="524662">
                <a:moveTo>
                  <a:pt x="6350" y="518312"/>
                </a:moveTo>
                <a:lnTo>
                  <a:pt x="341236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7" name="Freeform 3"/>
          <p:cNvSpPr/>
          <p:nvPr/>
        </p:nvSpPr>
        <p:spPr>
          <a:xfrm>
            <a:off x="5323113" y="2447663"/>
            <a:ext cx="1560601" cy="300710"/>
          </a:xfrm>
          <a:custGeom>
            <a:avLst/>
            <a:gdLst>
              <a:gd name="connsiteX0" fmla="*/ 6350 w 1560601"/>
              <a:gd name="connsiteY0" fmla="*/ 294360 h 300710"/>
              <a:gd name="connsiteX1" fmla="*/ 1554251 w 1560601"/>
              <a:gd name="connsiteY1" fmla="*/ 6350 h 3007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60601" h="300710">
                <a:moveTo>
                  <a:pt x="6350" y="294360"/>
                </a:moveTo>
                <a:lnTo>
                  <a:pt x="1554251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Freeform 3"/>
          <p:cNvSpPr/>
          <p:nvPr/>
        </p:nvSpPr>
        <p:spPr>
          <a:xfrm>
            <a:off x="5782636" y="4583321"/>
            <a:ext cx="1273530" cy="943000"/>
          </a:xfrm>
          <a:custGeom>
            <a:avLst/>
            <a:gdLst>
              <a:gd name="connsiteX0" fmla="*/ 6350 w 1273530"/>
              <a:gd name="connsiteY0" fmla="*/ 6350 h 943000"/>
              <a:gd name="connsiteX1" fmla="*/ 1267180 w 1273530"/>
              <a:gd name="connsiteY1" fmla="*/ 936650 h 943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3530" h="943000">
                <a:moveTo>
                  <a:pt x="6350" y="6350"/>
                </a:moveTo>
                <a:lnTo>
                  <a:pt x="1267180" y="9366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Freeform 3"/>
          <p:cNvSpPr/>
          <p:nvPr/>
        </p:nvSpPr>
        <p:spPr>
          <a:xfrm>
            <a:off x="5660450" y="4923834"/>
            <a:ext cx="623493" cy="1082141"/>
          </a:xfrm>
          <a:custGeom>
            <a:avLst/>
            <a:gdLst>
              <a:gd name="connsiteX0" fmla="*/ 6350 w 623493"/>
              <a:gd name="connsiteY0" fmla="*/ 6350 h 1082141"/>
              <a:gd name="connsiteX1" fmla="*/ 617143 w 623493"/>
              <a:gd name="connsiteY1" fmla="*/ 1075791 h 10821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3493" h="1082141">
                <a:moveTo>
                  <a:pt x="6350" y="6350"/>
                </a:moveTo>
                <a:lnTo>
                  <a:pt x="617143" y="107579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4489294" y="5056333"/>
            <a:ext cx="578827" cy="852119"/>
          </a:xfrm>
          <a:custGeom>
            <a:avLst/>
            <a:gdLst>
              <a:gd name="connsiteX0" fmla="*/ 572478 w 578827"/>
              <a:gd name="connsiteY0" fmla="*/ 6350 h 852119"/>
              <a:gd name="connsiteX1" fmla="*/ 6350 w 578827"/>
              <a:gd name="connsiteY1" fmla="*/ 845769 h 852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8827" h="852119">
                <a:moveTo>
                  <a:pt x="572478" y="6350"/>
                </a:moveTo>
                <a:lnTo>
                  <a:pt x="6350" y="845769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1" name="Freeform 3"/>
          <p:cNvSpPr/>
          <p:nvPr/>
        </p:nvSpPr>
        <p:spPr>
          <a:xfrm>
            <a:off x="3899837" y="4855076"/>
            <a:ext cx="1146975" cy="535355"/>
          </a:xfrm>
          <a:custGeom>
            <a:avLst/>
            <a:gdLst>
              <a:gd name="connsiteX0" fmla="*/ 1140625 w 1146975"/>
              <a:gd name="connsiteY0" fmla="*/ 6350 h 535355"/>
              <a:gd name="connsiteX1" fmla="*/ 6350 w 1146975"/>
              <a:gd name="connsiteY1" fmla="*/ 529005 h 5353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46975" h="535355">
                <a:moveTo>
                  <a:pt x="1140625" y="6350"/>
                </a:moveTo>
                <a:lnTo>
                  <a:pt x="6350" y="529005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2" name="Freeform 3"/>
          <p:cNvSpPr/>
          <p:nvPr/>
        </p:nvSpPr>
        <p:spPr>
          <a:xfrm>
            <a:off x="6141069" y="2444399"/>
            <a:ext cx="742645" cy="25400"/>
          </a:xfrm>
          <a:custGeom>
            <a:avLst/>
            <a:gdLst>
              <a:gd name="connsiteX0" fmla="*/ 6350 w 742645"/>
              <a:gd name="connsiteY0" fmla="*/ 6350 h 25400"/>
              <a:gd name="connsiteX1" fmla="*/ 736295 w 742645"/>
              <a:gd name="connsiteY1" fmla="*/ 9613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42645" h="25400">
                <a:moveTo>
                  <a:pt x="6350" y="6350"/>
                </a:moveTo>
                <a:lnTo>
                  <a:pt x="736295" y="9613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3" name="Freeform 3"/>
          <p:cNvSpPr/>
          <p:nvPr/>
        </p:nvSpPr>
        <p:spPr>
          <a:xfrm>
            <a:off x="3495277" y="4057097"/>
            <a:ext cx="1401368" cy="826973"/>
          </a:xfrm>
          <a:custGeom>
            <a:avLst/>
            <a:gdLst>
              <a:gd name="connsiteX0" fmla="*/ 1395018 w 1401368"/>
              <a:gd name="connsiteY0" fmla="*/ 6350 h 826973"/>
              <a:gd name="connsiteX1" fmla="*/ 6350 w 1401368"/>
              <a:gd name="connsiteY1" fmla="*/ 820623 h 8269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01368" h="826973">
                <a:moveTo>
                  <a:pt x="1395018" y="6350"/>
                </a:moveTo>
                <a:lnTo>
                  <a:pt x="6350" y="820623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4" name="Freeform 3"/>
          <p:cNvSpPr/>
          <p:nvPr/>
        </p:nvSpPr>
        <p:spPr>
          <a:xfrm>
            <a:off x="5673721" y="5405442"/>
            <a:ext cx="610222" cy="600532"/>
          </a:xfrm>
          <a:custGeom>
            <a:avLst/>
            <a:gdLst>
              <a:gd name="connsiteX0" fmla="*/ 6350 w 610222"/>
              <a:gd name="connsiteY0" fmla="*/ 6350 h 600532"/>
              <a:gd name="connsiteX1" fmla="*/ 603872 w 610222"/>
              <a:gd name="connsiteY1" fmla="*/ 594181 h 6005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222" h="600532">
                <a:moveTo>
                  <a:pt x="6350" y="6350"/>
                </a:moveTo>
                <a:lnTo>
                  <a:pt x="603872" y="59418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5" name="Freeform 3"/>
          <p:cNvSpPr/>
          <p:nvPr/>
        </p:nvSpPr>
        <p:spPr>
          <a:xfrm>
            <a:off x="5673721" y="5405442"/>
            <a:ext cx="610222" cy="600532"/>
          </a:xfrm>
          <a:custGeom>
            <a:avLst/>
            <a:gdLst>
              <a:gd name="connsiteX0" fmla="*/ 6350 w 610222"/>
              <a:gd name="connsiteY0" fmla="*/ 6350 h 600532"/>
              <a:gd name="connsiteX1" fmla="*/ 603872 w 610222"/>
              <a:gd name="connsiteY1" fmla="*/ 594181 h 6005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222" h="600532">
                <a:moveTo>
                  <a:pt x="6350" y="6350"/>
                </a:moveTo>
                <a:lnTo>
                  <a:pt x="603872" y="59418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6" name="Freeform 3"/>
          <p:cNvSpPr/>
          <p:nvPr/>
        </p:nvSpPr>
        <p:spPr>
          <a:xfrm>
            <a:off x="6037017" y="3038378"/>
            <a:ext cx="846696" cy="25400"/>
          </a:xfrm>
          <a:custGeom>
            <a:avLst/>
            <a:gdLst>
              <a:gd name="connsiteX0" fmla="*/ 6350 w 846696"/>
              <a:gd name="connsiteY0" fmla="*/ 6350 h 25400"/>
              <a:gd name="connsiteX1" fmla="*/ 840346 w 846696"/>
              <a:gd name="connsiteY1" fmla="*/ 13741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6696" h="25400">
                <a:moveTo>
                  <a:pt x="6350" y="6350"/>
                </a:moveTo>
                <a:lnTo>
                  <a:pt x="840346" y="1374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7" name="Freeform 3"/>
          <p:cNvSpPr/>
          <p:nvPr/>
        </p:nvSpPr>
        <p:spPr>
          <a:xfrm>
            <a:off x="8421684" y="3384429"/>
            <a:ext cx="101371" cy="572719"/>
          </a:xfrm>
          <a:custGeom>
            <a:avLst/>
            <a:gdLst>
              <a:gd name="connsiteX0" fmla="*/ 6350 w 101371"/>
              <a:gd name="connsiteY0" fmla="*/ 566369 h 572719"/>
              <a:gd name="connsiteX1" fmla="*/ 58839 w 101371"/>
              <a:gd name="connsiteY1" fmla="*/ 500875 h 572719"/>
              <a:gd name="connsiteX2" fmla="*/ 58839 w 101371"/>
              <a:gd name="connsiteY2" fmla="*/ 365023 h 572719"/>
              <a:gd name="connsiteX3" fmla="*/ 95021 w 101371"/>
              <a:gd name="connsiteY3" fmla="*/ 286346 h 572719"/>
              <a:gd name="connsiteX4" fmla="*/ 58839 w 101371"/>
              <a:gd name="connsiteY4" fmla="*/ 207695 h 572719"/>
              <a:gd name="connsiteX5" fmla="*/ 58839 w 101371"/>
              <a:gd name="connsiteY5" fmla="*/ 71793 h 572719"/>
              <a:gd name="connsiteX6" fmla="*/ 6350 w 101371"/>
              <a:gd name="connsiteY6" fmla="*/ 6350 h 572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01371" h="572719">
                <a:moveTo>
                  <a:pt x="6350" y="566369"/>
                </a:moveTo>
                <a:cubicBezTo>
                  <a:pt x="6350" y="566369"/>
                  <a:pt x="58839" y="558164"/>
                  <a:pt x="58839" y="500875"/>
                </a:cubicBezTo>
                <a:cubicBezTo>
                  <a:pt x="58839" y="443623"/>
                  <a:pt x="58839" y="410032"/>
                  <a:pt x="58839" y="365023"/>
                </a:cubicBezTo>
                <a:cubicBezTo>
                  <a:pt x="58839" y="320014"/>
                  <a:pt x="95021" y="286346"/>
                  <a:pt x="95021" y="286346"/>
                </a:cubicBezTo>
                <a:cubicBezTo>
                  <a:pt x="95021" y="286346"/>
                  <a:pt x="58839" y="252704"/>
                  <a:pt x="58839" y="207695"/>
                </a:cubicBezTo>
                <a:cubicBezTo>
                  <a:pt x="58839" y="162699"/>
                  <a:pt x="58839" y="129082"/>
                  <a:pt x="58839" y="71793"/>
                </a:cubicBezTo>
                <a:cubicBezTo>
                  <a:pt x="58839" y="14541"/>
                  <a:pt x="6350" y="6350"/>
                  <a:pt x="6350" y="635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8" name="Freeform 3"/>
          <p:cNvSpPr/>
          <p:nvPr/>
        </p:nvSpPr>
        <p:spPr>
          <a:xfrm>
            <a:off x="2946570" y="244582"/>
            <a:ext cx="109934" cy="1223238"/>
          </a:xfrm>
          <a:custGeom>
            <a:avLst/>
            <a:gdLst>
              <a:gd name="connsiteX0" fmla="*/ 103584 w 109934"/>
              <a:gd name="connsiteY0" fmla="*/ 6350 h 1223238"/>
              <a:gd name="connsiteX1" fmla="*/ 47079 w 109934"/>
              <a:gd name="connsiteY1" fmla="*/ 59626 h 1223238"/>
              <a:gd name="connsiteX2" fmla="*/ 44028 w 109934"/>
              <a:gd name="connsiteY2" fmla="*/ 570280 h 1223238"/>
              <a:gd name="connsiteX3" fmla="*/ 6350 w 109934"/>
              <a:gd name="connsiteY3" fmla="*/ 633577 h 1223238"/>
              <a:gd name="connsiteX4" fmla="*/ 44028 w 109934"/>
              <a:gd name="connsiteY4" fmla="*/ 696861 h 1223238"/>
              <a:gd name="connsiteX5" fmla="*/ 44028 w 109934"/>
              <a:gd name="connsiteY5" fmla="*/ 1163586 h 1223238"/>
              <a:gd name="connsiteX6" fmla="*/ 100534 w 109934"/>
              <a:gd name="connsiteY6" fmla="*/ 1216888 h 12232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09934" h="1223238">
                <a:moveTo>
                  <a:pt x="103584" y="6350"/>
                </a:moveTo>
                <a:cubicBezTo>
                  <a:pt x="103584" y="6350"/>
                  <a:pt x="47079" y="12992"/>
                  <a:pt x="47079" y="59626"/>
                </a:cubicBezTo>
                <a:cubicBezTo>
                  <a:pt x="47079" y="106273"/>
                  <a:pt x="44028" y="533653"/>
                  <a:pt x="44028" y="570280"/>
                </a:cubicBezTo>
                <a:cubicBezTo>
                  <a:pt x="44028" y="606932"/>
                  <a:pt x="6350" y="633577"/>
                  <a:pt x="6350" y="633577"/>
                </a:cubicBezTo>
                <a:cubicBezTo>
                  <a:pt x="6350" y="633577"/>
                  <a:pt x="44028" y="660222"/>
                  <a:pt x="44028" y="696861"/>
                </a:cubicBezTo>
                <a:cubicBezTo>
                  <a:pt x="44028" y="733501"/>
                  <a:pt x="44028" y="1116964"/>
                  <a:pt x="44028" y="1163586"/>
                </a:cubicBezTo>
                <a:cubicBezTo>
                  <a:pt x="44028" y="1210233"/>
                  <a:pt x="100534" y="1216888"/>
                  <a:pt x="100534" y="121688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9" name="Freeform 3"/>
          <p:cNvSpPr/>
          <p:nvPr/>
        </p:nvSpPr>
        <p:spPr>
          <a:xfrm>
            <a:off x="6324151" y="3246685"/>
            <a:ext cx="559562" cy="242087"/>
          </a:xfrm>
          <a:custGeom>
            <a:avLst/>
            <a:gdLst>
              <a:gd name="connsiteX0" fmla="*/ 6350 w 559562"/>
              <a:gd name="connsiteY0" fmla="*/ 6350 h 242087"/>
              <a:gd name="connsiteX1" fmla="*/ 553212 w 559562"/>
              <a:gd name="connsiteY1" fmla="*/ 235737 h 242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9562" h="242087">
                <a:moveTo>
                  <a:pt x="6350" y="6350"/>
                </a:moveTo>
                <a:lnTo>
                  <a:pt x="553212" y="235737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0" name="Freeform 3"/>
          <p:cNvSpPr/>
          <p:nvPr/>
        </p:nvSpPr>
        <p:spPr>
          <a:xfrm>
            <a:off x="5818882" y="3746785"/>
            <a:ext cx="1060132" cy="70167"/>
          </a:xfrm>
          <a:custGeom>
            <a:avLst/>
            <a:gdLst>
              <a:gd name="connsiteX0" fmla="*/ 6350 w 1060132"/>
              <a:gd name="connsiteY0" fmla="*/ 6350 h 70167"/>
              <a:gd name="connsiteX1" fmla="*/ 1053782 w 1060132"/>
              <a:gd name="connsiteY1" fmla="*/ 63817 h 701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0132" h="70167">
                <a:moveTo>
                  <a:pt x="6350" y="6350"/>
                </a:moveTo>
                <a:lnTo>
                  <a:pt x="1053782" y="63817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1" name="Freeform 3"/>
          <p:cNvSpPr/>
          <p:nvPr/>
        </p:nvSpPr>
        <p:spPr>
          <a:xfrm>
            <a:off x="3425148" y="3048970"/>
            <a:ext cx="531748" cy="25400"/>
          </a:xfrm>
          <a:custGeom>
            <a:avLst/>
            <a:gdLst>
              <a:gd name="connsiteX0" fmla="*/ 525398 w 531748"/>
              <a:gd name="connsiteY0" fmla="*/ 6350 h 25400"/>
              <a:gd name="connsiteX1" fmla="*/ 6350 w 531748"/>
              <a:gd name="connsiteY1" fmla="*/ 11087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31748" h="25400">
                <a:moveTo>
                  <a:pt x="525398" y="6350"/>
                </a:moveTo>
                <a:lnTo>
                  <a:pt x="6350" y="11087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2" name="Freeform 3"/>
          <p:cNvSpPr/>
          <p:nvPr/>
        </p:nvSpPr>
        <p:spPr>
          <a:xfrm>
            <a:off x="3590502" y="4390777"/>
            <a:ext cx="1125092" cy="764781"/>
          </a:xfrm>
          <a:custGeom>
            <a:avLst/>
            <a:gdLst>
              <a:gd name="connsiteX0" fmla="*/ 1118742 w 1125092"/>
              <a:gd name="connsiteY0" fmla="*/ 6350 h 764781"/>
              <a:gd name="connsiteX1" fmla="*/ 6350 w 1125092"/>
              <a:gd name="connsiteY1" fmla="*/ 758431 h 7647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5092" h="764781">
                <a:moveTo>
                  <a:pt x="1118742" y="6350"/>
                </a:moveTo>
                <a:lnTo>
                  <a:pt x="6350" y="758431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3" name="Freeform 3"/>
          <p:cNvSpPr/>
          <p:nvPr/>
        </p:nvSpPr>
        <p:spPr>
          <a:xfrm>
            <a:off x="4472657" y="5417012"/>
            <a:ext cx="672325" cy="914196"/>
          </a:xfrm>
          <a:custGeom>
            <a:avLst/>
            <a:gdLst>
              <a:gd name="connsiteX0" fmla="*/ 665975 w 672325"/>
              <a:gd name="connsiteY0" fmla="*/ 6350 h 914196"/>
              <a:gd name="connsiteX1" fmla="*/ 6350 w 672325"/>
              <a:gd name="connsiteY1" fmla="*/ 907846 h 914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72325" h="914196">
                <a:moveTo>
                  <a:pt x="665975" y="6350"/>
                </a:moveTo>
                <a:lnTo>
                  <a:pt x="6350" y="907846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4" name="Freeform 3"/>
          <p:cNvSpPr/>
          <p:nvPr/>
        </p:nvSpPr>
        <p:spPr>
          <a:xfrm>
            <a:off x="4166612" y="450335"/>
            <a:ext cx="372224" cy="917181"/>
          </a:xfrm>
          <a:custGeom>
            <a:avLst/>
            <a:gdLst>
              <a:gd name="connsiteX0" fmla="*/ 365874 w 372224"/>
              <a:gd name="connsiteY0" fmla="*/ 910831 h 917181"/>
              <a:gd name="connsiteX1" fmla="*/ 6350 w 372224"/>
              <a:gd name="connsiteY1" fmla="*/ 6350 h 9171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72224" h="917181">
                <a:moveTo>
                  <a:pt x="365874" y="910831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5" name="Freeform 3"/>
          <p:cNvSpPr/>
          <p:nvPr/>
        </p:nvSpPr>
        <p:spPr>
          <a:xfrm>
            <a:off x="4165774" y="1040529"/>
            <a:ext cx="555548" cy="903363"/>
          </a:xfrm>
          <a:custGeom>
            <a:avLst/>
            <a:gdLst>
              <a:gd name="connsiteX0" fmla="*/ 549198 w 555548"/>
              <a:gd name="connsiteY0" fmla="*/ 897013 h 903363"/>
              <a:gd name="connsiteX1" fmla="*/ 6350 w 555548"/>
              <a:gd name="connsiteY1" fmla="*/ 6350 h 903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5548" h="903363">
                <a:moveTo>
                  <a:pt x="549198" y="897013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6" name="Freeform 3"/>
          <p:cNvSpPr/>
          <p:nvPr/>
        </p:nvSpPr>
        <p:spPr>
          <a:xfrm>
            <a:off x="4183529" y="1354816"/>
            <a:ext cx="256603" cy="453415"/>
          </a:xfrm>
          <a:custGeom>
            <a:avLst/>
            <a:gdLst>
              <a:gd name="connsiteX0" fmla="*/ 250253 w 256603"/>
              <a:gd name="connsiteY0" fmla="*/ 447065 h 453415"/>
              <a:gd name="connsiteX1" fmla="*/ 6350 w 256603"/>
              <a:gd name="connsiteY1" fmla="*/ 6350 h 4534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6603" h="453415">
                <a:moveTo>
                  <a:pt x="250253" y="447065"/>
                </a:moveTo>
                <a:lnTo>
                  <a:pt x="6350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7" name="Freeform 3"/>
          <p:cNvSpPr/>
          <p:nvPr/>
        </p:nvSpPr>
        <p:spPr>
          <a:xfrm>
            <a:off x="5761237" y="3804252"/>
            <a:ext cx="1122476" cy="90728"/>
          </a:xfrm>
          <a:custGeom>
            <a:avLst/>
            <a:gdLst>
              <a:gd name="connsiteX0" fmla="*/ 6350 w 1122476"/>
              <a:gd name="connsiteY0" fmla="*/ 84378 h 90728"/>
              <a:gd name="connsiteX1" fmla="*/ 1116127 w 1122476"/>
              <a:gd name="connsiteY1" fmla="*/ 6350 h 907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2476" h="90728">
                <a:moveTo>
                  <a:pt x="6350" y="84378"/>
                </a:moveTo>
                <a:lnTo>
                  <a:pt x="1116127" y="6350"/>
                </a:ln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5320748" y="1332163"/>
            <a:ext cx="386029" cy="920483"/>
          </a:xfrm>
          <a:custGeom>
            <a:avLst/>
            <a:gdLst>
              <a:gd name="connsiteX0" fmla="*/ 379679 w 386029"/>
              <a:gd name="connsiteY0" fmla="*/ 914133 h 920483"/>
              <a:gd name="connsiteX1" fmla="*/ 6350 w 386029"/>
              <a:gd name="connsiteY1" fmla="*/ 6350 h 920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86029" h="920483">
                <a:moveTo>
                  <a:pt x="379679" y="914133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9" name="Freeform 3"/>
          <p:cNvSpPr/>
          <p:nvPr/>
        </p:nvSpPr>
        <p:spPr>
          <a:xfrm>
            <a:off x="5983128" y="1775392"/>
            <a:ext cx="347586" cy="524662"/>
          </a:xfrm>
          <a:custGeom>
            <a:avLst/>
            <a:gdLst>
              <a:gd name="connsiteX0" fmla="*/ 6350 w 347586"/>
              <a:gd name="connsiteY0" fmla="*/ 518312 h 524662"/>
              <a:gd name="connsiteX1" fmla="*/ 341236 w 347586"/>
              <a:gd name="connsiteY1" fmla="*/ 6350 h 524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47586" h="524662">
                <a:moveTo>
                  <a:pt x="6350" y="518312"/>
                </a:moveTo>
                <a:lnTo>
                  <a:pt x="341236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0" name="Freeform 3"/>
          <p:cNvSpPr/>
          <p:nvPr/>
        </p:nvSpPr>
        <p:spPr>
          <a:xfrm>
            <a:off x="5320748" y="2447679"/>
            <a:ext cx="1560601" cy="300710"/>
          </a:xfrm>
          <a:custGeom>
            <a:avLst/>
            <a:gdLst>
              <a:gd name="connsiteX0" fmla="*/ 6350 w 1560601"/>
              <a:gd name="connsiteY0" fmla="*/ 294360 h 300710"/>
              <a:gd name="connsiteX1" fmla="*/ 1554251 w 1560601"/>
              <a:gd name="connsiteY1" fmla="*/ 6350 h 3007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60601" h="300710">
                <a:moveTo>
                  <a:pt x="6350" y="294360"/>
                </a:moveTo>
                <a:lnTo>
                  <a:pt x="1554251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5780271" y="4583337"/>
            <a:ext cx="1273530" cy="943000"/>
          </a:xfrm>
          <a:custGeom>
            <a:avLst/>
            <a:gdLst>
              <a:gd name="connsiteX0" fmla="*/ 6350 w 1273530"/>
              <a:gd name="connsiteY0" fmla="*/ 6350 h 943000"/>
              <a:gd name="connsiteX1" fmla="*/ 1267180 w 1273530"/>
              <a:gd name="connsiteY1" fmla="*/ 936650 h 943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3530" h="943000">
                <a:moveTo>
                  <a:pt x="6350" y="6350"/>
                </a:moveTo>
                <a:lnTo>
                  <a:pt x="1267180" y="9366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5658085" y="4923850"/>
            <a:ext cx="623493" cy="1082141"/>
          </a:xfrm>
          <a:custGeom>
            <a:avLst/>
            <a:gdLst>
              <a:gd name="connsiteX0" fmla="*/ 6350 w 623493"/>
              <a:gd name="connsiteY0" fmla="*/ 6350 h 1082141"/>
              <a:gd name="connsiteX1" fmla="*/ 617143 w 623493"/>
              <a:gd name="connsiteY1" fmla="*/ 1075791 h 10821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3493" h="1082141">
                <a:moveTo>
                  <a:pt x="6350" y="6350"/>
                </a:moveTo>
                <a:lnTo>
                  <a:pt x="617143" y="107579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486929" y="5056349"/>
            <a:ext cx="578827" cy="852119"/>
          </a:xfrm>
          <a:custGeom>
            <a:avLst/>
            <a:gdLst>
              <a:gd name="connsiteX0" fmla="*/ 572478 w 578827"/>
              <a:gd name="connsiteY0" fmla="*/ 6350 h 852119"/>
              <a:gd name="connsiteX1" fmla="*/ 6350 w 578827"/>
              <a:gd name="connsiteY1" fmla="*/ 845769 h 852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8827" h="852119">
                <a:moveTo>
                  <a:pt x="572478" y="6350"/>
                </a:moveTo>
                <a:lnTo>
                  <a:pt x="6350" y="845769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3897472" y="4855092"/>
            <a:ext cx="1146975" cy="535355"/>
          </a:xfrm>
          <a:custGeom>
            <a:avLst/>
            <a:gdLst>
              <a:gd name="connsiteX0" fmla="*/ 1140625 w 1146975"/>
              <a:gd name="connsiteY0" fmla="*/ 6350 h 535355"/>
              <a:gd name="connsiteX1" fmla="*/ 6350 w 1146975"/>
              <a:gd name="connsiteY1" fmla="*/ 529005 h 5353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46975" h="535355">
                <a:moveTo>
                  <a:pt x="1140625" y="6350"/>
                </a:moveTo>
                <a:lnTo>
                  <a:pt x="6350" y="529005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5" name="Freeform 3"/>
          <p:cNvSpPr/>
          <p:nvPr/>
        </p:nvSpPr>
        <p:spPr>
          <a:xfrm>
            <a:off x="6138704" y="2444415"/>
            <a:ext cx="742645" cy="25400"/>
          </a:xfrm>
          <a:custGeom>
            <a:avLst/>
            <a:gdLst>
              <a:gd name="connsiteX0" fmla="*/ 6350 w 742645"/>
              <a:gd name="connsiteY0" fmla="*/ 6350 h 25400"/>
              <a:gd name="connsiteX1" fmla="*/ 736295 w 742645"/>
              <a:gd name="connsiteY1" fmla="*/ 9613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42645" h="25400">
                <a:moveTo>
                  <a:pt x="6350" y="6350"/>
                </a:moveTo>
                <a:lnTo>
                  <a:pt x="736295" y="9613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6" name="Freeform 3"/>
          <p:cNvSpPr/>
          <p:nvPr/>
        </p:nvSpPr>
        <p:spPr>
          <a:xfrm>
            <a:off x="3492912" y="4057113"/>
            <a:ext cx="1401368" cy="826973"/>
          </a:xfrm>
          <a:custGeom>
            <a:avLst/>
            <a:gdLst>
              <a:gd name="connsiteX0" fmla="*/ 1395018 w 1401368"/>
              <a:gd name="connsiteY0" fmla="*/ 6350 h 826973"/>
              <a:gd name="connsiteX1" fmla="*/ 6350 w 1401368"/>
              <a:gd name="connsiteY1" fmla="*/ 820623 h 8269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401368" h="826973">
                <a:moveTo>
                  <a:pt x="1395018" y="6350"/>
                </a:moveTo>
                <a:lnTo>
                  <a:pt x="6350" y="820623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7" name="Freeform 3"/>
          <p:cNvSpPr/>
          <p:nvPr/>
        </p:nvSpPr>
        <p:spPr>
          <a:xfrm>
            <a:off x="5671356" y="5405458"/>
            <a:ext cx="610222" cy="600532"/>
          </a:xfrm>
          <a:custGeom>
            <a:avLst/>
            <a:gdLst>
              <a:gd name="connsiteX0" fmla="*/ 6350 w 610222"/>
              <a:gd name="connsiteY0" fmla="*/ 6350 h 600532"/>
              <a:gd name="connsiteX1" fmla="*/ 603872 w 610222"/>
              <a:gd name="connsiteY1" fmla="*/ 594181 h 6005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222" h="600532">
                <a:moveTo>
                  <a:pt x="6350" y="6350"/>
                </a:moveTo>
                <a:lnTo>
                  <a:pt x="603872" y="59418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8" name="Freeform 3"/>
          <p:cNvSpPr/>
          <p:nvPr/>
        </p:nvSpPr>
        <p:spPr>
          <a:xfrm>
            <a:off x="5671356" y="5405458"/>
            <a:ext cx="610222" cy="600532"/>
          </a:xfrm>
          <a:custGeom>
            <a:avLst/>
            <a:gdLst>
              <a:gd name="connsiteX0" fmla="*/ 6350 w 610222"/>
              <a:gd name="connsiteY0" fmla="*/ 6350 h 600532"/>
              <a:gd name="connsiteX1" fmla="*/ 603872 w 610222"/>
              <a:gd name="connsiteY1" fmla="*/ 594181 h 6005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0222" h="600532">
                <a:moveTo>
                  <a:pt x="6350" y="6350"/>
                </a:moveTo>
                <a:lnTo>
                  <a:pt x="603872" y="59418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59" name="Freeform 3"/>
          <p:cNvSpPr/>
          <p:nvPr/>
        </p:nvSpPr>
        <p:spPr>
          <a:xfrm>
            <a:off x="6034652" y="3038394"/>
            <a:ext cx="846696" cy="25400"/>
          </a:xfrm>
          <a:custGeom>
            <a:avLst/>
            <a:gdLst>
              <a:gd name="connsiteX0" fmla="*/ 6350 w 846696"/>
              <a:gd name="connsiteY0" fmla="*/ 6350 h 25400"/>
              <a:gd name="connsiteX1" fmla="*/ 840346 w 846696"/>
              <a:gd name="connsiteY1" fmla="*/ 13741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6696" h="25400">
                <a:moveTo>
                  <a:pt x="6350" y="6350"/>
                </a:moveTo>
                <a:lnTo>
                  <a:pt x="840346" y="1374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0" name="Freeform 3"/>
          <p:cNvSpPr/>
          <p:nvPr/>
        </p:nvSpPr>
        <p:spPr>
          <a:xfrm>
            <a:off x="6321786" y="3246701"/>
            <a:ext cx="559562" cy="242087"/>
          </a:xfrm>
          <a:custGeom>
            <a:avLst/>
            <a:gdLst>
              <a:gd name="connsiteX0" fmla="*/ 6350 w 559562"/>
              <a:gd name="connsiteY0" fmla="*/ 6350 h 242087"/>
              <a:gd name="connsiteX1" fmla="*/ 553212 w 559562"/>
              <a:gd name="connsiteY1" fmla="*/ 235737 h 242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9562" h="242087">
                <a:moveTo>
                  <a:pt x="6350" y="6350"/>
                </a:moveTo>
                <a:lnTo>
                  <a:pt x="553212" y="23573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1" name="Freeform 3"/>
          <p:cNvSpPr/>
          <p:nvPr/>
        </p:nvSpPr>
        <p:spPr>
          <a:xfrm>
            <a:off x="5816517" y="3746801"/>
            <a:ext cx="1060132" cy="70167"/>
          </a:xfrm>
          <a:custGeom>
            <a:avLst/>
            <a:gdLst>
              <a:gd name="connsiteX0" fmla="*/ 6350 w 1060132"/>
              <a:gd name="connsiteY0" fmla="*/ 6350 h 70167"/>
              <a:gd name="connsiteX1" fmla="*/ 1053782 w 1060132"/>
              <a:gd name="connsiteY1" fmla="*/ 63817 h 701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0132" h="70167">
                <a:moveTo>
                  <a:pt x="6350" y="6350"/>
                </a:moveTo>
                <a:lnTo>
                  <a:pt x="1053782" y="6381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2" name="Freeform 3"/>
          <p:cNvSpPr/>
          <p:nvPr/>
        </p:nvSpPr>
        <p:spPr>
          <a:xfrm>
            <a:off x="3422783" y="3048986"/>
            <a:ext cx="531748" cy="25400"/>
          </a:xfrm>
          <a:custGeom>
            <a:avLst/>
            <a:gdLst>
              <a:gd name="connsiteX0" fmla="*/ 525398 w 531748"/>
              <a:gd name="connsiteY0" fmla="*/ 6350 h 25400"/>
              <a:gd name="connsiteX1" fmla="*/ 6350 w 531748"/>
              <a:gd name="connsiteY1" fmla="*/ 11087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31748" h="25400">
                <a:moveTo>
                  <a:pt x="525398" y="6350"/>
                </a:moveTo>
                <a:lnTo>
                  <a:pt x="6350" y="1108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3" name="Freeform 3"/>
          <p:cNvSpPr/>
          <p:nvPr/>
        </p:nvSpPr>
        <p:spPr>
          <a:xfrm>
            <a:off x="3588137" y="4390793"/>
            <a:ext cx="1125092" cy="764781"/>
          </a:xfrm>
          <a:custGeom>
            <a:avLst/>
            <a:gdLst>
              <a:gd name="connsiteX0" fmla="*/ 1118742 w 1125092"/>
              <a:gd name="connsiteY0" fmla="*/ 6350 h 764781"/>
              <a:gd name="connsiteX1" fmla="*/ 6350 w 1125092"/>
              <a:gd name="connsiteY1" fmla="*/ 758431 h 7647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5092" h="764781">
                <a:moveTo>
                  <a:pt x="1118742" y="6350"/>
                </a:moveTo>
                <a:lnTo>
                  <a:pt x="6350" y="75843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4" name="Freeform 3"/>
          <p:cNvSpPr/>
          <p:nvPr/>
        </p:nvSpPr>
        <p:spPr>
          <a:xfrm>
            <a:off x="4470292" y="5417028"/>
            <a:ext cx="672325" cy="914196"/>
          </a:xfrm>
          <a:custGeom>
            <a:avLst/>
            <a:gdLst>
              <a:gd name="connsiteX0" fmla="*/ 665975 w 672325"/>
              <a:gd name="connsiteY0" fmla="*/ 6350 h 914196"/>
              <a:gd name="connsiteX1" fmla="*/ 6350 w 672325"/>
              <a:gd name="connsiteY1" fmla="*/ 907846 h 914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72325" h="914196">
                <a:moveTo>
                  <a:pt x="665975" y="6350"/>
                </a:moveTo>
                <a:lnTo>
                  <a:pt x="6350" y="907846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5" name="Freeform 3"/>
          <p:cNvSpPr/>
          <p:nvPr/>
        </p:nvSpPr>
        <p:spPr>
          <a:xfrm>
            <a:off x="4164247" y="450351"/>
            <a:ext cx="372224" cy="917181"/>
          </a:xfrm>
          <a:custGeom>
            <a:avLst/>
            <a:gdLst>
              <a:gd name="connsiteX0" fmla="*/ 365874 w 372224"/>
              <a:gd name="connsiteY0" fmla="*/ 910831 h 917181"/>
              <a:gd name="connsiteX1" fmla="*/ 6350 w 372224"/>
              <a:gd name="connsiteY1" fmla="*/ 6350 h 9171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72224" h="917181">
                <a:moveTo>
                  <a:pt x="365874" y="910831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6" name="Freeform 3"/>
          <p:cNvSpPr/>
          <p:nvPr/>
        </p:nvSpPr>
        <p:spPr>
          <a:xfrm>
            <a:off x="4163409" y="1040545"/>
            <a:ext cx="555548" cy="903363"/>
          </a:xfrm>
          <a:custGeom>
            <a:avLst/>
            <a:gdLst>
              <a:gd name="connsiteX0" fmla="*/ 549198 w 555548"/>
              <a:gd name="connsiteY0" fmla="*/ 897013 h 903363"/>
              <a:gd name="connsiteX1" fmla="*/ 6350 w 555548"/>
              <a:gd name="connsiteY1" fmla="*/ 6350 h 903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5548" h="903363">
                <a:moveTo>
                  <a:pt x="549198" y="897013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7" name="Freeform 3"/>
          <p:cNvSpPr/>
          <p:nvPr/>
        </p:nvSpPr>
        <p:spPr>
          <a:xfrm>
            <a:off x="4181164" y="1354832"/>
            <a:ext cx="256603" cy="453415"/>
          </a:xfrm>
          <a:custGeom>
            <a:avLst/>
            <a:gdLst>
              <a:gd name="connsiteX0" fmla="*/ 250253 w 256603"/>
              <a:gd name="connsiteY0" fmla="*/ 447065 h 453415"/>
              <a:gd name="connsiteX1" fmla="*/ 6350 w 256603"/>
              <a:gd name="connsiteY1" fmla="*/ 6350 h 4534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6603" h="453415">
                <a:moveTo>
                  <a:pt x="250253" y="447065"/>
                </a:moveTo>
                <a:lnTo>
                  <a:pt x="6350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68" name="Freeform 3"/>
          <p:cNvSpPr/>
          <p:nvPr/>
        </p:nvSpPr>
        <p:spPr>
          <a:xfrm>
            <a:off x="5758872" y="3804268"/>
            <a:ext cx="1122476" cy="90728"/>
          </a:xfrm>
          <a:custGeom>
            <a:avLst/>
            <a:gdLst>
              <a:gd name="connsiteX0" fmla="*/ 6350 w 1122476"/>
              <a:gd name="connsiteY0" fmla="*/ 84378 h 90728"/>
              <a:gd name="connsiteX1" fmla="*/ 1116127 w 1122476"/>
              <a:gd name="connsiteY1" fmla="*/ 6350 h 907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22476" h="90728">
                <a:moveTo>
                  <a:pt x="6350" y="84378"/>
                </a:moveTo>
                <a:lnTo>
                  <a:pt x="1116127" y="63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01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0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4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2" y="822324"/>
            <a:ext cx="5149596" cy="5228279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BEBB59-2A9C-904B-BA6E-66D7E5352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4" y="1465790"/>
            <a:ext cx="3860798" cy="3941345"/>
          </a:xfrm>
        </p:spPr>
        <p:txBody>
          <a:bodyPr>
            <a:normAutofit/>
          </a:bodyPr>
          <a:lstStyle/>
          <a:p>
            <a:r>
              <a:rPr lang="en-US" sz="6000"/>
              <a:t>Recap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17733" y="1359090"/>
            <a:ext cx="5132665" cy="404804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800" dirty="0"/>
              <a:t>The cell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400" dirty="0"/>
              <a:t>Visualizing the cell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sz="2000" dirty="0"/>
              <a:t>Microscopy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400" dirty="0"/>
              <a:t>Determining the function of cellular organelles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400" dirty="0"/>
              <a:t>Eukaryotic vs prokaryotic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400" dirty="0"/>
              <a:t>Animal cell vs plant cell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US" sz="2800" dirty="0"/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83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5FB4329C-BF98-421E-8A0D-43A2CF95E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3CDC6B8-20F2-4C8D-8599-EC572C0BF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000"/>
            <a:ext cx="12192000" cy="2295831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9848" y="4846002"/>
            <a:ext cx="10058400" cy="1522993"/>
          </a:xfrm>
        </p:spPr>
        <p:txBody>
          <a:bodyPr>
            <a:normAutofit/>
          </a:bodyPr>
          <a:lstStyle/>
          <a:p>
            <a:r>
              <a:rPr lang="en-US" sz="6000"/>
              <a:t>The Fundamental Units of Life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4342043-9755-451A-9341-6461ADE85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B52F7E87-CD4F-40F9-978A-356F63B76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3B1ED61-05D6-47CD-8878-8406A83BDF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endParaRPr lang="en-US" sz="1800" dirty="0"/>
          </a:p>
        </p:txBody>
      </p:sp>
      <p:graphicFrame>
        <p:nvGraphicFramePr>
          <p:cNvPr id="4102" name="Rectangle 3">
            <a:extLst>
              <a:ext uri="{FF2B5EF4-FFF2-40B4-BE49-F238E27FC236}">
                <a16:creationId xmlns:a16="http://schemas.microsoft.com/office/drawing/2014/main" id="{9CDFAAAA-2544-4A09-A820-025A838F72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418494"/>
              </p:ext>
            </p:extLst>
          </p:nvPr>
        </p:nvGraphicFramePr>
        <p:xfrm>
          <a:off x="643466" y="633637"/>
          <a:ext cx="10905066" cy="3294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60171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122E0B1-D365-DB42-88B1-DCDBA409E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Expand and explore</a:t>
            </a:r>
            <a:br>
              <a:rPr lang="en-US"/>
            </a:b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7E34BF-A153-E44F-833A-91F49BEB6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320412"/>
            <a:ext cx="10058400" cy="3851787"/>
          </a:xfrm>
        </p:spPr>
        <p:txBody>
          <a:bodyPr>
            <a:normAutofit/>
          </a:bodyPr>
          <a:lstStyle/>
          <a:p>
            <a:r>
              <a:rPr lang="en-US"/>
              <a:t>Cellular compartments</a:t>
            </a:r>
          </a:p>
          <a:p>
            <a:pPr lvl="1"/>
            <a:r>
              <a:rPr lang="en-US"/>
              <a:t>Organelles and their functions </a:t>
            </a:r>
          </a:p>
          <a:p>
            <a:r>
              <a:rPr lang="en-US"/>
              <a:t>Relationships among organelles of the endomembrane system </a:t>
            </a:r>
          </a:p>
          <a:p>
            <a:r>
              <a:rPr lang="en-US"/>
              <a:t>Energy exchange</a:t>
            </a:r>
          </a:p>
          <a:p>
            <a:pPr lvl="1"/>
            <a:r>
              <a:rPr lang="en-US"/>
              <a:t>Mitochondria and chloroplasts </a:t>
            </a:r>
          </a:p>
          <a:p>
            <a:r>
              <a:rPr lang="en-US"/>
              <a:t>The cytoskeleton and its skeletons (lol)</a:t>
            </a:r>
          </a:p>
          <a:p>
            <a:r>
              <a:rPr lang="en-US"/>
              <a:t>Extracellular components</a:t>
            </a:r>
          </a:p>
          <a:p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905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sz="3400" dirty="0"/>
              <a:t>The eukaryotic cell</a:t>
            </a:r>
            <a:r>
              <a:rPr lang="ja-JP" altLang="en-US" sz="3400"/>
              <a:t>’</a:t>
            </a:r>
            <a:r>
              <a:rPr lang="en-US" altLang="ja-JP" sz="3400" dirty="0"/>
              <a:t>s genetic instructions are housed in the nucleus and carried out by the ribosomes</a:t>
            </a:r>
            <a:endParaRPr lang="en-US" sz="3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347B50BD-7154-4797-A84A-562B8EFC22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380001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381551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6350" y="484632"/>
            <a:ext cx="3544035" cy="1609344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200" dirty="0"/>
              <a:t>The Nucleus: Information Central</a:t>
            </a:r>
          </a:p>
        </p:txBody>
      </p:sp>
      <p:pic>
        <p:nvPicPr>
          <p:cNvPr id="4" name="Picture 3" descr="A close up of text on a white background&#10;&#10;Description automatically generate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51" y="640080"/>
            <a:ext cx="6856565" cy="558810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6310" y="2121408"/>
            <a:ext cx="4355689" cy="4050792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contains most of the cell</a:t>
            </a:r>
            <a:r>
              <a:rPr lang="ja-JP" altLang="en-US"/>
              <a:t>’</a:t>
            </a:r>
            <a:r>
              <a:rPr lang="en-US" altLang="ja-JP" dirty="0"/>
              <a:t>s genes </a:t>
            </a:r>
          </a:p>
          <a:p>
            <a:pPr algn="just"/>
            <a:r>
              <a:rPr lang="en-US" dirty="0"/>
              <a:t>enclosed by the </a:t>
            </a:r>
            <a:r>
              <a:rPr lang="en-US" b="1" dirty="0"/>
              <a:t>nuclear envelope</a:t>
            </a:r>
            <a:r>
              <a:rPr lang="en-US" dirty="0"/>
              <a:t>, separating it from the cytoplasm</a:t>
            </a:r>
          </a:p>
          <a:p>
            <a:pPr algn="just"/>
            <a:r>
              <a:rPr lang="en-US" b="1" dirty="0"/>
              <a:t>nucleolus, </a:t>
            </a:r>
            <a:r>
              <a:rPr lang="en-US" dirty="0"/>
              <a:t>site of ribosomal RNA (rRNA) synthesis</a:t>
            </a:r>
          </a:p>
          <a:p>
            <a:pPr algn="just"/>
            <a:r>
              <a:rPr lang="en-US" b="1" dirty="0"/>
              <a:t>nuclear lamina </a:t>
            </a:r>
            <a:r>
              <a:rPr lang="en-US" dirty="0"/>
              <a:t>is composed of proteins and maintains the shape of the nucleus</a:t>
            </a:r>
          </a:p>
          <a:p>
            <a:pPr algn="just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412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5FB4329C-BF98-421E-8A0D-43A2CF95E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CDC6B8-20F2-4C8D-8599-EC572C0BF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000"/>
            <a:ext cx="12192000" cy="229583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AD38BDC-58B8-0E45-BF11-3AA1EF69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002"/>
            <a:ext cx="10058400" cy="1522993"/>
          </a:xfrm>
        </p:spPr>
        <p:txBody>
          <a:bodyPr>
            <a:normAutofit/>
          </a:bodyPr>
          <a:lstStyle/>
          <a:p>
            <a:r>
              <a:rPr lang="en-US" sz="6000"/>
              <a:t>Chromosomes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4342043-9755-451A-9341-6461ADE85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52F7E87-CD4F-40F9-978A-356F63B76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3B1ED61-05D6-47CD-8878-8406A83BDF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139E4B6E-45DD-4124-9CD8-CF717DB7A2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193381"/>
              </p:ext>
            </p:extLst>
          </p:nvPr>
        </p:nvGraphicFramePr>
        <p:xfrm>
          <a:off x="643466" y="633637"/>
          <a:ext cx="10905066" cy="3294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405202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Ribosomes: Protein Factories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6463A444-E66C-4ABB-9D7F-0235F78E1E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791648"/>
              </p:ext>
            </p:extLst>
          </p:nvPr>
        </p:nvGraphicFramePr>
        <p:xfrm>
          <a:off x="842836" y="2385390"/>
          <a:ext cx="10506329" cy="4472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8188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5EC292-991E-4C8F-9F55-D72971A4B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57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0B7573-D2CD-4589-B099-E8254726A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3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26A041F-C32D-4E9C-AD9A-6F8F9710D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1" y="480059"/>
            <a:ext cx="11237976" cy="589788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407584A3-AA0D-6C4D-8CF1-9CDA4490D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612" y="803061"/>
            <a:ext cx="9436777" cy="559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896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sz="4800" dirty="0"/>
              <a:t>The endomembrane system: the police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7AF3E937-EE20-4B32-848F-D948302C9B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5559801"/>
              </p:ext>
            </p:extLst>
          </p:nvPr>
        </p:nvGraphicFramePr>
        <p:xfrm>
          <a:off x="1069975" y="2174660"/>
          <a:ext cx="10058400" cy="4683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631833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390848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The Endoplasmic Reticulum: Biosynthetic Factory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77B0651B-88A7-4C3A-807A-4861EED8DB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835898"/>
              </p:ext>
            </p:extLst>
          </p:nvPr>
        </p:nvGraphicFramePr>
        <p:xfrm>
          <a:off x="1069975" y="2093976"/>
          <a:ext cx="10058400" cy="4683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05276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A313B03-D361-4EC9-AF52-0B3C1C92C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E79CB85-A08A-4579-86F6-A8AA97551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6C61C9C-364D-4CB6-B9D1-1A6F50F6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9C5EC292-991E-4C8F-9F55-D72971A4B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5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0B7573-D2CD-4589-B099-E8254726A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5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26A041F-C32D-4E9C-AD9A-6F8F9710D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1" y="480059"/>
            <a:ext cx="11237976" cy="589788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27C6249A-43F9-F347-B746-F5678B5DFE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6528" y="571498"/>
            <a:ext cx="9598945" cy="568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958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AE944-D77B-2E4E-A4C2-1A5EA5699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377440"/>
            <a:ext cx="4754880" cy="64008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Smooth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069848" y="3072384"/>
            <a:ext cx="4754880" cy="3291840"/>
          </a:xfrm>
        </p:spPr>
        <p:txBody>
          <a:bodyPr/>
          <a:lstStyle/>
          <a:p>
            <a:pPr lvl="1"/>
            <a:r>
              <a:rPr lang="en-US" dirty="0"/>
              <a:t>Synthesizes lipids</a:t>
            </a:r>
          </a:p>
          <a:p>
            <a:pPr lvl="1"/>
            <a:r>
              <a:rPr lang="en-US" dirty="0"/>
              <a:t>Metabolizes carbohydrates</a:t>
            </a:r>
          </a:p>
          <a:p>
            <a:pPr lvl="1"/>
            <a:r>
              <a:rPr lang="en-US" dirty="0"/>
              <a:t>Detoxifies drugs and poisons</a:t>
            </a:r>
          </a:p>
          <a:p>
            <a:pPr lvl="1"/>
            <a:r>
              <a:rPr lang="en-US" dirty="0"/>
              <a:t>Stores calcium 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2032E-1F21-B84D-A985-58CF94E1DB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4224" y="2377440"/>
            <a:ext cx="4754880" cy="64008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Rough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87FA93-BF38-7D48-A910-DA7B07540E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4224" y="3072384"/>
            <a:ext cx="4901184" cy="3291840"/>
          </a:xfrm>
        </p:spPr>
        <p:txBody>
          <a:bodyPr/>
          <a:lstStyle/>
          <a:p>
            <a:pPr lvl="1" algn="just"/>
            <a:r>
              <a:rPr lang="en-US" dirty="0"/>
              <a:t>Has bound ribosomes, which secrete glycoproteins (proteins covalently bonded to carbohydrates)</a:t>
            </a:r>
          </a:p>
          <a:p>
            <a:pPr lvl="1" algn="just"/>
            <a:r>
              <a:rPr lang="en-US" dirty="0"/>
              <a:t>Distributes transport vesicles, secretory proteins surrounded by membranes</a:t>
            </a:r>
          </a:p>
          <a:p>
            <a:pPr lvl="1" algn="just"/>
            <a:r>
              <a:rPr lang="en-US" dirty="0"/>
              <a:t>Is a membrane factory for the cell</a:t>
            </a:r>
          </a:p>
          <a:p>
            <a:pPr algn="just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76" y="484632"/>
            <a:ext cx="11128248" cy="1609344"/>
          </a:xfrm>
        </p:spPr>
        <p:txBody>
          <a:bodyPr/>
          <a:lstStyle/>
          <a:p>
            <a:pPr algn="ctr"/>
            <a:r>
              <a:rPr lang="en-US" dirty="0"/>
              <a:t>Functions of the Endoplasmic Reticulum</a:t>
            </a:r>
          </a:p>
        </p:txBody>
      </p:sp>
    </p:spTree>
    <p:extLst>
      <p:ext uri="{BB962C8B-B14F-4D97-AF65-F5344CB8AC3E}">
        <p14:creationId xmlns:p14="http://schemas.microsoft.com/office/powerpoint/2010/main" val="993819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Biologists use microscopes and the tools of biochemistry to study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320412"/>
            <a:ext cx="10058400" cy="3851787"/>
          </a:xfrm>
        </p:spPr>
        <p:txBody>
          <a:bodyPr>
            <a:normAutofit/>
          </a:bodyPr>
          <a:lstStyle/>
          <a:p>
            <a:r>
              <a:rPr lang="en-US" dirty="0"/>
              <a:t>Cells are usually too small to be seen by the naked eye</a:t>
            </a:r>
          </a:p>
          <a:p>
            <a:r>
              <a:rPr lang="en-US" dirty="0"/>
              <a:t>Microscopes are used to visualize cells</a:t>
            </a:r>
          </a:p>
          <a:p>
            <a:r>
              <a:rPr lang="en-US" dirty="0"/>
              <a:t>In a </a:t>
            </a:r>
            <a:r>
              <a:rPr lang="en-US" b="1" dirty="0"/>
              <a:t>light microscope (LM)</a:t>
            </a:r>
            <a:r>
              <a:rPr lang="en-US" dirty="0"/>
              <a:t>, visible light is passed through a specimen and then through glass lenses</a:t>
            </a:r>
          </a:p>
          <a:p>
            <a:r>
              <a:rPr lang="en-US" dirty="0"/>
              <a:t>Lenses refract (bend) the light so that the image is magnified</a:t>
            </a:r>
          </a:p>
          <a:p>
            <a:endParaRPr lang="en-US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6136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5FB4329C-BF98-421E-8A0D-43A2CF95E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3CDC6B8-20F2-4C8D-8599-EC572C0BF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000"/>
            <a:ext cx="12192000" cy="229583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002"/>
            <a:ext cx="10058400" cy="1522993"/>
          </a:xfrm>
        </p:spPr>
        <p:txBody>
          <a:bodyPr>
            <a:normAutofit/>
          </a:bodyPr>
          <a:lstStyle/>
          <a:p>
            <a:r>
              <a:rPr lang="en-US" sz="5100"/>
              <a:t>The Golgi Apparatus: Shipping and </a:t>
            </a:r>
            <a:br>
              <a:rPr lang="en-US" sz="5100"/>
            </a:br>
            <a:r>
              <a:rPr lang="en-US" sz="5100"/>
              <a:t>Receiving Center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342043-9755-451A-9341-6461ADE85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2F7E87-CD4F-40F9-978A-356F63B76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3B1ED61-05D6-47CD-8878-8406A83BDF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785C30F-CCF6-41EA-A390-32A03AE24E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6507541"/>
              </p:ext>
            </p:extLst>
          </p:nvPr>
        </p:nvGraphicFramePr>
        <p:xfrm>
          <a:off x="643466" y="633637"/>
          <a:ext cx="10905066" cy="3294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21088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E87C20B-2C3E-43CB-896A-A729E97C3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8">
            <a:extLst>
              <a:ext uri="{FF2B5EF4-FFF2-40B4-BE49-F238E27FC236}">
                <a16:creationId xmlns:a16="http://schemas.microsoft.com/office/drawing/2014/main" id="{DF52E719-0B1D-4DC8-B2CB-8BA5556F1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12700">
            <a:solidFill>
              <a:srgbClr val="F43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41E5ED6-F8E5-174A-85AD-018D496E2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791" y="737997"/>
            <a:ext cx="8322610" cy="557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591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Lysosomes: Digestive Compartments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320412"/>
            <a:ext cx="10058400" cy="3851787"/>
          </a:xfrm>
        </p:spPr>
        <p:txBody>
          <a:bodyPr>
            <a:normAutofit/>
          </a:bodyPr>
          <a:lstStyle/>
          <a:p>
            <a:r>
              <a:rPr lang="en-US" dirty="0"/>
              <a:t>A </a:t>
            </a:r>
            <a:r>
              <a:rPr lang="en-US" b="1" dirty="0"/>
              <a:t>lysosome</a:t>
            </a:r>
            <a:r>
              <a:rPr lang="en-US" dirty="0"/>
              <a:t> is a membranous sac of hydrolytic enzymes that can digest macromolecules</a:t>
            </a:r>
          </a:p>
          <a:p>
            <a:r>
              <a:rPr lang="en-US" dirty="0"/>
              <a:t>Lysosomal enzymes work best in the acidic environment inside the lysosome</a:t>
            </a:r>
          </a:p>
          <a:p>
            <a:r>
              <a:rPr lang="en-US" dirty="0"/>
              <a:t>Hydrolytic enzymes and lysosomal membranes are made by rough ER and then transferred to the Golgi apparatus for further processing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3042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8790" y="0"/>
            <a:ext cx="6273210" cy="1609344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Vacuoles: Diverse Maintenance Compartments</a:t>
            </a:r>
          </a:p>
        </p:txBody>
      </p:sp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989FA840-3111-434C-B159-F4FBD62E7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9486"/>
            <a:ext cx="6912217" cy="528450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54" y="2121408"/>
            <a:ext cx="5252483" cy="4092579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Vacuoles</a:t>
            </a:r>
            <a:r>
              <a:rPr lang="en-US" dirty="0"/>
              <a:t> are large vesicles derived from the ER and Golgi apparatus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80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Vacuoles perform a variety of functions in different kinds of cells</a:t>
            </a:r>
            <a:br>
              <a:rPr lang="en-US" sz="3600" dirty="0">
                <a:solidFill>
                  <a:schemeClr val="tx1"/>
                </a:solidFill>
              </a:rPr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just"/>
            <a:r>
              <a:rPr lang="en-US" b="1" dirty="0"/>
              <a:t>Food vacuoles</a:t>
            </a:r>
            <a:r>
              <a:rPr lang="en-US" dirty="0"/>
              <a:t> are formed by phagocytosis</a:t>
            </a:r>
          </a:p>
          <a:p>
            <a:pPr algn="just"/>
            <a:r>
              <a:rPr lang="en-US" b="1" dirty="0"/>
              <a:t>Contractile vacuoles</a:t>
            </a:r>
            <a:r>
              <a:rPr lang="en-US" dirty="0"/>
              <a:t>, found in many freshwater protists, pump excess water out of cells</a:t>
            </a:r>
          </a:p>
          <a:p>
            <a:pPr algn="just"/>
            <a:r>
              <a:rPr lang="en-US" b="1" dirty="0"/>
              <a:t>Central vacuoles</a:t>
            </a:r>
            <a:r>
              <a:rPr lang="en-US" dirty="0"/>
              <a:t>, found in many mature plant cells, hold organic compounds and water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718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EBD885E-B866-3A4D-91D5-50E1242ECF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347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3700" dirty="0">
                <a:blipFill dpi="0" rotWithShape="1">
                  <a:blip r:embed="rId2"/>
                  <a:srcRect/>
                  <a:tile tx="6350" ty="-127000" sx="65000" sy="64000" flip="none" algn="tl"/>
                </a:blipFill>
              </a:rPr>
              <a:t>The Endomembrane System: </a:t>
            </a:r>
            <a:r>
              <a:rPr lang="en-US" sz="3700" i="1" dirty="0">
                <a:blipFill dpi="0" rotWithShape="1">
                  <a:blip r:embed="rId2"/>
                  <a:srcRect/>
                  <a:tile tx="6350" ty="-127000" sx="65000" sy="64000" flip="none" algn="tl"/>
                </a:blipFill>
              </a:rPr>
              <a:t>A Review</a:t>
            </a:r>
            <a:endParaRPr lang="en-US" sz="3700" dirty="0">
              <a:blipFill dpi="0" rotWithShape="1">
                <a:blip r:embed="rId2"/>
                <a:srcRect/>
                <a:tile tx="6350" ty="-127000" sx="65000" sy="64000" flip="none" algn="tl"/>
              </a:blip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652485"/>
            <a:ext cx="10058400" cy="64523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en-US" sz="1800" dirty="0"/>
              <a:t>The endomembrane system is a complex and dynamic player in the cell</a:t>
            </a:r>
            <a:r>
              <a:rPr lang="en-US" altLang="ja-JP" sz="1800" dirty="0"/>
              <a:t>’s compartmental organization</a:t>
            </a: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69A5A7-3840-AA4A-B495-70F221DACF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51" b="-3"/>
          <a:stretch/>
        </p:blipFill>
        <p:spPr>
          <a:xfrm>
            <a:off x="2590466" y="2297723"/>
            <a:ext cx="7336948" cy="456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58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86511801-AD9C-9F4F-B334-38A5571EA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350" y="484632"/>
            <a:ext cx="3544035" cy="1609344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200" dirty="0"/>
              <a:t>The Endosymbiont Theory</a:t>
            </a:r>
          </a:p>
        </p:txBody>
      </p:sp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B65A001D-1992-0D4F-833B-A2463706D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39" y="42530"/>
            <a:ext cx="7026293" cy="6858000"/>
          </a:xfrm>
          <a:prstGeom prst="rect">
            <a:avLst/>
          </a:prstGeom>
        </p:spPr>
      </p:pic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F2AFD6EC-FF5D-334F-ABCA-5AF8DE452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6310" y="2121408"/>
            <a:ext cx="4355689" cy="4050792"/>
          </a:xfrm>
        </p:spPr>
        <p:txBody>
          <a:bodyPr>
            <a:normAutofit/>
          </a:bodyPr>
          <a:lstStyle/>
          <a:p>
            <a:pPr algn="just"/>
            <a:r>
              <a:rPr lang="en-US" sz="1800" dirty="0"/>
              <a:t>early ancestor of eukaryotes engulfed an oxygen-using nonphotosynthetic prokaryotic cell</a:t>
            </a:r>
          </a:p>
          <a:p>
            <a:pPr algn="just"/>
            <a:r>
              <a:rPr lang="en-US" sz="1800" dirty="0"/>
              <a:t>engulfed cell formed a relationship with the host cell, becoming an endosymbiont</a:t>
            </a:r>
          </a:p>
          <a:p>
            <a:pPr algn="just"/>
            <a:r>
              <a:rPr lang="en-US" sz="1800" dirty="0"/>
              <a:t>endosymbionts evolved into mitochondria</a:t>
            </a:r>
          </a:p>
          <a:p>
            <a:pPr algn="just"/>
            <a:r>
              <a:rPr lang="en-US" sz="1800" dirty="0"/>
              <a:t>At least one of these cells may have then taken up a photosynthetic prokaryote, which evolved into a chloroplast</a:t>
            </a:r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7836310" y="6458281"/>
            <a:ext cx="3489801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hlinkClick r:id="rId7"/>
              </a:rPr>
              <a:t>https://youtu.be/FGnS-Xk0ZqU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8439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F142B-B26D-EA4F-9D2B-202163FDC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6310" y="484632"/>
            <a:ext cx="4355689" cy="1609344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200"/>
              <a:t>Mitochondrion: site of cellular respiration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99" y="1360847"/>
            <a:ext cx="6882269" cy="414656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DE8AA-882D-2043-BD82-9B5829866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8760" y="2121407"/>
            <a:ext cx="3879705" cy="4536281"/>
          </a:xfrm>
        </p:spPr>
        <p:txBody>
          <a:bodyPr>
            <a:normAutofit/>
          </a:bodyPr>
          <a:lstStyle/>
          <a:p>
            <a:pPr algn="just"/>
            <a:r>
              <a:rPr lang="en-US" sz="1600" dirty="0"/>
              <a:t>Mitochondria are found in nearly all eukaryotic cells</a:t>
            </a:r>
          </a:p>
          <a:p>
            <a:pPr algn="just"/>
            <a:r>
              <a:rPr lang="en-US" sz="1600" dirty="0"/>
              <a:t>They have a smooth outer membrane and an inner membrane folded into </a:t>
            </a:r>
            <a:r>
              <a:rPr lang="en-US" sz="1600" b="1" dirty="0"/>
              <a:t>cristae</a:t>
            </a:r>
          </a:p>
          <a:p>
            <a:pPr algn="just"/>
            <a:r>
              <a:rPr lang="en-US" sz="1600" dirty="0"/>
              <a:t>The inner membrane creates two compartments: intermembrane space and </a:t>
            </a:r>
            <a:r>
              <a:rPr lang="en-US" sz="1600" b="1" dirty="0"/>
              <a:t>mitochondrial matrix</a:t>
            </a:r>
          </a:p>
          <a:p>
            <a:pPr algn="just"/>
            <a:r>
              <a:rPr lang="en-US" sz="1600" dirty="0"/>
              <a:t>Some metabolic steps of cellular respiration are catalyzed in the mitochondrial matrix</a:t>
            </a:r>
          </a:p>
          <a:p>
            <a:pPr algn="just"/>
            <a:r>
              <a:rPr lang="en-US" sz="1600" dirty="0"/>
              <a:t>Cristae present a large surface area for enzymes that synthesize ATP</a:t>
            </a:r>
          </a:p>
          <a:p>
            <a:pPr algn="just"/>
            <a:endParaRPr lang="en-US" sz="16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0221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548D01-86BC-4A04-9A19-23363A0A5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53C06F-02C4-42B7-AAB4-056E8ECC6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000"/>
            <a:ext cx="12192000" cy="229583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002"/>
            <a:ext cx="10058400" cy="1522993"/>
          </a:xfrm>
        </p:spPr>
        <p:txBody>
          <a:bodyPr>
            <a:normAutofit/>
          </a:bodyPr>
          <a:lstStyle/>
          <a:p>
            <a:r>
              <a:rPr lang="en-US" sz="5100"/>
              <a:t>Chloroplasts: Capture of Light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33" y="965199"/>
            <a:ext cx="6209414" cy="3488445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US" altLang="en-US" sz="1800" dirty="0">
                <a:cs typeface="Corbel" panose="020B0503020204020204" pitchFamily="34" charset="0"/>
              </a:rPr>
              <a:t>The chloroplast is a member of a family of organelles called plastids</a:t>
            </a:r>
          </a:p>
          <a:p>
            <a:pPr algn="just">
              <a:defRPr/>
            </a:pPr>
            <a:r>
              <a:rPr lang="en-US" altLang="en-US" sz="1800" dirty="0">
                <a:cs typeface="Corbel" panose="020B0503020204020204" pitchFamily="34" charset="0"/>
              </a:rPr>
              <a:t>Chloroplasts contain the green pigment chlorophyll, as well as enzymes and other molecules that function in photosynthesis</a:t>
            </a:r>
          </a:p>
          <a:p>
            <a:pPr algn="just">
              <a:defRPr/>
            </a:pPr>
            <a:r>
              <a:rPr lang="en-US" altLang="en-US" sz="1800" dirty="0">
                <a:cs typeface="Corbel" panose="020B0503020204020204" pitchFamily="34" charset="0"/>
              </a:rPr>
              <a:t>Chloroplasts are found in leaves and other green organs of plants and in algae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32" y="965200"/>
            <a:ext cx="5575408" cy="284345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0B2D325-F52B-42D3-B95B-0B567E1B2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64412BC-E554-4709-B783-CCD157054F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111AF4E-4C22-4675-8450-1A2447ECB0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</p:spTree>
    <p:extLst>
      <p:ext uri="{BB962C8B-B14F-4D97-AF65-F5344CB8AC3E}">
        <p14:creationId xmlns:p14="http://schemas.microsoft.com/office/powerpoint/2010/main" val="686877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F9AC-1419-A84F-B806-00188F3D2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dirty="0"/>
              <a:t>Parameters of microscopy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2BCBFC1-9756-4964-AC25-C714E3FE35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3644633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875674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dirty="0"/>
              <a:t>Peroxisomes: Oxidation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7"/>
          <a:stretch/>
        </p:blipFill>
        <p:spPr>
          <a:xfrm>
            <a:off x="324153" y="2265036"/>
            <a:ext cx="5771843" cy="443159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6" y="2320412"/>
            <a:ext cx="5733735" cy="3851787"/>
          </a:xfrm>
        </p:spPr>
        <p:txBody>
          <a:bodyPr anchor="ctr">
            <a:normAutofit/>
          </a:bodyPr>
          <a:lstStyle/>
          <a:p>
            <a:pPr algn="just"/>
            <a:r>
              <a:rPr lang="en-US" b="1" dirty="0"/>
              <a:t>Peroxisomes</a:t>
            </a:r>
            <a:r>
              <a:rPr lang="en-US" dirty="0"/>
              <a:t> are specialized metabolic compartments bounded by a single membrane</a:t>
            </a:r>
          </a:p>
          <a:p>
            <a:pPr algn="just"/>
            <a:r>
              <a:rPr lang="en-US" dirty="0"/>
              <a:t>Peroxisomes produce hydrogen peroxide and convert it to water</a:t>
            </a:r>
          </a:p>
          <a:p>
            <a:pPr algn="just"/>
            <a:r>
              <a:rPr lang="en-US" dirty="0"/>
              <a:t>Peroxisomes perform reactions with many different functions</a:t>
            </a:r>
          </a:p>
          <a:p>
            <a:pPr algn="just"/>
            <a:r>
              <a:rPr lang="en-US" dirty="0"/>
              <a:t>How peroxisomes are related to other organelles is still unknown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2115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2">
            <a:extLst>
              <a:ext uri="{FF2B5EF4-FFF2-40B4-BE49-F238E27FC236}">
                <a16:creationId xmlns:a16="http://schemas.microsoft.com/office/drawing/2014/main" id="{983ACC41-A9E9-FB4D-8DFC-3956FE8A0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00" y="484632"/>
            <a:ext cx="7495874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The Cytoskeleton</a:t>
            </a:r>
          </a:p>
        </p:txBody>
      </p:sp>
      <p:sp>
        <p:nvSpPr>
          <p:cNvPr id="65538" name="Content Placeholder 3">
            <a:extLst>
              <a:ext uri="{FF2B5EF4-FFF2-40B4-BE49-F238E27FC236}">
                <a16:creationId xmlns:a16="http://schemas.microsoft.com/office/drawing/2014/main" id="{CB4C4846-A343-274C-AEF0-E50FC2AB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00" y="2121408"/>
            <a:ext cx="7495874" cy="4050792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altLang="en-US" dirty="0">
                <a:latin typeface="Corbel" panose="020B0503020204020204" pitchFamily="34" charset="0"/>
              </a:rPr>
              <a:t>The cytoskeleton is a network of fibers extending throughout the cytoplasm</a:t>
            </a:r>
          </a:p>
          <a:p>
            <a:pPr>
              <a:spcAft>
                <a:spcPts val="1800"/>
              </a:spcAft>
            </a:pPr>
            <a:r>
              <a:rPr lang="en-US" altLang="en-US" dirty="0">
                <a:latin typeface="Corbel" panose="020B0503020204020204" pitchFamily="34" charset="0"/>
              </a:rPr>
              <a:t>It organizes the cell</a:t>
            </a:r>
            <a:r>
              <a:rPr lang="ja-JP" altLang="en-US">
                <a:latin typeface="Corbel" panose="020B0503020204020204" pitchFamily="34" charset="0"/>
              </a:rPr>
              <a:t>’</a:t>
            </a:r>
            <a:r>
              <a:rPr lang="en-US" altLang="ja-JP" dirty="0">
                <a:latin typeface="Corbel" panose="020B0503020204020204" pitchFamily="34" charset="0"/>
              </a:rPr>
              <a:t>s structures and activities, anchoring many organelles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</a:rPr>
              <a:t>It is composed of three types of molecular structures:</a:t>
            </a:r>
          </a:p>
          <a:p>
            <a:pPr lvl="1" eaLnBrk="1" hangingPunct="1"/>
            <a:r>
              <a:rPr lang="en-US" altLang="en-US" dirty="0">
                <a:latin typeface="Corbel" panose="020B0503020204020204" pitchFamily="34" charset="0"/>
              </a:rPr>
              <a:t>Microtubules</a:t>
            </a:r>
          </a:p>
          <a:p>
            <a:pPr lvl="1" eaLnBrk="1" hangingPunct="1"/>
            <a:r>
              <a:rPr lang="en-US" altLang="en-US" dirty="0">
                <a:latin typeface="Corbel" panose="020B0503020204020204" pitchFamily="34" charset="0"/>
              </a:rPr>
              <a:t>Microfilaments</a:t>
            </a:r>
          </a:p>
          <a:p>
            <a:pPr lvl="1" eaLnBrk="1" hangingPunct="1"/>
            <a:r>
              <a:rPr lang="en-US" altLang="en-US" dirty="0">
                <a:latin typeface="Corbel" panose="020B0503020204020204" pitchFamily="34" charset="0"/>
              </a:rPr>
              <a:t>Intermediate filaments</a:t>
            </a:r>
          </a:p>
          <a:p>
            <a:pPr eaLnBrk="1" hangingPunct="1"/>
            <a:endParaRPr lang="en-US" altLang="en-US" dirty="0">
              <a:latin typeface="Corbel" panose="020B0503020204020204" pitchFamily="34" charset="0"/>
            </a:endParaRPr>
          </a:p>
        </p:txBody>
      </p:sp>
      <p:pic>
        <p:nvPicPr>
          <p:cNvPr id="65539" name="Picture 4" descr="06_20Cytoskeleton-L.jpg">
            <a:extLst>
              <a:ext uri="{FF2B5EF4-FFF2-40B4-BE49-F238E27FC236}">
                <a16:creationId xmlns:a16="http://schemas.microsoft.com/office/drawing/2014/main" id="{FB33C4EC-35FC-8A4C-907B-CDE77D2492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r="3" b="17344"/>
          <a:stretch/>
        </p:blipFill>
        <p:spPr bwMode="auto">
          <a:xfrm>
            <a:off x="8456189" y="775203"/>
            <a:ext cx="3112997" cy="233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5" descr="06_20Cytoskeleton-L.jpg">
            <a:extLst>
              <a:ext uri="{FF2B5EF4-FFF2-40B4-BE49-F238E27FC236}">
                <a16:creationId xmlns:a16="http://schemas.microsoft.com/office/drawing/2014/main" id="{5E027881-8086-214A-83AB-24FBBEC035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8225"/>
          <a:stretch/>
        </p:blipFill>
        <p:spPr bwMode="auto">
          <a:xfrm>
            <a:off x="8456189" y="3574531"/>
            <a:ext cx="3112997" cy="230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5000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585" name="Rectangle 2">
            <a:extLst>
              <a:ext uri="{FF2B5EF4-FFF2-40B4-BE49-F238E27FC236}">
                <a16:creationId xmlns:a16="http://schemas.microsoft.com/office/drawing/2014/main" id="{CD70A742-316B-CB41-B7FA-AAC025A0E7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36310" y="484632"/>
            <a:ext cx="4355690" cy="1609344"/>
          </a:xfrm>
          <a:ln>
            <a:noFill/>
          </a:ln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 dirty="0"/>
              <a:t>Roles of the Cytoskeleton</a:t>
            </a:r>
          </a:p>
        </p:txBody>
      </p:sp>
      <p:pic>
        <p:nvPicPr>
          <p:cNvPr id="67587" name="Picture 3" descr="06_21MotorProteins-L.jpg">
            <a:extLst>
              <a:ext uri="{FF2B5EF4-FFF2-40B4-BE49-F238E27FC236}">
                <a16:creationId xmlns:a16="http://schemas.microsoft.com/office/drawing/2014/main" id="{6A115533-9EE6-564B-ACB6-B92D877AF4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90"/>
          <a:stretch/>
        </p:blipFill>
        <p:spPr bwMode="auto">
          <a:xfrm>
            <a:off x="633999" y="1806373"/>
            <a:ext cx="6882269" cy="325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Rectangle 3">
            <a:extLst>
              <a:ext uri="{FF2B5EF4-FFF2-40B4-BE49-F238E27FC236}">
                <a16:creationId xmlns:a16="http://schemas.microsoft.com/office/drawing/2014/main" id="{D280B0E7-39D3-A44D-998B-8DC9580195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836310" y="2121408"/>
            <a:ext cx="4355689" cy="4050792"/>
          </a:xfrm>
        </p:spPr>
        <p:txBody>
          <a:bodyPr>
            <a:normAutofit/>
          </a:bodyPr>
          <a:lstStyle/>
          <a:p>
            <a:pPr algn="just"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Helps to support the cell and maintain its shape</a:t>
            </a:r>
          </a:p>
          <a:p>
            <a:pPr algn="just"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It interacts with motor proteins to produce motility</a:t>
            </a:r>
          </a:p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Inside the cell, vesicles can travel along </a:t>
            </a:r>
            <a:r>
              <a:rPr lang="ja-JP" altLang="en-US">
                <a:latin typeface="Corbel" panose="020B0503020204020204" pitchFamily="34" charset="0"/>
              </a:rPr>
              <a:t>“</a:t>
            </a:r>
            <a:r>
              <a:rPr lang="en-US" altLang="ja-JP" dirty="0">
                <a:latin typeface="Corbel" panose="020B0503020204020204" pitchFamily="34" charset="0"/>
              </a:rPr>
              <a:t>monorails</a:t>
            </a:r>
            <a:r>
              <a:rPr lang="ja-JP" altLang="en-US">
                <a:latin typeface="Corbel" panose="020B0503020204020204" pitchFamily="34" charset="0"/>
              </a:rPr>
              <a:t>”</a:t>
            </a:r>
            <a:r>
              <a:rPr lang="en-US" altLang="ja-JP" dirty="0">
                <a:latin typeface="Corbel" panose="020B0503020204020204" pitchFamily="34" charset="0"/>
              </a:rPr>
              <a:t> provided by the cytoskeleton</a:t>
            </a:r>
            <a:endParaRPr lang="en-US" altLang="en-US" dirty="0">
              <a:latin typeface="Corbel" panose="020B0503020204020204" pitchFamily="34" charset="0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6636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0680B5D0-24EC-465A-A0E6-C4DF951E0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0BF1B50-A83E-4ED6-A2AA-C943C1F89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1F31E8B2-210B-4B90-83BB-3B180732EF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00102" y="1432223"/>
            <a:ext cx="2818417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800">
                <a:blipFill dpi="0" rotWithShape="1">
                  <a:blip r:embed="rId5"/>
                  <a:srcRect/>
                  <a:tile tx="6350" ty="-127000" sx="65000" sy="64000" flip="none" algn="tl"/>
                </a:blipFill>
              </a:rPr>
              <a:t>Microtubules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B387409-2B98-40F8-A65F-EF7CF989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C9E5F284-A588-4AE7-A36D-1C93E4FD0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5D7D540-5CF2-4FC1-BE53-277CC22C0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16C9AA0-DC0C-49A1-ACDF-10BD6D7399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0659" name="Picture 3" descr="06_T01aCytoskeletonStruc-L.jpg">
            <a:extLst>
              <a:ext uri="{FF2B5EF4-FFF2-40B4-BE49-F238E27FC236}">
                <a16:creationId xmlns:a16="http://schemas.microsoft.com/office/drawing/2014/main" id="{E6740E1C-197D-BD40-A509-AD274B1BC8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t="8843" r="-1" b="3537"/>
          <a:stretch/>
        </p:blipFill>
        <p:spPr bwMode="auto">
          <a:xfrm>
            <a:off x="984166" y="0"/>
            <a:ext cx="10223668" cy="689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599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05" name="Title 4">
            <a:extLst>
              <a:ext uri="{FF2B5EF4-FFF2-40B4-BE49-F238E27FC236}">
                <a16:creationId xmlns:a16="http://schemas.microsoft.com/office/drawing/2014/main" id="{F254406F-D852-0D47-A562-72263E773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The Centrosome</a:t>
            </a:r>
          </a:p>
        </p:txBody>
      </p:sp>
      <p:pic>
        <p:nvPicPr>
          <p:cNvPr id="72707" name="Picture 5" descr="06_22CentrosomeStructure-L.jpg">
            <a:extLst>
              <a:ext uri="{FF2B5EF4-FFF2-40B4-BE49-F238E27FC236}">
                <a16:creationId xmlns:a16="http://schemas.microsoft.com/office/drawing/2014/main" id="{2A4A686C-AFA5-D942-B918-8CE560549F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9" b="19048"/>
          <a:stretch/>
        </p:blipFill>
        <p:spPr bwMode="auto">
          <a:xfrm>
            <a:off x="1007195" y="2265037"/>
            <a:ext cx="5759143" cy="442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Content Placeholder 2">
            <a:extLst>
              <a:ext uri="{FF2B5EF4-FFF2-40B4-BE49-F238E27FC236}">
                <a16:creationId xmlns:a16="http://schemas.microsoft.com/office/drawing/2014/main" id="{19E4134F-32BE-C341-AE79-E00D9653A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455" y="2447455"/>
            <a:ext cx="5269718" cy="3851787"/>
          </a:xfrm>
        </p:spPr>
        <p:txBody>
          <a:bodyPr anchor="ctr">
            <a:normAutofit/>
          </a:bodyPr>
          <a:lstStyle/>
          <a:p>
            <a:pPr algn="just">
              <a:spcBef>
                <a:spcPts val="0"/>
              </a:spcBef>
              <a:spcAft>
                <a:spcPts val="3000"/>
              </a:spcAft>
            </a:pPr>
            <a:r>
              <a:rPr lang="en-US" altLang="en-US" dirty="0">
                <a:latin typeface="Corbel" panose="020B0503020204020204" pitchFamily="34" charset="0"/>
              </a:rPr>
              <a:t>Considered to be a </a:t>
            </a:r>
            <a:r>
              <a:rPr lang="ja-JP" altLang="en-US">
                <a:latin typeface="Corbel" panose="020B0503020204020204" pitchFamily="34" charset="0"/>
              </a:rPr>
              <a:t>“</a:t>
            </a:r>
            <a:r>
              <a:rPr lang="en-US" altLang="ja-JP" dirty="0">
                <a:latin typeface="Corbel" panose="020B0503020204020204" pitchFamily="34" charset="0"/>
              </a:rPr>
              <a:t>microtubule-organizing center”</a:t>
            </a:r>
          </a:p>
          <a:p>
            <a:pPr algn="just">
              <a:spcBef>
                <a:spcPts val="0"/>
              </a:spcBef>
              <a:spcAft>
                <a:spcPts val="3000"/>
              </a:spcAft>
            </a:pPr>
            <a:r>
              <a:rPr lang="en-US" altLang="en-US" dirty="0">
                <a:latin typeface="Corbel" panose="020B0503020204020204" pitchFamily="34" charset="0"/>
              </a:rPr>
              <a:t>Within the centrosome is a pair of centrioles, each with nine triplets of microtubules arranged in a ring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altLang="en-US" dirty="0">
                <a:latin typeface="Corbel" panose="020B0503020204020204" pitchFamily="34" charset="0"/>
              </a:rPr>
              <a:t>Before an animal cell divides, the centrioles replicate.</a:t>
            </a:r>
          </a:p>
          <a:p>
            <a:pPr algn="just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dirty="0">
              <a:latin typeface="Corbel" panose="020B0503020204020204" pitchFamily="34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9912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>
            <a:extLst>
              <a:ext uri="{FF2B5EF4-FFF2-40B4-BE49-F238E27FC236}">
                <a16:creationId xmlns:a16="http://schemas.microsoft.com/office/drawing/2014/main" id="{1BE1232D-DFFF-804A-939A-439DE5744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</a:rPr>
              <a:t>Cilia and Flagella</a:t>
            </a:r>
          </a:p>
        </p:txBody>
      </p:sp>
      <p:pic>
        <p:nvPicPr>
          <p:cNvPr id="74755" name="Picture 3" descr="06_23FlagellaAndCilia-L.jpg">
            <a:extLst>
              <a:ext uri="{FF2B5EF4-FFF2-40B4-BE49-F238E27FC236}">
                <a16:creationId xmlns:a16="http://schemas.microsoft.com/office/drawing/2014/main" id="{B1DF0BCA-322E-1844-BB33-B6607C19D3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9" r="1" b="4075"/>
          <a:stretch/>
        </p:blipFill>
        <p:spPr bwMode="auto">
          <a:xfrm>
            <a:off x="295208" y="1619922"/>
            <a:ext cx="6059872" cy="505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Content Placeholder 2">
            <a:extLst>
              <a:ext uri="{FF2B5EF4-FFF2-40B4-BE49-F238E27FC236}">
                <a16:creationId xmlns:a16="http://schemas.microsoft.com/office/drawing/2014/main" id="{3D7E7E11-8210-654B-AA30-4127E4ADB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0140" y="2121408"/>
            <a:ext cx="5541712" cy="4050792"/>
          </a:xfrm>
        </p:spPr>
        <p:txBody>
          <a:bodyPr>
            <a:normAutofit/>
          </a:bodyPr>
          <a:lstStyle/>
          <a:p>
            <a:pPr algn="just">
              <a:spcAft>
                <a:spcPts val="1800"/>
              </a:spcAft>
            </a:pPr>
            <a:r>
              <a:rPr lang="en-US" altLang="en-US" sz="2400" dirty="0">
                <a:latin typeface="Corbel" panose="020B0503020204020204" pitchFamily="34" charset="0"/>
              </a:rPr>
              <a:t>Microtubules control the beating of cilia and flagella, locomotor appendages of some cells</a:t>
            </a:r>
          </a:p>
          <a:p>
            <a:pPr algn="just" eaLnBrk="1" hangingPunct="1"/>
            <a:r>
              <a:rPr lang="en-US" altLang="en-US" sz="2400" dirty="0">
                <a:latin typeface="Corbel" panose="020B0503020204020204" pitchFamily="34" charset="0"/>
              </a:rPr>
              <a:t>Cilia and flagella differ in their beating patterns	</a:t>
            </a:r>
          </a:p>
          <a:p>
            <a:pPr lvl="1" algn="just" eaLnBrk="1" hangingPunct="1"/>
            <a:r>
              <a:rPr lang="en-US" altLang="en-US" sz="2000" dirty="0">
                <a:latin typeface="Corbel" panose="020B0503020204020204" pitchFamily="34" charset="0"/>
              </a:rPr>
              <a:t>A flagellum has an undulatory movement</a:t>
            </a:r>
          </a:p>
          <a:p>
            <a:pPr lvl="1" algn="just" eaLnBrk="1" hangingPunct="1"/>
            <a:r>
              <a:rPr lang="en-US" altLang="en-US" sz="2000" dirty="0">
                <a:latin typeface="Corbel" panose="020B0503020204020204" pitchFamily="34" charset="0"/>
              </a:rPr>
              <a:t>Cilia move more like oars, with alternating power and recovery strokes</a:t>
            </a:r>
          </a:p>
          <a:p>
            <a:pPr algn="just" eaLnBrk="1" hangingPunct="1"/>
            <a:endParaRPr lang="en-US" altLang="en-US" sz="24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5301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01" name="Title 9">
            <a:extLst>
              <a:ext uri="{FF2B5EF4-FFF2-40B4-BE49-F238E27FC236}">
                <a16:creationId xmlns:a16="http://schemas.microsoft.com/office/drawing/2014/main" id="{69AD0E2F-F35E-7D4A-98DD-AE2E3AEB8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Ultrastructure of Cilia and Flagella </a:t>
            </a:r>
          </a:p>
        </p:txBody>
      </p:sp>
      <p:pic>
        <p:nvPicPr>
          <p:cNvPr id="76804" name="Picture 6" descr="06_24FlagellCiliumStruc-L.jpg">
            <a:extLst>
              <a:ext uri="{FF2B5EF4-FFF2-40B4-BE49-F238E27FC236}">
                <a16:creationId xmlns:a16="http://schemas.microsoft.com/office/drawing/2014/main" id="{0E57BBCC-8119-C74A-9831-3AC640E10D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"/>
          <a:stretch/>
        </p:blipFill>
        <p:spPr bwMode="auto">
          <a:xfrm>
            <a:off x="132842" y="2265037"/>
            <a:ext cx="6048214" cy="464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2" name="Content Placeholder 14">
            <a:extLst>
              <a:ext uri="{FF2B5EF4-FFF2-40B4-BE49-F238E27FC236}">
                <a16:creationId xmlns:a16="http://schemas.microsoft.com/office/drawing/2014/main" id="{013E94D3-4C02-F940-BC27-3B11975BF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6216" y="2320412"/>
            <a:ext cx="5562942" cy="3851787"/>
          </a:xfrm>
        </p:spPr>
        <p:txBody>
          <a:bodyPr anchor="ctr">
            <a:normAutofit/>
          </a:bodyPr>
          <a:lstStyle/>
          <a:p>
            <a:pPr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A core of microtubules sheathed by the plasma membrane</a:t>
            </a:r>
          </a:p>
          <a:p>
            <a:pPr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A basal body that anchors the cilium or flagellum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</a:rPr>
              <a:t>A motor protein called dynein, which drives the bending movements of a cilium or flagellum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dirty="0">
              <a:latin typeface="Corbel" panose="020B0503020204020204" pitchFamily="34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803" name="Rectangle 8">
            <a:extLst>
              <a:ext uri="{FF2B5EF4-FFF2-40B4-BE49-F238E27FC236}">
                <a16:creationId xmlns:a16="http://schemas.microsoft.com/office/drawing/2014/main" id="{AD24D836-19E9-2542-B539-A58850B1F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933" y="1546848"/>
            <a:ext cx="186013" cy="46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900779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6">
            <a:extLst>
              <a:ext uri="{FF2B5EF4-FFF2-40B4-BE49-F238E27FC236}">
                <a16:creationId xmlns:a16="http://schemas.microsoft.com/office/drawing/2014/main" id="{38BF1FCF-099D-9842-8D55-C50EBB55A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How Dynein Bends</a:t>
            </a:r>
          </a:p>
        </p:txBody>
      </p:sp>
      <p:sp>
        <p:nvSpPr>
          <p:cNvPr id="78850" name="Rectangle 3">
            <a:extLst>
              <a:ext uri="{FF2B5EF4-FFF2-40B4-BE49-F238E27FC236}">
                <a16:creationId xmlns:a16="http://schemas.microsoft.com/office/drawing/2014/main" id="{37ED7CB2-37E2-8844-8E93-6121D86340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355" y="2121408"/>
            <a:ext cx="6208347" cy="4050792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How dynein </a:t>
            </a:r>
            <a:r>
              <a:rPr lang="ja-JP" altLang="en-US">
                <a:latin typeface="Corbel" panose="020B0503020204020204" pitchFamily="34" charset="0"/>
              </a:rPr>
              <a:t>“</a:t>
            </a:r>
            <a:r>
              <a:rPr lang="en-US" altLang="ja-JP" dirty="0">
                <a:latin typeface="Corbel" panose="020B0503020204020204" pitchFamily="34" charset="0"/>
              </a:rPr>
              <a:t>walking</a:t>
            </a:r>
            <a:r>
              <a:rPr lang="ja-JP" altLang="en-US">
                <a:latin typeface="Corbel" panose="020B0503020204020204" pitchFamily="34" charset="0"/>
              </a:rPr>
              <a:t>”</a:t>
            </a:r>
            <a:r>
              <a:rPr lang="en-US" altLang="ja-JP" dirty="0">
                <a:latin typeface="Corbel" panose="020B0503020204020204" pitchFamily="34" charset="0"/>
              </a:rPr>
              <a:t> moves flagella and cilia:</a:t>
            </a:r>
          </a:p>
          <a:p>
            <a:pPr lvl="1" algn="just"/>
            <a:r>
              <a:rPr lang="en-US" altLang="en-US" dirty="0">
                <a:latin typeface="Corbel" panose="020B0503020204020204" pitchFamily="34" charset="0"/>
              </a:rPr>
              <a:t>Dynein arms alternately grab, move, and release the outer microtubules</a:t>
            </a:r>
          </a:p>
          <a:p>
            <a:pPr lvl="1" algn="just"/>
            <a:r>
              <a:rPr lang="en-US" altLang="en-US" dirty="0">
                <a:latin typeface="Corbel" panose="020B0503020204020204" pitchFamily="34" charset="0"/>
              </a:rPr>
              <a:t>Protein cross-links limit sliding</a:t>
            </a:r>
          </a:p>
          <a:p>
            <a:pPr lvl="1" algn="just" eaLnBrk="1" hangingPunct="1"/>
            <a:r>
              <a:rPr lang="en-US" altLang="en-US" dirty="0">
                <a:latin typeface="Corbel" panose="020B0503020204020204" pitchFamily="34" charset="0"/>
              </a:rPr>
              <a:t>Forces exerted by dynein arms cause doublets to curve, bending the cilium or flagellum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076"/>
          <a:stretch/>
        </p:blipFill>
        <p:spPr>
          <a:xfrm>
            <a:off x="6362702" y="2151838"/>
            <a:ext cx="5674943" cy="473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092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06_T01bCytoskeletonStruc-L.jpg">
            <a:extLst>
              <a:ext uri="{FF2B5EF4-FFF2-40B4-BE49-F238E27FC236}">
                <a16:creationId xmlns:a16="http://schemas.microsoft.com/office/drawing/2014/main" id="{25EE59CC-4C48-6942-A71B-BCDC1AF8A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3675" y="-701749"/>
            <a:ext cx="10175329" cy="783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834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946" name="Title 3">
            <a:extLst>
              <a:ext uri="{FF2B5EF4-FFF2-40B4-BE49-F238E27FC236}">
                <a16:creationId xmlns:a16="http://schemas.microsoft.com/office/drawing/2014/main" id="{68778744-15B4-D843-93F3-574DEBD3E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941" y="484632"/>
            <a:ext cx="10789077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The structural role of microfilaments </a:t>
            </a:r>
          </a:p>
        </p:txBody>
      </p:sp>
      <p:pic>
        <p:nvPicPr>
          <p:cNvPr id="82945" name="Picture 2" descr="06_26Microfilaments-L.jpg">
            <a:extLst>
              <a:ext uri="{FF2B5EF4-FFF2-40B4-BE49-F238E27FC236}">
                <a16:creationId xmlns:a16="http://schemas.microsoft.com/office/drawing/2014/main" id="{02176D15-92A7-BF42-AF35-CD5628650F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r="-2" b="15949"/>
          <a:stretch/>
        </p:blipFill>
        <p:spPr bwMode="auto">
          <a:xfrm>
            <a:off x="374874" y="2265037"/>
            <a:ext cx="5721122" cy="439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Content Placeholder 6">
            <a:extLst>
              <a:ext uri="{FF2B5EF4-FFF2-40B4-BE49-F238E27FC236}">
                <a16:creationId xmlns:a16="http://schemas.microsoft.com/office/drawing/2014/main" id="{60AE8CE0-26BF-874E-B0E2-BEC64CC8A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6216" y="2320412"/>
            <a:ext cx="4711280" cy="3851787"/>
          </a:xfrm>
        </p:spPr>
        <p:txBody>
          <a:bodyPr anchor="ctr">
            <a:normAutofit/>
          </a:bodyPr>
          <a:lstStyle/>
          <a:p>
            <a:pPr algn="just">
              <a:spcAft>
                <a:spcPts val="1800"/>
              </a:spcAft>
            </a:pPr>
            <a:r>
              <a:rPr lang="en-US" altLang="en-US" dirty="0">
                <a:latin typeface="Corbel" panose="020B0503020204020204" pitchFamily="34" charset="0"/>
              </a:rPr>
              <a:t>The structural role of microfilaments is to bear tension, resisting pulling forces within the cell</a:t>
            </a:r>
          </a:p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They form a 3-D network called the cortex just inside the plasma membrane to help support the cell</a:t>
            </a:r>
            <a:r>
              <a:rPr lang="ja-JP" altLang="en-US">
                <a:latin typeface="Corbel" panose="020B0503020204020204" pitchFamily="34" charset="0"/>
              </a:rPr>
              <a:t>’</a:t>
            </a:r>
            <a:r>
              <a:rPr lang="en-US" altLang="ja-JP" dirty="0">
                <a:latin typeface="Corbel" panose="020B0503020204020204" pitchFamily="34" charset="0"/>
              </a:rPr>
              <a:t>s shape</a:t>
            </a:r>
            <a:endParaRPr lang="en-US" altLang="en-US" dirty="0">
              <a:latin typeface="Corbel" panose="020B0503020204020204" pitchFamily="34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992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C9664EF-0D74-4781-B4B4-646A93B50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4C0CC2-F056-47AD-A361-F33F5EE97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D560C9F-7A8F-4FBA-BD3A-EB75B62E4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DF2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94E4580B-C687-3144-A2CB-1D5CEA6A17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033" y="622552"/>
            <a:ext cx="9171934" cy="575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3959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4DA90C30-B990-4CCA-B584-40F864DA3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45274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993" name="Title 6">
            <a:extLst>
              <a:ext uri="{FF2B5EF4-FFF2-40B4-BE49-F238E27FC236}">
                <a16:creationId xmlns:a16="http://schemas.microsoft.com/office/drawing/2014/main" id="{7DFE910C-7E06-4E4E-B0C0-BBAFB3B77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280" y="484632"/>
            <a:ext cx="7162994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800" dirty="0"/>
              <a:t>Microfilaments and Motility</a:t>
            </a:r>
          </a:p>
        </p:txBody>
      </p:sp>
      <p:sp>
        <p:nvSpPr>
          <p:cNvPr id="84994" name="Rectangle 3">
            <a:extLst>
              <a:ext uri="{FF2B5EF4-FFF2-40B4-BE49-F238E27FC236}">
                <a16:creationId xmlns:a16="http://schemas.microsoft.com/office/drawing/2014/main" id="{B227C61B-16B9-0E42-9C8D-A8E91C8380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2279" y="2121408"/>
            <a:ext cx="6743845" cy="4050792"/>
          </a:xfrm>
        </p:spPr>
        <p:txBody>
          <a:bodyPr>
            <a:normAutofit/>
          </a:bodyPr>
          <a:lstStyle/>
          <a:p>
            <a:pPr algn="just"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Microfilaments that function in cellular motility contain the protein myosin in addition to actin</a:t>
            </a:r>
          </a:p>
          <a:p>
            <a:pPr algn="just">
              <a:spcAft>
                <a:spcPts val="2400"/>
              </a:spcAft>
            </a:pPr>
            <a:r>
              <a:rPr lang="en-US" altLang="en-US" dirty="0">
                <a:latin typeface="Corbel" panose="020B0503020204020204" pitchFamily="34" charset="0"/>
              </a:rPr>
              <a:t>Pseudopodia (cellular extensions) extend and contract through the reversible assembly and contraction of actin subunits into microfilament</a:t>
            </a:r>
          </a:p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Cytoplasmic streaming is a circular flow of cytoplasm within cells</a:t>
            </a:r>
          </a:p>
        </p:txBody>
      </p:sp>
      <p:pic>
        <p:nvPicPr>
          <p:cNvPr id="84995" name="Picture 5" descr="Untitled.png">
            <a:extLst>
              <a:ext uri="{FF2B5EF4-FFF2-40B4-BE49-F238E27FC236}">
                <a16:creationId xmlns:a16="http://schemas.microsoft.com/office/drawing/2014/main" id="{F8CF2D1E-DDB1-A04F-8DEF-5F5B99710B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3" r="1" b="1"/>
          <a:stretch/>
        </p:blipFill>
        <p:spPr bwMode="auto">
          <a:xfrm>
            <a:off x="7761768" y="49585"/>
            <a:ext cx="4430232" cy="682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D060B936-2771-48DC-842C-14EE9318E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B4EC8B4-4BB2-45C2-A68A-28E36AC10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431D296-F8F1-41C3-A211-E83E243C5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3973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3" descr="06_T01cCytoskeletonStruc-L.jpg">
            <a:extLst>
              <a:ext uri="{FF2B5EF4-FFF2-40B4-BE49-F238E27FC236}">
                <a16:creationId xmlns:a16="http://schemas.microsoft.com/office/drawing/2014/main" id="{765BD47D-4DC5-3F4C-AB41-CD9A0F0EE3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7735" y="-673084"/>
            <a:ext cx="10125843" cy="779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1342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>
            <a:extLst>
              <a:ext uri="{FF2B5EF4-FFF2-40B4-BE49-F238E27FC236}">
                <a16:creationId xmlns:a16="http://schemas.microsoft.com/office/drawing/2014/main" id="{4D9B3766-ABD8-4547-B2CC-9CC7317244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Extracellular Components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0116" name="Rectangle 3">
            <a:extLst>
              <a:ext uri="{FF2B5EF4-FFF2-40B4-BE49-F238E27FC236}">
                <a16:creationId xmlns:a16="http://schemas.microsoft.com/office/drawing/2014/main" id="{E066ADB9-4D75-4A71-BC9B-C19789C6E4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715037"/>
              </p:ext>
            </p:extLst>
          </p:nvPr>
        </p:nvGraphicFramePr>
        <p:xfrm>
          <a:off x="1069975" y="1981353"/>
          <a:ext cx="10349392" cy="4211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50192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>
            <a:extLst>
              <a:ext uri="{FF2B5EF4-FFF2-40B4-BE49-F238E27FC236}">
                <a16:creationId xmlns:a16="http://schemas.microsoft.com/office/drawing/2014/main" id="{73DABA6C-ABEF-404B-8382-A6E6453C02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Cell Walls of Plants</a:t>
            </a:r>
          </a:p>
        </p:txBody>
      </p:sp>
      <p:sp>
        <p:nvSpPr>
          <p:cNvPr id="92162" name="Rectangle 3">
            <a:extLst>
              <a:ext uri="{FF2B5EF4-FFF2-40B4-BE49-F238E27FC236}">
                <a16:creationId xmlns:a16="http://schemas.microsoft.com/office/drawing/2014/main" id="{E68ADBC9-0DAD-5B49-B1C0-B8B2248247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9848" y="2121408"/>
            <a:ext cx="4773168" cy="4050792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altLang="en-US">
                <a:latin typeface="Corbel" panose="020B0503020204020204" pitchFamily="34" charset="0"/>
              </a:rPr>
              <a:t>The cell wall protects the plant cell, maintains its shape, and prevents excessive uptake of water</a:t>
            </a:r>
          </a:p>
          <a:p>
            <a:pPr>
              <a:spcAft>
                <a:spcPts val="1800"/>
              </a:spcAft>
            </a:pPr>
            <a:r>
              <a:rPr lang="en-US" altLang="en-US">
                <a:latin typeface="Corbel" panose="020B0503020204020204" pitchFamily="34" charset="0"/>
              </a:rPr>
              <a:t>Plant cell walls are made of cellulose fibers embedded in other polysaccharides and protein</a:t>
            </a:r>
          </a:p>
          <a:p>
            <a:pPr eaLnBrk="1" hangingPunct="1"/>
            <a:r>
              <a:rPr lang="en-US" altLang="en-US">
                <a:latin typeface="Corbel" panose="020B0503020204020204" pitchFamily="34" charset="0"/>
              </a:rPr>
              <a:t>Plant cell walls may have multiple layers: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</a:rPr>
              <a:t>Primary cell wall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</a:rPr>
              <a:t>Middle lamella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</a:rPr>
              <a:t>Secondary cell wall (in some cells)</a:t>
            </a:r>
          </a:p>
        </p:txBody>
      </p:sp>
      <p:pic>
        <p:nvPicPr>
          <p:cNvPr id="92163" name="Picture 3" descr="06_28PlantCellWalls-L.jpg">
            <a:extLst>
              <a:ext uri="{FF2B5EF4-FFF2-40B4-BE49-F238E27FC236}">
                <a16:creationId xmlns:a16="http://schemas.microsoft.com/office/drawing/2014/main" id="{9D3EE4F7-826E-B14B-A928-5D7B4B34D9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" r="-2" b="-2"/>
          <a:stretch/>
        </p:blipFill>
        <p:spPr bwMode="auto">
          <a:xfrm>
            <a:off x="6972460" y="1812614"/>
            <a:ext cx="4425642" cy="497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5821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11" name="Picture 4" descr="06_30bExtracellularMatrix-L.jpg">
            <a:extLst>
              <a:ext uri="{FF2B5EF4-FFF2-40B4-BE49-F238E27FC236}">
                <a16:creationId xmlns:a16="http://schemas.microsoft.com/office/drawing/2014/main" id="{27EB8A2A-29E4-814A-8122-6995E985D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0307" y="222794"/>
            <a:ext cx="2077971" cy="344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4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4209" name="Rectangle 2">
            <a:extLst>
              <a:ext uri="{FF2B5EF4-FFF2-40B4-BE49-F238E27FC236}">
                <a16:creationId xmlns:a16="http://schemas.microsoft.com/office/drawing/2014/main" id="{5924E0A6-4CD0-284C-AF12-BBECB7BA02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>
            <a:normAutofit/>
          </a:bodyPr>
          <a:lstStyle/>
          <a:p>
            <a:pPr algn="r" eaLnBrk="1" hangingPunct="1"/>
            <a:r>
              <a:rPr lang="en-US" altLang="en-US" sz="3400" dirty="0"/>
              <a:t>The Extracellular Matrix of Animal Cells</a:t>
            </a:r>
          </a:p>
        </p:txBody>
      </p:sp>
      <p:pic>
        <p:nvPicPr>
          <p:cNvPr id="94211" name="Picture 3" descr="06_30aExtracellularMatrix-L.jpg">
            <a:extLst>
              <a:ext uri="{FF2B5EF4-FFF2-40B4-BE49-F238E27FC236}">
                <a16:creationId xmlns:a16="http://schemas.microsoft.com/office/drawing/2014/main" id="{DEB331A5-FD29-CE49-8060-5E3E97D4EE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1947" y="212650"/>
            <a:ext cx="5750617" cy="356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0" name="Rectangle 3">
            <a:extLst>
              <a:ext uri="{FF2B5EF4-FFF2-40B4-BE49-F238E27FC236}">
                <a16:creationId xmlns:a16="http://schemas.microsoft.com/office/drawing/2014/main" id="{D46BE592-82BE-FF48-B0DD-093BE969A7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17920" y="4170410"/>
            <a:ext cx="4989576" cy="1767141"/>
          </a:xfrm>
        </p:spPr>
        <p:txBody>
          <a:bodyPr anchor="ctr">
            <a:normAutofit/>
          </a:bodyPr>
          <a:lstStyle/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The ECM is made up of glycoproteins such as collagen, proteoglycans, and fibronectin</a:t>
            </a:r>
          </a:p>
          <a:p>
            <a:pPr algn="just" eaLnBrk="1" hangingPunct="1"/>
            <a:r>
              <a:rPr lang="en-US" altLang="en-US" dirty="0">
                <a:latin typeface="Corbel" panose="020B0503020204020204" pitchFamily="34" charset="0"/>
              </a:rPr>
              <a:t>ECM proteins bind to receptor proteins in the plasma membrane called integrins</a:t>
            </a:r>
          </a:p>
          <a:p>
            <a:pPr algn="just" eaLnBrk="1" hangingPunct="1"/>
            <a:endParaRPr lang="en-US" altLang="en-US" dirty="0">
              <a:latin typeface="Corbel" panose="020B0503020204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53662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>
            <a:extLst>
              <a:ext uri="{FF2B5EF4-FFF2-40B4-BE49-F238E27FC236}">
                <a16:creationId xmlns:a16="http://schemas.microsoft.com/office/drawing/2014/main" id="{D4F77FE1-1ECB-414C-AF50-24053C5E2A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800"/>
              <a:t>Intercellular Junctions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6260" name="Rectangle 3">
            <a:extLst>
              <a:ext uri="{FF2B5EF4-FFF2-40B4-BE49-F238E27FC236}">
                <a16:creationId xmlns:a16="http://schemas.microsoft.com/office/drawing/2014/main" id="{B65FAC11-B310-49E5-9645-378B75AE2D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2219978"/>
              </p:ext>
            </p:extLst>
          </p:nvPr>
        </p:nvGraphicFramePr>
        <p:xfrm>
          <a:off x="942569" y="1789176"/>
          <a:ext cx="10306862" cy="4764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118605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8305" name="Rectangle 2">
            <a:extLst>
              <a:ext uri="{FF2B5EF4-FFF2-40B4-BE49-F238E27FC236}">
                <a16:creationId xmlns:a16="http://schemas.microsoft.com/office/drawing/2014/main" id="{74C134B5-1BB4-204C-B163-2D7702B37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Plasmodesmata in Plant Cells</a:t>
            </a:r>
          </a:p>
        </p:txBody>
      </p:sp>
      <p:pic>
        <p:nvPicPr>
          <p:cNvPr id="98307" name="Picture 3" descr="06_31Plasmodesmata-L.jpg">
            <a:extLst>
              <a:ext uri="{FF2B5EF4-FFF2-40B4-BE49-F238E27FC236}">
                <a16:creationId xmlns:a16="http://schemas.microsoft.com/office/drawing/2014/main" id="{55AAD0D8-A629-C943-BFF4-A2D60CEEBB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0" r="20697"/>
          <a:stretch/>
        </p:blipFill>
        <p:spPr bwMode="auto">
          <a:xfrm>
            <a:off x="1007196" y="2265037"/>
            <a:ext cx="5088800" cy="390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Rectangle 3">
            <a:extLst>
              <a:ext uri="{FF2B5EF4-FFF2-40B4-BE49-F238E27FC236}">
                <a16:creationId xmlns:a16="http://schemas.microsoft.com/office/drawing/2014/main" id="{70791A83-66C7-B74D-BE67-D142E95162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96216" y="2320412"/>
            <a:ext cx="5088800" cy="3851787"/>
          </a:xfrm>
        </p:spPr>
        <p:txBody>
          <a:bodyPr anchor="ctr">
            <a:normAutofit/>
          </a:bodyPr>
          <a:lstStyle/>
          <a:p>
            <a:pPr>
              <a:spcAft>
                <a:spcPts val="1800"/>
              </a:spcAft>
            </a:pPr>
            <a:r>
              <a:rPr lang="en-US" altLang="en-US" dirty="0">
                <a:latin typeface="Corbel" panose="020B0503020204020204" pitchFamily="34" charset="0"/>
              </a:rPr>
              <a:t>Plasmodesmata are channels that perforate plant cell walls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</a:rPr>
              <a:t>Through plasmodesmata, water and small solutes (and sometimes proteins and RNA) can pass from cell to cell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4756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>
            <a:extLst>
              <a:ext uri="{FF2B5EF4-FFF2-40B4-BE49-F238E27FC236}">
                <a16:creationId xmlns:a16="http://schemas.microsoft.com/office/drawing/2014/main" id="{800BE3BB-0E2C-3543-9DEC-096BA0FC0A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58519" y="643467"/>
            <a:ext cx="4035511" cy="1066689"/>
          </a:xfrm>
        </p:spPr>
        <p:txBody>
          <a:bodyPr anchor="b">
            <a:no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US" altLang="en-US" sz="3200" dirty="0"/>
              <a:t>Tight Junctions, Desmosomes, </a:t>
            </a:r>
            <a:br>
              <a:rPr lang="en-US" altLang="en-US" sz="3200" dirty="0"/>
            </a:br>
            <a:r>
              <a:rPr lang="en-US" altLang="en-US" sz="3200" dirty="0"/>
              <a:t>and Gap Junctions</a:t>
            </a:r>
          </a:p>
        </p:txBody>
      </p:sp>
      <p:sp>
        <p:nvSpPr>
          <p:cNvPr id="100354" name="Rectangle 3">
            <a:extLst>
              <a:ext uri="{FF2B5EF4-FFF2-40B4-BE49-F238E27FC236}">
                <a16:creationId xmlns:a16="http://schemas.microsoft.com/office/drawing/2014/main" id="{D4AE86C6-D1D3-3542-8AC5-B1263B856E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84143" y="1929009"/>
            <a:ext cx="3802012" cy="4086162"/>
          </a:xfrm>
        </p:spPr>
        <p:txBody>
          <a:bodyPr anchor="t">
            <a:noAutofit/>
          </a:bodyPr>
          <a:lstStyle/>
          <a:p>
            <a:pPr algn="just">
              <a:spcAft>
                <a:spcPts val="1800"/>
              </a:spcAft>
            </a:pPr>
            <a:r>
              <a:rPr lang="en-US" altLang="en-US" dirty="0">
                <a:effectLst/>
                <a:latin typeface="Corbel" panose="020B0503020204020204" pitchFamily="34" charset="0"/>
              </a:rPr>
              <a:t>At tight junctions, membranes of neighboring cells are pressed together, preventing leakage of extracellular fluid</a:t>
            </a:r>
          </a:p>
          <a:p>
            <a:pPr algn="just">
              <a:spcAft>
                <a:spcPts val="1800"/>
              </a:spcAft>
            </a:pPr>
            <a:r>
              <a:rPr lang="en-US" altLang="en-US" dirty="0">
                <a:effectLst/>
                <a:latin typeface="Corbel" panose="020B0503020204020204" pitchFamily="34" charset="0"/>
              </a:rPr>
              <a:t>Desmosomes (anchoring junctions) fasten cells together into strong sheets</a:t>
            </a:r>
          </a:p>
          <a:p>
            <a:pPr algn="just" eaLnBrk="1" hangingPunct="1"/>
            <a:r>
              <a:rPr lang="en-US" altLang="en-US" dirty="0">
                <a:effectLst/>
                <a:latin typeface="Corbel" panose="020B0503020204020204" pitchFamily="34" charset="0"/>
              </a:rPr>
              <a:t>Gap junctions (communicating junctions) provide cytoplasmic channels between adjacent cells</a:t>
            </a:r>
          </a:p>
        </p:txBody>
      </p:sp>
      <p:pic>
        <p:nvPicPr>
          <p:cNvPr id="100355" name="Picture 9" descr="06_32-IntercellularJunct-L.jpg">
            <a:extLst>
              <a:ext uri="{FF2B5EF4-FFF2-40B4-BE49-F238E27FC236}">
                <a16:creationId xmlns:a16="http://schemas.microsoft.com/office/drawing/2014/main" id="{FFE19CA8-08F7-374D-9D00-97EFCA2F00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843" y="0"/>
            <a:ext cx="5449710" cy="694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49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2353056" y="213360"/>
            <a:ext cx="7485888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393252" y="1651174"/>
            <a:ext cx="84798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Brightfield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(unstained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specimen)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358026" y="1767862"/>
            <a:ext cx="482503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50</a:t>
            </a:r>
            <a:r>
              <a:rPr lang="el-GR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331590" y="1651174"/>
            <a:ext cx="1516441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Brightfield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(stained specimen)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6271514" y="1651173"/>
            <a:ext cx="1208664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Phase-contrast</a:t>
            </a: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8192390" y="1651174"/>
            <a:ext cx="166391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Differential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interference contrast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(Nomarski)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4038" y="3150542"/>
            <a:ext cx="192360" cy="474489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>
              <a:lnSpc>
                <a:spcPts val="1500"/>
              </a:lnSpc>
              <a:defRPr/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50 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383727" y="3679998"/>
            <a:ext cx="1078821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Fluorescence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3521964" y="3816523"/>
            <a:ext cx="482504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10</a:t>
            </a:r>
            <a:r>
              <a:rPr lang="el-GR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4439540" y="3679999"/>
            <a:ext cx="716543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Confocal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(without)</a:t>
            </a: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6163564" y="3679998"/>
            <a:ext cx="1210268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Confocal (with)</a:t>
            </a: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8186039" y="4200698"/>
            <a:ext cx="1163780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Deconvolution</a:t>
            </a: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2393251" y="6040612"/>
            <a:ext cx="1338508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Super-resolution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(without)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3863276" y="6042994"/>
            <a:ext cx="1338508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Super-resolution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(with)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05835" y="5637164"/>
            <a:ext cx="192360" cy="376706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>
              <a:lnSpc>
                <a:spcPts val="1500"/>
              </a:lnSpc>
              <a:defRPr/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 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5817489" y="6040612"/>
            <a:ext cx="145713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Scanning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electron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microscopy (SEM)</a:t>
            </a: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228776" y="6134273"/>
            <a:ext cx="389530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  <a:r>
              <a:rPr lang="el-GR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22" name="TextBox 27"/>
          <p:cNvSpPr txBox="1">
            <a:spLocks noChangeArrowheads="1"/>
          </p:cNvSpPr>
          <p:nvPr/>
        </p:nvSpPr>
        <p:spPr bwMode="auto">
          <a:xfrm>
            <a:off x="8060627" y="6040612"/>
            <a:ext cx="144911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Transmission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electron</a:t>
            </a:r>
          </a:p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microscopy (TEM)</a:t>
            </a:r>
          </a:p>
        </p:txBody>
      </p:sp>
      <p:sp>
        <p:nvSpPr>
          <p:cNvPr id="23" name="TextBox 28"/>
          <p:cNvSpPr txBox="1">
            <a:spLocks noChangeArrowheads="1"/>
          </p:cNvSpPr>
          <p:nvPr/>
        </p:nvSpPr>
        <p:spPr bwMode="auto">
          <a:xfrm>
            <a:off x="9338564" y="6145386"/>
            <a:ext cx="389530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  <a:r>
              <a:rPr lang="el-GR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7516" y="3690056"/>
            <a:ext cx="192360" cy="469680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>
              <a:lnSpc>
                <a:spcPts val="1500"/>
              </a:lnSpc>
              <a:defRPr/>
            </a:pP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10</a:t>
            </a:r>
            <a:r>
              <a:rPr lang="el-GR" sz="13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 μ</a:t>
            </a:r>
            <a:r>
              <a:rPr lang="en-US" sz="13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262151" y="1681163"/>
            <a:ext cx="716918" cy="93020"/>
            <a:chOff x="4597400" y="4654550"/>
            <a:chExt cx="333375" cy="133350"/>
          </a:xfrm>
        </p:grpSpPr>
        <p:sp>
          <p:nvSpPr>
            <p:cNvPr id="26" name="Freeform 25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28852" y="3738563"/>
            <a:ext cx="452599" cy="93020"/>
            <a:chOff x="4597400" y="4654550"/>
            <a:chExt cx="333375" cy="133350"/>
          </a:xfrm>
        </p:grpSpPr>
        <p:sp>
          <p:nvSpPr>
            <p:cNvPr id="34" name="Freeform 33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26937" y="6072188"/>
            <a:ext cx="359727" cy="81113"/>
            <a:chOff x="4597400" y="4654550"/>
            <a:chExt cx="333375" cy="133350"/>
          </a:xfrm>
        </p:grpSpPr>
        <p:sp>
          <p:nvSpPr>
            <p:cNvPr id="38" name="Freeform 37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241473" y="6091238"/>
            <a:ext cx="554991" cy="76354"/>
            <a:chOff x="4597400" y="4654550"/>
            <a:chExt cx="333375" cy="133350"/>
          </a:xfrm>
        </p:grpSpPr>
        <p:sp>
          <p:nvSpPr>
            <p:cNvPr id="42" name="Freeform 41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rot="16200000">
            <a:off x="7325995" y="3339468"/>
            <a:ext cx="490218" cy="93020"/>
            <a:chOff x="4597400" y="4654550"/>
            <a:chExt cx="333375" cy="133350"/>
          </a:xfrm>
        </p:grpSpPr>
        <p:sp>
          <p:nvSpPr>
            <p:cNvPr id="46" name="Freeform 45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 rot="16200000">
            <a:off x="9390536" y="3894300"/>
            <a:ext cx="409258" cy="93020"/>
            <a:chOff x="4597400" y="4654550"/>
            <a:chExt cx="333375" cy="133350"/>
          </a:xfrm>
        </p:grpSpPr>
        <p:sp>
          <p:nvSpPr>
            <p:cNvPr id="54" name="Freeform 53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 rot="16200000">
            <a:off x="5016972" y="5765169"/>
            <a:ext cx="274320" cy="93020"/>
            <a:chOff x="4597400" y="4654550"/>
            <a:chExt cx="333375" cy="133350"/>
          </a:xfrm>
        </p:grpSpPr>
        <p:sp>
          <p:nvSpPr>
            <p:cNvPr id="58" name="Freeform 57"/>
            <p:cNvSpPr/>
            <p:nvPr/>
          </p:nvSpPr>
          <p:spPr>
            <a:xfrm>
              <a:off x="4597400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30775" y="4654550"/>
              <a:ext cx="0" cy="133350"/>
            </a:xfrm>
            <a:custGeom>
              <a:avLst/>
              <a:gdLst>
                <a:gd name="connsiteX0" fmla="*/ 0 w 0"/>
                <a:gd name="connsiteY0" fmla="*/ 0 h 133350"/>
                <a:gd name="connsiteX1" fmla="*/ 0 w 0"/>
                <a:gd name="connsiteY1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3350">
                  <a:moveTo>
                    <a:pt x="0" y="0"/>
                  </a:moveTo>
                  <a:lnTo>
                    <a:pt x="0" y="13335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97400" y="4724400"/>
              <a:ext cx="333375" cy="0"/>
            </a:xfrm>
            <a:custGeom>
              <a:avLst/>
              <a:gdLst>
                <a:gd name="connsiteX0" fmla="*/ 333375 w 333375"/>
                <a:gd name="connsiteY0" fmla="*/ 0 h 0"/>
                <a:gd name="connsiteX1" fmla="*/ 0 w 333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>
                  <a:moveTo>
                    <a:pt x="33337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60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43D298-0548-4C7A-870B-7594104F8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-1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F7B26C5-D249-4988-B86B-5A3D9E7BD9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2860" y="0"/>
            <a:ext cx="12188952" cy="6858000"/>
          </a:xfrm>
          <a:prstGeom prst="rect">
            <a:avLst/>
          </a:prstGeom>
          <a:blipFill dpi="0" rotWithShape="1">
            <a:blip r:embed="rId2">
              <a:alphaModFix amt="45000"/>
              <a:lum bright="70000" contrast="-70000"/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C46F61-EF82-2A44-B289-8FCBE0CE4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dirty="0"/>
              <a:t>Electron microscopes (EM)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6FDAED0-8B04-4181-B3D3-EA0A93C66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61B6F0D-567B-4CFA-BF50-79FDAC6EBD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CE5D194-0A7E-49A6-B737-F71C1B3960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8300A0EA-6CA2-4795-AD86-C3DACEB622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837952"/>
              </p:ext>
            </p:extLst>
          </p:nvPr>
        </p:nvGraphicFramePr>
        <p:xfrm>
          <a:off x="1069848" y="2121408"/>
          <a:ext cx="10058400" cy="405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78473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824C0-52C7-954E-BD36-9F123AC66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Advances in light microscopy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FC82F-18C7-014E-ACF0-74D28D1AE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7" y="2121408"/>
            <a:ext cx="6482419" cy="4050792"/>
          </a:xfrm>
        </p:spPr>
        <p:txBody>
          <a:bodyPr>
            <a:normAutofit/>
          </a:bodyPr>
          <a:lstStyle/>
          <a:p>
            <a:pPr lvl="1" algn="just">
              <a:spcAft>
                <a:spcPts val="800"/>
              </a:spcAft>
            </a:pPr>
            <a:r>
              <a:rPr lang="en-US" sz="2000" dirty="0"/>
              <a:t>Labeling individual cells with fluorescent markers improve the level of detail that can be seen</a:t>
            </a:r>
          </a:p>
          <a:p>
            <a:pPr lvl="1" algn="just">
              <a:spcAft>
                <a:spcPts val="800"/>
              </a:spcAft>
            </a:pPr>
            <a:r>
              <a:rPr lang="en-US" sz="2000" dirty="0"/>
              <a:t>Confocal microscopy and deconvolution microscopy provide sharper images of three-dimensional tissues and cells</a:t>
            </a:r>
          </a:p>
          <a:p>
            <a:pPr lvl="1" algn="just">
              <a:spcAft>
                <a:spcPts val="800"/>
              </a:spcAft>
            </a:pPr>
            <a:r>
              <a:rPr lang="en-US" sz="2000" dirty="0"/>
              <a:t>New techniques for labeling cells improve resolution</a:t>
            </a:r>
          </a:p>
          <a:p>
            <a:pPr lvl="1" algn="just">
              <a:spcAft>
                <a:spcPts val="800"/>
              </a:spcAft>
            </a:pPr>
            <a:r>
              <a:rPr lang="en-US" sz="2000" dirty="0"/>
              <a:t>Super-resolution microscopy allows one to distinguish structures as small as 10</a:t>
            </a:r>
            <a:r>
              <a:rPr lang="en-US" sz="2000" dirty="0">
                <a:latin typeface="Arial"/>
                <a:cs typeface="Arial"/>
              </a:rPr>
              <a:t>–</a:t>
            </a:r>
            <a:r>
              <a:rPr lang="en-US" sz="2000" dirty="0"/>
              <a:t>20 nm across </a:t>
            </a:r>
          </a:p>
          <a:p>
            <a:pPr algn="just">
              <a:spcAft>
                <a:spcPts val="800"/>
              </a:spcAft>
            </a:pPr>
            <a:endParaRPr lang="en-US" sz="2400" dirty="0"/>
          </a:p>
        </p:txBody>
      </p:sp>
      <p:pic>
        <p:nvPicPr>
          <p:cNvPr id="7" name="Graphic 6" descr="Microscope">
            <a:extLst>
              <a:ext uri="{FF2B5EF4-FFF2-40B4-BE49-F238E27FC236}">
                <a16:creationId xmlns:a16="http://schemas.microsoft.com/office/drawing/2014/main" id="{9460BA3E-9CAE-43E9-80AE-7A6C2499E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72307" y="2381985"/>
            <a:ext cx="3261974" cy="32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47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63E2FE9-FAF3-450E-861A-54D0A8CFBE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588335"/>
            <a:ext cx="10058400" cy="1609344"/>
          </a:xfrm>
        </p:spPr>
        <p:txBody>
          <a:bodyPr>
            <a:normAutofit/>
          </a:bodyPr>
          <a:lstStyle/>
          <a:p>
            <a:r>
              <a:rPr lang="en-US"/>
              <a:t>Cell Fractionation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643467"/>
            <a:ext cx="10058400" cy="3463351"/>
          </a:xfrm>
        </p:spPr>
        <p:txBody>
          <a:bodyPr anchor="b">
            <a:normAutofit/>
          </a:bodyPr>
          <a:lstStyle/>
          <a:p>
            <a:pPr algn="just"/>
            <a:r>
              <a:rPr lang="en-US" b="1" dirty="0"/>
              <a:t>Cell fractionation</a:t>
            </a:r>
            <a:r>
              <a:rPr lang="en-US" dirty="0"/>
              <a:t> takes cells apart and separates the major organelles from one another</a:t>
            </a:r>
          </a:p>
          <a:p>
            <a:pPr algn="just"/>
            <a:r>
              <a:rPr lang="en-US" dirty="0"/>
              <a:t>Centrifuges fractionate cells into their component parts</a:t>
            </a:r>
          </a:p>
          <a:p>
            <a:pPr algn="just"/>
            <a:r>
              <a:rPr lang="en-US" dirty="0"/>
              <a:t>Cell fractionation enables scientists to determine the functions of organelles</a:t>
            </a:r>
          </a:p>
          <a:p>
            <a:pPr algn="just"/>
            <a:r>
              <a:rPr lang="en-US" dirty="0"/>
              <a:t>Biochemistry and cytology help correlate cell function with structure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CD5EDE-D3EC-49C1-9A9B-88C47606DB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4431215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3E4ED5-D66B-4F39-9509-117636F0B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73AAF9-111A-4C2F-A36D-746158924E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3259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425f5273-5571-4574-be03-22a074d0428e"/>
  <p:tag name="TPVERSION" val="8"/>
  <p:tag name="TPFULLVERSION" val="8.7.1.1"/>
  <p:tag name="PPTVERSION" val="16"/>
  <p:tag name="TPOS" val="2"/>
  <p:tag name="TPLASTSAVEVERSION" val="6.4 P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2112</Words>
  <Application>Microsoft Macintosh PowerPoint</Application>
  <PresentationFormat>Widescreen</PresentationFormat>
  <Paragraphs>358</Paragraphs>
  <Slides>57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Arial</vt:lpstr>
      <vt:lpstr>Calibri</vt:lpstr>
      <vt:lpstr>Corbel</vt:lpstr>
      <vt:lpstr>Rockwell</vt:lpstr>
      <vt:lpstr>Rockwell Condensed</vt:lpstr>
      <vt:lpstr>Rockwell Extra Bold</vt:lpstr>
      <vt:lpstr>Times</vt:lpstr>
      <vt:lpstr>Times New Roman</vt:lpstr>
      <vt:lpstr>Wingdings</vt:lpstr>
      <vt:lpstr>Wingdings 2</vt:lpstr>
      <vt:lpstr>Wood Type</vt:lpstr>
      <vt:lpstr>Navigating the Cell</vt:lpstr>
      <vt:lpstr>The Fundamental Units of Life</vt:lpstr>
      <vt:lpstr>Biologists use microscopes and the tools of biochemistry to study cells</vt:lpstr>
      <vt:lpstr>Parameters of microscopy</vt:lpstr>
      <vt:lpstr>PowerPoint Presentation</vt:lpstr>
      <vt:lpstr>PowerPoint Presentation</vt:lpstr>
      <vt:lpstr>Electron microscopes (EM)</vt:lpstr>
      <vt:lpstr>Advances in light microscopy</vt:lpstr>
      <vt:lpstr>Cell Fractionation</vt:lpstr>
      <vt:lpstr>PowerPoint Presentation</vt:lpstr>
      <vt:lpstr>Eukaryotic cells have internal membranes that compartmentalize their functions</vt:lpstr>
      <vt:lpstr>Basic features of all cells</vt:lpstr>
      <vt:lpstr>Prokaryotic cells</vt:lpstr>
      <vt:lpstr>PowerPoint Presentation</vt:lpstr>
      <vt:lpstr>Eukaryotic cells</vt:lpstr>
      <vt:lpstr>Plasma Membrane</vt:lpstr>
      <vt:lpstr>PowerPoint Presentation</vt:lpstr>
      <vt:lpstr>PowerPoint Presentation</vt:lpstr>
      <vt:lpstr>Recap</vt:lpstr>
      <vt:lpstr>Expand and explore </vt:lpstr>
      <vt:lpstr>The eukaryotic cell’s genetic instructions are housed in the nucleus and carried out by the ribosomes</vt:lpstr>
      <vt:lpstr>The Nucleus: Information Central</vt:lpstr>
      <vt:lpstr>Chromosomes</vt:lpstr>
      <vt:lpstr>Ribosomes: Protein Factories</vt:lpstr>
      <vt:lpstr>PowerPoint Presentation</vt:lpstr>
      <vt:lpstr>The endomembrane system: the police</vt:lpstr>
      <vt:lpstr>The Endoplasmic Reticulum: Biosynthetic Factory</vt:lpstr>
      <vt:lpstr>PowerPoint Presentation</vt:lpstr>
      <vt:lpstr>Functions of the Endoplasmic Reticulum</vt:lpstr>
      <vt:lpstr>The Golgi Apparatus: Shipping and  Receiving Center</vt:lpstr>
      <vt:lpstr>PowerPoint Presentation</vt:lpstr>
      <vt:lpstr>Lysosomes: Digestive Compartments</vt:lpstr>
      <vt:lpstr>Vacuoles: Diverse Maintenance Compartments</vt:lpstr>
      <vt:lpstr>Vacuoles perform a variety of functions in different kinds of cells </vt:lpstr>
      <vt:lpstr>PowerPoint Presentation</vt:lpstr>
      <vt:lpstr>The Endomembrane System: A Review</vt:lpstr>
      <vt:lpstr>The Endosymbiont Theory</vt:lpstr>
      <vt:lpstr>Mitochondrion: site of cellular respiration</vt:lpstr>
      <vt:lpstr>Chloroplasts: Capture of Light Energy</vt:lpstr>
      <vt:lpstr>Peroxisomes: Oxidation</vt:lpstr>
      <vt:lpstr>The Cytoskeleton</vt:lpstr>
      <vt:lpstr>Roles of the Cytoskeleton</vt:lpstr>
      <vt:lpstr>Microtubules</vt:lpstr>
      <vt:lpstr>The Centrosome</vt:lpstr>
      <vt:lpstr>Cilia and Flagella</vt:lpstr>
      <vt:lpstr>Ultrastructure of Cilia and Flagella </vt:lpstr>
      <vt:lpstr>How Dynein Bends</vt:lpstr>
      <vt:lpstr>PowerPoint Presentation</vt:lpstr>
      <vt:lpstr>The structural role of microfilaments </vt:lpstr>
      <vt:lpstr>Microfilaments and Motility</vt:lpstr>
      <vt:lpstr>PowerPoint Presentation</vt:lpstr>
      <vt:lpstr>Extracellular Components</vt:lpstr>
      <vt:lpstr>Cell Walls of Plants</vt:lpstr>
      <vt:lpstr>The Extracellular Matrix of Animal Cells</vt:lpstr>
      <vt:lpstr>Intercellular Junctions</vt:lpstr>
      <vt:lpstr>Plasmodesmata in Plant Cells</vt:lpstr>
      <vt:lpstr>Tight Junctions, Desmosomes,  and Gap Junctions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Navigating the Cell</dc:title>
  <dc:creator>Hurt, Centdrika</dc:creator>
  <cp:lastModifiedBy>Hurt, Centdrika</cp:lastModifiedBy>
  <cp:revision>1</cp:revision>
  <dcterms:created xsi:type="dcterms:W3CDTF">2020-09-18T02:02:23Z</dcterms:created>
  <dcterms:modified xsi:type="dcterms:W3CDTF">2020-09-18T02:03:37Z</dcterms:modified>
</cp:coreProperties>
</file>