
<file path=[Content_Types].xml><?xml version="1.0" encoding="utf-8"?>
<Types xmlns="http://schemas.openxmlformats.org/package/2006/content-types"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 autoCompressPictures="0">
  <p:sldMasterIdLst>
    <p:sldMasterId id="2147483827" r:id="rId1"/>
  </p:sldMasterIdLst>
  <p:notesMasterIdLst>
    <p:notesMasterId r:id="rId38"/>
  </p:notesMasterIdLst>
  <p:handoutMasterIdLst>
    <p:handoutMasterId r:id="rId39"/>
  </p:handoutMasterIdLst>
  <p:sldIdLst>
    <p:sldId id="358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329" r:id="rId13"/>
    <p:sldId id="330" r:id="rId14"/>
    <p:sldId id="331" r:id="rId15"/>
    <p:sldId id="354" r:id="rId16"/>
    <p:sldId id="355" r:id="rId17"/>
    <p:sldId id="332" r:id="rId18"/>
    <p:sldId id="333" r:id="rId19"/>
    <p:sldId id="357" r:id="rId20"/>
    <p:sldId id="334" r:id="rId21"/>
    <p:sldId id="335" r:id="rId22"/>
    <p:sldId id="336" r:id="rId23"/>
    <p:sldId id="565" r:id="rId24"/>
    <p:sldId id="640" r:id="rId25"/>
    <p:sldId id="567" r:id="rId26"/>
    <p:sldId id="338" r:id="rId27"/>
    <p:sldId id="339" r:id="rId28"/>
    <p:sldId id="340" r:id="rId29"/>
    <p:sldId id="341" r:id="rId30"/>
    <p:sldId id="342" r:id="rId31"/>
    <p:sldId id="343" r:id="rId32"/>
    <p:sldId id="344" r:id="rId33"/>
    <p:sldId id="345" r:id="rId34"/>
    <p:sldId id="346" r:id="rId35"/>
    <p:sldId id="347" r:id="rId36"/>
    <p:sldId id="348" r:id="rId37"/>
  </p:sldIdLst>
  <p:sldSz cx="9144000" cy="6858000" type="screen4x3"/>
  <p:notesSz cx="7010400" cy="9296400"/>
  <p:custDataLst>
    <p:tags r:id="rId40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155"/>
    <p:restoredTop sz="93905" autoAdjust="0"/>
  </p:normalViewPr>
  <p:slideViewPr>
    <p:cSldViewPr snapToGrid="0" snapToObjects="1">
      <p:cViewPr varScale="1">
        <p:scale>
          <a:sx n="114" d="100"/>
          <a:sy n="114" d="100"/>
        </p:scale>
        <p:origin x="1472" y="16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50" d="100"/>
        <a:sy n="15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handoutMaster" Target="handoutMasters/handoutMaster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/Relationships>
</file>

<file path=ppt/diagrams/_rels/data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sv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svg"/><Relationship Id="rId1" Type="http://schemas.openxmlformats.org/officeDocument/2006/relationships/image" Target="../media/image2.png"/><Relationship Id="rId6" Type="http://schemas.openxmlformats.org/officeDocument/2006/relationships/image" Target="../media/image7.svg"/><Relationship Id="rId5" Type="http://schemas.openxmlformats.org/officeDocument/2006/relationships/image" Target="../media/image6.png"/><Relationship Id="rId10" Type="http://schemas.openxmlformats.org/officeDocument/2006/relationships/image" Target="../media/image11.svg"/><Relationship Id="rId4" Type="http://schemas.openxmlformats.org/officeDocument/2006/relationships/image" Target="../media/image5.svg"/><Relationship Id="rId9" Type="http://schemas.openxmlformats.org/officeDocument/2006/relationships/image" Target="../media/image10.png"/></Relationships>
</file>

<file path=ppt/diagrams/_rels/data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svg"/><Relationship Id="rId1" Type="http://schemas.openxmlformats.org/officeDocument/2006/relationships/image" Target="../media/image19.png"/><Relationship Id="rId6" Type="http://schemas.openxmlformats.org/officeDocument/2006/relationships/image" Target="../media/image24.svg"/><Relationship Id="rId5" Type="http://schemas.openxmlformats.org/officeDocument/2006/relationships/image" Target="../media/image23.png"/><Relationship Id="rId4" Type="http://schemas.openxmlformats.org/officeDocument/2006/relationships/image" Target="../media/image22.svg"/></Relationships>
</file>

<file path=ppt/diagrams/_rels/drawing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sv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svg"/><Relationship Id="rId1" Type="http://schemas.openxmlformats.org/officeDocument/2006/relationships/image" Target="../media/image2.png"/><Relationship Id="rId6" Type="http://schemas.openxmlformats.org/officeDocument/2006/relationships/image" Target="../media/image7.svg"/><Relationship Id="rId5" Type="http://schemas.openxmlformats.org/officeDocument/2006/relationships/image" Target="../media/image6.png"/><Relationship Id="rId10" Type="http://schemas.openxmlformats.org/officeDocument/2006/relationships/image" Target="../media/image11.svg"/><Relationship Id="rId4" Type="http://schemas.openxmlformats.org/officeDocument/2006/relationships/image" Target="../media/image5.svg"/><Relationship Id="rId9" Type="http://schemas.openxmlformats.org/officeDocument/2006/relationships/image" Target="../media/image10.png"/></Relationships>
</file>

<file path=ppt/diagrams/_rels/drawing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svg"/><Relationship Id="rId1" Type="http://schemas.openxmlformats.org/officeDocument/2006/relationships/image" Target="../media/image19.png"/><Relationship Id="rId6" Type="http://schemas.openxmlformats.org/officeDocument/2006/relationships/image" Target="../media/image24.svg"/><Relationship Id="rId5" Type="http://schemas.openxmlformats.org/officeDocument/2006/relationships/image" Target="../media/image23.png"/><Relationship Id="rId4" Type="http://schemas.openxmlformats.org/officeDocument/2006/relationships/image" Target="../media/image22.sv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18/5/colors/Iconchunking_neutralbg_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bg1">
        <a:lumMod val="9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18/5/colors/Iconchunking_neutralicontext_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bg1"/>
    </dgm:fillClrLst>
    <dgm:linClrLst meth="repeat">
      <a:schemeClr val="lt1">
        <a:alpha val="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>
      <a:schemeClr val="accent2"/>
      <a:schemeClr val="accent3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bg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18/5/colors/Iconchunking_neutralbg_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bg1">
        <a:lumMod val="9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A73574F-1F39-45CD-82E9-F348D3623465}" type="doc">
      <dgm:prSet loTypeId="urn:microsoft.com/office/officeart/2005/8/layout/hierarchy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EF226AEA-5A48-4967-8F8F-B7FAD42AD561}">
      <dgm:prSet/>
      <dgm:spPr/>
      <dgm:t>
        <a:bodyPr/>
        <a:lstStyle/>
        <a:p>
          <a:r>
            <a:rPr lang="en-US"/>
            <a:t>Metabolism</a:t>
          </a:r>
        </a:p>
      </dgm:t>
    </dgm:pt>
    <dgm:pt modelId="{3C74F344-6F2C-4D47-BC41-110E22408CBF}" type="parTrans" cxnId="{C2D31B68-2586-42ED-A317-BFBD6753548B}">
      <dgm:prSet/>
      <dgm:spPr/>
      <dgm:t>
        <a:bodyPr/>
        <a:lstStyle/>
        <a:p>
          <a:endParaRPr lang="en-US"/>
        </a:p>
      </dgm:t>
    </dgm:pt>
    <dgm:pt modelId="{CDA9AAD9-EAC3-4B03-83B9-CB9E2BE59755}" type="sibTrans" cxnId="{C2D31B68-2586-42ED-A317-BFBD6753548B}">
      <dgm:prSet/>
      <dgm:spPr/>
      <dgm:t>
        <a:bodyPr/>
        <a:lstStyle/>
        <a:p>
          <a:endParaRPr lang="en-US"/>
        </a:p>
      </dgm:t>
    </dgm:pt>
    <dgm:pt modelId="{D91395C9-2044-496A-B2F2-8BA8BFEF32E8}">
      <dgm:prSet/>
      <dgm:spPr/>
      <dgm:t>
        <a:bodyPr/>
        <a:lstStyle/>
        <a:p>
          <a:r>
            <a:rPr lang="en-US"/>
            <a:t>the totality of an organism’s chemical reactions</a:t>
          </a:r>
        </a:p>
      </dgm:t>
    </dgm:pt>
    <dgm:pt modelId="{41F08C62-F7A4-4EDA-9D83-9D103C097B3D}" type="parTrans" cxnId="{B99A73C1-BE8C-4EB3-A2ED-8C1CA8987C53}">
      <dgm:prSet/>
      <dgm:spPr/>
      <dgm:t>
        <a:bodyPr/>
        <a:lstStyle/>
        <a:p>
          <a:endParaRPr lang="en-US"/>
        </a:p>
      </dgm:t>
    </dgm:pt>
    <dgm:pt modelId="{84C3FAAC-2827-4CB2-B8FB-E379B0D01FE6}" type="sibTrans" cxnId="{B99A73C1-BE8C-4EB3-A2ED-8C1CA8987C53}">
      <dgm:prSet/>
      <dgm:spPr/>
      <dgm:t>
        <a:bodyPr/>
        <a:lstStyle/>
        <a:p>
          <a:endParaRPr lang="en-US"/>
        </a:p>
      </dgm:t>
    </dgm:pt>
    <dgm:pt modelId="{3DFA4301-2C29-42B9-9451-A70213D90576}">
      <dgm:prSet/>
      <dgm:spPr/>
      <dgm:t>
        <a:bodyPr/>
        <a:lstStyle/>
        <a:p>
          <a:r>
            <a:rPr lang="en-US"/>
            <a:t>an emergent property of life that arises from interactions between molecules within the cell</a:t>
          </a:r>
        </a:p>
      </dgm:t>
    </dgm:pt>
    <dgm:pt modelId="{F3957D82-9402-4E1F-90B9-55B31ECE9B8E}" type="parTrans" cxnId="{7DDFF3D3-7658-4C48-8F36-9565B7FBA396}">
      <dgm:prSet/>
      <dgm:spPr/>
      <dgm:t>
        <a:bodyPr/>
        <a:lstStyle/>
        <a:p>
          <a:endParaRPr lang="en-US"/>
        </a:p>
      </dgm:t>
    </dgm:pt>
    <dgm:pt modelId="{F572698E-8A60-470A-84E1-FE8BEF022F8C}" type="sibTrans" cxnId="{7DDFF3D3-7658-4C48-8F36-9565B7FBA396}">
      <dgm:prSet/>
      <dgm:spPr/>
      <dgm:t>
        <a:bodyPr/>
        <a:lstStyle/>
        <a:p>
          <a:endParaRPr lang="en-US"/>
        </a:p>
      </dgm:t>
    </dgm:pt>
    <dgm:pt modelId="{08245198-BBA4-4593-B0AA-48C929164D9C}">
      <dgm:prSet/>
      <dgm:spPr/>
      <dgm:t>
        <a:bodyPr/>
        <a:lstStyle/>
        <a:p>
          <a:r>
            <a:rPr lang="en-US"/>
            <a:t>A metabolic pathway begins with a specific molecule and ends with a product</a:t>
          </a:r>
        </a:p>
      </dgm:t>
    </dgm:pt>
    <dgm:pt modelId="{8BC6C0CF-D84D-46B4-9A9F-181AA8EA7C3A}" type="parTrans" cxnId="{B9B7E37A-EB0C-462D-AE7F-B676A8E8BBDD}">
      <dgm:prSet/>
      <dgm:spPr/>
      <dgm:t>
        <a:bodyPr/>
        <a:lstStyle/>
        <a:p>
          <a:endParaRPr lang="en-US"/>
        </a:p>
      </dgm:t>
    </dgm:pt>
    <dgm:pt modelId="{9FE71870-9921-45F1-8F8D-BF40D17E54A5}" type="sibTrans" cxnId="{B9B7E37A-EB0C-462D-AE7F-B676A8E8BBDD}">
      <dgm:prSet/>
      <dgm:spPr/>
      <dgm:t>
        <a:bodyPr/>
        <a:lstStyle/>
        <a:p>
          <a:endParaRPr lang="en-US"/>
        </a:p>
      </dgm:t>
    </dgm:pt>
    <dgm:pt modelId="{F66B1E6F-2687-4740-AC9D-4A8BC5AEB5C9}">
      <dgm:prSet/>
      <dgm:spPr/>
      <dgm:t>
        <a:bodyPr/>
        <a:lstStyle/>
        <a:p>
          <a:r>
            <a:rPr lang="en-US"/>
            <a:t>Each step is catalyzed by a specific enzyme</a:t>
          </a:r>
        </a:p>
      </dgm:t>
    </dgm:pt>
    <dgm:pt modelId="{8CDA5A6A-9ECB-4C7F-B3A7-C6E6CA9EACEB}" type="parTrans" cxnId="{666864DB-533E-4E79-A9D9-4B5BAB5223BD}">
      <dgm:prSet/>
      <dgm:spPr/>
      <dgm:t>
        <a:bodyPr/>
        <a:lstStyle/>
        <a:p>
          <a:endParaRPr lang="en-US"/>
        </a:p>
      </dgm:t>
    </dgm:pt>
    <dgm:pt modelId="{2D6B0DA7-9DDC-4965-8AD7-E5B614BB56BF}" type="sibTrans" cxnId="{666864DB-533E-4E79-A9D9-4B5BAB5223BD}">
      <dgm:prSet/>
      <dgm:spPr/>
      <dgm:t>
        <a:bodyPr/>
        <a:lstStyle/>
        <a:p>
          <a:endParaRPr lang="en-US"/>
        </a:p>
      </dgm:t>
    </dgm:pt>
    <dgm:pt modelId="{6449DA91-439A-D547-B5CB-118C5DD86324}" type="pres">
      <dgm:prSet presAssocID="{2A73574F-1F39-45CD-82E9-F348D3623465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</dgm:pt>
    <dgm:pt modelId="{17EA2D5D-B952-164C-B3CE-672DD28C4B8E}" type="pres">
      <dgm:prSet presAssocID="{EF226AEA-5A48-4967-8F8F-B7FAD42AD561}" presName="hierRoot1" presStyleCnt="0"/>
      <dgm:spPr/>
    </dgm:pt>
    <dgm:pt modelId="{711C4791-CE8A-8D45-94D5-2D5C96809083}" type="pres">
      <dgm:prSet presAssocID="{EF226AEA-5A48-4967-8F8F-B7FAD42AD561}" presName="composite" presStyleCnt="0"/>
      <dgm:spPr/>
    </dgm:pt>
    <dgm:pt modelId="{E93BB94E-46D1-9748-B9B1-1953D648B6B2}" type="pres">
      <dgm:prSet presAssocID="{EF226AEA-5A48-4967-8F8F-B7FAD42AD561}" presName="background" presStyleLbl="node0" presStyleIdx="0" presStyleCnt="3"/>
      <dgm:spPr/>
    </dgm:pt>
    <dgm:pt modelId="{4DACE6B8-04FE-C344-B61E-244B2607FA4F}" type="pres">
      <dgm:prSet presAssocID="{EF226AEA-5A48-4967-8F8F-B7FAD42AD561}" presName="text" presStyleLbl="fgAcc0" presStyleIdx="0" presStyleCnt="3">
        <dgm:presLayoutVars>
          <dgm:chPref val="3"/>
        </dgm:presLayoutVars>
      </dgm:prSet>
      <dgm:spPr/>
    </dgm:pt>
    <dgm:pt modelId="{02A13D2B-8111-C944-901E-60ACC914468F}" type="pres">
      <dgm:prSet presAssocID="{EF226AEA-5A48-4967-8F8F-B7FAD42AD561}" presName="hierChild2" presStyleCnt="0"/>
      <dgm:spPr/>
    </dgm:pt>
    <dgm:pt modelId="{F9370DF9-4E9E-6848-BF4F-33AE1F6E2B27}" type="pres">
      <dgm:prSet presAssocID="{41F08C62-F7A4-4EDA-9D83-9D103C097B3D}" presName="Name10" presStyleLbl="parChTrans1D2" presStyleIdx="0" presStyleCnt="2"/>
      <dgm:spPr/>
    </dgm:pt>
    <dgm:pt modelId="{AB200922-2CC6-894D-A336-220A6CD30B49}" type="pres">
      <dgm:prSet presAssocID="{D91395C9-2044-496A-B2F2-8BA8BFEF32E8}" presName="hierRoot2" presStyleCnt="0"/>
      <dgm:spPr/>
    </dgm:pt>
    <dgm:pt modelId="{13F6FCD1-2685-4140-A46F-1A76DC8629EC}" type="pres">
      <dgm:prSet presAssocID="{D91395C9-2044-496A-B2F2-8BA8BFEF32E8}" presName="composite2" presStyleCnt="0"/>
      <dgm:spPr/>
    </dgm:pt>
    <dgm:pt modelId="{D2897A57-755A-BF40-8A18-10D674AE3949}" type="pres">
      <dgm:prSet presAssocID="{D91395C9-2044-496A-B2F2-8BA8BFEF32E8}" presName="background2" presStyleLbl="node2" presStyleIdx="0" presStyleCnt="2"/>
      <dgm:spPr/>
    </dgm:pt>
    <dgm:pt modelId="{F2E8669C-49A7-DA40-A5DA-443E11458200}" type="pres">
      <dgm:prSet presAssocID="{D91395C9-2044-496A-B2F2-8BA8BFEF32E8}" presName="text2" presStyleLbl="fgAcc2" presStyleIdx="0" presStyleCnt="2">
        <dgm:presLayoutVars>
          <dgm:chPref val="3"/>
        </dgm:presLayoutVars>
      </dgm:prSet>
      <dgm:spPr/>
    </dgm:pt>
    <dgm:pt modelId="{ACDA62EB-8C5E-C345-95DE-75A8C64937F6}" type="pres">
      <dgm:prSet presAssocID="{D91395C9-2044-496A-B2F2-8BA8BFEF32E8}" presName="hierChild3" presStyleCnt="0"/>
      <dgm:spPr/>
    </dgm:pt>
    <dgm:pt modelId="{E20FB6F3-D165-614B-A872-7E22F3FB4F7E}" type="pres">
      <dgm:prSet presAssocID="{F3957D82-9402-4E1F-90B9-55B31ECE9B8E}" presName="Name10" presStyleLbl="parChTrans1D2" presStyleIdx="1" presStyleCnt="2"/>
      <dgm:spPr/>
    </dgm:pt>
    <dgm:pt modelId="{FA3C76F3-EF65-3D4F-B164-9E9BB693A1E1}" type="pres">
      <dgm:prSet presAssocID="{3DFA4301-2C29-42B9-9451-A70213D90576}" presName="hierRoot2" presStyleCnt="0"/>
      <dgm:spPr/>
    </dgm:pt>
    <dgm:pt modelId="{F0693890-4B82-2441-97F4-5B2383A2DF81}" type="pres">
      <dgm:prSet presAssocID="{3DFA4301-2C29-42B9-9451-A70213D90576}" presName="composite2" presStyleCnt="0"/>
      <dgm:spPr/>
    </dgm:pt>
    <dgm:pt modelId="{6EFB4323-7801-B840-AA1C-659671E701DB}" type="pres">
      <dgm:prSet presAssocID="{3DFA4301-2C29-42B9-9451-A70213D90576}" presName="background2" presStyleLbl="node2" presStyleIdx="1" presStyleCnt="2"/>
      <dgm:spPr/>
    </dgm:pt>
    <dgm:pt modelId="{B7D3716D-2BF8-854D-A080-582D4659B9CF}" type="pres">
      <dgm:prSet presAssocID="{3DFA4301-2C29-42B9-9451-A70213D90576}" presName="text2" presStyleLbl="fgAcc2" presStyleIdx="1" presStyleCnt="2">
        <dgm:presLayoutVars>
          <dgm:chPref val="3"/>
        </dgm:presLayoutVars>
      </dgm:prSet>
      <dgm:spPr/>
    </dgm:pt>
    <dgm:pt modelId="{A3B7F1F9-E79C-0E43-9A0D-AE8BADC86D0F}" type="pres">
      <dgm:prSet presAssocID="{3DFA4301-2C29-42B9-9451-A70213D90576}" presName="hierChild3" presStyleCnt="0"/>
      <dgm:spPr/>
    </dgm:pt>
    <dgm:pt modelId="{08B45B06-D96D-464A-B179-955AE0A5F0E5}" type="pres">
      <dgm:prSet presAssocID="{08245198-BBA4-4593-B0AA-48C929164D9C}" presName="hierRoot1" presStyleCnt="0"/>
      <dgm:spPr/>
    </dgm:pt>
    <dgm:pt modelId="{B5BC4F64-78EE-8C46-B412-E504E9C4DA15}" type="pres">
      <dgm:prSet presAssocID="{08245198-BBA4-4593-B0AA-48C929164D9C}" presName="composite" presStyleCnt="0"/>
      <dgm:spPr/>
    </dgm:pt>
    <dgm:pt modelId="{9F618DC3-974C-0D49-A307-04211AD54FBB}" type="pres">
      <dgm:prSet presAssocID="{08245198-BBA4-4593-B0AA-48C929164D9C}" presName="background" presStyleLbl="node0" presStyleIdx="1" presStyleCnt="3"/>
      <dgm:spPr/>
    </dgm:pt>
    <dgm:pt modelId="{0A21349F-A334-AC44-8351-918062D18B56}" type="pres">
      <dgm:prSet presAssocID="{08245198-BBA4-4593-B0AA-48C929164D9C}" presName="text" presStyleLbl="fgAcc0" presStyleIdx="1" presStyleCnt="3">
        <dgm:presLayoutVars>
          <dgm:chPref val="3"/>
        </dgm:presLayoutVars>
      </dgm:prSet>
      <dgm:spPr/>
    </dgm:pt>
    <dgm:pt modelId="{10AF8117-88C3-DE4F-A8A8-FA162BD3309E}" type="pres">
      <dgm:prSet presAssocID="{08245198-BBA4-4593-B0AA-48C929164D9C}" presName="hierChild2" presStyleCnt="0"/>
      <dgm:spPr/>
    </dgm:pt>
    <dgm:pt modelId="{6F322408-349C-3C46-AA81-21F0CBECC64A}" type="pres">
      <dgm:prSet presAssocID="{F66B1E6F-2687-4740-AC9D-4A8BC5AEB5C9}" presName="hierRoot1" presStyleCnt="0"/>
      <dgm:spPr/>
    </dgm:pt>
    <dgm:pt modelId="{95152E56-91FD-8742-BD23-F14C69607300}" type="pres">
      <dgm:prSet presAssocID="{F66B1E6F-2687-4740-AC9D-4A8BC5AEB5C9}" presName="composite" presStyleCnt="0"/>
      <dgm:spPr/>
    </dgm:pt>
    <dgm:pt modelId="{FC2D651E-FCF1-9147-A61C-1ABB6112C134}" type="pres">
      <dgm:prSet presAssocID="{F66B1E6F-2687-4740-AC9D-4A8BC5AEB5C9}" presName="background" presStyleLbl="node0" presStyleIdx="2" presStyleCnt="3"/>
      <dgm:spPr/>
    </dgm:pt>
    <dgm:pt modelId="{A06D3C05-9A91-7344-9D74-450EEA4ED115}" type="pres">
      <dgm:prSet presAssocID="{F66B1E6F-2687-4740-AC9D-4A8BC5AEB5C9}" presName="text" presStyleLbl="fgAcc0" presStyleIdx="2" presStyleCnt="3">
        <dgm:presLayoutVars>
          <dgm:chPref val="3"/>
        </dgm:presLayoutVars>
      </dgm:prSet>
      <dgm:spPr/>
    </dgm:pt>
    <dgm:pt modelId="{68B706BF-340E-BC4C-B864-738DBA93ED12}" type="pres">
      <dgm:prSet presAssocID="{F66B1E6F-2687-4740-AC9D-4A8BC5AEB5C9}" presName="hierChild2" presStyleCnt="0"/>
      <dgm:spPr/>
    </dgm:pt>
  </dgm:ptLst>
  <dgm:cxnLst>
    <dgm:cxn modelId="{E335C421-131D-894B-847C-CF99E7B99333}" type="presOf" srcId="{41F08C62-F7A4-4EDA-9D83-9D103C097B3D}" destId="{F9370DF9-4E9E-6848-BF4F-33AE1F6E2B27}" srcOrd="0" destOrd="0" presId="urn:microsoft.com/office/officeart/2005/8/layout/hierarchy1"/>
    <dgm:cxn modelId="{58CB4B2A-68F8-D44E-91E9-B48D531D9D2D}" type="presOf" srcId="{2A73574F-1F39-45CD-82E9-F348D3623465}" destId="{6449DA91-439A-D547-B5CB-118C5DD86324}" srcOrd="0" destOrd="0" presId="urn:microsoft.com/office/officeart/2005/8/layout/hierarchy1"/>
    <dgm:cxn modelId="{C2D31B68-2586-42ED-A317-BFBD6753548B}" srcId="{2A73574F-1F39-45CD-82E9-F348D3623465}" destId="{EF226AEA-5A48-4967-8F8F-B7FAD42AD561}" srcOrd="0" destOrd="0" parTransId="{3C74F344-6F2C-4D47-BC41-110E22408CBF}" sibTransId="{CDA9AAD9-EAC3-4B03-83B9-CB9E2BE59755}"/>
    <dgm:cxn modelId="{9D62B07A-606D-8349-8FE3-57C8DB60F3A3}" type="presOf" srcId="{F3957D82-9402-4E1F-90B9-55B31ECE9B8E}" destId="{E20FB6F3-D165-614B-A872-7E22F3FB4F7E}" srcOrd="0" destOrd="0" presId="urn:microsoft.com/office/officeart/2005/8/layout/hierarchy1"/>
    <dgm:cxn modelId="{B9B7E37A-EB0C-462D-AE7F-B676A8E8BBDD}" srcId="{2A73574F-1F39-45CD-82E9-F348D3623465}" destId="{08245198-BBA4-4593-B0AA-48C929164D9C}" srcOrd="1" destOrd="0" parTransId="{8BC6C0CF-D84D-46B4-9A9F-181AA8EA7C3A}" sibTransId="{9FE71870-9921-45F1-8F8D-BF40D17E54A5}"/>
    <dgm:cxn modelId="{5CCD6B82-28FD-7946-811F-31C2632AB68C}" type="presOf" srcId="{08245198-BBA4-4593-B0AA-48C929164D9C}" destId="{0A21349F-A334-AC44-8351-918062D18B56}" srcOrd="0" destOrd="0" presId="urn:microsoft.com/office/officeart/2005/8/layout/hierarchy1"/>
    <dgm:cxn modelId="{432B2088-4E6D-D94C-97DE-8451A34C3C90}" type="presOf" srcId="{3DFA4301-2C29-42B9-9451-A70213D90576}" destId="{B7D3716D-2BF8-854D-A080-582D4659B9CF}" srcOrd="0" destOrd="0" presId="urn:microsoft.com/office/officeart/2005/8/layout/hierarchy1"/>
    <dgm:cxn modelId="{65476D89-8BDF-DE4E-9CCC-35DD6566F2C4}" type="presOf" srcId="{EF226AEA-5A48-4967-8F8F-B7FAD42AD561}" destId="{4DACE6B8-04FE-C344-B61E-244B2607FA4F}" srcOrd="0" destOrd="0" presId="urn:microsoft.com/office/officeart/2005/8/layout/hierarchy1"/>
    <dgm:cxn modelId="{B99A73C1-BE8C-4EB3-A2ED-8C1CA8987C53}" srcId="{EF226AEA-5A48-4967-8F8F-B7FAD42AD561}" destId="{D91395C9-2044-496A-B2F2-8BA8BFEF32E8}" srcOrd="0" destOrd="0" parTransId="{41F08C62-F7A4-4EDA-9D83-9D103C097B3D}" sibTransId="{84C3FAAC-2827-4CB2-B8FB-E379B0D01FE6}"/>
    <dgm:cxn modelId="{7DDFF3D3-7658-4C48-8F36-9565B7FBA396}" srcId="{EF226AEA-5A48-4967-8F8F-B7FAD42AD561}" destId="{3DFA4301-2C29-42B9-9451-A70213D90576}" srcOrd="1" destOrd="0" parTransId="{F3957D82-9402-4E1F-90B9-55B31ECE9B8E}" sibTransId="{F572698E-8A60-470A-84E1-FE8BEF022F8C}"/>
    <dgm:cxn modelId="{23D443DA-9432-6049-B25B-8C59E341BFE7}" type="presOf" srcId="{F66B1E6F-2687-4740-AC9D-4A8BC5AEB5C9}" destId="{A06D3C05-9A91-7344-9D74-450EEA4ED115}" srcOrd="0" destOrd="0" presId="urn:microsoft.com/office/officeart/2005/8/layout/hierarchy1"/>
    <dgm:cxn modelId="{666864DB-533E-4E79-A9D9-4B5BAB5223BD}" srcId="{2A73574F-1F39-45CD-82E9-F348D3623465}" destId="{F66B1E6F-2687-4740-AC9D-4A8BC5AEB5C9}" srcOrd="2" destOrd="0" parTransId="{8CDA5A6A-9ECB-4C7F-B3A7-C6E6CA9EACEB}" sibTransId="{2D6B0DA7-9DDC-4965-8AD7-E5B614BB56BF}"/>
    <dgm:cxn modelId="{65E47EE6-D304-3D4C-8168-E181D6C5B7E8}" type="presOf" srcId="{D91395C9-2044-496A-B2F2-8BA8BFEF32E8}" destId="{F2E8669C-49A7-DA40-A5DA-443E11458200}" srcOrd="0" destOrd="0" presId="urn:microsoft.com/office/officeart/2005/8/layout/hierarchy1"/>
    <dgm:cxn modelId="{3C826E1F-77C5-2D4C-81B5-1B343A5267AA}" type="presParOf" srcId="{6449DA91-439A-D547-B5CB-118C5DD86324}" destId="{17EA2D5D-B952-164C-B3CE-672DD28C4B8E}" srcOrd="0" destOrd="0" presId="urn:microsoft.com/office/officeart/2005/8/layout/hierarchy1"/>
    <dgm:cxn modelId="{5FAA900A-FB5E-FD42-B48A-800B089BB571}" type="presParOf" srcId="{17EA2D5D-B952-164C-B3CE-672DD28C4B8E}" destId="{711C4791-CE8A-8D45-94D5-2D5C96809083}" srcOrd="0" destOrd="0" presId="urn:microsoft.com/office/officeart/2005/8/layout/hierarchy1"/>
    <dgm:cxn modelId="{E4D07F23-2ABD-3540-9124-3F7075B03C5F}" type="presParOf" srcId="{711C4791-CE8A-8D45-94D5-2D5C96809083}" destId="{E93BB94E-46D1-9748-B9B1-1953D648B6B2}" srcOrd="0" destOrd="0" presId="urn:microsoft.com/office/officeart/2005/8/layout/hierarchy1"/>
    <dgm:cxn modelId="{5E5BED7F-E571-764C-A8EC-FE792A8368E6}" type="presParOf" srcId="{711C4791-CE8A-8D45-94D5-2D5C96809083}" destId="{4DACE6B8-04FE-C344-B61E-244B2607FA4F}" srcOrd="1" destOrd="0" presId="urn:microsoft.com/office/officeart/2005/8/layout/hierarchy1"/>
    <dgm:cxn modelId="{7967035F-8ACC-1643-9743-C1B74CC59DFD}" type="presParOf" srcId="{17EA2D5D-B952-164C-B3CE-672DD28C4B8E}" destId="{02A13D2B-8111-C944-901E-60ACC914468F}" srcOrd="1" destOrd="0" presId="urn:microsoft.com/office/officeart/2005/8/layout/hierarchy1"/>
    <dgm:cxn modelId="{A0628054-ECC4-B649-A9CC-DC49CCBF2C7A}" type="presParOf" srcId="{02A13D2B-8111-C944-901E-60ACC914468F}" destId="{F9370DF9-4E9E-6848-BF4F-33AE1F6E2B27}" srcOrd="0" destOrd="0" presId="urn:microsoft.com/office/officeart/2005/8/layout/hierarchy1"/>
    <dgm:cxn modelId="{9407F312-3DAA-9D4E-BE81-443D90A4699E}" type="presParOf" srcId="{02A13D2B-8111-C944-901E-60ACC914468F}" destId="{AB200922-2CC6-894D-A336-220A6CD30B49}" srcOrd="1" destOrd="0" presId="urn:microsoft.com/office/officeart/2005/8/layout/hierarchy1"/>
    <dgm:cxn modelId="{9E821D16-DE27-2A45-9A19-7D8A7EC99317}" type="presParOf" srcId="{AB200922-2CC6-894D-A336-220A6CD30B49}" destId="{13F6FCD1-2685-4140-A46F-1A76DC8629EC}" srcOrd="0" destOrd="0" presId="urn:microsoft.com/office/officeart/2005/8/layout/hierarchy1"/>
    <dgm:cxn modelId="{266CCE95-F5E8-2B48-B1DF-C19428AB46C9}" type="presParOf" srcId="{13F6FCD1-2685-4140-A46F-1A76DC8629EC}" destId="{D2897A57-755A-BF40-8A18-10D674AE3949}" srcOrd="0" destOrd="0" presId="urn:microsoft.com/office/officeart/2005/8/layout/hierarchy1"/>
    <dgm:cxn modelId="{399E6E80-8DF2-BB41-A5AC-5C2402EC4C96}" type="presParOf" srcId="{13F6FCD1-2685-4140-A46F-1A76DC8629EC}" destId="{F2E8669C-49A7-DA40-A5DA-443E11458200}" srcOrd="1" destOrd="0" presId="urn:microsoft.com/office/officeart/2005/8/layout/hierarchy1"/>
    <dgm:cxn modelId="{1E1E8AC5-6ACF-9948-93D9-8E0A572D5AEA}" type="presParOf" srcId="{AB200922-2CC6-894D-A336-220A6CD30B49}" destId="{ACDA62EB-8C5E-C345-95DE-75A8C64937F6}" srcOrd="1" destOrd="0" presId="urn:microsoft.com/office/officeart/2005/8/layout/hierarchy1"/>
    <dgm:cxn modelId="{893C08F5-5819-9041-A294-AE6D23D05C1F}" type="presParOf" srcId="{02A13D2B-8111-C944-901E-60ACC914468F}" destId="{E20FB6F3-D165-614B-A872-7E22F3FB4F7E}" srcOrd="2" destOrd="0" presId="urn:microsoft.com/office/officeart/2005/8/layout/hierarchy1"/>
    <dgm:cxn modelId="{6072009C-A5F7-864F-BB6A-34E35EFE0B6D}" type="presParOf" srcId="{02A13D2B-8111-C944-901E-60ACC914468F}" destId="{FA3C76F3-EF65-3D4F-B164-9E9BB693A1E1}" srcOrd="3" destOrd="0" presId="urn:microsoft.com/office/officeart/2005/8/layout/hierarchy1"/>
    <dgm:cxn modelId="{1A5460F7-1552-2449-A7EA-E7BBECDD66BC}" type="presParOf" srcId="{FA3C76F3-EF65-3D4F-B164-9E9BB693A1E1}" destId="{F0693890-4B82-2441-97F4-5B2383A2DF81}" srcOrd="0" destOrd="0" presId="urn:microsoft.com/office/officeart/2005/8/layout/hierarchy1"/>
    <dgm:cxn modelId="{4FEF257A-CA95-424D-A34D-5FBCB3E6FB0B}" type="presParOf" srcId="{F0693890-4B82-2441-97F4-5B2383A2DF81}" destId="{6EFB4323-7801-B840-AA1C-659671E701DB}" srcOrd="0" destOrd="0" presId="urn:microsoft.com/office/officeart/2005/8/layout/hierarchy1"/>
    <dgm:cxn modelId="{C10563E5-8393-F74F-8BB3-9F859E64C11C}" type="presParOf" srcId="{F0693890-4B82-2441-97F4-5B2383A2DF81}" destId="{B7D3716D-2BF8-854D-A080-582D4659B9CF}" srcOrd="1" destOrd="0" presId="urn:microsoft.com/office/officeart/2005/8/layout/hierarchy1"/>
    <dgm:cxn modelId="{AF85909A-AB82-2649-AA40-FF21FBAD9196}" type="presParOf" srcId="{FA3C76F3-EF65-3D4F-B164-9E9BB693A1E1}" destId="{A3B7F1F9-E79C-0E43-9A0D-AE8BADC86D0F}" srcOrd="1" destOrd="0" presId="urn:microsoft.com/office/officeart/2005/8/layout/hierarchy1"/>
    <dgm:cxn modelId="{3DF89FAE-13CB-7E40-A40D-19775253C0FF}" type="presParOf" srcId="{6449DA91-439A-D547-B5CB-118C5DD86324}" destId="{08B45B06-D96D-464A-B179-955AE0A5F0E5}" srcOrd="1" destOrd="0" presId="urn:microsoft.com/office/officeart/2005/8/layout/hierarchy1"/>
    <dgm:cxn modelId="{9B89A737-019C-974B-AD2F-98182DC82D9B}" type="presParOf" srcId="{08B45B06-D96D-464A-B179-955AE0A5F0E5}" destId="{B5BC4F64-78EE-8C46-B412-E504E9C4DA15}" srcOrd="0" destOrd="0" presId="urn:microsoft.com/office/officeart/2005/8/layout/hierarchy1"/>
    <dgm:cxn modelId="{A9057351-2940-044E-9A8C-3F80B4032636}" type="presParOf" srcId="{B5BC4F64-78EE-8C46-B412-E504E9C4DA15}" destId="{9F618DC3-974C-0D49-A307-04211AD54FBB}" srcOrd="0" destOrd="0" presId="urn:microsoft.com/office/officeart/2005/8/layout/hierarchy1"/>
    <dgm:cxn modelId="{09A503C0-7E2B-A748-BBF5-64743B2EA3DB}" type="presParOf" srcId="{B5BC4F64-78EE-8C46-B412-E504E9C4DA15}" destId="{0A21349F-A334-AC44-8351-918062D18B56}" srcOrd="1" destOrd="0" presId="urn:microsoft.com/office/officeart/2005/8/layout/hierarchy1"/>
    <dgm:cxn modelId="{285CF028-9F2C-AB4B-972A-EDDFADBA7C5A}" type="presParOf" srcId="{08B45B06-D96D-464A-B179-955AE0A5F0E5}" destId="{10AF8117-88C3-DE4F-A8A8-FA162BD3309E}" srcOrd="1" destOrd="0" presId="urn:microsoft.com/office/officeart/2005/8/layout/hierarchy1"/>
    <dgm:cxn modelId="{D8B9E020-7E35-0C40-9547-A8CE3B50BC11}" type="presParOf" srcId="{6449DA91-439A-D547-B5CB-118C5DD86324}" destId="{6F322408-349C-3C46-AA81-21F0CBECC64A}" srcOrd="2" destOrd="0" presId="urn:microsoft.com/office/officeart/2005/8/layout/hierarchy1"/>
    <dgm:cxn modelId="{A1507133-7D3F-894E-BDEE-9D1065E59014}" type="presParOf" srcId="{6F322408-349C-3C46-AA81-21F0CBECC64A}" destId="{95152E56-91FD-8742-BD23-F14C69607300}" srcOrd="0" destOrd="0" presId="urn:microsoft.com/office/officeart/2005/8/layout/hierarchy1"/>
    <dgm:cxn modelId="{9DA00A61-42B6-664F-846E-5BAF186ABF47}" type="presParOf" srcId="{95152E56-91FD-8742-BD23-F14C69607300}" destId="{FC2D651E-FCF1-9147-A61C-1ABB6112C134}" srcOrd="0" destOrd="0" presId="urn:microsoft.com/office/officeart/2005/8/layout/hierarchy1"/>
    <dgm:cxn modelId="{AF43C43B-6B93-424B-BC3C-1EBD95192D18}" type="presParOf" srcId="{95152E56-91FD-8742-BD23-F14C69607300}" destId="{A06D3C05-9A91-7344-9D74-450EEA4ED115}" srcOrd="1" destOrd="0" presId="urn:microsoft.com/office/officeart/2005/8/layout/hierarchy1"/>
    <dgm:cxn modelId="{C312C349-6FBC-D745-8697-64A69ED417E6}" type="presParOf" srcId="{6F322408-349C-3C46-AA81-21F0CBECC64A}" destId="{68B706BF-340E-BC4C-B864-738DBA93ED12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5C0D1FEE-BD07-4429-B341-039AC313EAE1}" type="doc">
      <dgm:prSet loTypeId="urn:microsoft.com/office/officeart/2018/2/layout/IconLabelList" loCatId="icon" qsTypeId="urn:microsoft.com/office/officeart/2005/8/quickstyle/simple1" qsCatId="simple" csTypeId="urn:microsoft.com/office/officeart/2018/5/colors/Iconchunking_neutralbg_colorful1" csCatId="colorful" phldr="1"/>
      <dgm:spPr/>
      <dgm:t>
        <a:bodyPr/>
        <a:lstStyle/>
        <a:p>
          <a:endParaRPr lang="en-US"/>
        </a:p>
      </dgm:t>
    </dgm:pt>
    <dgm:pt modelId="{209C5A08-3FB6-4E1E-A899-21E2C2A88214}">
      <dgm:prSet/>
      <dgm:spPr/>
      <dgm:t>
        <a:bodyPr/>
        <a:lstStyle/>
        <a:p>
          <a:pPr>
            <a:lnSpc>
              <a:spcPct val="100000"/>
            </a:lnSpc>
          </a:pPr>
          <a:r>
            <a:rPr lang="en-US"/>
            <a:t>Kinetic energy is energy associated with motion</a:t>
          </a:r>
        </a:p>
      </dgm:t>
    </dgm:pt>
    <dgm:pt modelId="{DA38ECAA-71E3-4FCF-AAA8-CDB6B84FEFB3}" type="parTrans" cxnId="{A715DBE0-1834-47A2-BCE0-D618D5B4246D}">
      <dgm:prSet/>
      <dgm:spPr/>
      <dgm:t>
        <a:bodyPr/>
        <a:lstStyle/>
        <a:p>
          <a:endParaRPr lang="en-US" sz="2000"/>
        </a:p>
      </dgm:t>
    </dgm:pt>
    <dgm:pt modelId="{8B6D40BC-5224-4791-9FD4-82C7A1C2E12F}" type="sibTrans" cxnId="{A715DBE0-1834-47A2-BCE0-D618D5B4246D}">
      <dgm:prSet/>
      <dgm:spPr/>
      <dgm:t>
        <a:bodyPr/>
        <a:lstStyle/>
        <a:p>
          <a:endParaRPr lang="en-US"/>
        </a:p>
      </dgm:t>
    </dgm:pt>
    <dgm:pt modelId="{3263CC34-324F-4120-AB40-E8CFB53AA864}">
      <dgm:prSet/>
      <dgm:spPr/>
      <dgm:t>
        <a:bodyPr/>
        <a:lstStyle/>
        <a:p>
          <a:pPr>
            <a:lnSpc>
              <a:spcPct val="100000"/>
            </a:lnSpc>
          </a:pPr>
          <a:r>
            <a:rPr lang="en-US"/>
            <a:t>Heat (thermal energy) is kinetic energy associated with random movement of atoms or molecules</a:t>
          </a:r>
        </a:p>
      </dgm:t>
    </dgm:pt>
    <dgm:pt modelId="{20949C68-BC0E-47FE-8C52-3CC9C5F5D20C}" type="parTrans" cxnId="{AA816CC7-6865-470E-8C21-9DBD6ECD8040}">
      <dgm:prSet/>
      <dgm:spPr/>
      <dgm:t>
        <a:bodyPr/>
        <a:lstStyle/>
        <a:p>
          <a:endParaRPr lang="en-US" sz="2000"/>
        </a:p>
      </dgm:t>
    </dgm:pt>
    <dgm:pt modelId="{047942C6-6AF6-4F0D-A7E2-03112704019A}" type="sibTrans" cxnId="{AA816CC7-6865-470E-8C21-9DBD6ECD8040}">
      <dgm:prSet/>
      <dgm:spPr/>
      <dgm:t>
        <a:bodyPr/>
        <a:lstStyle/>
        <a:p>
          <a:endParaRPr lang="en-US"/>
        </a:p>
      </dgm:t>
    </dgm:pt>
    <dgm:pt modelId="{F14E93E9-9340-4C04-8C4E-034BEE0CC24E}">
      <dgm:prSet/>
      <dgm:spPr/>
      <dgm:t>
        <a:bodyPr/>
        <a:lstStyle/>
        <a:p>
          <a:pPr>
            <a:lnSpc>
              <a:spcPct val="100000"/>
            </a:lnSpc>
          </a:pPr>
          <a:r>
            <a:rPr lang="en-US"/>
            <a:t>Potential energy is energy that matter possesses because of its location or structure</a:t>
          </a:r>
        </a:p>
      </dgm:t>
    </dgm:pt>
    <dgm:pt modelId="{D0C00F76-831C-4064-829D-F7A9CE0AFA18}" type="parTrans" cxnId="{48BBB74C-5393-437F-9A24-F2C6D89D4260}">
      <dgm:prSet/>
      <dgm:spPr/>
      <dgm:t>
        <a:bodyPr/>
        <a:lstStyle/>
        <a:p>
          <a:endParaRPr lang="en-US" sz="2000"/>
        </a:p>
      </dgm:t>
    </dgm:pt>
    <dgm:pt modelId="{55447E88-F1A2-4048-A021-5820B58D6A36}" type="sibTrans" cxnId="{48BBB74C-5393-437F-9A24-F2C6D89D4260}">
      <dgm:prSet/>
      <dgm:spPr/>
      <dgm:t>
        <a:bodyPr/>
        <a:lstStyle/>
        <a:p>
          <a:endParaRPr lang="en-US"/>
        </a:p>
      </dgm:t>
    </dgm:pt>
    <dgm:pt modelId="{312A4809-B07C-4903-A7FD-1481B4A80332}">
      <dgm:prSet/>
      <dgm:spPr/>
      <dgm:t>
        <a:bodyPr/>
        <a:lstStyle/>
        <a:p>
          <a:pPr>
            <a:lnSpc>
              <a:spcPct val="100000"/>
            </a:lnSpc>
          </a:pPr>
          <a:r>
            <a:rPr lang="en-US"/>
            <a:t>Chemical energy is potential energy available for release in a chemical reaction	</a:t>
          </a:r>
        </a:p>
      </dgm:t>
    </dgm:pt>
    <dgm:pt modelId="{B01CF366-1DFF-421C-8799-5A0AA9AD90D0}" type="parTrans" cxnId="{BE2253B5-B90F-4B55-9B39-164F1AC83BDB}">
      <dgm:prSet/>
      <dgm:spPr/>
      <dgm:t>
        <a:bodyPr/>
        <a:lstStyle/>
        <a:p>
          <a:endParaRPr lang="en-US" sz="2000"/>
        </a:p>
      </dgm:t>
    </dgm:pt>
    <dgm:pt modelId="{70BC8911-91E1-492A-9F83-8E0369F1235A}" type="sibTrans" cxnId="{BE2253B5-B90F-4B55-9B39-164F1AC83BDB}">
      <dgm:prSet/>
      <dgm:spPr/>
      <dgm:t>
        <a:bodyPr/>
        <a:lstStyle/>
        <a:p>
          <a:endParaRPr lang="en-US"/>
        </a:p>
      </dgm:t>
    </dgm:pt>
    <dgm:pt modelId="{629525DD-48D4-44DC-859F-55D882F0E491}">
      <dgm:prSet/>
      <dgm:spPr/>
      <dgm:t>
        <a:bodyPr/>
        <a:lstStyle/>
        <a:p>
          <a:pPr>
            <a:lnSpc>
              <a:spcPct val="100000"/>
            </a:lnSpc>
          </a:pPr>
          <a:r>
            <a:rPr lang="en-US"/>
            <a:t>Energy can be converted from one form to another </a:t>
          </a:r>
        </a:p>
      </dgm:t>
    </dgm:pt>
    <dgm:pt modelId="{F08F8D63-67BD-4442-8DEE-3BFB8A439E94}" type="parTrans" cxnId="{8286009E-418B-49B8-878F-6D08346545DE}">
      <dgm:prSet/>
      <dgm:spPr/>
      <dgm:t>
        <a:bodyPr/>
        <a:lstStyle/>
        <a:p>
          <a:endParaRPr lang="en-US" sz="2000"/>
        </a:p>
      </dgm:t>
    </dgm:pt>
    <dgm:pt modelId="{5362EF31-C8AB-4136-A8ED-D644BCBB0B54}" type="sibTrans" cxnId="{8286009E-418B-49B8-878F-6D08346545DE}">
      <dgm:prSet/>
      <dgm:spPr/>
      <dgm:t>
        <a:bodyPr/>
        <a:lstStyle/>
        <a:p>
          <a:endParaRPr lang="en-US"/>
        </a:p>
      </dgm:t>
    </dgm:pt>
    <dgm:pt modelId="{5D7A30A2-9383-4C3C-91B6-3F0F0C98F94C}" type="pres">
      <dgm:prSet presAssocID="{5C0D1FEE-BD07-4429-B341-039AC313EAE1}" presName="root" presStyleCnt="0">
        <dgm:presLayoutVars>
          <dgm:dir/>
          <dgm:resizeHandles val="exact"/>
        </dgm:presLayoutVars>
      </dgm:prSet>
      <dgm:spPr/>
    </dgm:pt>
    <dgm:pt modelId="{9071A25D-BA30-44C1-9B55-15AD0CB3D92E}" type="pres">
      <dgm:prSet presAssocID="{209C5A08-3FB6-4E1E-A899-21E2C2A88214}" presName="compNode" presStyleCnt="0"/>
      <dgm:spPr/>
    </dgm:pt>
    <dgm:pt modelId="{4AAE4D7C-5DA3-4640-94F4-B1681B965DB7}" type="pres">
      <dgm:prSet presAssocID="{209C5A08-3FB6-4E1E-A899-21E2C2A88214}" presName="iconRect" presStyleLbl="node1" presStyleIdx="0" presStyleCnt="5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Atom"/>
        </a:ext>
      </dgm:extLst>
    </dgm:pt>
    <dgm:pt modelId="{940676FD-BBF4-4285-882A-497993DBE37E}" type="pres">
      <dgm:prSet presAssocID="{209C5A08-3FB6-4E1E-A899-21E2C2A88214}" presName="spaceRect" presStyleCnt="0"/>
      <dgm:spPr/>
    </dgm:pt>
    <dgm:pt modelId="{534F8A48-5285-4EF9-B84A-3D3025DCDA7B}" type="pres">
      <dgm:prSet presAssocID="{209C5A08-3FB6-4E1E-A899-21E2C2A88214}" presName="textRect" presStyleLbl="revTx" presStyleIdx="0" presStyleCnt="5">
        <dgm:presLayoutVars>
          <dgm:chMax val="1"/>
          <dgm:chPref val="1"/>
        </dgm:presLayoutVars>
      </dgm:prSet>
      <dgm:spPr/>
    </dgm:pt>
    <dgm:pt modelId="{7E311302-FB82-48C9-8CCC-A718ADB98517}" type="pres">
      <dgm:prSet presAssocID="{8B6D40BC-5224-4791-9FD4-82C7A1C2E12F}" presName="sibTrans" presStyleCnt="0"/>
      <dgm:spPr/>
    </dgm:pt>
    <dgm:pt modelId="{D4698D80-64B4-4E83-8CCB-D5A69E76CED7}" type="pres">
      <dgm:prSet presAssocID="{3263CC34-324F-4120-AB40-E8CFB53AA864}" presName="compNode" presStyleCnt="0"/>
      <dgm:spPr/>
    </dgm:pt>
    <dgm:pt modelId="{96A279BF-D189-4B8D-A253-36B9487DFFBA}" type="pres">
      <dgm:prSet presAssocID="{3263CC34-324F-4120-AB40-E8CFB53AA864}" presName="iconRect" presStyleLbl="node1" presStyleIdx="1" presStyleCnt="5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Fire"/>
        </a:ext>
      </dgm:extLst>
    </dgm:pt>
    <dgm:pt modelId="{459DFEA5-DEB6-4E15-828F-4935DCFD6853}" type="pres">
      <dgm:prSet presAssocID="{3263CC34-324F-4120-AB40-E8CFB53AA864}" presName="spaceRect" presStyleCnt="0"/>
      <dgm:spPr/>
    </dgm:pt>
    <dgm:pt modelId="{4D83371A-E13B-4BE8-81C4-8AD0E0B7E527}" type="pres">
      <dgm:prSet presAssocID="{3263CC34-324F-4120-AB40-E8CFB53AA864}" presName="textRect" presStyleLbl="revTx" presStyleIdx="1" presStyleCnt="5">
        <dgm:presLayoutVars>
          <dgm:chMax val="1"/>
          <dgm:chPref val="1"/>
        </dgm:presLayoutVars>
      </dgm:prSet>
      <dgm:spPr/>
    </dgm:pt>
    <dgm:pt modelId="{6B6325F6-5294-4D66-A773-269F334C286D}" type="pres">
      <dgm:prSet presAssocID="{047942C6-6AF6-4F0D-A7E2-03112704019A}" presName="sibTrans" presStyleCnt="0"/>
      <dgm:spPr/>
    </dgm:pt>
    <dgm:pt modelId="{C7DFE682-1CE4-4169-BF20-E80A8159CEA1}" type="pres">
      <dgm:prSet presAssocID="{F14E93E9-9340-4C04-8C4E-034BEE0CC24E}" presName="compNode" presStyleCnt="0"/>
      <dgm:spPr/>
    </dgm:pt>
    <dgm:pt modelId="{EDE8F574-741E-4A24-946F-3A9F269944CA}" type="pres">
      <dgm:prSet presAssocID="{F14E93E9-9340-4C04-8C4E-034BEE0CC24E}" presName="iconRect" presStyleLbl="node1" presStyleIdx="2" presStyleCnt="5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Sun"/>
        </a:ext>
      </dgm:extLst>
    </dgm:pt>
    <dgm:pt modelId="{11C31E72-05B7-403C-951C-6FD3D96E6922}" type="pres">
      <dgm:prSet presAssocID="{F14E93E9-9340-4C04-8C4E-034BEE0CC24E}" presName="spaceRect" presStyleCnt="0"/>
      <dgm:spPr/>
    </dgm:pt>
    <dgm:pt modelId="{B1A4EFAC-CF01-4965-995A-B8736B8EC705}" type="pres">
      <dgm:prSet presAssocID="{F14E93E9-9340-4C04-8C4E-034BEE0CC24E}" presName="textRect" presStyleLbl="revTx" presStyleIdx="2" presStyleCnt="5">
        <dgm:presLayoutVars>
          <dgm:chMax val="1"/>
          <dgm:chPref val="1"/>
        </dgm:presLayoutVars>
      </dgm:prSet>
      <dgm:spPr/>
    </dgm:pt>
    <dgm:pt modelId="{1B5D04B1-F7F8-4932-921A-FF8C6F8965F9}" type="pres">
      <dgm:prSet presAssocID="{55447E88-F1A2-4048-A021-5820B58D6A36}" presName="sibTrans" presStyleCnt="0"/>
      <dgm:spPr/>
    </dgm:pt>
    <dgm:pt modelId="{AFA59414-2D46-4353-9680-1DA4F2879581}" type="pres">
      <dgm:prSet presAssocID="{312A4809-B07C-4903-A7FD-1481B4A80332}" presName="compNode" presStyleCnt="0"/>
      <dgm:spPr/>
    </dgm:pt>
    <dgm:pt modelId="{8A387DB8-5B93-4275-939E-E882FAD0DC77}" type="pres">
      <dgm:prSet presAssocID="{312A4809-B07C-4903-A7FD-1481B4A80332}" presName="iconRect" presStyleLbl="node1" presStyleIdx="3" presStyleCnt="5"/>
      <dgm:spPr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Scientist"/>
        </a:ext>
      </dgm:extLst>
    </dgm:pt>
    <dgm:pt modelId="{61737B20-6D83-46B1-A0F9-537F776ABE8F}" type="pres">
      <dgm:prSet presAssocID="{312A4809-B07C-4903-A7FD-1481B4A80332}" presName="spaceRect" presStyleCnt="0"/>
      <dgm:spPr/>
    </dgm:pt>
    <dgm:pt modelId="{51CD46B4-0E2A-461C-923A-A980553EE1A5}" type="pres">
      <dgm:prSet presAssocID="{312A4809-B07C-4903-A7FD-1481B4A80332}" presName="textRect" presStyleLbl="revTx" presStyleIdx="3" presStyleCnt="5">
        <dgm:presLayoutVars>
          <dgm:chMax val="1"/>
          <dgm:chPref val="1"/>
        </dgm:presLayoutVars>
      </dgm:prSet>
      <dgm:spPr/>
    </dgm:pt>
    <dgm:pt modelId="{818BB0B4-AC5D-44E9-9EA8-3165E659D1B3}" type="pres">
      <dgm:prSet presAssocID="{70BC8911-91E1-492A-9F83-8E0369F1235A}" presName="sibTrans" presStyleCnt="0"/>
      <dgm:spPr/>
    </dgm:pt>
    <dgm:pt modelId="{5092733D-FB80-497A-B0C0-45BD8C9C808E}" type="pres">
      <dgm:prSet presAssocID="{629525DD-48D4-44DC-859F-55D882F0E491}" presName="compNode" presStyleCnt="0"/>
      <dgm:spPr/>
    </dgm:pt>
    <dgm:pt modelId="{B43F2BF6-724D-4D49-A1BC-3223A6A17F95}" type="pres">
      <dgm:prSet presAssocID="{629525DD-48D4-44DC-859F-55D882F0E491}" presName="iconRect" presStyleLbl="node1" presStyleIdx="4" presStyleCnt="5"/>
      <dgm:spPr>
        <a:blipFill>
          <a:blip xmlns:r="http://schemas.openxmlformats.org/officeDocument/2006/relationships"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Sun"/>
        </a:ext>
      </dgm:extLst>
    </dgm:pt>
    <dgm:pt modelId="{F1D94B8C-8937-4A2C-BFEA-19BC1219F3EA}" type="pres">
      <dgm:prSet presAssocID="{629525DD-48D4-44DC-859F-55D882F0E491}" presName="spaceRect" presStyleCnt="0"/>
      <dgm:spPr/>
    </dgm:pt>
    <dgm:pt modelId="{7CCBFC05-744C-4E10-8169-62203DB94CC5}" type="pres">
      <dgm:prSet presAssocID="{629525DD-48D4-44DC-859F-55D882F0E491}" presName="textRect" presStyleLbl="revTx" presStyleIdx="4" presStyleCnt="5">
        <dgm:presLayoutVars>
          <dgm:chMax val="1"/>
          <dgm:chPref val="1"/>
        </dgm:presLayoutVars>
      </dgm:prSet>
      <dgm:spPr/>
    </dgm:pt>
  </dgm:ptLst>
  <dgm:cxnLst>
    <dgm:cxn modelId="{32B46A33-93B2-9C42-B634-CAAB98D59984}" type="presOf" srcId="{F14E93E9-9340-4C04-8C4E-034BEE0CC24E}" destId="{B1A4EFAC-CF01-4965-995A-B8736B8EC705}" srcOrd="0" destOrd="0" presId="urn:microsoft.com/office/officeart/2018/2/layout/IconLabelList"/>
    <dgm:cxn modelId="{48BBB74C-5393-437F-9A24-F2C6D89D4260}" srcId="{5C0D1FEE-BD07-4429-B341-039AC313EAE1}" destId="{F14E93E9-9340-4C04-8C4E-034BEE0CC24E}" srcOrd="2" destOrd="0" parTransId="{D0C00F76-831C-4064-829D-F7A9CE0AFA18}" sibTransId="{55447E88-F1A2-4048-A021-5820B58D6A36}"/>
    <dgm:cxn modelId="{CFA0CB51-0182-5445-97E3-F85D849CF84F}" type="presOf" srcId="{312A4809-B07C-4903-A7FD-1481B4A80332}" destId="{51CD46B4-0E2A-461C-923A-A980553EE1A5}" srcOrd="0" destOrd="0" presId="urn:microsoft.com/office/officeart/2018/2/layout/IconLabelList"/>
    <dgm:cxn modelId="{B7B76876-4962-2A4B-91ED-A2BF53259162}" type="presOf" srcId="{209C5A08-3FB6-4E1E-A899-21E2C2A88214}" destId="{534F8A48-5285-4EF9-B84A-3D3025DCDA7B}" srcOrd="0" destOrd="0" presId="urn:microsoft.com/office/officeart/2018/2/layout/IconLabelList"/>
    <dgm:cxn modelId="{761D7895-2C1B-A245-9248-D24E47AF5003}" type="presOf" srcId="{3263CC34-324F-4120-AB40-E8CFB53AA864}" destId="{4D83371A-E13B-4BE8-81C4-8AD0E0B7E527}" srcOrd="0" destOrd="0" presId="urn:microsoft.com/office/officeart/2018/2/layout/IconLabelList"/>
    <dgm:cxn modelId="{8286009E-418B-49B8-878F-6D08346545DE}" srcId="{5C0D1FEE-BD07-4429-B341-039AC313EAE1}" destId="{629525DD-48D4-44DC-859F-55D882F0E491}" srcOrd="4" destOrd="0" parTransId="{F08F8D63-67BD-4442-8DEE-3BFB8A439E94}" sibTransId="{5362EF31-C8AB-4136-A8ED-D644BCBB0B54}"/>
    <dgm:cxn modelId="{303B3FA9-7CB8-B543-8E95-CB0781A92522}" type="presOf" srcId="{5C0D1FEE-BD07-4429-B341-039AC313EAE1}" destId="{5D7A30A2-9383-4C3C-91B6-3F0F0C98F94C}" srcOrd="0" destOrd="0" presId="urn:microsoft.com/office/officeart/2018/2/layout/IconLabelList"/>
    <dgm:cxn modelId="{BE2253B5-B90F-4B55-9B39-164F1AC83BDB}" srcId="{5C0D1FEE-BD07-4429-B341-039AC313EAE1}" destId="{312A4809-B07C-4903-A7FD-1481B4A80332}" srcOrd="3" destOrd="0" parTransId="{B01CF366-1DFF-421C-8799-5A0AA9AD90D0}" sibTransId="{70BC8911-91E1-492A-9F83-8E0369F1235A}"/>
    <dgm:cxn modelId="{CF681FB9-841C-9B40-B126-9128836DEEFC}" type="presOf" srcId="{629525DD-48D4-44DC-859F-55D882F0E491}" destId="{7CCBFC05-744C-4E10-8169-62203DB94CC5}" srcOrd="0" destOrd="0" presId="urn:microsoft.com/office/officeart/2018/2/layout/IconLabelList"/>
    <dgm:cxn modelId="{AA816CC7-6865-470E-8C21-9DBD6ECD8040}" srcId="{5C0D1FEE-BD07-4429-B341-039AC313EAE1}" destId="{3263CC34-324F-4120-AB40-E8CFB53AA864}" srcOrd="1" destOrd="0" parTransId="{20949C68-BC0E-47FE-8C52-3CC9C5F5D20C}" sibTransId="{047942C6-6AF6-4F0D-A7E2-03112704019A}"/>
    <dgm:cxn modelId="{A715DBE0-1834-47A2-BCE0-D618D5B4246D}" srcId="{5C0D1FEE-BD07-4429-B341-039AC313EAE1}" destId="{209C5A08-3FB6-4E1E-A899-21E2C2A88214}" srcOrd="0" destOrd="0" parTransId="{DA38ECAA-71E3-4FCF-AAA8-CDB6B84FEFB3}" sibTransId="{8B6D40BC-5224-4791-9FD4-82C7A1C2E12F}"/>
    <dgm:cxn modelId="{C006F755-5EE6-AD43-973B-308EEA6B76BD}" type="presParOf" srcId="{5D7A30A2-9383-4C3C-91B6-3F0F0C98F94C}" destId="{9071A25D-BA30-44C1-9B55-15AD0CB3D92E}" srcOrd="0" destOrd="0" presId="urn:microsoft.com/office/officeart/2018/2/layout/IconLabelList"/>
    <dgm:cxn modelId="{A83B5031-DA10-794F-960D-137AE63F88D1}" type="presParOf" srcId="{9071A25D-BA30-44C1-9B55-15AD0CB3D92E}" destId="{4AAE4D7C-5DA3-4640-94F4-B1681B965DB7}" srcOrd="0" destOrd="0" presId="urn:microsoft.com/office/officeart/2018/2/layout/IconLabelList"/>
    <dgm:cxn modelId="{A5F79434-F8DD-0744-B853-AF10999299C3}" type="presParOf" srcId="{9071A25D-BA30-44C1-9B55-15AD0CB3D92E}" destId="{940676FD-BBF4-4285-882A-497993DBE37E}" srcOrd="1" destOrd="0" presId="urn:microsoft.com/office/officeart/2018/2/layout/IconLabelList"/>
    <dgm:cxn modelId="{71F1E7D4-1C3D-4E4E-A5AA-11C1DADD0F4E}" type="presParOf" srcId="{9071A25D-BA30-44C1-9B55-15AD0CB3D92E}" destId="{534F8A48-5285-4EF9-B84A-3D3025DCDA7B}" srcOrd="2" destOrd="0" presId="urn:microsoft.com/office/officeart/2018/2/layout/IconLabelList"/>
    <dgm:cxn modelId="{B01647F4-8633-A74A-9506-F89D134BEAE7}" type="presParOf" srcId="{5D7A30A2-9383-4C3C-91B6-3F0F0C98F94C}" destId="{7E311302-FB82-48C9-8CCC-A718ADB98517}" srcOrd="1" destOrd="0" presId="urn:microsoft.com/office/officeart/2018/2/layout/IconLabelList"/>
    <dgm:cxn modelId="{BE091C9C-9EB2-3640-A5EB-321977ED341B}" type="presParOf" srcId="{5D7A30A2-9383-4C3C-91B6-3F0F0C98F94C}" destId="{D4698D80-64B4-4E83-8CCB-D5A69E76CED7}" srcOrd="2" destOrd="0" presId="urn:microsoft.com/office/officeart/2018/2/layout/IconLabelList"/>
    <dgm:cxn modelId="{1B358A11-E99D-BD46-9368-1806401FFDA4}" type="presParOf" srcId="{D4698D80-64B4-4E83-8CCB-D5A69E76CED7}" destId="{96A279BF-D189-4B8D-A253-36B9487DFFBA}" srcOrd="0" destOrd="0" presId="urn:microsoft.com/office/officeart/2018/2/layout/IconLabelList"/>
    <dgm:cxn modelId="{4A7727BE-C24C-B847-A600-C3C60F850429}" type="presParOf" srcId="{D4698D80-64B4-4E83-8CCB-D5A69E76CED7}" destId="{459DFEA5-DEB6-4E15-828F-4935DCFD6853}" srcOrd="1" destOrd="0" presId="urn:microsoft.com/office/officeart/2018/2/layout/IconLabelList"/>
    <dgm:cxn modelId="{5937F17F-AFD2-0A4B-B1D5-7DB4C1D787FA}" type="presParOf" srcId="{D4698D80-64B4-4E83-8CCB-D5A69E76CED7}" destId="{4D83371A-E13B-4BE8-81C4-8AD0E0B7E527}" srcOrd="2" destOrd="0" presId="urn:microsoft.com/office/officeart/2018/2/layout/IconLabelList"/>
    <dgm:cxn modelId="{3F123540-670C-7848-98E2-45F64FE7BC3D}" type="presParOf" srcId="{5D7A30A2-9383-4C3C-91B6-3F0F0C98F94C}" destId="{6B6325F6-5294-4D66-A773-269F334C286D}" srcOrd="3" destOrd="0" presId="urn:microsoft.com/office/officeart/2018/2/layout/IconLabelList"/>
    <dgm:cxn modelId="{E4C92ECD-6F50-0F4C-BA93-431665C286CA}" type="presParOf" srcId="{5D7A30A2-9383-4C3C-91B6-3F0F0C98F94C}" destId="{C7DFE682-1CE4-4169-BF20-E80A8159CEA1}" srcOrd="4" destOrd="0" presId="urn:microsoft.com/office/officeart/2018/2/layout/IconLabelList"/>
    <dgm:cxn modelId="{5E01B98E-D851-7F49-BB3C-8109814C03CA}" type="presParOf" srcId="{C7DFE682-1CE4-4169-BF20-E80A8159CEA1}" destId="{EDE8F574-741E-4A24-946F-3A9F269944CA}" srcOrd="0" destOrd="0" presId="urn:microsoft.com/office/officeart/2018/2/layout/IconLabelList"/>
    <dgm:cxn modelId="{8C0E7F59-B058-AB4B-B309-9C65C1DEB83E}" type="presParOf" srcId="{C7DFE682-1CE4-4169-BF20-E80A8159CEA1}" destId="{11C31E72-05B7-403C-951C-6FD3D96E6922}" srcOrd="1" destOrd="0" presId="urn:microsoft.com/office/officeart/2018/2/layout/IconLabelList"/>
    <dgm:cxn modelId="{151545C7-2AC4-124B-8762-95BFFA245F56}" type="presParOf" srcId="{C7DFE682-1CE4-4169-BF20-E80A8159CEA1}" destId="{B1A4EFAC-CF01-4965-995A-B8736B8EC705}" srcOrd="2" destOrd="0" presId="urn:microsoft.com/office/officeart/2018/2/layout/IconLabelList"/>
    <dgm:cxn modelId="{ABC33F64-1EF5-3E4D-B90F-B5A67B5DB55C}" type="presParOf" srcId="{5D7A30A2-9383-4C3C-91B6-3F0F0C98F94C}" destId="{1B5D04B1-F7F8-4932-921A-FF8C6F8965F9}" srcOrd="5" destOrd="0" presId="urn:microsoft.com/office/officeart/2018/2/layout/IconLabelList"/>
    <dgm:cxn modelId="{BE04464E-AA0C-9644-95FE-14CBB5531604}" type="presParOf" srcId="{5D7A30A2-9383-4C3C-91B6-3F0F0C98F94C}" destId="{AFA59414-2D46-4353-9680-1DA4F2879581}" srcOrd="6" destOrd="0" presId="urn:microsoft.com/office/officeart/2018/2/layout/IconLabelList"/>
    <dgm:cxn modelId="{8263D0E9-2932-2B42-AED1-A7FF05A6EC38}" type="presParOf" srcId="{AFA59414-2D46-4353-9680-1DA4F2879581}" destId="{8A387DB8-5B93-4275-939E-E882FAD0DC77}" srcOrd="0" destOrd="0" presId="urn:microsoft.com/office/officeart/2018/2/layout/IconLabelList"/>
    <dgm:cxn modelId="{7C1FDA60-80BE-504D-87AC-9614950750E7}" type="presParOf" srcId="{AFA59414-2D46-4353-9680-1DA4F2879581}" destId="{61737B20-6D83-46B1-A0F9-537F776ABE8F}" srcOrd="1" destOrd="0" presId="urn:microsoft.com/office/officeart/2018/2/layout/IconLabelList"/>
    <dgm:cxn modelId="{4FDF83ED-40C4-F54F-A374-F3F6FF404667}" type="presParOf" srcId="{AFA59414-2D46-4353-9680-1DA4F2879581}" destId="{51CD46B4-0E2A-461C-923A-A980553EE1A5}" srcOrd="2" destOrd="0" presId="urn:microsoft.com/office/officeart/2018/2/layout/IconLabelList"/>
    <dgm:cxn modelId="{97D5695B-CB8C-BD42-ADCF-8EDCB55535E5}" type="presParOf" srcId="{5D7A30A2-9383-4C3C-91B6-3F0F0C98F94C}" destId="{818BB0B4-AC5D-44E9-9EA8-3165E659D1B3}" srcOrd="7" destOrd="0" presId="urn:microsoft.com/office/officeart/2018/2/layout/IconLabelList"/>
    <dgm:cxn modelId="{6A2E57E2-24A7-7940-8710-35455E019B43}" type="presParOf" srcId="{5D7A30A2-9383-4C3C-91B6-3F0F0C98F94C}" destId="{5092733D-FB80-497A-B0C0-45BD8C9C808E}" srcOrd="8" destOrd="0" presId="urn:microsoft.com/office/officeart/2018/2/layout/IconLabelList"/>
    <dgm:cxn modelId="{4146C715-5A27-4049-B440-8D42C079CA71}" type="presParOf" srcId="{5092733D-FB80-497A-B0C0-45BD8C9C808E}" destId="{B43F2BF6-724D-4D49-A1BC-3223A6A17F95}" srcOrd="0" destOrd="0" presId="urn:microsoft.com/office/officeart/2018/2/layout/IconLabelList"/>
    <dgm:cxn modelId="{4C9C4431-FCAE-F743-9A7E-C702A321CF87}" type="presParOf" srcId="{5092733D-FB80-497A-B0C0-45BD8C9C808E}" destId="{F1D94B8C-8937-4A2C-BFEA-19BC1219F3EA}" srcOrd="1" destOrd="0" presId="urn:microsoft.com/office/officeart/2018/2/layout/IconLabelList"/>
    <dgm:cxn modelId="{0EB5896D-BD60-394E-8EF4-FB2770C8E666}" type="presParOf" srcId="{5092733D-FB80-497A-B0C0-45BD8C9C808E}" destId="{7CCBFC05-744C-4E10-8169-62203DB94CC5}" srcOrd="2" destOrd="0" presId="urn:microsoft.com/office/officeart/2018/2/layout/IconLabel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F5FE02F-482D-4956-AC4F-DDC738DE9AA5}" type="doc">
      <dgm:prSet loTypeId="urn:microsoft.com/office/officeart/2008/layout/LinedList" loCatId="list" qsTypeId="urn:microsoft.com/office/officeart/2005/8/quickstyle/simple1" qsCatId="simple" csTypeId="urn:microsoft.com/office/officeart/2018/5/colors/Iconchunking_neutralicontext_colorful2" csCatId="colorful" phldr="1"/>
      <dgm:spPr/>
      <dgm:t>
        <a:bodyPr/>
        <a:lstStyle/>
        <a:p>
          <a:endParaRPr lang="en-US"/>
        </a:p>
      </dgm:t>
    </dgm:pt>
    <dgm:pt modelId="{A1120995-18EA-408E-8678-C5F4ADEE183F}">
      <dgm:prSet/>
      <dgm:spPr/>
      <dgm:t>
        <a:bodyPr/>
        <a:lstStyle/>
        <a:p>
          <a:pPr>
            <a:lnSpc>
              <a:spcPct val="100000"/>
            </a:lnSpc>
          </a:pPr>
          <a:r>
            <a:rPr lang="en-US" dirty="0">
              <a:solidFill>
                <a:schemeClr val="tx1"/>
              </a:solidFill>
            </a:rPr>
            <a:t>Free energy is a measure of a system</a:t>
          </a:r>
          <a:r>
            <a:rPr lang="ja-JP">
              <a:solidFill>
                <a:schemeClr val="tx1"/>
              </a:solidFill>
            </a:rPr>
            <a:t>’</a:t>
          </a:r>
          <a:r>
            <a:rPr lang="en-US" dirty="0">
              <a:solidFill>
                <a:schemeClr val="tx1"/>
              </a:solidFill>
            </a:rPr>
            <a:t>s instability, its tendency to change to a more stable state</a:t>
          </a:r>
        </a:p>
      </dgm:t>
    </dgm:pt>
    <dgm:pt modelId="{926CEFF1-461A-4FBD-85BF-295F0739BB3E}" type="parTrans" cxnId="{ACAF0A34-BC59-42D6-8659-C226AE28D868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9E7F097C-FE04-4456-96A4-C25C595DEF17}" type="sibTrans" cxnId="{ACAF0A34-BC59-42D6-8659-C226AE28D868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E2104534-78EE-45A8-A4C9-F936CEB3DE44}">
      <dgm:prSet/>
      <dgm:spPr/>
      <dgm:t>
        <a:bodyPr/>
        <a:lstStyle/>
        <a:p>
          <a:pPr>
            <a:lnSpc>
              <a:spcPct val="100000"/>
            </a:lnSpc>
          </a:pPr>
          <a:r>
            <a:rPr lang="en-US">
              <a:solidFill>
                <a:schemeClr val="tx1"/>
              </a:solidFill>
            </a:rPr>
            <a:t>During a spontaneous change, free energy decreases and the stability of a system increases</a:t>
          </a:r>
        </a:p>
      </dgm:t>
    </dgm:pt>
    <dgm:pt modelId="{C65B089E-BC52-46A3-814B-5A4AAA2E1E29}" type="parTrans" cxnId="{1F3AD918-0293-4499-89E4-518898FC70C1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37AD1A49-A42F-4C13-8CB0-1AE6234585C2}" type="sibTrans" cxnId="{1F3AD918-0293-4499-89E4-518898FC70C1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A248C493-2CF4-4A03-A1DE-17B4134C3028}">
      <dgm:prSet/>
      <dgm:spPr/>
      <dgm:t>
        <a:bodyPr/>
        <a:lstStyle/>
        <a:p>
          <a:pPr>
            <a:lnSpc>
              <a:spcPct val="100000"/>
            </a:lnSpc>
          </a:pPr>
          <a:r>
            <a:rPr lang="en-US">
              <a:solidFill>
                <a:schemeClr val="tx1"/>
              </a:solidFill>
            </a:rPr>
            <a:t>Equilibrium is a state of maximum stability</a:t>
          </a:r>
        </a:p>
      </dgm:t>
    </dgm:pt>
    <dgm:pt modelId="{6CAE6F86-3847-4F0A-9E68-DDAC675E7E2F}" type="parTrans" cxnId="{639E3652-C193-41AB-8799-C025791FDEA4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C84DFA40-804A-47FA-B0C5-73D38D4019C4}" type="sibTrans" cxnId="{639E3652-C193-41AB-8799-C025791FDEA4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E6D0E11E-A198-4043-BB91-6D037D7FE165}">
      <dgm:prSet/>
      <dgm:spPr/>
      <dgm:t>
        <a:bodyPr/>
        <a:lstStyle/>
        <a:p>
          <a:pPr>
            <a:lnSpc>
              <a:spcPct val="100000"/>
            </a:lnSpc>
          </a:pPr>
          <a:r>
            <a:rPr lang="en-US">
              <a:solidFill>
                <a:schemeClr val="tx1"/>
              </a:solidFill>
            </a:rPr>
            <a:t>A process is spontaneous and can perform work only when it is moving toward equilibrium</a:t>
          </a:r>
        </a:p>
      </dgm:t>
    </dgm:pt>
    <dgm:pt modelId="{72A5F224-EA84-4C06-85B4-5868A755D64B}" type="parTrans" cxnId="{8ADB4D72-0884-4D77-BBB0-C076BF6D5DE7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CB42A641-F4F9-430B-B697-882C9B913ED5}" type="sibTrans" cxnId="{8ADB4D72-0884-4D77-BBB0-C076BF6D5DE7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ED35D814-B013-5549-A92E-6F663276C399}" type="pres">
      <dgm:prSet presAssocID="{BF5FE02F-482D-4956-AC4F-DDC738DE9AA5}" presName="vert0" presStyleCnt="0">
        <dgm:presLayoutVars>
          <dgm:dir/>
          <dgm:animOne val="branch"/>
          <dgm:animLvl val="lvl"/>
        </dgm:presLayoutVars>
      </dgm:prSet>
      <dgm:spPr/>
    </dgm:pt>
    <dgm:pt modelId="{94F7F531-91D7-7747-A601-200DC41699AC}" type="pres">
      <dgm:prSet presAssocID="{A1120995-18EA-408E-8678-C5F4ADEE183F}" presName="thickLine" presStyleLbl="alignNode1" presStyleIdx="0" presStyleCnt="4"/>
      <dgm:spPr/>
    </dgm:pt>
    <dgm:pt modelId="{5AAB24D4-7357-DB47-87A4-801D3F8F5802}" type="pres">
      <dgm:prSet presAssocID="{A1120995-18EA-408E-8678-C5F4ADEE183F}" presName="horz1" presStyleCnt="0"/>
      <dgm:spPr/>
    </dgm:pt>
    <dgm:pt modelId="{CE19AC02-F48E-DA4D-9BCE-993F376AD8D2}" type="pres">
      <dgm:prSet presAssocID="{A1120995-18EA-408E-8678-C5F4ADEE183F}" presName="tx1" presStyleLbl="revTx" presStyleIdx="0" presStyleCnt="4"/>
      <dgm:spPr/>
    </dgm:pt>
    <dgm:pt modelId="{35A023C6-951E-D549-B76E-565241ED4B46}" type="pres">
      <dgm:prSet presAssocID="{A1120995-18EA-408E-8678-C5F4ADEE183F}" presName="vert1" presStyleCnt="0"/>
      <dgm:spPr/>
    </dgm:pt>
    <dgm:pt modelId="{8060247D-3464-AC4C-87C2-4C61E57C3285}" type="pres">
      <dgm:prSet presAssocID="{E2104534-78EE-45A8-A4C9-F936CEB3DE44}" presName="thickLine" presStyleLbl="alignNode1" presStyleIdx="1" presStyleCnt="4"/>
      <dgm:spPr/>
    </dgm:pt>
    <dgm:pt modelId="{E63D970C-2840-5A4F-901E-E782621D6A84}" type="pres">
      <dgm:prSet presAssocID="{E2104534-78EE-45A8-A4C9-F936CEB3DE44}" presName="horz1" presStyleCnt="0"/>
      <dgm:spPr/>
    </dgm:pt>
    <dgm:pt modelId="{318CABEC-5A8E-2D41-BA07-D473BBAE9113}" type="pres">
      <dgm:prSet presAssocID="{E2104534-78EE-45A8-A4C9-F936CEB3DE44}" presName="tx1" presStyleLbl="revTx" presStyleIdx="1" presStyleCnt="4"/>
      <dgm:spPr/>
    </dgm:pt>
    <dgm:pt modelId="{44CB74BC-DCF2-BF4C-91BF-4BF768B35CF9}" type="pres">
      <dgm:prSet presAssocID="{E2104534-78EE-45A8-A4C9-F936CEB3DE44}" presName="vert1" presStyleCnt="0"/>
      <dgm:spPr/>
    </dgm:pt>
    <dgm:pt modelId="{B99C3FE7-1A55-4645-A542-213491485A1F}" type="pres">
      <dgm:prSet presAssocID="{A248C493-2CF4-4A03-A1DE-17B4134C3028}" presName="thickLine" presStyleLbl="alignNode1" presStyleIdx="2" presStyleCnt="4"/>
      <dgm:spPr/>
    </dgm:pt>
    <dgm:pt modelId="{861361C6-07FA-E146-BE7F-1E10703C59A1}" type="pres">
      <dgm:prSet presAssocID="{A248C493-2CF4-4A03-A1DE-17B4134C3028}" presName="horz1" presStyleCnt="0"/>
      <dgm:spPr/>
    </dgm:pt>
    <dgm:pt modelId="{B6BDF6E1-2BDB-6A4A-A355-5C743A8457BA}" type="pres">
      <dgm:prSet presAssocID="{A248C493-2CF4-4A03-A1DE-17B4134C3028}" presName="tx1" presStyleLbl="revTx" presStyleIdx="2" presStyleCnt="4"/>
      <dgm:spPr/>
    </dgm:pt>
    <dgm:pt modelId="{F3756D72-5E57-6F42-9EA1-556BCA616728}" type="pres">
      <dgm:prSet presAssocID="{A248C493-2CF4-4A03-A1DE-17B4134C3028}" presName="vert1" presStyleCnt="0"/>
      <dgm:spPr/>
    </dgm:pt>
    <dgm:pt modelId="{39DA6C29-5383-EC4F-BF21-8DBA03BBDF05}" type="pres">
      <dgm:prSet presAssocID="{E6D0E11E-A198-4043-BB91-6D037D7FE165}" presName="thickLine" presStyleLbl="alignNode1" presStyleIdx="3" presStyleCnt="4"/>
      <dgm:spPr/>
    </dgm:pt>
    <dgm:pt modelId="{21C5A0C5-12E1-344F-85CA-26398C087AA7}" type="pres">
      <dgm:prSet presAssocID="{E6D0E11E-A198-4043-BB91-6D037D7FE165}" presName="horz1" presStyleCnt="0"/>
      <dgm:spPr/>
    </dgm:pt>
    <dgm:pt modelId="{EAB5E3FA-8AF1-FB47-9A4D-150BBE179ECC}" type="pres">
      <dgm:prSet presAssocID="{E6D0E11E-A198-4043-BB91-6D037D7FE165}" presName="tx1" presStyleLbl="revTx" presStyleIdx="3" presStyleCnt="4"/>
      <dgm:spPr/>
    </dgm:pt>
    <dgm:pt modelId="{811D67FE-209B-6443-A92C-DE9A25734E6A}" type="pres">
      <dgm:prSet presAssocID="{E6D0E11E-A198-4043-BB91-6D037D7FE165}" presName="vert1" presStyleCnt="0"/>
      <dgm:spPr/>
    </dgm:pt>
  </dgm:ptLst>
  <dgm:cxnLst>
    <dgm:cxn modelId="{609F0807-D6FF-9C47-9EC1-088740B5B7E5}" type="presOf" srcId="{A1120995-18EA-408E-8678-C5F4ADEE183F}" destId="{CE19AC02-F48E-DA4D-9BCE-993F376AD8D2}" srcOrd="0" destOrd="0" presId="urn:microsoft.com/office/officeart/2008/layout/LinedList"/>
    <dgm:cxn modelId="{1F3AD918-0293-4499-89E4-518898FC70C1}" srcId="{BF5FE02F-482D-4956-AC4F-DDC738DE9AA5}" destId="{E2104534-78EE-45A8-A4C9-F936CEB3DE44}" srcOrd="1" destOrd="0" parTransId="{C65B089E-BC52-46A3-814B-5A4AAA2E1E29}" sibTransId="{37AD1A49-A42F-4C13-8CB0-1AE6234585C2}"/>
    <dgm:cxn modelId="{ACAF0A34-BC59-42D6-8659-C226AE28D868}" srcId="{BF5FE02F-482D-4956-AC4F-DDC738DE9AA5}" destId="{A1120995-18EA-408E-8678-C5F4ADEE183F}" srcOrd="0" destOrd="0" parTransId="{926CEFF1-461A-4FBD-85BF-295F0739BB3E}" sibTransId="{9E7F097C-FE04-4456-96A4-C25C595DEF17}"/>
    <dgm:cxn modelId="{FEEF553D-864D-E84B-927F-D3066EB50A57}" type="presOf" srcId="{E2104534-78EE-45A8-A4C9-F936CEB3DE44}" destId="{318CABEC-5A8E-2D41-BA07-D473BBAE9113}" srcOrd="0" destOrd="0" presId="urn:microsoft.com/office/officeart/2008/layout/LinedList"/>
    <dgm:cxn modelId="{639E3652-C193-41AB-8799-C025791FDEA4}" srcId="{BF5FE02F-482D-4956-AC4F-DDC738DE9AA5}" destId="{A248C493-2CF4-4A03-A1DE-17B4134C3028}" srcOrd="2" destOrd="0" parTransId="{6CAE6F86-3847-4F0A-9E68-DDAC675E7E2F}" sibTransId="{C84DFA40-804A-47FA-B0C5-73D38D4019C4}"/>
    <dgm:cxn modelId="{32AC746B-EDC6-D744-AF78-9B442814DA25}" type="presOf" srcId="{BF5FE02F-482D-4956-AC4F-DDC738DE9AA5}" destId="{ED35D814-B013-5549-A92E-6F663276C399}" srcOrd="0" destOrd="0" presId="urn:microsoft.com/office/officeart/2008/layout/LinedList"/>
    <dgm:cxn modelId="{8ADB4D72-0884-4D77-BBB0-C076BF6D5DE7}" srcId="{BF5FE02F-482D-4956-AC4F-DDC738DE9AA5}" destId="{E6D0E11E-A198-4043-BB91-6D037D7FE165}" srcOrd="3" destOrd="0" parTransId="{72A5F224-EA84-4C06-85B4-5868A755D64B}" sibTransId="{CB42A641-F4F9-430B-B697-882C9B913ED5}"/>
    <dgm:cxn modelId="{F4DAE9F8-77E5-D645-AEE2-FCFA28256637}" type="presOf" srcId="{A248C493-2CF4-4A03-A1DE-17B4134C3028}" destId="{B6BDF6E1-2BDB-6A4A-A355-5C743A8457BA}" srcOrd="0" destOrd="0" presId="urn:microsoft.com/office/officeart/2008/layout/LinedList"/>
    <dgm:cxn modelId="{AB2DC1F9-747C-ED49-AE48-E2E4F30FAC61}" type="presOf" srcId="{E6D0E11E-A198-4043-BB91-6D037D7FE165}" destId="{EAB5E3FA-8AF1-FB47-9A4D-150BBE179ECC}" srcOrd="0" destOrd="0" presId="urn:microsoft.com/office/officeart/2008/layout/LinedList"/>
    <dgm:cxn modelId="{35831362-A40B-4B4A-9ECE-9F5CCEA8A480}" type="presParOf" srcId="{ED35D814-B013-5549-A92E-6F663276C399}" destId="{94F7F531-91D7-7747-A601-200DC41699AC}" srcOrd="0" destOrd="0" presId="urn:microsoft.com/office/officeart/2008/layout/LinedList"/>
    <dgm:cxn modelId="{908CC38B-3CE0-C248-B2F4-512F67F2AC79}" type="presParOf" srcId="{ED35D814-B013-5549-A92E-6F663276C399}" destId="{5AAB24D4-7357-DB47-87A4-801D3F8F5802}" srcOrd="1" destOrd="0" presId="urn:microsoft.com/office/officeart/2008/layout/LinedList"/>
    <dgm:cxn modelId="{D15D6604-25C5-2447-9407-0781AA359C7D}" type="presParOf" srcId="{5AAB24D4-7357-DB47-87A4-801D3F8F5802}" destId="{CE19AC02-F48E-DA4D-9BCE-993F376AD8D2}" srcOrd="0" destOrd="0" presId="urn:microsoft.com/office/officeart/2008/layout/LinedList"/>
    <dgm:cxn modelId="{1B92D7A6-47B2-E842-83E7-BC88C68905B4}" type="presParOf" srcId="{5AAB24D4-7357-DB47-87A4-801D3F8F5802}" destId="{35A023C6-951E-D549-B76E-565241ED4B46}" srcOrd="1" destOrd="0" presId="urn:microsoft.com/office/officeart/2008/layout/LinedList"/>
    <dgm:cxn modelId="{62102A6B-99A7-3645-9602-F129C4B3FE15}" type="presParOf" srcId="{ED35D814-B013-5549-A92E-6F663276C399}" destId="{8060247D-3464-AC4C-87C2-4C61E57C3285}" srcOrd="2" destOrd="0" presId="urn:microsoft.com/office/officeart/2008/layout/LinedList"/>
    <dgm:cxn modelId="{235ABC38-FE4E-EB42-B0DA-00F686445B39}" type="presParOf" srcId="{ED35D814-B013-5549-A92E-6F663276C399}" destId="{E63D970C-2840-5A4F-901E-E782621D6A84}" srcOrd="3" destOrd="0" presId="urn:microsoft.com/office/officeart/2008/layout/LinedList"/>
    <dgm:cxn modelId="{7FB562F3-3818-3048-96F7-236E5090A1CC}" type="presParOf" srcId="{E63D970C-2840-5A4F-901E-E782621D6A84}" destId="{318CABEC-5A8E-2D41-BA07-D473BBAE9113}" srcOrd="0" destOrd="0" presId="urn:microsoft.com/office/officeart/2008/layout/LinedList"/>
    <dgm:cxn modelId="{AA881E62-576B-F749-B60D-72B1C69BE63C}" type="presParOf" srcId="{E63D970C-2840-5A4F-901E-E782621D6A84}" destId="{44CB74BC-DCF2-BF4C-91BF-4BF768B35CF9}" srcOrd="1" destOrd="0" presId="urn:microsoft.com/office/officeart/2008/layout/LinedList"/>
    <dgm:cxn modelId="{8F78F44B-55A5-8749-94BA-D39F4A0892FF}" type="presParOf" srcId="{ED35D814-B013-5549-A92E-6F663276C399}" destId="{B99C3FE7-1A55-4645-A542-213491485A1F}" srcOrd="4" destOrd="0" presId="urn:microsoft.com/office/officeart/2008/layout/LinedList"/>
    <dgm:cxn modelId="{4198DF50-EEE4-DD46-A575-E9F4E167F161}" type="presParOf" srcId="{ED35D814-B013-5549-A92E-6F663276C399}" destId="{861361C6-07FA-E146-BE7F-1E10703C59A1}" srcOrd="5" destOrd="0" presId="urn:microsoft.com/office/officeart/2008/layout/LinedList"/>
    <dgm:cxn modelId="{CB4A1605-3863-9042-852B-9F852DC0D643}" type="presParOf" srcId="{861361C6-07FA-E146-BE7F-1E10703C59A1}" destId="{B6BDF6E1-2BDB-6A4A-A355-5C743A8457BA}" srcOrd="0" destOrd="0" presId="urn:microsoft.com/office/officeart/2008/layout/LinedList"/>
    <dgm:cxn modelId="{2596724A-193A-E045-9E46-AD35E49F3805}" type="presParOf" srcId="{861361C6-07FA-E146-BE7F-1E10703C59A1}" destId="{F3756D72-5E57-6F42-9EA1-556BCA616728}" srcOrd="1" destOrd="0" presId="urn:microsoft.com/office/officeart/2008/layout/LinedList"/>
    <dgm:cxn modelId="{93B42D11-B576-A649-8C59-4335041C9EE1}" type="presParOf" srcId="{ED35D814-B013-5549-A92E-6F663276C399}" destId="{39DA6C29-5383-EC4F-BF21-8DBA03BBDF05}" srcOrd="6" destOrd="0" presId="urn:microsoft.com/office/officeart/2008/layout/LinedList"/>
    <dgm:cxn modelId="{CBED6FF6-A0AF-E94A-A0D2-EC565AB4D648}" type="presParOf" srcId="{ED35D814-B013-5549-A92E-6F663276C399}" destId="{21C5A0C5-12E1-344F-85CA-26398C087AA7}" srcOrd="7" destOrd="0" presId="urn:microsoft.com/office/officeart/2008/layout/LinedList"/>
    <dgm:cxn modelId="{A1A5FE5D-6C86-2949-ACBB-C40FC1CD7CA1}" type="presParOf" srcId="{21C5A0C5-12E1-344F-85CA-26398C087AA7}" destId="{EAB5E3FA-8AF1-FB47-9A4D-150BBE179ECC}" srcOrd="0" destOrd="0" presId="urn:microsoft.com/office/officeart/2008/layout/LinedList"/>
    <dgm:cxn modelId="{37704313-EFCA-3D4D-A2FF-98DD649F26CD}" type="presParOf" srcId="{21C5A0C5-12E1-344F-85CA-26398C087AA7}" destId="{811D67FE-209B-6443-A92C-DE9A25734E6A}" srcOrd="1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0285DD59-9F3B-4851-8816-FB782114491C}" type="doc">
      <dgm:prSet loTypeId="urn:microsoft.com/office/officeart/2018/2/layout/IconVerticalSolidList" loCatId="icon" qsTypeId="urn:microsoft.com/office/officeart/2005/8/quickstyle/simple1" qsCatId="simple" csTypeId="urn:microsoft.com/office/officeart/2018/5/colors/Iconchunking_neutralbg_colorful5" csCatId="colorful" phldr="1"/>
      <dgm:spPr/>
      <dgm:t>
        <a:bodyPr/>
        <a:lstStyle/>
        <a:p>
          <a:endParaRPr lang="en-US"/>
        </a:p>
      </dgm:t>
    </dgm:pt>
    <dgm:pt modelId="{EFC015F8-1D1E-49DC-9471-1DE72027F0B0}">
      <dgm:prSet/>
      <dgm:spPr/>
      <dgm:t>
        <a:bodyPr/>
        <a:lstStyle/>
        <a:p>
          <a:pPr>
            <a:lnSpc>
              <a:spcPct val="100000"/>
            </a:lnSpc>
          </a:pPr>
          <a:r>
            <a:rPr lang="en-US" dirty="0"/>
            <a:t>A cell does three main kinds of work: chemical, transport, and mechanical</a:t>
          </a:r>
        </a:p>
      </dgm:t>
    </dgm:pt>
    <dgm:pt modelId="{500FEA25-89F5-49A7-A2C7-3237B0FCE9AD}" type="parTrans" cxnId="{EF7DF45A-A9D1-456C-9A14-C1BB8DEE00B7}">
      <dgm:prSet/>
      <dgm:spPr/>
      <dgm:t>
        <a:bodyPr/>
        <a:lstStyle/>
        <a:p>
          <a:endParaRPr lang="en-US"/>
        </a:p>
      </dgm:t>
    </dgm:pt>
    <dgm:pt modelId="{AECF55D0-C323-48D8-8D84-976BDCED5209}" type="sibTrans" cxnId="{EF7DF45A-A9D1-456C-9A14-C1BB8DEE00B7}">
      <dgm:prSet/>
      <dgm:spPr/>
      <dgm:t>
        <a:bodyPr/>
        <a:lstStyle/>
        <a:p>
          <a:endParaRPr lang="en-US"/>
        </a:p>
      </dgm:t>
    </dgm:pt>
    <dgm:pt modelId="{8D279C12-B3DC-47A8-AAFB-26D7E90BCA05}">
      <dgm:prSet/>
      <dgm:spPr/>
      <dgm:t>
        <a:bodyPr/>
        <a:lstStyle/>
        <a:p>
          <a:pPr>
            <a:lnSpc>
              <a:spcPct val="100000"/>
            </a:lnSpc>
          </a:pPr>
          <a:r>
            <a:rPr lang="en-US" dirty="0"/>
            <a:t>Energy Coupling: cells can use an exergonic process to drive an endergonic process</a:t>
          </a:r>
        </a:p>
      </dgm:t>
    </dgm:pt>
    <dgm:pt modelId="{7BBE3B4C-E7CD-4B7B-9D79-88B2D9B5DA0F}" type="parTrans" cxnId="{C3B3B507-4722-4F3C-84C2-3274F373ED06}">
      <dgm:prSet/>
      <dgm:spPr/>
      <dgm:t>
        <a:bodyPr/>
        <a:lstStyle/>
        <a:p>
          <a:endParaRPr lang="en-US"/>
        </a:p>
      </dgm:t>
    </dgm:pt>
    <dgm:pt modelId="{8EEDC386-B151-4CC0-8EE6-1B2C6EC06004}" type="sibTrans" cxnId="{C3B3B507-4722-4F3C-84C2-3274F373ED06}">
      <dgm:prSet/>
      <dgm:spPr/>
      <dgm:t>
        <a:bodyPr/>
        <a:lstStyle/>
        <a:p>
          <a:endParaRPr lang="en-US"/>
        </a:p>
      </dgm:t>
    </dgm:pt>
    <dgm:pt modelId="{2B7940F5-C77D-42F1-8728-43424FB15D01}">
      <dgm:prSet/>
      <dgm:spPr/>
      <dgm:t>
        <a:bodyPr/>
        <a:lstStyle/>
        <a:p>
          <a:pPr>
            <a:lnSpc>
              <a:spcPct val="100000"/>
            </a:lnSpc>
          </a:pPr>
          <a:r>
            <a:rPr lang="en-US"/>
            <a:t>Most energy coupling in cells is mediated by ATP</a:t>
          </a:r>
        </a:p>
      </dgm:t>
    </dgm:pt>
    <dgm:pt modelId="{D9C39786-E7B6-4623-A0E6-79D6D7D58574}" type="parTrans" cxnId="{FAB5B3C9-B868-4412-A04D-6FEEFBC01185}">
      <dgm:prSet/>
      <dgm:spPr/>
      <dgm:t>
        <a:bodyPr/>
        <a:lstStyle/>
        <a:p>
          <a:endParaRPr lang="en-US"/>
        </a:p>
      </dgm:t>
    </dgm:pt>
    <dgm:pt modelId="{346A9E52-BF66-4A0E-95AF-90A7326ED13F}" type="sibTrans" cxnId="{FAB5B3C9-B868-4412-A04D-6FEEFBC01185}">
      <dgm:prSet/>
      <dgm:spPr/>
      <dgm:t>
        <a:bodyPr/>
        <a:lstStyle/>
        <a:p>
          <a:endParaRPr lang="en-US"/>
        </a:p>
      </dgm:t>
    </dgm:pt>
    <dgm:pt modelId="{532F4AD0-51A0-4441-AE87-3A874C5CAEAD}" type="pres">
      <dgm:prSet presAssocID="{0285DD59-9F3B-4851-8816-FB782114491C}" presName="root" presStyleCnt="0">
        <dgm:presLayoutVars>
          <dgm:dir/>
          <dgm:resizeHandles val="exact"/>
        </dgm:presLayoutVars>
      </dgm:prSet>
      <dgm:spPr/>
    </dgm:pt>
    <dgm:pt modelId="{5AFAB815-E4B1-4ABF-8B5F-B6B8AEEA6FBB}" type="pres">
      <dgm:prSet presAssocID="{EFC015F8-1D1E-49DC-9471-1DE72027F0B0}" presName="compNode" presStyleCnt="0"/>
      <dgm:spPr/>
    </dgm:pt>
    <dgm:pt modelId="{EB8E422B-9A33-4AE0-B674-3AABC9A11BE5}" type="pres">
      <dgm:prSet presAssocID="{EFC015F8-1D1E-49DC-9471-1DE72027F0B0}" presName="bgRect" presStyleLbl="bgShp" presStyleIdx="0" presStyleCnt="3"/>
      <dgm:spPr/>
    </dgm:pt>
    <dgm:pt modelId="{45507E12-72A3-401E-ADA2-FE87C6FC7662}" type="pres">
      <dgm:prSet presAssocID="{EFC015F8-1D1E-49DC-9471-1DE72027F0B0}" presName="iconRect" presStyleLbl="node1" presStyleIdx="0" presStyleCnt="3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Flask"/>
        </a:ext>
      </dgm:extLst>
    </dgm:pt>
    <dgm:pt modelId="{B965F5BF-37E9-4ADF-B609-644FC10F4DDC}" type="pres">
      <dgm:prSet presAssocID="{EFC015F8-1D1E-49DC-9471-1DE72027F0B0}" presName="spaceRect" presStyleCnt="0"/>
      <dgm:spPr/>
    </dgm:pt>
    <dgm:pt modelId="{2DC488EF-6AB5-48AC-907B-132FFD10B610}" type="pres">
      <dgm:prSet presAssocID="{EFC015F8-1D1E-49DC-9471-1DE72027F0B0}" presName="parTx" presStyleLbl="revTx" presStyleIdx="0" presStyleCnt="3">
        <dgm:presLayoutVars>
          <dgm:chMax val="0"/>
          <dgm:chPref val="0"/>
        </dgm:presLayoutVars>
      </dgm:prSet>
      <dgm:spPr/>
    </dgm:pt>
    <dgm:pt modelId="{05B695BE-4E43-423A-AEF0-B4EFC6288B33}" type="pres">
      <dgm:prSet presAssocID="{AECF55D0-C323-48D8-8D84-976BDCED5209}" presName="sibTrans" presStyleCnt="0"/>
      <dgm:spPr/>
    </dgm:pt>
    <dgm:pt modelId="{4D52D435-4076-488D-85A7-65AA92B62845}" type="pres">
      <dgm:prSet presAssocID="{8D279C12-B3DC-47A8-AAFB-26D7E90BCA05}" presName="compNode" presStyleCnt="0"/>
      <dgm:spPr/>
    </dgm:pt>
    <dgm:pt modelId="{3AF4B681-BA55-47DF-B445-B0AC17D6CF1A}" type="pres">
      <dgm:prSet presAssocID="{8D279C12-B3DC-47A8-AAFB-26D7E90BCA05}" presName="bgRect" presStyleLbl="bgShp" presStyleIdx="1" presStyleCnt="3"/>
      <dgm:spPr/>
    </dgm:pt>
    <dgm:pt modelId="{7C913E87-8B47-45F1-AA66-7F54AB5F4EE7}" type="pres">
      <dgm:prSet presAssocID="{8D279C12-B3DC-47A8-AAFB-26D7E90BCA05}" presName="iconRect" presStyleLbl="node1" presStyleIdx="1" presStyleCnt="3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Disconnected"/>
        </a:ext>
      </dgm:extLst>
    </dgm:pt>
    <dgm:pt modelId="{8331268D-8548-41D0-ABC7-BBD9009E84AD}" type="pres">
      <dgm:prSet presAssocID="{8D279C12-B3DC-47A8-AAFB-26D7E90BCA05}" presName="spaceRect" presStyleCnt="0"/>
      <dgm:spPr/>
    </dgm:pt>
    <dgm:pt modelId="{21102C64-5DB8-4D7F-8A8D-481C3279020D}" type="pres">
      <dgm:prSet presAssocID="{8D279C12-B3DC-47A8-AAFB-26D7E90BCA05}" presName="parTx" presStyleLbl="revTx" presStyleIdx="1" presStyleCnt="3">
        <dgm:presLayoutVars>
          <dgm:chMax val="0"/>
          <dgm:chPref val="0"/>
        </dgm:presLayoutVars>
      </dgm:prSet>
      <dgm:spPr/>
    </dgm:pt>
    <dgm:pt modelId="{FCF66373-E68A-42ED-92F8-0B7AA8A8852B}" type="pres">
      <dgm:prSet presAssocID="{8EEDC386-B151-4CC0-8EE6-1B2C6EC06004}" presName="sibTrans" presStyleCnt="0"/>
      <dgm:spPr/>
    </dgm:pt>
    <dgm:pt modelId="{16D0B664-CF46-40AD-97C7-2DB798BE14CC}" type="pres">
      <dgm:prSet presAssocID="{2B7940F5-C77D-42F1-8728-43424FB15D01}" presName="compNode" presStyleCnt="0"/>
      <dgm:spPr/>
    </dgm:pt>
    <dgm:pt modelId="{F2310B1C-4E5F-4A99-99FB-5CFFCE8EA89F}" type="pres">
      <dgm:prSet presAssocID="{2B7940F5-C77D-42F1-8728-43424FB15D01}" presName="bgRect" presStyleLbl="bgShp" presStyleIdx="2" presStyleCnt="3"/>
      <dgm:spPr/>
    </dgm:pt>
    <dgm:pt modelId="{AF5AB33A-7A18-4141-AC9F-E34E06ACE3B1}" type="pres">
      <dgm:prSet presAssocID="{2B7940F5-C77D-42F1-8728-43424FB15D01}" presName="iconRect" presStyleLbl="node1" presStyleIdx="2" presStyleCnt="3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Scientist"/>
        </a:ext>
      </dgm:extLst>
    </dgm:pt>
    <dgm:pt modelId="{C2E24473-01AB-4A95-B190-187C1B51BE19}" type="pres">
      <dgm:prSet presAssocID="{2B7940F5-C77D-42F1-8728-43424FB15D01}" presName="spaceRect" presStyleCnt="0"/>
      <dgm:spPr/>
    </dgm:pt>
    <dgm:pt modelId="{856F69DA-EEF8-40C8-9291-0334D1843B45}" type="pres">
      <dgm:prSet presAssocID="{2B7940F5-C77D-42F1-8728-43424FB15D01}" presName="parTx" presStyleLbl="revTx" presStyleIdx="2" presStyleCnt="3">
        <dgm:presLayoutVars>
          <dgm:chMax val="0"/>
          <dgm:chPref val="0"/>
        </dgm:presLayoutVars>
      </dgm:prSet>
      <dgm:spPr/>
    </dgm:pt>
  </dgm:ptLst>
  <dgm:cxnLst>
    <dgm:cxn modelId="{C3B3B507-4722-4F3C-84C2-3274F373ED06}" srcId="{0285DD59-9F3B-4851-8816-FB782114491C}" destId="{8D279C12-B3DC-47A8-AAFB-26D7E90BCA05}" srcOrd="1" destOrd="0" parTransId="{7BBE3B4C-E7CD-4B7B-9D79-88B2D9B5DA0F}" sibTransId="{8EEDC386-B151-4CC0-8EE6-1B2C6EC06004}"/>
    <dgm:cxn modelId="{C8EA8709-F696-4CD9-8939-F65EC43C2740}" type="presOf" srcId="{EFC015F8-1D1E-49DC-9471-1DE72027F0B0}" destId="{2DC488EF-6AB5-48AC-907B-132FFD10B610}" srcOrd="0" destOrd="0" presId="urn:microsoft.com/office/officeart/2018/2/layout/IconVerticalSolidList"/>
    <dgm:cxn modelId="{649D2E0B-40F2-423B-B3C8-E8D5CA1F5329}" type="presOf" srcId="{2B7940F5-C77D-42F1-8728-43424FB15D01}" destId="{856F69DA-EEF8-40C8-9291-0334D1843B45}" srcOrd="0" destOrd="0" presId="urn:microsoft.com/office/officeart/2018/2/layout/IconVerticalSolidList"/>
    <dgm:cxn modelId="{E2D5F92E-F277-4A7F-97C7-7CBE357EDE4C}" type="presOf" srcId="{0285DD59-9F3B-4851-8816-FB782114491C}" destId="{532F4AD0-51A0-4441-AE87-3A874C5CAEAD}" srcOrd="0" destOrd="0" presId="urn:microsoft.com/office/officeart/2018/2/layout/IconVerticalSolidList"/>
    <dgm:cxn modelId="{EF7DF45A-A9D1-456C-9A14-C1BB8DEE00B7}" srcId="{0285DD59-9F3B-4851-8816-FB782114491C}" destId="{EFC015F8-1D1E-49DC-9471-1DE72027F0B0}" srcOrd="0" destOrd="0" parTransId="{500FEA25-89F5-49A7-A2C7-3237B0FCE9AD}" sibTransId="{AECF55D0-C323-48D8-8D84-976BDCED5209}"/>
    <dgm:cxn modelId="{B69EC19A-4151-4ACA-9C5A-617584D0EB7A}" type="presOf" srcId="{8D279C12-B3DC-47A8-AAFB-26D7E90BCA05}" destId="{21102C64-5DB8-4D7F-8A8D-481C3279020D}" srcOrd="0" destOrd="0" presId="urn:microsoft.com/office/officeart/2018/2/layout/IconVerticalSolidList"/>
    <dgm:cxn modelId="{FAB5B3C9-B868-4412-A04D-6FEEFBC01185}" srcId="{0285DD59-9F3B-4851-8816-FB782114491C}" destId="{2B7940F5-C77D-42F1-8728-43424FB15D01}" srcOrd="2" destOrd="0" parTransId="{D9C39786-E7B6-4623-A0E6-79D6D7D58574}" sibTransId="{346A9E52-BF66-4A0E-95AF-90A7326ED13F}"/>
    <dgm:cxn modelId="{7A135480-CE52-4E44-A5D3-3E1A6FA61C17}" type="presParOf" srcId="{532F4AD0-51A0-4441-AE87-3A874C5CAEAD}" destId="{5AFAB815-E4B1-4ABF-8B5F-B6B8AEEA6FBB}" srcOrd="0" destOrd="0" presId="urn:microsoft.com/office/officeart/2018/2/layout/IconVerticalSolidList"/>
    <dgm:cxn modelId="{9C6DDD9B-099F-4A49-AC9E-D0C888B0F0A2}" type="presParOf" srcId="{5AFAB815-E4B1-4ABF-8B5F-B6B8AEEA6FBB}" destId="{EB8E422B-9A33-4AE0-B674-3AABC9A11BE5}" srcOrd="0" destOrd="0" presId="urn:microsoft.com/office/officeart/2018/2/layout/IconVerticalSolidList"/>
    <dgm:cxn modelId="{7654DB5D-CD69-4A6E-A7EE-77F3A732A4C9}" type="presParOf" srcId="{5AFAB815-E4B1-4ABF-8B5F-B6B8AEEA6FBB}" destId="{45507E12-72A3-401E-ADA2-FE87C6FC7662}" srcOrd="1" destOrd="0" presId="urn:microsoft.com/office/officeart/2018/2/layout/IconVerticalSolidList"/>
    <dgm:cxn modelId="{E976FF11-7E2E-4DF6-8ED0-CF8285EB949C}" type="presParOf" srcId="{5AFAB815-E4B1-4ABF-8B5F-B6B8AEEA6FBB}" destId="{B965F5BF-37E9-4ADF-B609-644FC10F4DDC}" srcOrd="2" destOrd="0" presId="urn:microsoft.com/office/officeart/2018/2/layout/IconVerticalSolidList"/>
    <dgm:cxn modelId="{DAEDEE1B-82C6-4408-8D84-B1D944BF8329}" type="presParOf" srcId="{5AFAB815-E4B1-4ABF-8B5F-B6B8AEEA6FBB}" destId="{2DC488EF-6AB5-48AC-907B-132FFD10B610}" srcOrd="3" destOrd="0" presId="urn:microsoft.com/office/officeart/2018/2/layout/IconVerticalSolidList"/>
    <dgm:cxn modelId="{A4F5E7AC-0222-4FF3-A3F8-6A1312A22F4F}" type="presParOf" srcId="{532F4AD0-51A0-4441-AE87-3A874C5CAEAD}" destId="{05B695BE-4E43-423A-AEF0-B4EFC6288B33}" srcOrd="1" destOrd="0" presId="urn:microsoft.com/office/officeart/2018/2/layout/IconVerticalSolidList"/>
    <dgm:cxn modelId="{5EA8EF3A-1E0D-4C48-90F2-BD3ED5D58F74}" type="presParOf" srcId="{532F4AD0-51A0-4441-AE87-3A874C5CAEAD}" destId="{4D52D435-4076-488D-85A7-65AA92B62845}" srcOrd="2" destOrd="0" presId="urn:microsoft.com/office/officeart/2018/2/layout/IconVerticalSolidList"/>
    <dgm:cxn modelId="{02D71A30-DFF0-4F3D-B6EE-38A48668CCAA}" type="presParOf" srcId="{4D52D435-4076-488D-85A7-65AA92B62845}" destId="{3AF4B681-BA55-47DF-B445-B0AC17D6CF1A}" srcOrd="0" destOrd="0" presId="urn:microsoft.com/office/officeart/2018/2/layout/IconVerticalSolidList"/>
    <dgm:cxn modelId="{372ED8F6-FC2E-4AB3-B4BD-C089F7B36F7F}" type="presParOf" srcId="{4D52D435-4076-488D-85A7-65AA92B62845}" destId="{7C913E87-8B47-45F1-AA66-7F54AB5F4EE7}" srcOrd="1" destOrd="0" presId="urn:microsoft.com/office/officeart/2018/2/layout/IconVerticalSolidList"/>
    <dgm:cxn modelId="{DC1ECD01-F4DA-4AAD-8EF6-6316B029690F}" type="presParOf" srcId="{4D52D435-4076-488D-85A7-65AA92B62845}" destId="{8331268D-8548-41D0-ABC7-BBD9009E84AD}" srcOrd="2" destOrd="0" presId="urn:microsoft.com/office/officeart/2018/2/layout/IconVerticalSolidList"/>
    <dgm:cxn modelId="{24B35D73-7F0B-4F3E-B147-43B13B468E2F}" type="presParOf" srcId="{4D52D435-4076-488D-85A7-65AA92B62845}" destId="{21102C64-5DB8-4D7F-8A8D-481C3279020D}" srcOrd="3" destOrd="0" presId="urn:microsoft.com/office/officeart/2018/2/layout/IconVerticalSolidList"/>
    <dgm:cxn modelId="{F5CCE4F8-4785-4579-A80B-A79D5074BF45}" type="presParOf" srcId="{532F4AD0-51A0-4441-AE87-3A874C5CAEAD}" destId="{FCF66373-E68A-42ED-92F8-0B7AA8A8852B}" srcOrd="3" destOrd="0" presId="urn:microsoft.com/office/officeart/2018/2/layout/IconVerticalSolidList"/>
    <dgm:cxn modelId="{432F7782-3AD4-49FC-8591-4339336F0CC1}" type="presParOf" srcId="{532F4AD0-51A0-4441-AE87-3A874C5CAEAD}" destId="{16D0B664-CF46-40AD-97C7-2DB798BE14CC}" srcOrd="4" destOrd="0" presId="urn:microsoft.com/office/officeart/2018/2/layout/IconVerticalSolidList"/>
    <dgm:cxn modelId="{DC9F1E2A-985E-42F1-85E1-3D5E13589515}" type="presParOf" srcId="{16D0B664-CF46-40AD-97C7-2DB798BE14CC}" destId="{F2310B1C-4E5F-4A99-99FB-5CFFCE8EA89F}" srcOrd="0" destOrd="0" presId="urn:microsoft.com/office/officeart/2018/2/layout/IconVerticalSolidList"/>
    <dgm:cxn modelId="{38812C2F-CC35-45DC-BC2C-7C25F5C1614A}" type="presParOf" srcId="{16D0B664-CF46-40AD-97C7-2DB798BE14CC}" destId="{AF5AB33A-7A18-4141-AC9F-E34E06ACE3B1}" srcOrd="1" destOrd="0" presId="urn:microsoft.com/office/officeart/2018/2/layout/IconVerticalSolidList"/>
    <dgm:cxn modelId="{BFC99A3E-6C14-4E7D-A0D7-DB89F716AE37}" type="presParOf" srcId="{16D0B664-CF46-40AD-97C7-2DB798BE14CC}" destId="{C2E24473-01AB-4A95-B190-187C1B51BE19}" srcOrd="2" destOrd="0" presId="urn:microsoft.com/office/officeart/2018/2/layout/IconVerticalSolidList"/>
    <dgm:cxn modelId="{F5A00289-D1A3-4AFF-AE7C-165B7AF9291F}" type="presParOf" srcId="{16D0B664-CF46-40AD-97C7-2DB798BE14CC}" destId="{856F69DA-EEF8-40C8-9291-0334D1843B45}" srcOrd="3" destOrd="0" presId="urn:microsoft.com/office/officeart/2018/2/layout/IconVerticalSoli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B62BFDC1-3DA5-4144-AD9B-F1CBDEBD4F8F}" type="doc">
      <dgm:prSet loTypeId="urn:microsoft.com/office/officeart/2008/layout/LinedList" loCatId="list" qsTypeId="urn:microsoft.com/office/officeart/2005/8/quickstyle/simple1" qsCatId="simple" csTypeId="urn:microsoft.com/office/officeart/2005/8/colors/accent2_2" csCatId="accent2"/>
      <dgm:spPr/>
      <dgm:t>
        <a:bodyPr/>
        <a:lstStyle/>
        <a:p>
          <a:endParaRPr lang="en-US"/>
        </a:p>
      </dgm:t>
    </dgm:pt>
    <dgm:pt modelId="{3C113DD7-CA3F-46CA-B50D-5B83326BDA07}">
      <dgm:prSet/>
      <dgm:spPr/>
      <dgm:t>
        <a:bodyPr/>
        <a:lstStyle/>
        <a:p>
          <a:r>
            <a:rPr lang="en-US"/>
            <a:t>Every chemical reaction between molecules involves bond breaking and bond forming</a:t>
          </a:r>
        </a:p>
      </dgm:t>
    </dgm:pt>
    <dgm:pt modelId="{4EB2A3B0-169E-4903-9549-BEFA63B4115D}" type="parTrans" cxnId="{F1F745F7-B21E-426D-BB50-DB93AA13513F}">
      <dgm:prSet/>
      <dgm:spPr/>
      <dgm:t>
        <a:bodyPr/>
        <a:lstStyle/>
        <a:p>
          <a:endParaRPr lang="en-US"/>
        </a:p>
      </dgm:t>
    </dgm:pt>
    <dgm:pt modelId="{43692F07-D181-4A60-87CC-E29A3C852D22}" type="sibTrans" cxnId="{F1F745F7-B21E-426D-BB50-DB93AA13513F}">
      <dgm:prSet/>
      <dgm:spPr/>
      <dgm:t>
        <a:bodyPr/>
        <a:lstStyle/>
        <a:p>
          <a:endParaRPr lang="en-US"/>
        </a:p>
      </dgm:t>
    </dgm:pt>
    <dgm:pt modelId="{B1357134-C4E1-4FCA-918C-41B1C9557D2F}">
      <dgm:prSet/>
      <dgm:spPr/>
      <dgm:t>
        <a:bodyPr/>
        <a:lstStyle/>
        <a:p>
          <a:r>
            <a:rPr lang="en-US"/>
            <a:t>The initial energy needed to start a chemical reaction is called the free energy of</a:t>
          </a:r>
          <a:r>
            <a:rPr lang="en-US" b="1"/>
            <a:t> </a:t>
          </a:r>
          <a:r>
            <a:rPr lang="en-US"/>
            <a:t>activation, or </a:t>
          </a:r>
          <a:r>
            <a:rPr lang="en-US" b="1"/>
            <a:t>activation energy </a:t>
          </a:r>
          <a:r>
            <a:rPr lang="en-US"/>
            <a:t>(E</a:t>
          </a:r>
          <a:r>
            <a:rPr lang="en-US" baseline="-25000"/>
            <a:t>A</a:t>
          </a:r>
          <a:r>
            <a:rPr lang="en-US"/>
            <a:t>) </a:t>
          </a:r>
        </a:p>
      </dgm:t>
    </dgm:pt>
    <dgm:pt modelId="{1F5F7912-9ED1-4809-B932-53A6C6F142E0}" type="parTrans" cxnId="{FE6A6F36-157D-47FE-A5C6-199165B42B93}">
      <dgm:prSet/>
      <dgm:spPr/>
      <dgm:t>
        <a:bodyPr/>
        <a:lstStyle/>
        <a:p>
          <a:endParaRPr lang="en-US"/>
        </a:p>
      </dgm:t>
    </dgm:pt>
    <dgm:pt modelId="{80F0BC3C-9835-45DE-93FB-F8E5F6072BEA}" type="sibTrans" cxnId="{FE6A6F36-157D-47FE-A5C6-199165B42B93}">
      <dgm:prSet/>
      <dgm:spPr/>
      <dgm:t>
        <a:bodyPr/>
        <a:lstStyle/>
        <a:p>
          <a:endParaRPr lang="en-US"/>
        </a:p>
      </dgm:t>
    </dgm:pt>
    <dgm:pt modelId="{B731A41A-4618-41AE-8122-E03053C47C15}">
      <dgm:prSet/>
      <dgm:spPr/>
      <dgm:t>
        <a:bodyPr/>
        <a:lstStyle/>
        <a:p>
          <a:r>
            <a:rPr lang="en-US"/>
            <a:t>Activation energy is often supplied in the form of thermal energy that the reactant molecules absorb from their surroundings</a:t>
          </a:r>
        </a:p>
      </dgm:t>
    </dgm:pt>
    <dgm:pt modelId="{25EBF209-86D9-4B7D-8033-2C1A230CB439}" type="parTrans" cxnId="{8CB1B08C-6C30-4E92-9351-A80160123BBF}">
      <dgm:prSet/>
      <dgm:spPr/>
      <dgm:t>
        <a:bodyPr/>
        <a:lstStyle/>
        <a:p>
          <a:endParaRPr lang="en-US"/>
        </a:p>
      </dgm:t>
    </dgm:pt>
    <dgm:pt modelId="{6A1B1F92-4E81-4F2C-8077-6C0DEA8D85FC}" type="sibTrans" cxnId="{8CB1B08C-6C30-4E92-9351-A80160123BBF}">
      <dgm:prSet/>
      <dgm:spPr/>
      <dgm:t>
        <a:bodyPr/>
        <a:lstStyle/>
        <a:p>
          <a:endParaRPr lang="en-US"/>
        </a:p>
      </dgm:t>
    </dgm:pt>
    <dgm:pt modelId="{777D2925-8730-9D48-833B-A915531C0EBB}" type="pres">
      <dgm:prSet presAssocID="{B62BFDC1-3DA5-4144-AD9B-F1CBDEBD4F8F}" presName="vert0" presStyleCnt="0">
        <dgm:presLayoutVars>
          <dgm:dir/>
          <dgm:animOne val="branch"/>
          <dgm:animLvl val="lvl"/>
        </dgm:presLayoutVars>
      </dgm:prSet>
      <dgm:spPr/>
    </dgm:pt>
    <dgm:pt modelId="{0606DB5C-4C67-F34E-B860-187E1C1193D1}" type="pres">
      <dgm:prSet presAssocID="{3C113DD7-CA3F-46CA-B50D-5B83326BDA07}" presName="thickLine" presStyleLbl="alignNode1" presStyleIdx="0" presStyleCnt="3"/>
      <dgm:spPr/>
    </dgm:pt>
    <dgm:pt modelId="{53E4BDEB-ACA0-AC46-9BC4-D34589D6E42D}" type="pres">
      <dgm:prSet presAssocID="{3C113DD7-CA3F-46CA-B50D-5B83326BDA07}" presName="horz1" presStyleCnt="0"/>
      <dgm:spPr/>
    </dgm:pt>
    <dgm:pt modelId="{F7A2A479-DE33-8E47-AB37-8304185006E3}" type="pres">
      <dgm:prSet presAssocID="{3C113DD7-CA3F-46CA-B50D-5B83326BDA07}" presName="tx1" presStyleLbl="revTx" presStyleIdx="0" presStyleCnt="3"/>
      <dgm:spPr/>
    </dgm:pt>
    <dgm:pt modelId="{C6B66D06-14F3-7D46-92F8-46343FA2810C}" type="pres">
      <dgm:prSet presAssocID="{3C113DD7-CA3F-46CA-B50D-5B83326BDA07}" presName="vert1" presStyleCnt="0"/>
      <dgm:spPr/>
    </dgm:pt>
    <dgm:pt modelId="{5D086028-2526-3840-960B-CE24CF507C39}" type="pres">
      <dgm:prSet presAssocID="{B1357134-C4E1-4FCA-918C-41B1C9557D2F}" presName="thickLine" presStyleLbl="alignNode1" presStyleIdx="1" presStyleCnt="3"/>
      <dgm:spPr/>
    </dgm:pt>
    <dgm:pt modelId="{69681F53-62CE-F840-8951-40090D5F4290}" type="pres">
      <dgm:prSet presAssocID="{B1357134-C4E1-4FCA-918C-41B1C9557D2F}" presName="horz1" presStyleCnt="0"/>
      <dgm:spPr/>
    </dgm:pt>
    <dgm:pt modelId="{F422A6D5-DEF8-6C40-A4E6-085C20BD0A03}" type="pres">
      <dgm:prSet presAssocID="{B1357134-C4E1-4FCA-918C-41B1C9557D2F}" presName="tx1" presStyleLbl="revTx" presStyleIdx="1" presStyleCnt="3"/>
      <dgm:spPr/>
    </dgm:pt>
    <dgm:pt modelId="{16EDA949-CD6A-8B43-822B-E9B697B95174}" type="pres">
      <dgm:prSet presAssocID="{B1357134-C4E1-4FCA-918C-41B1C9557D2F}" presName="vert1" presStyleCnt="0"/>
      <dgm:spPr/>
    </dgm:pt>
    <dgm:pt modelId="{6139F7A1-A424-2744-B639-F205071F49EC}" type="pres">
      <dgm:prSet presAssocID="{B731A41A-4618-41AE-8122-E03053C47C15}" presName="thickLine" presStyleLbl="alignNode1" presStyleIdx="2" presStyleCnt="3"/>
      <dgm:spPr/>
    </dgm:pt>
    <dgm:pt modelId="{A2A04BED-C493-E844-A554-AB92FBAF1B5B}" type="pres">
      <dgm:prSet presAssocID="{B731A41A-4618-41AE-8122-E03053C47C15}" presName="horz1" presStyleCnt="0"/>
      <dgm:spPr/>
    </dgm:pt>
    <dgm:pt modelId="{8D82F4F4-E377-384B-8793-578174626C53}" type="pres">
      <dgm:prSet presAssocID="{B731A41A-4618-41AE-8122-E03053C47C15}" presName="tx1" presStyleLbl="revTx" presStyleIdx="2" presStyleCnt="3"/>
      <dgm:spPr/>
    </dgm:pt>
    <dgm:pt modelId="{5EF0921A-1F89-1F4E-87E6-2C2121BFCEC0}" type="pres">
      <dgm:prSet presAssocID="{B731A41A-4618-41AE-8122-E03053C47C15}" presName="vert1" presStyleCnt="0"/>
      <dgm:spPr/>
    </dgm:pt>
  </dgm:ptLst>
  <dgm:cxnLst>
    <dgm:cxn modelId="{37EC1F04-3A9B-6E40-9571-1EBD935EED6B}" type="presOf" srcId="{3C113DD7-CA3F-46CA-B50D-5B83326BDA07}" destId="{F7A2A479-DE33-8E47-AB37-8304185006E3}" srcOrd="0" destOrd="0" presId="urn:microsoft.com/office/officeart/2008/layout/LinedList"/>
    <dgm:cxn modelId="{FE6A6F36-157D-47FE-A5C6-199165B42B93}" srcId="{B62BFDC1-3DA5-4144-AD9B-F1CBDEBD4F8F}" destId="{B1357134-C4E1-4FCA-918C-41B1C9557D2F}" srcOrd="1" destOrd="0" parTransId="{1F5F7912-9ED1-4809-B932-53A6C6F142E0}" sibTransId="{80F0BC3C-9835-45DE-93FB-F8E5F6072BEA}"/>
    <dgm:cxn modelId="{F9B45D44-3D87-244B-B67C-F356FDBC2D3A}" type="presOf" srcId="{B1357134-C4E1-4FCA-918C-41B1C9557D2F}" destId="{F422A6D5-DEF8-6C40-A4E6-085C20BD0A03}" srcOrd="0" destOrd="0" presId="urn:microsoft.com/office/officeart/2008/layout/LinedList"/>
    <dgm:cxn modelId="{8CB1B08C-6C30-4E92-9351-A80160123BBF}" srcId="{B62BFDC1-3DA5-4144-AD9B-F1CBDEBD4F8F}" destId="{B731A41A-4618-41AE-8122-E03053C47C15}" srcOrd="2" destOrd="0" parTransId="{25EBF209-86D9-4B7D-8033-2C1A230CB439}" sibTransId="{6A1B1F92-4E81-4F2C-8077-6C0DEA8D85FC}"/>
    <dgm:cxn modelId="{4CF3D8AE-929E-CB47-A870-2961792A9877}" type="presOf" srcId="{B731A41A-4618-41AE-8122-E03053C47C15}" destId="{8D82F4F4-E377-384B-8793-578174626C53}" srcOrd="0" destOrd="0" presId="urn:microsoft.com/office/officeart/2008/layout/LinedList"/>
    <dgm:cxn modelId="{CEBF8CCE-6C0A-A249-B60D-EF627AAC3900}" type="presOf" srcId="{B62BFDC1-3DA5-4144-AD9B-F1CBDEBD4F8F}" destId="{777D2925-8730-9D48-833B-A915531C0EBB}" srcOrd="0" destOrd="0" presId="urn:microsoft.com/office/officeart/2008/layout/LinedList"/>
    <dgm:cxn modelId="{F1F745F7-B21E-426D-BB50-DB93AA13513F}" srcId="{B62BFDC1-3DA5-4144-AD9B-F1CBDEBD4F8F}" destId="{3C113DD7-CA3F-46CA-B50D-5B83326BDA07}" srcOrd="0" destOrd="0" parTransId="{4EB2A3B0-169E-4903-9549-BEFA63B4115D}" sibTransId="{43692F07-D181-4A60-87CC-E29A3C852D22}"/>
    <dgm:cxn modelId="{854803AC-6386-6E41-8988-E5931C6EA709}" type="presParOf" srcId="{777D2925-8730-9D48-833B-A915531C0EBB}" destId="{0606DB5C-4C67-F34E-B860-187E1C1193D1}" srcOrd="0" destOrd="0" presId="urn:microsoft.com/office/officeart/2008/layout/LinedList"/>
    <dgm:cxn modelId="{F45D3FC0-8C6B-1E49-9D36-61E92756DC9A}" type="presParOf" srcId="{777D2925-8730-9D48-833B-A915531C0EBB}" destId="{53E4BDEB-ACA0-AC46-9BC4-D34589D6E42D}" srcOrd="1" destOrd="0" presId="urn:microsoft.com/office/officeart/2008/layout/LinedList"/>
    <dgm:cxn modelId="{7BBFB50A-DB6F-0745-BDA8-B1B00A9F7EFF}" type="presParOf" srcId="{53E4BDEB-ACA0-AC46-9BC4-D34589D6E42D}" destId="{F7A2A479-DE33-8E47-AB37-8304185006E3}" srcOrd="0" destOrd="0" presId="urn:microsoft.com/office/officeart/2008/layout/LinedList"/>
    <dgm:cxn modelId="{6083921C-0CA6-BA45-8C3D-013D5A06217B}" type="presParOf" srcId="{53E4BDEB-ACA0-AC46-9BC4-D34589D6E42D}" destId="{C6B66D06-14F3-7D46-92F8-46343FA2810C}" srcOrd="1" destOrd="0" presId="urn:microsoft.com/office/officeart/2008/layout/LinedList"/>
    <dgm:cxn modelId="{5BF44FC4-4FB0-ED40-B515-43ADC79F79CF}" type="presParOf" srcId="{777D2925-8730-9D48-833B-A915531C0EBB}" destId="{5D086028-2526-3840-960B-CE24CF507C39}" srcOrd="2" destOrd="0" presId="urn:microsoft.com/office/officeart/2008/layout/LinedList"/>
    <dgm:cxn modelId="{EF7C23AD-FB93-0840-BE0D-CEC11335EC9A}" type="presParOf" srcId="{777D2925-8730-9D48-833B-A915531C0EBB}" destId="{69681F53-62CE-F840-8951-40090D5F4290}" srcOrd="3" destOrd="0" presId="urn:microsoft.com/office/officeart/2008/layout/LinedList"/>
    <dgm:cxn modelId="{9D08E55A-BC5B-A24A-A734-6E5E1EFD7716}" type="presParOf" srcId="{69681F53-62CE-F840-8951-40090D5F4290}" destId="{F422A6D5-DEF8-6C40-A4E6-085C20BD0A03}" srcOrd="0" destOrd="0" presId="urn:microsoft.com/office/officeart/2008/layout/LinedList"/>
    <dgm:cxn modelId="{7B42F1B3-08F1-534B-8508-4880C8F7EE2C}" type="presParOf" srcId="{69681F53-62CE-F840-8951-40090D5F4290}" destId="{16EDA949-CD6A-8B43-822B-E9B697B95174}" srcOrd="1" destOrd="0" presId="urn:microsoft.com/office/officeart/2008/layout/LinedList"/>
    <dgm:cxn modelId="{63E8542D-B7C8-9B4F-8191-C49A44AF2876}" type="presParOf" srcId="{777D2925-8730-9D48-833B-A915531C0EBB}" destId="{6139F7A1-A424-2744-B639-F205071F49EC}" srcOrd="4" destOrd="0" presId="urn:microsoft.com/office/officeart/2008/layout/LinedList"/>
    <dgm:cxn modelId="{744EBB91-EF7D-5443-89C5-34DB50E0BF96}" type="presParOf" srcId="{777D2925-8730-9D48-833B-A915531C0EBB}" destId="{A2A04BED-C493-E844-A554-AB92FBAF1B5B}" srcOrd="5" destOrd="0" presId="urn:microsoft.com/office/officeart/2008/layout/LinedList"/>
    <dgm:cxn modelId="{D359F305-8F71-5742-9BF2-A8837EE8C56F}" type="presParOf" srcId="{A2A04BED-C493-E844-A554-AB92FBAF1B5B}" destId="{8D82F4F4-E377-384B-8793-578174626C53}" srcOrd="0" destOrd="0" presId="urn:microsoft.com/office/officeart/2008/layout/LinedList"/>
    <dgm:cxn modelId="{878AB15E-140A-7A43-8408-1C865BAFC565}" type="presParOf" srcId="{A2A04BED-C493-E844-A554-AB92FBAF1B5B}" destId="{5EF0921A-1F89-1F4E-87E6-2C2121BFCEC0}" srcOrd="1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7026BB98-B057-4019-B911-AD8016000FA2}" type="doc">
      <dgm:prSet loTypeId="urn:microsoft.com/office/officeart/2008/layout/LinedList" loCatId="list" qsTypeId="urn:microsoft.com/office/officeart/2005/8/quickstyle/simple1" qsCatId="simple" csTypeId="urn:microsoft.com/office/officeart/2005/8/colors/accent2_2" csCatId="accent2"/>
      <dgm:spPr/>
      <dgm:t>
        <a:bodyPr/>
        <a:lstStyle/>
        <a:p>
          <a:endParaRPr lang="en-US"/>
        </a:p>
      </dgm:t>
    </dgm:pt>
    <dgm:pt modelId="{FBCEF7CD-21F8-4552-AF9C-11F0B19744DA}">
      <dgm:prSet/>
      <dgm:spPr/>
      <dgm:t>
        <a:bodyPr/>
        <a:lstStyle/>
        <a:p>
          <a:r>
            <a:rPr lang="en-US"/>
            <a:t>The reactant that an enzyme acts on is called the enzyme’s substrate </a:t>
          </a:r>
        </a:p>
      </dgm:t>
    </dgm:pt>
    <dgm:pt modelId="{E5E72C6E-3B2B-4FBF-81C7-E638AC31577F}" type="parTrans" cxnId="{958985FA-8E6A-4016-A943-366F4DB13F92}">
      <dgm:prSet/>
      <dgm:spPr/>
      <dgm:t>
        <a:bodyPr/>
        <a:lstStyle/>
        <a:p>
          <a:endParaRPr lang="en-US"/>
        </a:p>
      </dgm:t>
    </dgm:pt>
    <dgm:pt modelId="{CB9C8DAE-868C-4E2C-90F3-149C9F055516}" type="sibTrans" cxnId="{958985FA-8E6A-4016-A943-366F4DB13F92}">
      <dgm:prSet/>
      <dgm:spPr/>
      <dgm:t>
        <a:bodyPr/>
        <a:lstStyle/>
        <a:p>
          <a:endParaRPr lang="en-US"/>
        </a:p>
      </dgm:t>
    </dgm:pt>
    <dgm:pt modelId="{CEE793D8-3DBF-4D5B-A484-41A05BC99F47}">
      <dgm:prSet/>
      <dgm:spPr/>
      <dgm:t>
        <a:bodyPr/>
        <a:lstStyle/>
        <a:p>
          <a:r>
            <a:rPr lang="en-US"/>
            <a:t>The enzyme binds to its substrate, forming an enzyme-substrate complex</a:t>
          </a:r>
        </a:p>
      </dgm:t>
    </dgm:pt>
    <dgm:pt modelId="{A943D9B8-CF05-43A6-B6E6-61BDC8C8DE4C}" type="parTrans" cxnId="{F0E1AED3-846C-4A21-BDBC-E6473432B575}">
      <dgm:prSet/>
      <dgm:spPr/>
      <dgm:t>
        <a:bodyPr/>
        <a:lstStyle/>
        <a:p>
          <a:endParaRPr lang="en-US"/>
        </a:p>
      </dgm:t>
    </dgm:pt>
    <dgm:pt modelId="{77FFC77B-C4B7-441A-9F0C-59A108AB3541}" type="sibTrans" cxnId="{F0E1AED3-846C-4A21-BDBC-E6473432B575}">
      <dgm:prSet/>
      <dgm:spPr/>
      <dgm:t>
        <a:bodyPr/>
        <a:lstStyle/>
        <a:p>
          <a:endParaRPr lang="en-US"/>
        </a:p>
      </dgm:t>
    </dgm:pt>
    <dgm:pt modelId="{47C87FB6-1358-4352-ACE1-CD4AFA8F2D20}">
      <dgm:prSet/>
      <dgm:spPr/>
      <dgm:t>
        <a:bodyPr/>
        <a:lstStyle/>
        <a:p>
          <a:r>
            <a:rPr lang="en-US"/>
            <a:t>The active site is the region on the enzyme where the substrate binds</a:t>
          </a:r>
        </a:p>
      </dgm:t>
    </dgm:pt>
    <dgm:pt modelId="{C2342AA8-795D-440A-8E00-79E87F41B0FF}" type="parTrans" cxnId="{E01FD6B5-3A60-4634-9435-D2F77BC3226A}">
      <dgm:prSet/>
      <dgm:spPr/>
      <dgm:t>
        <a:bodyPr/>
        <a:lstStyle/>
        <a:p>
          <a:endParaRPr lang="en-US"/>
        </a:p>
      </dgm:t>
    </dgm:pt>
    <dgm:pt modelId="{FFA4BE4E-030A-49BF-841E-F4E93B5D10D2}" type="sibTrans" cxnId="{E01FD6B5-3A60-4634-9435-D2F77BC3226A}">
      <dgm:prSet/>
      <dgm:spPr/>
      <dgm:t>
        <a:bodyPr/>
        <a:lstStyle/>
        <a:p>
          <a:endParaRPr lang="en-US"/>
        </a:p>
      </dgm:t>
    </dgm:pt>
    <dgm:pt modelId="{CC62FAE1-21D5-49FD-9AC4-5550E5CA153B}">
      <dgm:prSet/>
      <dgm:spPr/>
      <dgm:t>
        <a:bodyPr/>
        <a:lstStyle/>
        <a:p>
          <a:r>
            <a:rPr lang="en-US"/>
            <a:t>Induced fit of a substrate brings chemical groups of the active site into positions that enhance their ability to catalyze the reaction</a:t>
          </a:r>
        </a:p>
      </dgm:t>
    </dgm:pt>
    <dgm:pt modelId="{E13D8F3D-86CF-49A2-A0F6-E5CD21F5B6C3}" type="parTrans" cxnId="{F05B1214-4F35-473C-ABD3-1A37587CB5F3}">
      <dgm:prSet/>
      <dgm:spPr/>
      <dgm:t>
        <a:bodyPr/>
        <a:lstStyle/>
        <a:p>
          <a:endParaRPr lang="en-US"/>
        </a:p>
      </dgm:t>
    </dgm:pt>
    <dgm:pt modelId="{530936FA-3D06-4875-837A-C830C907B5DB}" type="sibTrans" cxnId="{F05B1214-4F35-473C-ABD3-1A37587CB5F3}">
      <dgm:prSet/>
      <dgm:spPr/>
      <dgm:t>
        <a:bodyPr/>
        <a:lstStyle/>
        <a:p>
          <a:endParaRPr lang="en-US"/>
        </a:p>
      </dgm:t>
    </dgm:pt>
    <dgm:pt modelId="{FA2E199D-9706-784C-BF8D-C11FA48D828E}" type="pres">
      <dgm:prSet presAssocID="{7026BB98-B057-4019-B911-AD8016000FA2}" presName="vert0" presStyleCnt="0">
        <dgm:presLayoutVars>
          <dgm:dir/>
          <dgm:animOne val="branch"/>
          <dgm:animLvl val="lvl"/>
        </dgm:presLayoutVars>
      </dgm:prSet>
      <dgm:spPr/>
    </dgm:pt>
    <dgm:pt modelId="{8301F642-ABD3-C341-B588-9DC15311E5EC}" type="pres">
      <dgm:prSet presAssocID="{FBCEF7CD-21F8-4552-AF9C-11F0B19744DA}" presName="thickLine" presStyleLbl="alignNode1" presStyleIdx="0" presStyleCnt="4"/>
      <dgm:spPr/>
    </dgm:pt>
    <dgm:pt modelId="{5B815038-252D-354E-A83C-061BD0CDCF0A}" type="pres">
      <dgm:prSet presAssocID="{FBCEF7CD-21F8-4552-AF9C-11F0B19744DA}" presName="horz1" presStyleCnt="0"/>
      <dgm:spPr/>
    </dgm:pt>
    <dgm:pt modelId="{23FF1746-5D16-5243-8370-492DCFC3A66F}" type="pres">
      <dgm:prSet presAssocID="{FBCEF7CD-21F8-4552-AF9C-11F0B19744DA}" presName="tx1" presStyleLbl="revTx" presStyleIdx="0" presStyleCnt="4"/>
      <dgm:spPr/>
    </dgm:pt>
    <dgm:pt modelId="{B8BACFF4-F9C6-6B45-8230-7F07E9349B9F}" type="pres">
      <dgm:prSet presAssocID="{FBCEF7CD-21F8-4552-AF9C-11F0B19744DA}" presName="vert1" presStyleCnt="0"/>
      <dgm:spPr/>
    </dgm:pt>
    <dgm:pt modelId="{697F5E74-FF00-DA4D-B9E6-B19BB3903899}" type="pres">
      <dgm:prSet presAssocID="{CEE793D8-3DBF-4D5B-A484-41A05BC99F47}" presName="thickLine" presStyleLbl="alignNode1" presStyleIdx="1" presStyleCnt="4"/>
      <dgm:spPr/>
    </dgm:pt>
    <dgm:pt modelId="{8FCE3E62-7685-1C4D-8C66-4FDAF52A257E}" type="pres">
      <dgm:prSet presAssocID="{CEE793D8-3DBF-4D5B-A484-41A05BC99F47}" presName="horz1" presStyleCnt="0"/>
      <dgm:spPr/>
    </dgm:pt>
    <dgm:pt modelId="{E162EB2C-AAE2-FB42-A12C-DBCA093D9C90}" type="pres">
      <dgm:prSet presAssocID="{CEE793D8-3DBF-4D5B-A484-41A05BC99F47}" presName="tx1" presStyleLbl="revTx" presStyleIdx="1" presStyleCnt="4"/>
      <dgm:spPr/>
    </dgm:pt>
    <dgm:pt modelId="{2A4349AC-ABE0-AE40-84A1-568EEB8B8DE4}" type="pres">
      <dgm:prSet presAssocID="{CEE793D8-3DBF-4D5B-A484-41A05BC99F47}" presName="vert1" presStyleCnt="0"/>
      <dgm:spPr/>
    </dgm:pt>
    <dgm:pt modelId="{F060227E-3C64-DF43-A629-74582348EC41}" type="pres">
      <dgm:prSet presAssocID="{47C87FB6-1358-4352-ACE1-CD4AFA8F2D20}" presName="thickLine" presStyleLbl="alignNode1" presStyleIdx="2" presStyleCnt="4"/>
      <dgm:spPr/>
    </dgm:pt>
    <dgm:pt modelId="{50B2BD14-9965-0D4B-807B-4A3AEB64816D}" type="pres">
      <dgm:prSet presAssocID="{47C87FB6-1358-4352-ACE1-CD4AFA8F2D20}" presName="horz1" presStyleCnt="0"/>
      <dgm:spPr/>
    </dgm:pt>
    <dgm:pt modelId="{145E2896-2F88-084C-BB54-918A702172B5}" type="pres">
      <dgm:prSet presAssocID="{47C87FB6-1358-4352-ACE1-CD4AFA8F2D20}" presName="tx1" presStyleLbl="revTx" presStyleIdx="2" presStyleCnt="4"/>
      <dgm:spPr/>
    </dgm:pt>
    <dgm:pt modelId="{B7A6DB4F-188B-7046-A52D-BAD87F0169B2}" type="pres">
      <dgm:prSet presAssocID="{47C87FB6-1358-4352-ACE1-CD4AFA8F2D20}" presName="vert1" presStyleCnt="0"/>
      <dgm:spPr/>
    </dgm:pt>
    <dgm:pt modelId="{A6DDB0C9-8593-C64C-9EFD-B14E8F39829D}" type="pres">
      <dgm:prSet presAssocID="{CC62FAE1-21D5-49FD-9AC4-5550E5CA153B}" presName="thickLine" presStyleLbl="alignNode1" presStyleIdx="3" presStyleCnt="4"/>
      <dgm:spPr/>
    </dgm:pt>
    <dgm:pt modelId="{DAE06F28-5296-8D45-839B-AF4A59335AE2}" type="pres">
      <dgm:prSet presAssocID="{CC62FAE1-21D5-49FD-9AC4-5550E5CA153B}" presName="horz1" presStyleCnt="0"/>
      <dgm:spPr/>
    </dgm:pt>
    <dgm:pt modelId="{D524D908-63A8-C646-8E63-6E696208182F}" type="pres">
      <dgm:prSet presAssocID="{CC62FAE1-21D5-49FD-9AC4-5550E5CA153B}" presName="tx1" presStyleLbl="revTx" presStyleIdx="3" presStyleCnt="4"/>
      <dgm:spPr/>
    </dgm:pt>
    <dgm:pt modelId="{9AFA1008-7770-674F-A58F-D1EAFF0DAD4B}" type="pres">
      <dgm:prSet presAssocID="{CC62FAE1-21D5-49FD-9AC4-5550E5CA153B}" presName="vert1" presStyleCnt="0"/>
      <dgm:spPr/>
    </dgm:pt>
  </dgm:ptLst>
  <dgm:cxnLst>
    <dgm:cxn modelId="{F05B1214-4F35-473C-ABD3-1A37587CB5F3}" srcId="{7026BB98-B057-4019-B911-AD8016000FA2}" destId="{CC62FAE1-21D5-49FD-9AC4-5550E5CA153B}" srcOrd="3" destOrd="0" parTransId="{E13D8F3D-86CF-49A2-A0F6-E5CD21F5B6C3}" sibTransId="{530936FA-3D06-4875-837A-C830C907B5DB}"/>
    <dgm:cxn modelId="{4D732F19-9B5D-B743-99B5-18D5BD001036}" type="presOf" srcId="{7026BB98-B057-4019-B911-AD8016000FA2}" destId="{FA2E199D-9706-784C-BF8D-C11FA48D828E}" srcOrd="0" destOrd="0" presId="urn:microsoft.com/office/officeart/2008/layout/LinedList"/>
    <dgm:cxn modelId="{132E8D47-91FE-6148-AB99-FF397956670E}" type="presOf" srcId="{CC62FAE1-21D5-49FD-9AC4-5550E5CA153B}" destId="{D524D908-63A8-C646-8E63-6E696208182F}" srcOrd="0" destOrd="0" presId="urn:microsoft.com/office/officeart/2008/layout/LinedList"/>
    <dgm:cxn modelId="{B7951663-6DAA-AE4B-8A65-558ABD8E41F3}" type="presOf" srcId="{CEE793D8-3DBF-4D5B-A484-41A05BC99F47}" destId="{E162EB2C-AAE2-FB42-A12C-DBCA093D9C90}" srcOrd="0" destOrd="0" presId="urn:microsoft.com/office/officeart/2008/layout/LinedList"/>
    <dgm:cxn modelId="{723A717E-CC44-9E4A-ACB6-9B2EDD0ABFF8}" type="presOf" srcId="{FBCEF7CD-21F8-4552-AF9C-11F0B19744DA}" destId="{23FF1746-5D16-5243-8370-492DCFC3A66F}" srcOrd="0" destOrd="0" presId="urn:microsoft.com/office/officeart/2008/layout/LinedList"/>
    <dgm:cxn modelId="{B2AA6C88-87A1-5F40-AB95-33999A888BB4}" type="presOf" srcId="{47C87FB6-1358-4352-ACE1-CD4AFA8F2D20}" destId="{145E2896-2F88-084C-BB54-918A702172B5}" srcOrd="0" destOrd="0" presId="urn:microsoft.com/office/officeart/2008/layout/LinedList"/>
    <dgm:cxn modelId="{E01FD6B5-3A60-4634-9435-D2F77BC3226A}" srcId="{7026BB98-B057-4019-B911-AD8016000FA2}" destId="{47C87FB6-1358-4352-ACE1-CD4AFA8F2D20}" srcOrd="2" destOrd="0" parTransId="{C2342AA8-795D-440A-8E00-79E87F41B0FF}" sibTransId="{FFA4BE4E-030A-49BF-841E-F4E93B5D10D2}"/>
    <dgm:cxn modelId="{F0E1AED3-846C-4A21-BDBC-E6473432B575}" srcId="{7026BB98-B057-4019-B911-AD8016000FA2}" destId="{CEE793D8-3DBF-4D5B-A484-41A05BC99F47}" srcOrd="1" destOrd="0" parTransId="{A943D9B8-CF05-43A6-B6E6-61BDC8C8DE4C}" sibTransId="{77FFC77B-C4B7-441A-9F0C-59A108AB3541}"/>
    <dgm:cxn modelId="{958985FA-8E6A-4016-A943-366F4DB13F92}" srcId="{7026BB98-B057-4019-B911-AD8016000FA2}" destId="{FBCEF7CD-21F8-4552-AF9C-11F0B19744DA}" srcOrd="0" destOrd="0" parTransId="{E5E72C6E-3B2B-4FBF-81C7-E638AC31577F}" sibTransId="{CB9C8DAE-868C-4E2C-90F3-149C9F055516}"/>
    <dgm:cxn modelId="{25403571-B395-C348-8741-C54F770C9A7C}" type="presParOf" srcId="{FA2E199D-9706-784C-BF8D-C11FA48D828E}" destId="{8301F642-ABD3-C341-B588-9DC15311E5EC}" srcOrd="0" destOrd="0" presId="urn:microsoft.com/office/officeart/2008/layout/LinedList"/>
    <dgm:cxn modelId="{4B281BDC-4E73-FA4C-A780-DB01A72C6F72}" type="presParOf" srcId="{FA2E199D-9706-784C-BF8D-C11FA48D828E}" destId="{5B815038-252D-354E-A83C-061BD0CDCF0A}" srcOrd="1" destOrd="0" presId="urn:microsoft.com/office/officeart/2008/layout/LinedList"/>
    <dgm:cxn modelId="{3866BC96-24A5-0B43-A8C9-56ABFFAA3AF8}" type="presParOf" srcId="{5B815038-252D-354E-A83C-061BD0CDCF0A}" destId="{23FF1746-5D16-5243-8370-492DCFC3A66F}" srcOrd="0" destOrd="0" presId="urn:microsoft.com/office/officeart/2008/layout/LinedList"/>
    <dgm:cxn modelId="{D2953804-4CEF-124B-BE7E-42DD2E2BF4B0}" type="presParOf" srcId="{5B815038-252D-354E-A83C-061BD0CDCF0A}" destId="{B8BACFF4-F9C6-6B45-8230-7F07E9349B9F}" srcOrd="1" destOrd="0" presId="urn:microsoft.com/office/officeart/2008/layout/LinedList"/>
    <dgm:cxn modelId="{03197F23-B22E-7E41-BCAD-8F746B4EF491}" type="presParOf" srcId="{FA2E199D-9706-784C-BF8D-C11FA48D828E}" destId="{697F5E74-FF00-DA4D-B9E6-B19BB3903899}" srcOrd="2" destOrd="0" presId="urn:microsoft.com/office/officeart/2008/layout/LinedList"/>
    <dgm:cxn modelId="{FC4E5E50-9E90-3E45-BB90-12C986B0EAA3}" type="presParOf" srcId="{FA2E199D-9706-784C-BF8D-C11FA48D828E}" destId="{8FCE3E62-7685-1C4D-8C66-4FDAF52A257E}" srcOrd="3" destOrd="0" presId="urn:microsoft.com/office/officeart/2008/layout/LinedList"/>
    <dgm:cxn modelId="{37799F6A-2C0B-0048-A9FE-54CECA34A161}" type="presParOf" srcId="{8FCE3E62-7685-1C4D-8C66-4FDAF52A257E}" destId="{E162EB2C-AAE2-FB42-A12C-DBCA093D9C90}" srcOrd="0" destOrd="0" presId="urn:microsoft.com/office/officeart/2008/layout/LinedList"/>
    <dgm:cxn modelId="{C4BBA22A-96A6-A44E-98B2-618559920792}" type="presParOf" srcId="{8FCE3E62-7685-1C4D-8C66-4FDAF52A257E}" destId="{2A4349AC-ABE0-AE40-84A1-568EEB8B8DE4}" srcOrd="1" destOrd="0" presId="urn:microsoft.com/office/officeart/2008/layout/LinedList"/>
    <dgm:cxn modelId="{51F9041F-44B1-6B43-B849-1420EB07D37D}" type="presParOf" srcId="{FA2E199D-9706-784C-BF8D-C11FA48D828E}" destId="{F060227E-3C64-DF43-A629-74582348EC41}" srcOrd="4" destOrd="0" presId="urn:microsoft.com/office/officeart/2008/layout/LinedList"/>
    <dgm:cxn modelId="{4D9A3BDB-FFF3-EF49-AE5B-A7957F94F644}" type="presParOf" srcId="{FA2E199D-9706-784C-BF8D-C11FA48D828E}" destId="{50B2BD14-9965-0D4B-807B-4A3AEB64816D}" srcOrd="5" destOrd="0" presId="urn:microsoft.com/office/officeart/2008/layout/LinedList"/>
    <dgm:cxn modelId="{3C92FEFE-5597-D445-A8F3-AE8AC0BD84EB}" type="presParOf" srcId="{50B2BD14-9965-0D4B-807B-4A3AEB64816D}" destId="{145E2896-2F88-084C-BB54-918A702172B5}" srcOrd="0" destOrd="0" presId="urn:microsoft.com/office/officeart/2008/layout/LinedList"/>
    <dgm:cxn modelId="{B4497D1C-6739-E34B-AF00-C6F475B69142}" type="presParOf" srcId="{50B2BD14-9965-0D4B-807B-4A3AEB64816D}" destId="{B7A6DB4F-188B-7046-A52D-BAD87F0169B2}" srcOrd="1" destOrd="0" presId="urn:microsoft.com/office/officeart/2008/layout/LinedList"/>
    <dgm:cxn modelId="{B5D0ACF1-1F73-354E-963B-55A2286B8AF6}" type="presParOf" srcId="{FA2E199D-9706-784C-BF8D-C11FA48D828E}" destId="{A6DDB0C9-8593-C64C-9EFD-B14E8F39829D}" srcOrd="6" destOrd="0" presId="urn:microsoft.com/office/officeart/2008/layout/LinedList"/>
    <dgm:cxn modelId="{AA1FCBD2-6D0B-9F40-9401-DBFFDAA420EC}" type="presParOf" srcId="{FA2E199D-9706-784C-BF8D-C11FA48D828E}" destId="{DAE06F28-5296-8D45-839B-AF4A59335AE2}" srcOrd="7" destOrd="0" presId="urn:microsoft.com/office/officeart/2008/layout/LinedList"/>
    <dgm:cxn modelId="{0F04F4D6-91EE-AC48-8DEF-CD11E8922D6B}" type="presParOf" srcId="{DAE06F28-5296-8D45-839B-AF4A59335AE2}" destId="{D524D908-63A8-C646-8E63-6E696208182F}" srcOrd="0" destOrd="0" presId="urn:microsoft.com/office/officeart/2008/layout/LinedList"/>
    <dgm:cxn modelId="{C649BBDB-1488-3B47-A697-B3899FAD3BB8}" type="presParOf" srcId="{DAE06F28-5296-8D45-839B-AF4A59335AE2}" destId="{9AFA1008-7770-674F-A58F-D1EAFF0DAD4B}" srcOrd="1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F39D590F-7B6D-4B41-9E33-D6A2CFA4C565}" type="doc">
      <dgm:prSet loTypeId="urn:microsoft.com/office/officeart/2008/layout/LinedList" loCatId="list" qsTypeId="urn:microsoft.com/office/officeart/2005/8/quickstyle/simple1" qsCatId="simple" csTypeId="urn:microsoft.com/office/officeart/2005/8/colors/colorful1" csCatId="colorful"/>
      <dgm:spPr/>
      <dgm:t>
        <a:bodyPr/>
        <a:lstStyle/>
        <a:p>
          <a:endParaRPr lang="en-US"/>
        </a:p>
      </dgm:t>
    </dgm:pt>
    <dgm:pt modelId="{0567AF15-44DC-4A2C-B61D-FD1A8EC7F42D}">
      <dgm:prSet/>
      <dgm:spPr/>
      <dgm:t>
        <a:bodyPr/>
        <a:lstStyle/>
        <a:p>
          <a:r>
            <a:rPr lang="en-US"/>
            <a:t>Cofactors are nonprotein enzyme helpers</a:t>
          </a:r>
        </a:p>
      </dgm:t>
    </dgm:pt>
    <dgm:pt modelId="{A163AC3D-382C-4BF8-9A12-A336A2A07269}" type="parTrans" cxnId="{4EEA36D3-619B-4D42-B692-7EF494A4BFA1}">
      <dgm:prSet/>
      <dgm:spPr/>
      <dgm:t>
        <a:bodyPr/>
        <a:lstStyle/>
        <a:p>
          <a:pPr algn="just"/>
          <a:endParaRPr lang="en-US"/>
        </a:p>
      </dgm:t>
    </dgm:pt>
    <dgm:pt modelId="{1B27EAE3-A1D8-4FD7-842A-2359EB506A02}" type="sibTrans" cxnId="{4EEA36D3-619B-4D42-B692-7EF494A4BFA1}">
      <dgm:prSet/>
      <dgm:spPr/>
      <dgm:t>
        <a:bodyPr/>
        <a:lstStyle/>
        <a:p>
          <a:endParaRPr lang="en-US"/>
        </a:p>
      </dgm:t>
    </dgm:pt>
    <dgm:pt modelId="{698F59E3-73BE-4219-A1E7-AA5704C88032}">
      <dgm:prSet/>
      <dgm:spPr/>
      <dgm:t>
        <a:bodyPr/>
        <a:lstStyle/>
        <a:p>
          <a:r>
            <a:rPr lang="en-US"/>
            <a:t>Cofactors may be inorganic (such as a metal in ionic form) or organic</a:t>
          </a:r>
        </a:p>
      </dgm:t>
    </dgm:pt>
    <dgm:pt modelId="{A55D9545-2C6F-4391-8AE2-AEDD58E67C03}" type="parTrans" cxnId="{8A4D6143-07FB-4753-8ACC-C084C476DBDC}">
      <dgm:prSet/>
      <dgm:spPr/>
      <dgm:t>
        <a:bodyPr/>
        <a:lstStyle/>
        <a:p>
          <a:pPr algn="just"/>
          <a:endParaRPr lang="en-US"/>
        </a:p>
      </dgm:t>
    </dgm:pt>
    <dgm:pt modelId="{3B6237C3-CF2A-4CAB-B078-C5290979C2CD}" type="sibTrans" cxnId="{8A4D6143-07FB-4753-8ACC-C084C476DBDC}">
      <dgm:prSet/>
      <dgm:spPr/>
      <dgm:t>
        <a:bodyPr/>
        <a:lstStyle/>
        <a:p>
          <a:endParaRPr lang="en-US"/>
        </a:p>
      </dgm:t>
    </dgm:pt>
    <dgm:pt modelId="{F7B98D0D-F69D-4902-B056-488CBAF0B736}">
      <dgm:prSet/>
      <dgm:spPr/>
      <dgm:t>
        <a:bodyPr/>
        <a:lstStyle/>
        <a:p>
          <a:r>
            <a:rPr lang="en-US"/>
            <a:t>An organic cofactor is called a coenzyme</a:t>
          </a:r>
        </a:p>
      </dgm:t>
    </dgm:pt>
    <dgm:pt modelId="{CF390FD7-AAB5-49DB-8577-5C7637ED4D31}" type="parTrans" cxnId="{20A4B343-6BE5-46D2-A30A-A1122F076888}">
      <dgm:prSet/>
      <dgm:spPr/>
      <dgm:t>
        <a:bodyPr/>
        <a:lstStyle/>
        <a:p>
          <a:pPr algn="just"/>
          <a:endParaRPr lang="en-US"/>
        </a:p>
      </dgm:t>
    </dgm:pt>
    <dgm:pt modelId="{6A40102F-8284-4AE0-8849-8786A7B14E9F}" type="sibTrans" cxnId="{20A4B343-6BE5-46D2-A30A-A1122F076888}">
      <dgm:prSet/>
      <dgm:spPr/>
      <dgm:t>
        <a:bodyPr/>
        <a:lstStyle/>
        <a:p>
          <a:endParaRPr lang="en-US"/>
        </a:p>
      </dgm:t>
    </dgm:pt>
    <dgm:pt modelId="{6B8DB4BD-CE6F-45FF-A54C-6358AACE0D99}">
      <dgm:prSet/>
      <dgm:spPr/>
      <dgm:t>
        <a:bodyPr/>
        <a:lstStyle/>
        <a:p>
          <a:r>
            <a:rPr lang="en-US"/>
            <a:t>Coenzymes include vitamins</a:t>
          </a:r>
        </a:p>
      </dgm:t>
    </dgm:pt>
    <dgm:pt modelId="{D68B9A5B-C231-4A84-B039-B90DA7955967}" type="parTrans" cxnId="{3F9A6322-28BF-42EC-9DBC-CEA2A5E0A0BA}">
      <dgm:prSet/>
      <dgm:spPr/>
      <dgm:t>
        <a:bodyPr/>
        <a:lstStyle/>
        <a:p>
          <a:pPr algn="just"/>
          <a:endParaRPr lang="en-US"/>
        </a:p>
      </dgm:t>
    </dgm:pt>
    <dgm:pt modelId="{D294BDB4-17AB-4096-BA9C-C89711305700}" type="sibTrans" cxnId="{3F9A6322-28BF-42EC-9DBC-CEA2A5E0A0BA}">
      <dgm:prSet/>
      <dgm:spPr/>
      <dgm:t>
        <a:bodyPr/>
        <a:lstStyle/>
        <a:p>
          <a:endParaRPr lang="en-US"/>
        </a:p>
      </dgm:t>
    </dgm:pt>
    <dgm:pt modelId="{5E303BB0-A76F-B74B-BEA8-F281D263AE54}" type="pres">
      <dgm:prSet presAssocID="{F39D590F-7B6D-4B41-9E33-D6A2CFA4C565}" presName="vert0" presStyleCnt="0">
        <dgm:presLayoutVars>
          <dgm:dir/>
          <dgm:animOne val="branch"/>
          <dgm:animLvl val="lvl"/>
        </dgm:presLayoutVars>
      </dgm:prSet>
      <dgm:spPr/>
    </dgm:pt>
    <dgm:pt modelId="{BA87E0DC-E7AD-AE4B-8981-DE9FFB7C2E8A}" type="pres">
      <dgm:prSet presAssocID="{0567AF15-44DC-4A2C-B61D-FD1A8EC7F42D}" presName="thickLine" presStyleLbl="alignNode1" presStyleIdx="0" presStyleCnt="4"/>
      <dgm:spPr/>
    </dgm:pt>
    <dgm:pt modelId="{9992D7C6-5B8F-5A48-8022-C68527F6A321}" type="pres">
      <dgm:prSet presAssocID="{0567AF15-44DC-4A2C-B61D-FD1A8EC7F42D}" presName="horz1" presStyleCnt="0"/>
      <dgm:spPr/>
    </dgm:pt>
    <dgm:pt modelId="{AFBF80C8-A148-0C46-93C0-74E2A2E70586}" type="pres">
      <dgm:prSet presAssocID="{0567AF15-44DC-4A2C-B61D-FD1A8EC7F42D}" presName="tx1" presStyleLbl="revTx" presStyleIdx="0" presStyleCnt="4"/>
      <dgm:spPr/>
    </dgm:pt>
    <dgm:pt modelId="{6F3C79A2-369F-BE4A-BA8B-A73B39752460}" type="pres">
      <dgm:prSet presAssocID="{0567AF15-44DC-4A2C-B61D-FD1A8EC7F42D}" presName="vert1" presStyleCnt="0"/>
      <dgm:spPr/>
    </dgm:pt>
    <dgm:pt modelId="{8F608CCF-3725-E445-A12C-2E0CFF0C0BCB}" type="pres">
      <dgm:prSet presAssocID="{698F59E3-73BE-4219-A1E7-AA5704C88032}" presName="thickLine" presStyleLbl="alignNode1" presStyleIdx="1" presStyleCnt="4"/>
      <dgm:spPr/>
    </dgm:pt>
    <dgm:pt modelId="{DF265E48-C6A9-6246-A760-F6A350DF573B}" type="pres">
      <dgm:prSet presAssocID="{698F59E3-73BE-4219-A1E7-AA5704C88032}" presName="horz1" presStyleCnt="0"/>
      <dgm:spPr/>
    </dgm:pt>
    <dgm:pt modelId="{09649E66-F688-164F-89D3-3A16EC0E1DB4}" type="pres">
      <dgm:prSet presAssocID="{698F59E3-73BE-4219-A1E7-AA5704C88032}" presName="tx1" presStyleLbl="revTx" presStyleIdx="1" presStyleCnt="4"/>
      <dgm:spPr/>
    </dgm:pt>
    <dgm:pt modelId="{A7625FBC-7EAD-D54C-9A53-E978BF5D11E0}" type="pres">
      <dgm:prSet presAssocID="{698F59E3-73BE-4219-A1E7-AA5704C88032}" presName="vert1" presStyleCnt="0"/>
      <dgm:spPr/>
    </dgm:pt>
    <dgm:pt modelId="{142592EE-AF49-9441-BE51-B911273024F9}" type="pres">
      <dgm:prSet presAssocID="{F7B98D0D-F69D-4902-B056-488CBAF0B736}" presName="thickLine" presStyleLbl="alignNode1" presStyleIdx="2" presStyleCnt="4"/>
      <dgm:spPr/>
    </dgm:pt>
    <dgm:pt modelId="{D7899CB1-16CE-4046-BC1D-F05FDB6DFE65}" type="pres">
      <dgm:prSet presAssocID="{F7B98D0D-F69D-4902-B056-488CBAF0B736}" presName="horz1" presStyleCnt="0"/>
      <dgm:spPr/>
    </dgm:pt>
    <dgm:pt modelId="{EF2DC5A5-A78F-EA4F-A0CA-2D6544621D66}" type="pres">
      <dgm:prSet presAssocID="{F7B98D0D-F69D-4902-B056-488CBAF0B736}" presName="tx1" presStyleLbl="revTx" presStyleIdx="2" presStyleCnt="4"/>
      <dgm:spPr/>
    </dgm:pt>
    <dgm:pt modelId="{CE8A9755-589E-CE42-A880-D02D72E35B71}" type="pres">
      <dgm:prSet presAssocID="{F7B98D0D-F69D-4902-B056-488CBAF0B736}" presName="vert1" presStyleCnt="0"/>
      <dgm:spPr/>
    </dgm:pt>
    <dgm:pt modelId="{799F99AB-58EC-3F4C-9C70-6B3B2B0EC2A2}" type="pres">
      <dgm:prSet presAssocID="{6B8DB4BD-CE6F-45FF-A54C-6358AACE0D99}" presName="thickLine" presStyleLbl="alignNode1" presStyleIdx="3" presStyleCnt="4"/>
      <dgm:spPr/>
    </dgm:pt>
    <dgm:pt modelId="{1FA0EEF3-E975-7B4E-9EFB-F9E4C42D2E73}" type="pres">
      <dgm:prSet presAssocID="{6B8DB4BD-CE6F-45FF-A54C-6358AACE0D99}" presName="horz1" presStyleCnt="0"/>
      <dgm:spPr/>
    </dgm:pt>
    <dgm:pt modelId="{F9CDDF29-97A4-6A4C-AE54-3460ADFBDEEC}" type="pres">
      <dgm:prSet presAssocID="{6B8DB4BD-CE6F-45FF-A54C-6358AACE0D99}" presName="tx1" presStyleLbl="revTx" presStyleIdx="3" presStyleCnt="4"/>
      <dgm:spPr/>
    </dgm:pt>
    <dgm:pt modelId="{581E249B-8363-E44B-9C40-1F2AFBF119C2}" type="pres">
      <dgm:prSet presAssocID="{6B8DB4BD-CE6F-45FF-A54C-6358AACE0D99}" presName="vert1" presStyleCnt="0"/>
      <dgm:spPr/>
    </dgm:pt>
  </dgm:ptLst>
  <dgm:cxnLst>
    <dgm:cxn modelId="{94C9BF15-53AA-4C4C-8CE5-006274F54B89}" type="presOf" srcId="{F7B98D0D-F69D-4902-B056-488CBAF0B736}" destId="{EF2DC5A5-A78F-EA4F-A0CA-2D6544621D66}" srcOrd="0" destOrd="0" presId="urn:microsoft.com/office/officeart/2008/layout/LinedList"/>
    <dgm:cxn modelId="{3F9A6322-28BF-42EC-9DBC-CEA2A5E0A0BA}" srcId="{F39D590F-7B6D-4B41-9E33-D6A2CFA4C565}" destId="{6B8DB4BD-CE6F-45FF-A54C-6358AACE0D99}" srcOrd="3" destOrd="0" parTransId="{D68B9A5B-C231-4A84-B039-B90DA7955967}" sibTransId="{D294BDB4-17AB-4096-BA9C-C89711305700}"/>
    <dgm:cxn modelId="{8A4D6143-07FB-4753-8ACC-C084C476DBDC}" srcId="{F39D590F-7B6D-4B41-9E33-D6A2CFA4C565}" destId="{698F59E3-73BE-4219-A1E7-AA5704C88032}" srcOrd="1" destOrd="0" parTransId="{A55D9545-2C6F-4391-8AE2-AEDD58E67C03}" sibTransId="{3B6237C3-CF2A-4CAB-B078-C5290979C2CD}"/>
    <dgm:cxn modelId="{20A4B343-6BE5-46D2-A30A-A1122F076888}" srcId="{F39D590F-7B6D-4B41-9E33-D6A2CFA4C565}" destId="{F7B98D0D-F69D-4902-B056-488CBAF0B736}" srcOrd="2" destOrd="0" parTransId="{CF390FD7-AAB5-49DB-8577-5C7637ED4D31}" sibTransId="{6A40102F-8284-4AE0-8849-8786A7B14E9F}"/>
    <dgm:cxn modelId="{737C6456-881A-7E47-AA3D-4ACC05F9B160}" type="presOf" srcId="{6B8DB4BD-CE6F-45FF-A54C-6358AACE0D99}" destId="{F9CDDF29-97A4-6A4C-AE54-3460ADFBDEEC}" srcOrd="0" destOrd="0" presId="urn:microsoft.com/office/officeart/2008/layout/LinedList"/>
    <dgm:cxn modelId="{2BEE3488-AA08-5F4E-A0B8-442BBD749D1A}" type="presOf" srcId="{F39D590F-7B6D-4B41-9E33-D6A2CFA4C565}" destId="{5E303BB0-A76F-B74B-BEA8-F281D263AE54}" srcOrd="0" destOrd="0" presId="urn:microsoft.com/office/officeart/2008/layout/LinedList"/>
    <dgm:cxn modelId="{EEDE28AA-C051-5C49-88EB-8AF99B9FBF37}" type="presOf" srcId="{698F59E3-73BE-4219-A1E7-AA5704C88032}" destId="{09649E66-F688-164F-89D3-3A16EC0E1DB4}" srcOrd="0" destOrd="0" presId="urn:microsoft.com/office/officeart/2008/layout/LinedList"/>
    <dgm:cxn modelId="{4EEA36D3-619B-4D42-B692-7EF494A4BFA1}" srcId="{F39D590F-7B6D-4B41-9E33-D6A2CFA4C565}" destId="{0567AF15-44DC-4A2C-B61D-FD1A8EC7F42D}" srcOrd="0" destOrd="0" parTransId="{A163AC3D-382C-4BF8-9A12-A336A2A07269}" sibTransId="{1B27EAE3-A1D8-4FD7-842A-2359EB506A02}"/>
    <dgm:cxn modelId="{267AC4E2-F5F0-644E-A84D-49E99B35ED45}" type="presOf" srcId="{0567AF15-44DC-4A2C-B61D-FD1A8EC7F42D}" destId="{AFBF80C8-A148-0C46-93C0-74E2A2E70586}" srcOrd="0" destOrd="0" presId="urn:microsoft.com/office/officeart/2008/layout/LinedList"/>
    <dgm:cxn modelId="{EEB027B8-8B0D-6B43-B233-8989FD9A2B30}" type="presParOf" srcId="{5E303BB0-A76F-B74B-BEA8-F281D263AE54}" destId="{BA87E0DC-E7AD-AE4B-8981-DE9FFB7C2E8A}" srcOrd="0" destOrd="0" presId="urn:microsoft.com/office/officeart/2008/layout/LinedList"/>
    <dgm:cxn modelId="{B612B931-4AB9-014B-B13F-79DAFE5B62BC}" type="presParOf" srcId="{5E303BB0-A76F-B74B-BEA8-F281D263AE54}" destId="{9992D7C6-5B8F-5A48-8022-C68527F6A321}" srcOrd="1" destOrd="0" presId="urn:microsoft.com/office/officeart/2008/layout/LinedList"/>
    <dgm:cxn modelId="{EAD803DE-182C-9E4B-94F0-4B75516DD2B7}" type="presParOf" srcId="{9992D7C6-5B8F-5A48-8022-C68527F6A321}" destId="{AFBF80C8-A148-0C46-93C0-74E2A2E70586}" srcOrd="0" destOrd="0" presId="urn:microsoft.com/office/officeart/2008/layout/LinedList"/>
    <dgm:cxn modelId="{7C764916-E8C1-3B4F-A15F-69D7640B73EB}" type="presParOf" srcId="{9992D7C6-5B8F-5A48-8022-C68527F6A321}" destId="{6F3C79A2-369F-BE4A-BA8B-A73B39752460}" srcOrd="1" destOrd="0" presId="urn:microsoft.com/office/officeart/2008/layout/LinedList"/>
    <dgm:cxn modelId="{B59DDF6F-B4CE-5F46-A898-CAF8DC301FD2}" type="presParOf" srcId="{5E303BB0-A76F-B74B-BEA8-F281D263AE54}" destId="{8F608CCF-3725-E445-A12C-2E0CFF0C0BCB}" srcOrd="2" destOrd="0" presId="urn:microsoft.com/office/officeart/2008/layout/LinedList"/>
    <dgm:cxn modelId="{0D115152-14D8-6342-A1C4-C6BF3B848758}" type="presParOf" srcId="{5E303BB0-A76F-B74B-BEA8-F281D263AE54}" destId="{DF265E48-C6A9-6246-A760-F6A350DF573B}" srcOrd="3" destOrd="0" presId="urn:microsoft.com/office/officeart/2008/layout/LinedList"/>
    <dgm:cxn modelId="{90804E21-5217-0846-A28E-187F3705008A}" type="presParOf" srcId="{DF265E48-C6A9-6246-A760-F6A350DF573B}" destId="{09649E66-F688-164F-89D3-3A16EC0E1DB4}" srcOrd="0" destOrd="0" presId="urn:microsoft.com/office/officeart/2008/layout/LinedList"/>
    <dgm:cxn modelId="{DC91DE79-5290-264F-88AA-84EF3CD876BA}" type="presParOf" srcId="{DF265E48-C6A9-6246-A760-F6A350DF573B}" destId="{A7625FBC-7EAD-D54C-9A53-E978BF5D11E0}" srcOrd="1" destOrd="0" presId="urn:microsoft.com/office/officeart/2008/layout/LinedList"/>
    <dgm:cxn modelId="{66764F1C-F163-A742-88B7-C306A5BA3441}" type="presParOf" srcId="{5E303BB0-A76F-B74B-BEA8-F281D263AE54}" destId="{142592EE-AF49-9441-BE51-B911273024F9}" srcOrd="4" destOrd="0" presId="urn:microsoft.com/office/officeart/2008/layout/LinedList"/>
    <dgm:cxn modelId="{21CCB5A2-6FBF-A44F-8DDF-55E44ADA6A5E}" type="presParOf" srcId="{5E303BB0-A76F-B74B-BEA8-F281D263AE54}" destId="{D7899CB1-16CE-4046-BC1D-F05FDB6DFE65}" srcOrd="5" destOrd="0" presId="urn:microsoft.com/office/officeart/2008/layout/LinedList"/>
    <dgm:cxn modelId="{B0F6135A-C881-FD4C-9BAB-60C136763A59}" type="presParOf" srcId="{D7899CB1-16CE-4046-BC1D-F05FDB6DFE65}" destId="{EF2DC5A5-A78F-EA4F-A0CA-2D6544621D66}" srcOrd="0" destOrd="0" presId="urn:microsoft.com/office/officeart/2008/layout/LinedList"/>
    <dgm:cxn modelId="{19A54603-3552-C040-92E3-BB0A9B6AF70C}" type="presParOf" srcId="{D7899CB1-16CE-4046-BC1D-F05FDB6DFE65}" destId="{CE8A9755-589E-CE42-A880-D02D72E35B71}" srcOrd="1" destOrd="0" presId="urn:microsoft.com/office/officeart/2008/layout/LinedList"/>
    <dgm:cxn modelId="{AF273B13-5B95-AC42-890F-2F3BEADE46F0}" type="presParOf" srcId="{5E303BB0-A76F-B74B-BEA8-F281D263AE54}" destId="{799F99AB-58EC-3F4C-9C70-6B3B2B0EC2A2}" srcOrd="6" destOrd="0" presId="urn:microsoft.com/office/officeart/2008/layout/LinedList"/>
    <dgm:cxn modelId="{937208A5-1888-9440-9984-80A3FB97AC33}" type="presParOf" srcId="{5E303BB0-A76F-B74B-BEA8-F281D263AE54}" destId="{1FA0EEF3-E975-7B4E-9EFB-F9E4C42D2E73}" srcOrd="7" destOrd="0" presId="urn:microsoft.com/office/officeart/2008/layout/LinedList"/>
    <dgm:cxn modelId="{05F51D45-96BA-5F40-8519-D0812210A8DE}" type="presParOf" srcId="{1FA0EEF3-E975-7B4E-9EFB-F9E4C42D2E73}" destId="{F9CDDF29-97A4-6A4C-AE54-3460ADFBDEEC}" srcOrd="0" destOrd="0" presId="urn:microsoft.com/office/officeart/2008/layout/LinedList"/>
    <dgm:cxn modelId="{BB233D2E-0794-F04D-B60A-B7BC71C96588}" type="presParOf" srcId="{1FA0EEF3-E975-7B4E-9EFB-F9E4C42D2E73}" destId="{581E249B-8363-E44B-9C40-1F2AFBF119C2}" srcOrd="1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F57573E4-5C18-4102-ABB9-8079EEBA29F0}" type="doc">
      <dgm:prSet loTypeId="urn:microsoft.com/office/officeart/2005/8/layout/hierarchy1" loCatId="hierarchy" qsTypeId="urn:microsoft.com/office/officeart/2005/8/quickstyle/simple1" qsCatId="simple" csTypeId="urn:microsoft.com/office/officeart/2005/8/colors/accent0_3" csCatId="mainScheme"/>
      <dgm:spPr/>
      <dgm:t>
        <a:bodyPr/>
        <a:lstStyle/>
        <a:p>
          <a:endParaRPr lang="en-US"/>
        </a:p>
      </dgm:t>
    </dgm:pt>
    <dgm:pt modelId="{5E8962E1-86A9-4219-A2F4-F15D8C761011}">
      <dgm:prSet/>
      <dgm:spPr/>
      <dgm:t>
        <a:bodyPr/>
        <a:lstStyle/>
        <a:p>
          <a:r>
            <a:rPr lang="en-US"/>
            <a:t>Structures within the cell help bring order to metabolic pathways</a:t>
          </a:r>
        </a:p>
      </dgm:t>
    </dgm:pt>
    <dgm:pt modelId="{C635978A-95EE-430B-AB59-3BE80581176F}" type="parTrans" cxnId="{1CD67B75-744D-4831-8327-3A2CBB7C7340}">
      <dgm:prSet/>
      <dgm:spPr/>
      <dgm:t>
        <a:bodyPr/>
        <a:lstStyle/>
        <a:p>
          <a:endParaRPr lang="en-US"/>
        </a:p>
      </dgm:t>
    </dgm:pt>
    <dgm:pt modelId="{2E94E26E-0C1C-4100-9D85-36D797538E68}" type="sibTrans" cxnId="{1CD67B75-744D-4831-8327-3A2CBB7C7340}">
      <dgm:prSet/>
      <dgm:spPr/>
      <dgm:t>
        <a:bodyPr/>
        <a:lstStyle/>
        <a:p>
          <a:endParaRPr lang="en-US"/>
        </a:p>
      </dgm:t>
    </dgm:pt>
    <dgm:pt modelId="{931992AB-3F34-48D8-A1D6-5376E799428C}">
      <dgm:prSet/>
      <dgm:spPr/>
      <dgm:t>
        <a:bodyPr/>
        <a:lstStyle/>
        <a:p>
          <a:r>
            <a:rPr lang="en-US"/>
            <a:t>Some enzymes act as structural components of membranes</a:t>
          </a:r>
        </a:p>
      </dgm:t>
    </dgm:pt>
    <dgm:pt modelId="{620FBB15-9C2D-446E-A117-FC85D806D26F}" type="parTrans" cxnId="{BF153619-E0A9-48D1-BA80-61439D90566B}">
      <dgm:prSet/>
      <dgm:spPr/>
      <dgm:t>
        <a:bodyPr/>
        <a:lstStyle/>
        <a:p>
          <a:endParaRPr lang="en-US"/>
        </a:p>
      </dgm:t>
    </dgm:pt>
    <dgm:pt modelId="{06FE05CD-0AFE-4791-B840-10884B45FF07}" type="sibTrans" cxnId="{BF153619-E0A9-48D1-BA80-61439D90566B}">
      <dgm:prSet/>
      <dgm:spPr/>
      <dgm:t>
        <a:bodyPr/>
        <a:lstStyle/>
        <a:p>
          <a:endParaRPr lang="en-US"/>
        </a:p>
      </dgm:t>
    </dgm:pt>
    <dgm:pt modelId="{367058E8-8281-487E-B282-CAC661061122}">
      <dgm:prSet/>
      <dgm:spPr/>
      <dgm:t>
        <a:bodyPr/>
        <a:lstStyle/>
        <a:p>
          <a:r>
            <a:rPr lang="en-US"/>
            <a:t>In eukaryotic cells, some enzymes reside in specific organelles; for example, enzymes for cellular respiration are located in mitochondria</a:t>
          </a:r>
        </a:p>
      </dgm:t>
    </dgm:pt>
    <dgm:pt modelId="{CA728A68-B2CB-431C-A975-6C440EB3ACD8}" type="parTrans" cxnId="{7313EBA4-127F-411D-A6C6-52545D9AD94C}">
      <dgm:prSet/>
      <dgm:spPr/>
      <dgm:t>
        <a:bodyPr/>
        <a:lstStyle/>
        <a:p>
          <a:endParaRPr lang="en-US"/>
        </a:p>
      </dgm:t>
    </dgm:pt>
    <dgm:pt modelId="{23808BF5-4F1D-4FCA-A6D3-42D190B5FAED}" type="sibTrans" cxnId="{7313EBA4-127F-411D-A6C6-52545D9AD94C}">
      <dgm:prSet/>
      <dgm:spPr/>
      <dgm:t>
        <a:bodyPr/>
        <a:lstStyle/>
        <a:p>
          <a:endParaRPr lang="en-US"/>
        </a:p>
      </dgm:t>
    </dgm:pt>
    <dgm:pt modelId="{FE23F0A8-846A-2B4E-B537-C96D894E4BE4}" type="pres">
      <dgm:prSet presAssocID="{F57573E4-5C18-4102-ABB9-8079EEBA29F0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</dgm:pt>
    <dgm:pt modelId="{0291BD73-2BC2-6948-8C1A-CA446A0C70F9}" type="pres">
      <dgm:prSet presAssocID="{5E8962E1-86A9-4219-A2F4-F15D8C761011}" presName="hierRoot1" presStyleCnt="0"/>
      <dgm:spPr/>
    </dgm:pt>
    <dgm:pt modelId="{A7D5F707-BB40-D143-9B31-29429DDE2B60}" type="pres">
      <dgm:prSet presAssocID="{5E8962E1-86A9-4219-A2F4-F15D8C761011}" presName="composite" presStyleCnt="0"/>
      <dgm:spPr/>
    </dgm:pt>
    <dgm:pt modelId="{788EC7E3-B25F-0F4D-B832-E152EE8154AB}" type="pres">
      <dgm:prSet presAssocID="{5E8962E1-86A9-4219-A2F4-F15D8C761011}" presName="background" presStyleLbl="node0" presStyleIdx="0" presStyleCnt="3"/>
      <dgm:spPr/>
    </dgm:pt>
    <dgm:pt modelId="{33C404CC-9775-334C-8E09-54705374A6D2}" type="pres">
      <dgm:prSet presAssocID="{5E8962E1-86A9-4219-A2F4-F15D8C761011}" presName="text" presStyleLbl="fgAcc0" presStyleIdx="0" presStyleCnt="3">
        <dgm:presLayoutVars>
          <dgm:chPref val="3"/>
        </dgm:presLayoutVars>
      </dgm:prSet>
      <dgm:spPr/>
    </dgm:pt>
    <dgm:pt modelId="{E1D91834-88C6-5D4C-86D7-87349914BEDC}" type="pres">
      <dgm:prSet presAssocID="{5E8962E1-86A9-4219-A2F4-F15D8C761011}" presName="hierChild2" presStyleCnt="0"/>
      <dgm:spPr/>
    </dgm:pt>
    <dgm:pt modelId="{9C0ED3D2-ED29-9340-9E77-B616D9C6B21D}" type="pres">
      <dgm:prSet presAssocID="{931992AB-3F34-48D8-A1D6-5376E799428C}" presName="hierRoot1" presStyleCnt="0"/>
      <dgm:spPr/>
    </dgm:pt>
    <dgm:pt modelId="{F40BA83F-F9DC-D94B-80A2-4EA61DB82AFE}" type="pres">
      <dgm:prSet presAssocID="{931992AB-3F34-48D8-A1D6-5376E799428C}" presName="composite" presStyleCnt="0"/>
      <dgm:spPr/>
    </dgm:pt>
    <dgm:pt modelId="{26C625BC-5862-3F48-A8F3-2251DE9F9867}" type="pres">
      <dgm:prSet presAssocID="{931992AB-3F34-48D8-A1D6-5376E799428C}" presName="background" presStyleLbl="node0" presStyleIdx="1" presStyleCnt="3"/>
      <dgm:spPr/>
    </dgm:pt>
    <dgm:pt modelId="{1AC9BC16-77E3-8B4A-90F6-28036CC7BEDE}" type="pres">
      <dgm:prSet presAssocID="{931992AB-3F34-48D8-A1D6-5376E799428C}" presName="text" presStyleLbl="fgAcc0" presStyleIdx="1" presStyleCnt="3">
        <dgm:presLayoutVars>
          <dgm:chPref val="3"/>
        </dgm:presLayoutVars>
      </dgm:prSet>
      <dgm:spPr/>
    </dgm:pt>
    <dgm:pt modelId="{1F8E7AB1-7045-E84D-92CA-A29B4238E95E}" type="pres">
      <dgm:prSet presAssocID="{931992AB-3F34-48D8-A1D6-5376E799428C}" presName="hierChild2" presStyleCnt="0"/>
      <dgm:spPr/>
    </dgm:pt>
    <dgm:pt modelId="{5AAE1306-7E5D-7947-91AE-3ECD97CD0F75}" type="pres">
      <dgm:prSet presAssocID="{367058E8-8281-487E-B282-CAC661061122}" presName="hierRoot1" presStyleCnt="0"/>
      <dgm:spPr/>
    </dgm:pt>
    <dgm:pt modelId="{D844C5D1-0CD4-AD49-B073-3BC58C88DC48}" type="pres">
      <dgm:prSet presAssocID="{367058E8-8281-487E-B282-CAC661061122}" presName="composite" presStyleCnt="0"/>
      <dgm:spPr/>
    </dgm:pt>
    <dgm:pt modelId="{ED2E981A-E59E-2443-AE93-D61729719854}" type="pres">
      <dgm:prSet presAssocID="{367058E8-8281-487E-B282-CAC661061122}" presName="background" presStyleLbl="node0" presStyleIdx="2" presStyleCnt="3"/>
      <dgm:spPr/>
    </dgm:pt>
    <dgm:pt modelId="{1AA90E93-3833-5D43-9E25-5A6B87C57BF0}" type="pres">
      <dgm:prSet presAssocID="{367058E8-8281-487E-B282-CAC661061122}" presName="text" presStyleLbl="fgAcc0" presStyleIdx="2" presStyleCnt="3">
        <dgm:presLayoutVars>
          <dgm:chPref val="3"/>
        </dgm:presLayoutVars>
      </dgm:prSet>
      <dgm:spPr/>
    </dgm:pt>
    <dgm:pt modelId="{5229F45C-3598-4945-A80A-B2CDE12B256F}" type="pres">
      <dgm:prSet presAssocID="{367058E8-8281-487E-B282-CAC661061122}" presName="hierChild2" presStyleCnt="0"/>
      <dgm:spPr/>
    </dgm:pt>
  </dgm:ptLst>
  <dgm:cxnLst>
    <dgm:cxn modelId="{BB2D1412-BEDE-944F-92AA-3650C1A7F238}" type="presOf" srcId="{5E8962E1-86A9-4219-A2F4-F15D8C761011}" destId="{33C404CC-9775-334C-8E09-54705374A6D2}" srcOrd="0" destOrd="0" presId="urn:microsoft.com/office/officeart/2005/8/layout/hierarchy1"/>
    <dgm:cxn modelId="{BF153619-E0A9-48D1-BA80-61439D90566B}" srcId="{F57573E4-5C18-4102-ABB9-8079EEBA29F0}" destId="{931992AB-3F34-48D8-A1D6-5376E799428C}" srcOrd="1" destOrd="0" parTransId="{620FBB15-9C2D-446E-A117-FC85D806D26F}" sibTransId="{06FE05CD-0AFE-4791-B840-10884B45FF07}"/>
    <dgm:cxn modelId="{4FC12E31-9A35-9A4E-A7B0-F92DF1152F1C}" type="presOf" srcId="{F57573E4-5C18-4102-ABB9-8079EEBA29F0}" destId="{FE23F0A8-846A-2B4E-B537-C96D894E4BE4}" srcOrd="0" destOrd="0" presId="urn:microsoft.com/office/officeart/2005/8/layout/hierarchy1"/>
    <dgm:cxn modelId="{1CD67B75-744D-4831-8327-3A2CBB7C7340}" srcId="{F57573E4-5C18-4102-ABB9-8079EEBA29F0}" destId="{5E8962E1-86A9-4219-A2F4-F15D8C761011}" srcOrd="0" destOrd="0" parTransId="{C635978A-95EE-430B-AB59-3BE80581176F}" sibTransId="{2E94E26E-0C1C-4100-9D85-36D797538E68}"/>
    <dgm:cxn modelId="{53565696-6F72-124F-9BD8-088BB97FE3B7}" type="presOf" srcId="{367058E8-8281-487E-B282-CAC661061122}" destId="{1AA90E93-3833-5D43-9E25-5A6B87C57BF0}" srcOrd="0" destOrd="0" presId="urn:microsoft.com/office/officeart/2005/8/layout/hierarchy1"/>
    <dgm:cxn modelId="{73C52299-32C0-8D4C-BE7D-87C0ECA439C1}" type="presOf" srcId="{931992AB-3F34-48D8-A1D6-5376E799428C}" destId="{1AC9BC16-77E3-8B4A-90F6-28036CC7BEDE}" srcOrd="0" destOrd="0" presId="urn:microsoft.com/office/officeart/2005/8/layout/hierarchy1"/>
    <dgm:cxn modelId="{7313EBA4-127F-411D-A6C6-52545D9AD94C}" srcId="{F57573E4-5C18-4102-ABB9-8079EEBA29F0}" destId="{367058E8-8281-487E-B282-CAC661061122}" srcOrd="2" destOrd="0" parTransId="{CA728A68-B2CB-431C-A975-6C440EB3ACD8}" sibTransId="{23808BF5-4F1D-4FCA-A6D3-42D190B5FAED}"/>
    <dgm:cxn modelId="{1E3A56EB-87A6-E547-956A-4A938339F082}" type="presParOf" srcId="{FE23F0A8-846A-2B4E-B537-C96D894E4BE4}" destId="{0291BD73-2BC2-6948-8C1A-CA446A0C70F9}" srcOrd="0" destOrd="0" presId="urn:microsoft.com/office/officeart/2005/8/layout/hierarchy1"/>
    <dgm:cxn modelId="{70100E5F-0B57-1743-9F85-759470B5206D}" type="presParOf" srcId="{0291BD73-2BC2-6948-8C1A-CA446A0C70F9}" destId="{A7D5F707-BB40-D143-9B31-29429DDE2B60}" srcOrd="0" destOrd="0" presId="urn:microsoft.com/office/officeart/2005/8/layout/hierarchy1"/>
    <dgm:cxn modelId="{9CEB9DD2-0A46-C24D-B1DC-BF3C0FA387D6}" type="presParOf" srcId="{A7D5F707-BB40-D143-9B31-29429DDE2B60}" destId="{788EC7E3-B25F-0F4D-B832-E152EE8154AB}" srcOrd="0" destOrd="0" presId="urn:microsoft.com/office/officeart/2005/8/layout/hierarchy1"/>
    <dgm:cxn modelId="{460F08EF-E638-6543-8BD7-EC384238A39F}" type="presParOf" srcId="{A7D5F707-BB40-D143-9B31-29429DDE2B60}" destId="{33C404CC-9775-334C-8E09-54705374A6D2}" srcOrd="1" destOrd="0" presId="urn:microsoft.com/office/officeart/2005/8/layout/hierarchy1"/>
    <dgm:cxn modelId="{A082FA2E-6F14-1244-AE51-0E48C556095A}" type="presParOf" srcId="{0291BD73-2BC2-6948-8C1A-CA446A0C70F9}" destId="{E1D91834-88C6-5D4C-86D7-87349914BEDC}" srcOrd="1" destOrd="0" presId="urn:microsoft.com/office/officeart/2005/8/layout/hierarchy1"/>
    <dgm:cxn modelId="{338AB18D-5DA9-B743-8291-721527C261C8}" type="presParOf" srcId="{FE23F0A8-846A-2B4E-B537-C96D894E4BE4}" destId="{9C0ED3D2-ED29-9340-9E77-B616D9C6B21D}" srcOrd="1" destOrd="0" presId="urn:microsoft.com/office/officeart/2005/8/layout/hierarchy1"/>
    <dgm:cxn modelId="{06717297-FEB1-7F4B-AE42-02BE9065E99A}" type="presParOf" srcId="{9C0ED3D2-ED29-9340-9E77-B616D9C6B21D}" destId="{F40BA83F-F9DC-D94B-80A2-4EA61DB82AFE}" srcOrd="0" destOrd="0" presId="urn:microsoft.com/office/officeart/2005/8/layout/hierarchy1"/>
    <dgm:cxn modelId="{086B6B1B-8570-3C4D-A1CE-C28532245CA0}" type="presParOf" srcId="{F40BA83F-F9DC-D94B-80A2-4EA61DB82AFE}" destId="{26C625BC-5862-3F48-A8F3-2251DE9F9867}" srcOrd="0" destOrd="0" presId="urn:microsoft.com/office/officeart/2005/8/layout/hierarchy1"/>
    <dgm:cxn modelId="{0B5B9BDC-7B69-FA44-A16E-2487F7C5F6D7}" type="presParOf" srcId="{F40BA83F-F9DC-D94B-80A2-4EA61DB82AFE}" destId="{1AC9BC16-77E3-8B4A-90F6-28036CC7BEDE}" srcOrd="1" destOrd="0" presId="urn:microsoft.com/office/officeart/2005/8/layout/hierarchy1"/>
    <dgm:cxn modelId="{B87A9881-1E30-7943-8282-DF0098700B4E}" type="presParOf" srcId="{9C0ED3D2-ED29-9340-9E77-B616D9C6B21D}" destId="{1F8E7AB1-7045-E84D-92CA-A29B4238E95E}" srcOrd="1" destOrd="0" presId="urn:microsoft.com/office/officeart/2005/8/layout/hierarchy1"/>
    <dgm:cxn modelId="{6E4CCADF-B253-F94C-9D29-325A69725E3D}" type="presParOf" srcId="{FE23F0A8-846A-2B4E-B537-C96D894E4BE4}" destId="{5AAE1306-7E5D-7947-91AE-3ECD97CD0F75}" srcOrd="2" destOrd="0" presId="urn:microsoft.com/office/officeart/2005/8/layout/hierarchy1"/>
    <dgm:cxn modelId="{128644EE-87E4-794A-8C99-68A37A18F1C2}" type="presParOf" srcId="{5AAE1306-7E5D-7947-91AE-3ECD97CD0F75}" destId="{D844C5D1-0CD4-AD49-B073-3BC58C88DC48}" srcOrd="0" destOrd="0" presId="urn:microsoft.com/office/officeart/2005/8/layout/hierarchy1"/>
    <dgm:cxn modelId="{31CDA5F2-A038-2845-B6BE-B059E1B8FE7E}" type="presParOf" srcId="{D844C5D1-0CD4-AD49-B073-3BC58C88DC48}" destId="{ED2E981A-E59E-2443-AE93-D61729719854}" srcOrd="0" destOrd="0" presId="urn:microsoft.com/office/officeart/2005/8/layout/hierarchy1"/>
    <dgm:cxn modelId="{ADB6FBF7-44AB-A245-8B66-9EFE7D6E1590}" type="presParOf" srcId="{D844C5D1-0CD4-AD49-B073-3BC58C88DC48}" destId="{1AA90E93-3833-5D43-9E25-5A6B87C57BF0}" srcOrd="1" destOrd="0" presId="urn:microsoft.com/office/officeart/2005/8/layout/hierarchy1"/>
    <dgm:cxn modelId="{554A6B00-8987-6B47-A46C-456D1E693F66}" type="presParOf" srcId="{5AAE1306-7E5D-7947-91AE-3ECD97CD0F75}" destId="{5229F45C-3598-4945-A80A-B2CDE12B256F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20FB6F3-D165-614B-A872-7E22F3FB4F7E}">
      <dsp:nvSpPr>
        <dsp:cNvPr id="0" name=""/>
        <dsp:cNvSpPr/>
      </dsp:nvSpPr>
      <dsp:spPr>
        <a:xfrm>
          <a:off x="2076131" y="1234790"/>
          <a:ext cx="1141349" cy="54317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70160"/>
              </a:lnTo>
              <a:lnTo>
                <a:pt x="1141349" y="370160"/>
              </a:lnTo>
              <a:lnTo>
                <a:pt x="1141349" y="543178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9370DF9-4E9E-6848-BF4F-33AE1F6E2B27}">
      <dsp:nvSpPr>
        <dsp:cNvPr id="0" name=""/>
        <dsp:cNvSpPr/>
      </dsp:nvSpPr>
      <dsp:spPr>
        <a:xfrm>
          <a:off x="934781" y="1234790"/>
          <a:ext cx="1141349" cy="543178"/>
        </a:xfrm>
        <a:custGeom>
          <a:avLst/>
          <a:gdLst/>
          <a:ahLst/>
          <a:cxnLst/>
          <a:rect l="0" t="0" r="0" b="0"/>
          <a:pathLst>
            <a:path>
              <a:moveTo>
                <a:pt x="1141349" y="0"/>
              </a:moveTo>
              <a:lnTo>
                <a:pt x="1141349" y="370160"/>
              </a:lnTo>
              <a:lnTo>
                <a:pt x="0" y="370160"/>
              </a:lnTo>
              <a:lnTo>
                <a:pt x="0" y="543178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93BB94E-46D1-9748-B9B1-1953D648B6B2}">
      <dsp:nvSpPr>
        <dsp:cNvPr id="0" name=""/>
        <dsp:cNvSpPr/>
      </dsp:nvSpPr>
      <dsp:spPr>
        <a:xfrm>
          <a:off x="1142299" y="48824"/>
          <a:ext cx="1867663" cy="118596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DACE6B8-04FE-C344-B61E-244B2607FA4F}">
      <dsp:nvSpPr>
        <dsp:cNvPr id="0" name=""/>
        <dsp:cNvSpPr/>
      </dsp:nvSpPr>
      <dsp:spPr>
        <a:xfrm>
          <a:off x="1349817" y="245966"/>
          <a:ext cx="1867663" cy="1185966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/>
            <a:t>Metabolism</a:t>
          </a:r>
        </a:p>
      </dsp:txBody>
      <dsp:txXfrm>
        <a:off x="1384553" y="280702"/>
        <a:ext cx="1798191" cy="1116494"/>
      </dsp:txXfrm>
    </dsp:sp>
    <dsp:sp modelId="{D2897A57-755A-BF40-8A18-10D674AE3949}">
      <dsp:nvSpPr>
        <dsp:cNvPr id="0" name=""/>
        <dsp:cNvSpPr/>
      </dsp:nvSpPr>
      <dsp:spPr>
        <a:xfrm>
          <a:off x="950" y="1777969"/>
          <a:ext cx="1867663" cy="118596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2E8669C-49A7-DA40-A5DA-443E11458200}">
      <dsp:nvSpPr>
        <dsp:cNvPr id="0" name=""/>
        <dsp:cNvSpPr/>
      </dsp:nvSpPr>
      <dsp:spPr>
        <a:xfrm>
          <a:off x="208468" y="1975111"/>
          <a:ext cx="1867663" cy="1185966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/>
            <a:t>the totality of an organism’s chemical reactions</a:t>
          </a:r>
        </a:p>
      </dsp:txBody>
      <dsp:txXfrm>
        <a:off x="243204" y="2009847"/>
        <a:ext cx="1798191" cy="1116494"/>
      </dsp:txXfrm>
    </dsp:sp>
    <dsp:sp modelId="{6EFB4323-7801-B840-AA1C-659671E701DB}">
      <dsp:nvSpPr>
        <dsp:cNvPr id="0" name=""/>
        <dsp:cNvSpPr/>
      </dsp:nvSpPr>
      <dsp:spPr>
        <a:xfrm>
          <a:off x="2283649" y="1777969"/>
          <a:ext cx="1867663" cy="118596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7D3716D-2BF8-854D-A080-582D4659B9CF}">
      <dsp:nvSpPr>
        <dsp:cNvPr id="0" name=""/>
        <dsp:cNvSpPr/>
      </dsp:nvSpPr>
      <dsp:spPr>
        <a:xfrm>
          <a:off x="2491167" y="1975111"/>
          <a:ext cx="1867663" cy="1185966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/>
            <a:t>an emergent property of life that arises from interactions between molecules within the cell</a:t>
          </a:r>
        </a:p>
      </dsp:txBody>
      <dsp:txXfrm>
        <a:off x="2525903" y="2009847"/>
        <a:ext cx="1798191" cy="1116494"/>
      </dsp:txXfrm>
    </dsp:sp>
    <dsp:sp modelId="{9F618DC3-974C-0D49-A307-04211AD54FBB}">
      <dsp:nvSpPr>
        <dsp:cNvPr id="0" name=""/>
        <dsp:cNvSpPr/>
      </dsp:nvSpPr>
      <dsp:spPr>
        <a:xfrm>
          <a:off x="3424999" y="48824"/>
          <a:ext cx="1867663" cy="118596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A21349F-A334-AC44-8351-918062D18B56}">
      <dsp:nvSpPr>
        <dsp:cNvPr id="0" name=""/>
        <dsp:cNvSpPr/>
      </dsp:nvSpPr>
      <dsp:spPr>
        <a:xfrm>
          <a:off x="3632517" y="245966"/>
          <a:ext cx="1867663" cy="1185966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/>
            <a:t>A metabolic pathway begins with a specific molecule and ends with a product</a:t>
          </a:r>
        </a:p>
      </dsp:txBody>
      <dsp:txXfrm>
        <a:off x="3667253" y="280702"/>
        <a:ext cx="1798191" cy="1116494"/>
      </dsp:txXfrm>
    </dsp:sp>
    <dsp:sp modelId="{FC2D651E-FCF1-9147-A61C-1ABB6112C134}">
      <dsp:nvSpPr>
        <dsp:cNvPr id="0" name=""/>
        <dsp:cNvSpPr/>
      </dsp:nvSpPr>
      <dsp:spPr>
        <a:xfrm>
          <a:off x="5707698" y="48824"/>
          <a:ext cx="1867663" cy="118596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06D3C05-9A91-7344-9D74-450EEA4ED115}">
      <dsp:nvSpPr>
        <dsp:cNvPr id="0" name=""/>
        <dsp:cNvSpPr/>
      </dsp:nvSpPr>
      <dsp:spPr>
        <a:xfrm>
          <a:off x="5915216" y="245966"/>
          <a:ext cx="1867663" cy="1185966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/>
            <a:t>Each step is catalyzed by a specific enzyme</a:t>
          </a:r>
        </a:p>
      </dsp:txBody>
      <dsp:txXfrm>
        <a:off x="5949952" y="280702"/>
        <a:ext cx="1798191" cy="1116494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AAE4D7C-5DA3-4640-94F4-B1681B965DB7}">
      <dsp:nvSpPr>
        <dsp:cNvPr id="0" name=""/>
        <dsp:cNvSpPr/>
      </dsp:nvSpPr>
      <dsp:spPr>
        <a:xfrm>
          <a:off x="1220042" y="263390"/>
          <a:ext cx="677109" cy="677109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34F8A48-5285-4EF9-B84A-3D3025DCDA7B}">
      <dsp:nvSpPr>
        <dsp:cNvPr id="0" name=""/>
        <dsp:cNvSpPr/>
      </dsp:nvSpPr>
      <dsp:spPr>
        <a:xfrm>
          <a:off x="806253" y="1196949"/>
          <a:ext cx="1504687" cy="60187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4889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kern="1200"/>
            <a:t>Kinetic energy is energy associated with motion</a:t>
          </a:r>
        </a:p>
      </dsp:txBody>
      <dsp:txXfrm>
        <a:off x="806253" y="1196949"/>
        <a:ext cx="1504687" cy="601875"/>
      </dsp:txXfrm>
    </dsp:sp>
    <dsp:sp modelId="{96A279BF-D189-4B8D-A253-36B9487DFFBA}">
      <dsp:nvSpPr>
        <dsp:cNvPr id="0" name=""/>
        <dsp:cNvSpPr/>
      </dsp:nvSpPr>
      <dsp:spPr>
        <a:xfrm>
          <a:off x="2988050" y="263390"/>
          <a:ext cx="677109" cy="677109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D83371A-E13B-4BE8-81C4-8AD0E0B7E527}">
      <dsp:nvSpPr>
        <dsp:cNvPr id="0" name=""/>
        <dsp:cNvSpPr/>
      </dsp:nvSpPr>
      <dsp:spPr>
        <a:xfrm>
          <a:off x="2574261" y="1196949"/>
          <a:ext cx="1504687" cy="60187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4889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kern="1200"/>
            <a:t>Heat (thermal energy) is kinetic energy associated with random movement of atoms or molecules</a:t>
          </a:r>
        </a:p>
      </dsp:txBody>
      <dsp:txXfrm>
        <a:off x="2574261" y="1196949"/>
        <a:ext cx="1504687" cy="601875"/>
      </dsp:txXfrm>
    </dsp:sp>
    <dsp:sp modelId="{EDE8F574-741E-4A24-946F-3A9F269944CA}">
      <dsp:nvSpPr>
        <dsp:cNvPr id="0" name=""/>
        <dsp:cNvSpPr/>
      </dsp:nvSpPr>
      <dsp:spPr>
        <a:xfrm>
          <a:off x="1220042" y="2174996"/>
          <a:ext cx="677109" cy="677109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1A4EFAC-CF01-4965-995A-B8736B8EC705}">
      <dsp:nvSpPr>
        <dsp:cNvPr id="0" name=""/>
        <dsp:cNvSpPr/>
      </dsp:nvSpPr>
      <dsp:spPr>
        <a:xfrm>
          <a:off x="806253" y="3108554"/>
          <a:ext cx="1504687" cy="60187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4889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kern="1200"/>
            <a:t>Potential energy is energy that matter possesses because of its location or structure</a:t>
          </a:r>
        </a:p>
      </dsp:txBody>
      <dsp:txXfrm>
        <a:off x="806253" y="3108554"/>
        <a:ext cx="1504687" cy="601875"/>
      </dsp:txXfrm>
    </dsp:sp>
    <dsp:sp modelId="{8A387DB8-5B93-4275-939E-E882FAD0DC77}">
      <dsp:nvSpPr>
        <dsp:cNvPr id="0" name=""/>
        <dsp:cNvSpPr/>
      </dsp:nvSpPr>
      <dsp:spPr>
        <a:xfrm>
          <a:off x="2988050" y="2174996"/>
          <a:ext cx="677109" cy="677109"/>
        </a:xfrm>
        <a:prstGeom prst="rect">
          <a:avLst/>
        </a:prstGeom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1CD46B4-0E2A-461C-923A-A980553EE1A5}">
      <dsp:nvSpPr>
        <dsp:cNvPr id="0" name=""/>
        <dsp:cNvSpPr/>
      </dsp:nvSpPr>
      <dsp:spPr>
        <a:xfrm>
          <a:off x="2574261" y="3108554"/>
          <a:ext cx="1504687" cy="60187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4889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kern="1200"/>
            <a:t>Chemical energy is potential energy available for release in a chemical reaction	</a:t>
          </a:r>
        </a:p>
      </dsp:txBody>
      <dsp:txXfrm>
        <a:off x="2574261" y="3108554"/>
        <a:ext cx="1504687" cy="601875"/>
      </dsp:txXfrm>
    </dsp:sp>
    <dsp:sp modelId="{B43F2BF6-724D-4D49-A1BC-3223A6A17F95}">
      <dsp:nvSpPr>
        <dsp:cNvPr id="0" name=""/>
        <dsp:cNvSpPr/>
      </dsp:nvSpPr>
      <dsp:spPr>
        <a:xfrm>
          <a:off x="2104046" y="4086601"/>
          <a:ext cx="677109" cy="677109"/>
        </a:xfrm>
        <a:prstGeom prst="rect">
          <a:avLst/>
        </a:prstGeom>
        <a:blipFill>
          <a:blip xmlns:r="http://schemas.openxmlformats.org/officeDocument/2006/relationships"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CCBFC05-744C-4E10-8169-62203DB94CC5}">
      <dsp:nvSpPr>
        <dsp:cNvPr id="0" name=""/>
        <dsp:cNvSpPr/>
      </dsp:nvSpPr>
      <dsp:spPr>
        <a:xfrm>
          <a:off x="1690257" y="5020160"/>
          <a:ext cx="1504687" cy="60187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4889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kern="1200"/>
            <a:t>Energy can be converted from one form to another </a:t>
          </a:r>
        </a:p>
      </dsp:txBody>
      <dsp:txXfrm>
        <a:off x="1690257" y="5020160"/>
        <a:ext cx="1504687" cy="601875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4F7F531-91D7-7747-A601-200DC41699AC}">
      <dsp:nvSpPr>
        <dsp:cNvPr id="0" name=""/>
        <dsp:cNvSpPr/>
      </dsp:nvSpPr>
      <dsp:spPr>
        <a:xfrm>
          <a:off x="0" y="0"/>
          <a:ext cx="7886700" cy="0"/>
        </a:xfrm>
        <a:prstGeom prst="lin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E19AC02-F48E-DA4D-9BCE-993F376AD8D2}">
      <dsp:nvSpPr>
        <dsp:cNvPr id="0" name=""/>
        <dsp:cNvSpPr/>
      </dsp:nvSpPr>
      <dsp:spPr>
        <a:xfrm>
          <a:off x="0" y="0"/>
          <a:ext cx="7886700" cy="108783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t" anchorCtr="0">
          <a:noAutofit/>
        </a:bodyPr>
        <a:lstStyle/>
        <a:p>
          <a:pPr marL="0" lvl="0" indent="0" algn="l" defTabSz="10668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 dirty="0">
              <a:solidFill>
                <a:schemeClr val="tx1"/>
              </a:solidFill>
            </a:rPr>
            <a:t>Free energy is a measure of a system</a:t>
          </a:r>
          <a:r>
            <a:rPr lang="ja-JP" sz="2400" kern="1200">
              <a:solidFill>
                <a:schemeClr val="tx1"/>
              </a:solidFill>
            </a:rPr>
            <a:t>’</a:t>
          </a:r>
          <a:r>
            <a:rPr lang="en-US" sz="2400" kern="1200" dirty="0">
              <a:solidFill>
                <a:schemeClr val="tx1"/>
              </a:solidFill>
            </a:rPr>
            <a:t>s instability, its tendency to change to a more stable state</a:t>
          </a:r>
        </a:p>
      </dsp:txBody>
      <dsp:txXfrm>
        <a:off x="0" y="0"/>
        <a:ext cx="7886700" cy="1087834"/>
      </dsp:txXfrm>
    </dsp:sp>
    <dsp:sp modelId="{8060247D-3464-AC4C-87C2-4C61E57C3285}">
      <dsp:nvSpPr>
        <dsp:cNvPr id="0" name=""/>
        <dsp:cNvSpPr/>
      </dsp:nvSpPr>
      <dsp:spPr>
        <a:xfrm>
          <a:off x="0" y="1087834"/>
          <a:ext cx="7886700" cy="0"/>
        </a:xfrm>
        <a:prstGeom prst="line">
          <a:avLst/>
        </a:prstGeom>
        <a:solidFill>
          <a:schemeClr val="accent2">
            <a:hueOff val="-485121"/>
            <a:satOff val="-27976"/>
            <a:lumOff val="2876"/>
            <a:alphaOff val="0"/>
          </a:schemeClr>
        </a:solidFill>
        <a:ln w="12700" cap="flat" cmpd="sng" algn="ctr">
          <a:solidFill>
            <a:schemeClr val="accent2">
              <a:hueOff val="-485121"/>
              <a:satOff val="-27976"/>
              <a:lumOff val="2876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18CABEC-5A8E-2D41-BA07-D473BBAE9113}">
      <dsp:nvSpPr>
        <dsp:cNvPr id="0" name=""/>
        <dsp:cNvSpPr/>
      </dsp:nvSpPr>
      <dsp:spPr>
        <a:xfrm>
          <a:off x="0" y="1087834"/>
          <a:ext cx="7886700" cy="108783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t" anchorCtr="0">
          <a:noAutofit/>
        </a:bodyPr>
        <a:lstStyle/>
        <a:p>
          <a:pPr marL="0" lvl="0" indent="0" algn="l" defTabSz="10668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>
              <a:solidFill>
                <a:schemeClr val="tx1"/>
              </a:solidFill>
            </a:rPr>
            <a:t>During a spontaneous change, free energy decreases and the stability of a system increases</a:t>
          </a:r>
        </a:p>
      </dsp:txBody>
      <dsp:txXfrm>
        <a:off x="0" y="1087834"/>
        <a:ext cx="7886700" cy="1087834"/>
      </dsp:txXfrm>
    </dsp:sp>
    <dsp:sp modelId="{B99C3FE7-1A55-4645-A542-213491485A1F}">
      <dsp:nvSpPr>
        <dsp:cNvPr id="0" name=""/>
        <dsp:cNvSpPr/>
      </dsp:nvSpPr>
      <dsp:spPr>
        <a:xfrm>
          <a:off x="0" y="2175669"/>
          <a:ext cx="7886700" cy="0"/>
        </a:xfrm>
        <a:prstGeom prst="line">
          <a:avLst/>
        </a:prstGeom>
        <a:solidFill>
          <a:schemeClr val="accent2">
            <a:hueOff val="-970242"/>
            <a:satOff val="-55952"/>
            <a:lumOff val="5752"/>
            <a:alphaOff val="0"/>
          </a:schemeClr>
        </a:solidFill>
        <a:ln w="12700" cap="flat" cmpd="sng" algn="ctr">
          <a:solidFill>
            <a:schemeClr val="accent2">
              <a:hueOff val="-970242"/>
              <a:satOff val="-55952"/>
              <a:lumOff val="5752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6BDF6E1-2BDB-6A4A-A355-5C743A8457BA}">
      <dsp:nvSpPr>
        <dsp:cNvPr id="0" name=""/>
        <dsp:cNvSpPr/>
      </dsp:nvSpPr>
      <dsp:spPr>
        <a:xfrm>
          <a:off x="0" y="2175669"/>
          <a:ext cx="7886700" cy="108783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t" anchorCtr="0">
          <a:noAutofit/>
        </a:bodyPr>
        <a:lstStyle/>
        <a:p>
          <a:pPr marL="0" lvl="0" indent="0" algn="l" defTabSz="10668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>
              <a:solidFill>
                <a:schemeClr val="tx1"/>
              </a:solidFill>
            </a:rPr>
            <a:t>Equilibrium is a state of maximum stability</a:t>
          </a:r>
        </a:p>
      </dsp:txBody>
      <dsp:txXfrm>
        <a:off x="0" y="2175669"/>
        <a:ext cx="7886700" cy="1087834"/>
      </dsp:txXfrm>
    </dsp:sp>
    <dsp:sp modelId="{39DA6C29-5383-EC4F-BF21-8DBA03BBDF05}">
      <dsp:nvSpPr>
        <dsp:cNvPr id="0" name=""/>
        <dsp:cNvSpPr/>
      </dsp:nvSpPr>
      <dsp:spPr>
        <a:xfrm>
          <a:off x="0" y="3263503"/>
          <a:ext cx="7886700" cy="0"/>
        </a:xfrm>
        <a:prstGeom prst="line">
          <a:avLst/>
        </a:prstGeom>
        <a:solidFill>
          <a:schemeClr val="accent2">
            <a:hueOff val="-1455363"/>
            <a:satOff val="-83928"/>
            <a:lumOff val="8628"/>
            <a:alphaOff val="0"/>
          </a:schemeClr>
        </a:solidFill>
        <a:ln w="12700" cap="flat" cmpd="sng" algn="ctr">
          <a:solidFill>
            <a:schemeClr val="accent2">
              <a:hueOff val="-1455363"/>
              <a:satOff val="-83928"/>
              <a:lumOff val="8628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AB5E3FA-8AF1-FB47-9A4D-150BBE179ECC}">
      <dsp:nvSpPr>
        <dsp:cNvPr id="0" name=""/>
        <dsp:cNvSpPr/>
      </dsp:nvSpPr>
      <dsp:spPr>
        <a:xfrm>
          <a:off x="0" y="3263503"/>
          <a:ext cx="7886700" cy="108783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t" anchorCtr="0">
          <a:noAutofit/>
        </a:bodyPr>
        <a:lstStyle/>
        <a:p>
          <a:pPr marL="0" lvl="0" indent="0" algn="l" defTabSz="10668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>
              <a:solidFill>
                <a:schemeClr val="tx1"/>
              </a:solidFill>
            </a:rPr>
            <a:t>A process is spontaneous and can perform work only when it is moving toward equilibrium</a:t>
          </a:r>
        </a:p>
      </dsp:txBody>
      <dsp:txXfrm>
        <a:off x="0" y="3263503"/>
        <a:ext cx="7886700" cy="1087834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B8E422B-9A33-4AE0-B674-3AABC9A11BE5}">
      <dsp:nvSpPr>
        <dsp:cNvPr id="0" name=""/>
        <dsp:cNvSpPr/>
      </dsp:nvSpPr>
      <dsp:spPr>
        <a:xfrm>
          <a:off x="0" y="718"/>
          <a:ext cx="4885203" cy="1681139"/>
        </a:xfrm>
        <a:prstGeom prst="roundRect">
          <a:avLst>
            <a:gd name="adj" fmla="val 10000"/>
          </a:avLst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5507E12-72A3-401E-ADA2-FE87C6FC7662}">
      <dsp:nvSpPr>
        <dsp:cNvPr id="0" name=""/>
        <dsp:cNvSpPr/>
      </dsp:nvSpPr>
      <dsp:spPr>
        <a:xfrm>
          <a:off x="508544" y="378974"/>
          <a:ext cx="924626" cy="924626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DC488EF-6AB5-48AC-907B-132FFD10B610}">
      <dsp:nvSpPr>
        <dsp:cNvPr id="0" name=""/>
        <dsp:cNvSpPr/>
      </dsp:nvSpPr>
      <dsp:spPr>
        <a:xfrm>
          <a:off x="1941716" y="718"/>
          <a:ext cx="2943486" cy="168113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7921" tIns="177921" rIns="177921" bIns="177921" numCol="1" spcCol="1270" anchor="ctr" anchorCtr="0">
          <a:noAutofit/>
        </a:bodyPr>
        <a:lstStyle/>
        <a:p>
          <a:pPr marL="0" lvl="0" indent="0" algn="l" defTabSz="9334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100" kern="1200" dirty="0"/>
            <a:t>A cell does three main kinds of work: chemical, transport, and mechanical</a:t>
          </a:r>
        </a:p>
      </dsp:txBody>
      <dsp:txXfrm>
        <a:off x="1941716" y="718"/>
        <a:ext cx="2943486" cy="1681139"/>
      </dsp:txXfrm>
    </dsp:sp>
    <dsp:sp modelId="{3AF4B681-BA55-47DF-B445-B0AC17D6CF1A}">
      <dsp:nvSpPr>
        <dsp:cNvPr id="0" name=""/>
        <dsp:cNvSpPr/>
      </dsp:nvSpPr>
      <dsp:spPr>
        <a:xfrm>
          <a:off x="0" y="2102143"/>
          <a:ext cx="4885203" cy="1681139"/>
        </a:xfrm>
        <a:prstGeom prst="roundRect">
          <a:avLst>
            <a:gd name="adj" fmla="val 10000"/>
          </a:avLst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C913E87-8B47-45F1-AA66-7F54AB5F4EE7}">
      <dsp:nvSpPr>
        <dsp:cNvPr id="0" name=""/>
        <dsp:cNvSpPr/>
      </dsp:nvSpPr>
      <dsp:spPr>
        <a:xfrm>
          <a:off x="508544" y="2480399"/>
          <a:ext cx="924626" cy="924626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1102C64-5DB8-4D7F-8A8D-481C3279020D}">
      <dsp:nvSpPr>
        <dsp:cNvPr id="0" name=""/>
        <dsp:cNvSpPr/>
      </dsp:nvSpPr>
      <dsp:spPr>
        <a:xfrm>
          <a:off x="1941716" y="2102143"/>
          <a:ext cx="2943486" cy="168113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7921" tIns="177921" rIns="177921" bIns="177921" numCol="1" spcCol="1270" anchor="ctr" anchorCtr="0">
          <a:noAutofit/>
        </a:bodyPr>
        <a:lstStyle/>
        <a:p>
          <a:pPr marL="0" lvl="0" indent="0" algn="l" defTabSz="9334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100" kern="1200" dirty="0"/>
            <a:t>Energy Coupling: cells can use an exergonic process to drive an endergonic process</a:t>
          </a:r>
        </a:p>
      </dsp:txBody>
      <dsp:txXfrm>
        <a:off x="1941716" y="2102143"/>
        <a:ext cx="2943486" cy="1681139"/>
      </dsp:txXfrm>
    </dsp:sp>
    <dsp:sp modelId="{F2310B1C-4E5F-4A99-99FB-5CFFCE8EA89F}">
      <dsp:nvSpPr>
        <dsp:cNvPr id="0" name=""/>
        <dsp:cNvSpPr/>
      </dsp:nvSpPr>
      <dsp:spPr>
        <a:xfrm>
          <a:off x="0" y="4203567"/>
          <a:ext cx="4885203" cy="1681139"/>
        </a:xfrm>
        <a:prstGeom prst="roundRect">
          <a:avLst>
            <a:gd name="adj" fmla="val 10000"/>
          </a:avLst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F5AB33A-7A18-4141-AC9F-E34E06ACE3B1}">
      <dsp:nvSpPr>
        <dsp:cNvPr id="0" name=""/>
        <dsp:cNvSpPr/>
      </dsp:nvSpPr>
      <dsp:spPr>
        <a:xfrm>
          <a:off x="508544" y="4581824"/>
          <a:ext cx="924626" cy="924626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56F69DA-EEF8-40C8-9291-0334D1843B45}">
      <dsp:nvSpPr>
        <dsp:cNvPr id="0" name=""/>
        <dsp:cNvSpPr/>
      </dsp:nvSpPr>
      <dsp:spPr>
        <a:xfrm>
          <a:off x="1941716" y="4203567"/>
          <a:ext cx="2943486" cy="168113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7921" tIns="177921" rIns="177921" bIns="177921" numCol="1" spcCol="1270" anchor="ctr" anchorCtr="0">
          <a:noAutofit/>
        </a:bodyPr>
        <a:lstStyle/>
        <a:p>
          <a:pPr marL="0" lvl="0" indent="0" algn="l" defTabSz="9334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100" kern="1200"/>
            <a:t>Most energy coupling in cells is mediated by ATP</a:t>
          </a:r>
        </a:p>
      </dsp:txBody>
      <dsp:txXfrm>
        <a:off x="1941716" y="4203567"/>
        <a:ext cx="2943486" cy="1681139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606DB5C-4C67-F34E-B860-187E1C1193D1}">
      <dsp:nvSpPr>
        <dsp:cNvPr id="0" name=""/>
        <dsp:cNvSpPr/>
      </dsp:nvSpPr>
      <dsp:spPr>
        <a:xfrm>
          <a:off x="0" y="2125"/>
          <a:ext cx="7886700" cy="0"/>
        </a:xfrm>
        <a:prstGeom prst="lin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7A2A479-DE33-8E47-AB37-8304185006E3}">
      <dsp:nvSpPr>
        <dsp:cNvPr id="0" name=""/>
        <dsp:cNvSpPr/>
      </dsp:nvSpPr>
      <dsp:spPr>
        <a:xfrm>
          <a:off x="0" y="2125"/>
          <a:ext cx="7886700" cy="144943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0490" tIns="110490" rIns="110490" bIns="110490" numCol="1" spcCol="1270" anchor="t" anchorCtr="0">
          <a:noAutofit/>
        </a:bodyPr>
        <a:lstStyle/>
        <a:p>
          <a:pPr marL="0" lvl="0" indent="0" algn="l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900" kern="1200"/>
            <a:t>Every chemical reaction between molecules involves bond breaking and bond forming</a:t>
          </a:r>
        </a:p>
      </dsp:txBody>
      <dsp:txXfrm>
        <a:off x="0" y="2125"/>
        <a:ext cx="7886700" cy="1449431"/>
      </dsp:txXfrm>
    </dsp:sp>
    <dsp:sp modelId="{5D086028-2526-3840-960B-CE24CF507C39}">
      <dsp:nvSpPr>
        <dsp:cNvPr id="0" name=""/>
        <dsp:cNvSpPr/>
      </dsp:nvSpPr>
      <dsp:spPr>
        <a:xfrm>
          <a:off x="0" y="1451556"/>
          <a:ext cx="7886700" cy="0"/>
        </a:xfrm>
        <a:prstGeom prst="lin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422A6D5-DEF8-6C40-A4E6-085C20BD0A03}">
      <dsp:nvSpPr>
        <dsp:cNvPr id="0" name=""/>
        <dsp:cNvSpPr/>
      </dsp:nvSpPr>
      <dsp:spPr>
        <a:xfrm>
          <a:off x="0" y="1451556"/>
          <a:ext cx="7886700" cy="144943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0490" tIns="110490" rIns="110490" bIns="110490" numCol="1" spcCol="1270" anchor="t" anchorCtr="0">
          <a:noAutofit/>
        </a:bodyPr>
        <a:lstStyle/>
        <a:p>
          <a:pPr marL="0" lvl="0" indent="0" algn="l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900" kern="1200"/>
            <a:t>The initial energy needed to start a chemical reaction is called the free energy of</a:t>
          </a:r>
          <a:r>
            <a:rPr lang="en-US" sz="2900" b="1" kern="1200"/>
            <a:t> </a:t>
          </a:r>
          <a:r>
            <a:rPr lang="en-US" sz="2900" kern="1200"/>
            <a:t>activation, or </a:t>
          </a:r>
          <a:r>
            <a:rPr lang="en-US" sz="2900" b="1" kern="1200"/>
            <a:t>activation energy </a:t>
          </a:r>
          <a:r>
            <a:rPr lang="en-US" sz="2900" kern="1200"/>
            <a:t>(E</a:t>
          </a:r>
          <a:r>
            <a:rPr lang="en-US" sz="2900" kern="1200" baseline="-25000"/>
            <a:t>A</a:t>
          </a:r>
          <a:r>
            <a:rPr lang="en-US" sz="2900" kern="1200"/>
            <a:t>) </a:t>
          </a:r>
        </a:p>
      </dsp:txBody>
      <dsp:txXfrm>
        <a:off x="0" y="1451556"/>
        <a:ext cx="7886700" cy="1449431"/>
      </dsp:txXfrm>
    </dsp:sp>
    <dsp:sp modelId="{6139F7A1-A424-2744-B639-F205071F49EC}">
      <dsp:nvSpPr>
        <dsp:cNvPr id="0" name=""/>
        <dsp:cNvSpPr/>
      </dsp:nvSpPr>
      <dsp:spPr>
        <a:xfrm>
          <a:off x="0" y="2900987"/>
          <a:ext cx="7886700" cy="0"/>
        </a:xfrm>
        <a:prstGeom prst="lin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D82F4F4-E377-384B-8793-578174626C53}">
      <dsp:nvSpPr>
        <dsp:cNvPr id="0" name=""/>
        <dsp:cNvSpPr/>
      </dsp:nvSpPr>
      <dsp:spPr>
        <a:xfrm>
          <a:off x="0" y="2900987"/>
          <a:ext cx="7886700" cy="144943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0490" tIns="110490" rIns="110490" bIns="110490" numCol="1" spcCol="1270" anchor="t" anchorCtr="0">
          <a:noAutofit/>
        </a:bodyPr>
        <a:lstStyle/>
        <a:p>
          <a:pPr marL="0" lvl="0" indent="0" algn="l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900" kern="1200"/>
            <a:t>Activation energy is often supplied in the form of thermal energy that the reactant molecules absorb from their surroundings</a:t>
          </a:r>
        </a:p>
      </dsp:txBody>
      <dsp:txXfrm>
        <a:off x="0" y="2900987"/>
        <a:ext cx="7886700" cy="1449431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301F642-ABD3-C341-B588-9DC15311E5EC}">
      <dsp:nvSpPr>
        <dsp:cNvPr id="0" name=""/>
        <dsp:cNvSpPr/>
      </dsp:nvSpPr>
      <dsp:spPr>
        <a:xfrm>
          <a:off x="0" y="0"/>
          <a:ext cx="7886700" cy="0"/>
        </a:xfrm>
        <a:prstGeom prst="lin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3FF1746-5D16-5243-8370-492DCFC3A66F}">
      <dsp:nvSpPr>
        <dsp:cNvPr id="0" name=""/>
        <dsp:cNvSpPr/>
      </dsp:nvSpPr>
      <dsp:spPr>
        <a:xfrm>
          <a:off x="0" y="0"/>
          <a:ext cx="7886700" cy="108783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3820" tIns="83820" rIns="83820" bIns="83820" numCol="1" spcCol="1270" anchor="t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/>
            <a:t>The reactant that an enzyme acts on is called the enzyme’s substrate </a:t>
          </a:r>
        </a:p>
      </dsp:txBody>
      <dsp:txXfrm>
        <a:off x="0" y="0"/>
        <a:ext cx="7886700" cy="1087834"/>
      </dsp:txXfrm>
    </dsp:sp>
    <dsp:sp modelId="{697F5E74-FF00-DA4D-B9E6-B19BB3903899}">
      <dsp:nvSpPr>
        <dsp:cNvPr id="0" name=""/>
        <dsp:cNvSpPr/>
      </dsp:nvSpPr>
      <dsp:spPr>
        <a:xfrm>
          <a:off x="0" y="1087834"/>
          <a:ext cx="7886700" cy="0"/>
        </a:xfrm>
        <a:prstGeom prst="lin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162EB2C-AAE2-FB42-A12C-DBCA093D9C90}">
      <dsp:nvSpPr>
        <dsp:cNvPr id="0" name=""/>
        <dsp:cNvSpPr/>
      </dsp:nvSpPr>
      <dsp:spPr>
        <a:xfrm>
          <a:off x="0" y="1087834"/>
          <a:ext cx="7886700" cy="108783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3820" tIns="83820" rIns="83820" bIns="83820" numCol="1" spcCol="1270" anchor="t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/>
            <a:t>The enzyme binds to its substrate, forming an enzyme-substrate complex</a:t>
          </a:r>
        </a:p>
      </dsp:txBody>
      <dsp:txXfrm>
        <a:off x="0" y="1087834"/>
        <a:ext cx="7886700" cy="1087834"/>
      </dsp:txXfrm>
    </dsp:sp>
    <dsp:sp modelId="{F060227E-3C64-DF43-A629-74582348EC41}">
      <dsp:nvSpPr>
        <dsp:cNvPr id="0" name=""/>
        <dsp:cNvSpPr/>
      </dsp:nvSpPr>
      <dsp:spPr>
        <a:xfrm>
          <a:off x="0" y="2175669"/>
          <a:ext cx="7886700" cy="0"/>
        </a:xfrm>
        <a:prstGeom prst="lin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45E2896-2F88-084C-BB54-918A702172B5}">
      <dsp:nvSpPr>
        <dsp:cNvPr id="0" name=""/>
        <dsp:cNvSpPr/>
      </dsp:nvSpPr>
      <dsp:spPr>
        <a:xfrm>
          <a:off x="0" y="2175669"/>
          <a:ext cx="7886700" cy="108783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3820" tIns="83820" rIns="83820" bIns="83820" numCol="1" spcCol="1270" anchor="t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/>
            <a:t>The active site is the region on the enzyme where the substrate binds</a:t>
          </a:r>
        </a:p>
      </dsp:txBody>
      <dsp:txXfrm>
        <a:off x="0" y="2175669"/>
        <a:ext cx="7886700" cy="1087834"/>
      </dsp:txXfrm>
    </dsp:sp>
    <dsp:sp modelId="{A6DDB0C9-8593-C64C-9EFD-B14E8F39829D}">
      <dsp:nvSpPr>
        <dsp:cNvPr id="0" name=""/>
        <dsp:cNvSpPr/>
      </dsp:nvSpPr>
      <dsp:spPr>
        <a:xfrm>
          <a:off x="0" y="3263503"/>
          <a:ext cx="7886700" cy="0"/>
        </a:xfrm>
        <a:prstGeom prst="lin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524D908-63A8-C646-8E63-6E696208182F}">
      <dsp:nvSpPr>
        <dsp:cNvPr id="0" name=""/>
        <dsp:cNvSpPr/>
      </dsp:nvSpPr>
      <dsp:spPr>
        <a:xfrm>
          <a:off x="0" y="3263503"/>
          <a:ext cx="7886700" cy="108783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3820" tIns="83820" rIns="83820" bIns="83820" numCol="1" spcCol="1270" anchor="t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/>
            <a:t>Induced fit of a substrate brings chemical groups of the active site into positions that enhance their ability to catalyze the reaction</a:t>
          </a:r>
        </a:p>
      </dsp:txBody>
      <dsp:txXfrm>
        <a:off x="0" y="3263503"/>
        <a:ext cx="7886700" cy="1087834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A87E0DC-E7AD-AE4B-8981-DE9FFB7C2E8A}">
      <dsp:nvSpPr>
        <dsp:cNvPr id="0" name=""/>
        <dsp:cNvSpPr/>
      </dsp:nvSpPr>
      <dsp:spPr>
        <a:xfrm>
          <a:off x="0" y="0"/>
          <a:ext cx="7886700" cy="0"/>
        </a:xfrm>
        <a:prstGeom prst="lin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FBF80C8-A148-0C46-93C0-74E2A2E70586}">
      <dsp:nvSpPr>
        <dsp:cNvPr id="0" name=""/>
        <dsp:cNvSpPr/>
      </dsp:nvSpPr>
      <dsp:spPr>
        <a:xfrm>
          <a:off x="0" y="0"/>
          <a:ext cx="7886700" cy="108813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4300" tIns="114300" rIns="114300" bIns="114300" numCol="1" spcCol="1270" anchor="t" anchorCtr="0">
          <a:noAutofit/>
        </a:bodyPr>
        <a:lstStyle/>
        <a:p>
          <a:pPr marL="0" lvl="0" indent="0" algn="l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000" kern="1200"/>
            <a:t>Cofactors are nonprotein enzyme helpers</a:t>
          </a:r>
        </a:p>
      </dsp:txBody>
      <dsp:txXfrm>
        <a:off x="0" y="0"/>
        <a:ext cx="7886700" cy="1088136"/>
      </dsp:txXfrm>
    </dsp:sp>
    <dsp:sp modelId="{8F608CCF-3725-E445-A12C-2E0CFF0C0BCB}">
      <dsp:nvSpPr>
        <dsp:cNvPr id="0" name=""/>
        <dsp:cNvSpPr/>
      </dsp:nvSpPr>
      <dsp:spPr>
        <a:xfrm>
          <a:off x="0" y="1088136"/>
          <a:ext cx="7886700" cy="0"/>
        </a:xfrm>
        <a:prstGeom prst="lin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9649E66-F688-164F-89D3-3A16EC0E1DB4}">
      <dsp:nvSpPr>
        <dsp:cNvPr id="0" name=""/>
        <dsp:cNvSpPr/>
      </dsp:nvSpPr>
      <dsp:spPr>
        <a:xfrm>
          <a:off x="0" y="1088136"/>
          <a:ext cx="7886700" cy="108813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4300" tIns="114300" rIns="114300" bIns="114300" numCol="1" spcCol="1270" anchor="t" anchorCtr="0">
          <a:noAutofit/>
        </a:bodyPr>
        <a:lstStyle/>
        <a:p>
          <a:pPr marL="0" lvl="0" indent="0" algn="l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000" kern="1200"/>
            <a:t>Cofactors may be inorganic (such as a metal in ionic form) or organic</a:t>
          </a:r>
        </a:p>
      </dsp:txBody>
      <dsp:txXfrm>
        <a:off x="0" y="1088136"/>
        <a:ext cx="7886700" cy="1088136"/>
      </dsp:txXfrm>
    </dsp:sp>
    <dsp:sp modelId="{142592EE-AF49-9441-BE51-B911273024F9}">
      <dsp:nvSpPr>
        <dsp:cNvPr id="0" name=""/>
        <dsp:cNvSpPr/>
      </dsp:nvSpPr>
      <dsp:spPr>
        <a:xfrm>
          <a:off x="0" y="2176272"/>
          <a:ext cx="7886700" cy="0"/>
        </a:xfrm>
        <a:prstGeom prst="lin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F2DC5A5-A78F-EA4F-A0CA-2D6544621D66}">
      <dsp:nvSpPr>
        <dsp:cNvPr id="0" name=""/>
        <dsp:cNvSpPr/>
      </dsp:nvSpPr>
      <dsp:spPr>
        <a:xfrm>
          <a:off x="0" y="2176272"/>
          <a:ext cx="7886700" cy="108813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4300" tIns="114300" rIns="114300" bIns="114300" numCol="1" spcCol="1270" anchor="t" anchorCtr="0">
          <a:noAutofit/>
        </a:bodyPr>
        <a:lstStyle/>
        <a:p>
          <a:pPr marL="0" lvl="0" indent="0" algn="l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000" kern="1200"/>
            <a:t>An organic cofactor is called a coenzyme</a:t>
          </a:r>
        </a:p>
      </dsp:txBody>
      <dsp:txXfrm>
        <a:off x="0" y="2176272"/>
        <a:ext cx="7886700" cy="1088136"/>
      </dsp:txXfrm>
    </dsp:sp>
    <dsp:sp modelId="{799F99AB-58EC-3F4C-9C70-6B3B2B0EC2A2}">
      <dsp:nvSpPr>
        <dsp:cNvPr id="0" name=""/>
        <dsp:cNvSpPr/>
      </dsp:nvSpPr>
      <dsp:spPr>
        <a:xfrm>
          <a:off x="0" y="3264408"/>
          <a:ext cx="7886700" cy="0"/>
        </a:xfrm>
        <a:prstGeom prst="lin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9CDDF29-97A4-6A4C-AE54-3460ADFBDEEC}">
      <dsp:nvSpPr>
        <dsp:cNvPr id="0" name=""/>
        <dsp:cNvSpPr/>
      </dsp:nvSpPr>
      <dsp:spPr>
        <a:xfrm>
          <a:off x="0" y="3264408"/>
          <a:ext cx="7886700" cy="108813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4300" tIns="114300" rIns="114300" bIns="114300" numCol="1" spcCol="1270" anchor="t" anchorCtr="0">
          <a:noAutofit/>
        </a:bodyPr>
        <a:lstStyle/>
        <a:p>
          <a:pPr marL="0" lvl="0" indent="0" algn="l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000" kern="1200"/>
            <a:t>Coenzymes include vitamins</a:t>
          </a:r>
        </a:p>
      </dsp:txBody>
      <dsp:txXfrm>
        <a:off x="0" y="3264408"/>
        <a:ext cx="7886700" cy="1088136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88EC7E3-B25F-0F4D-B832-E152EE8154AB}">
      <dsp:nvSpPr>
        <dsp:cNvPr id="0" name=""/>
        <dsp:cNvSpPr/>
      </dsp:nvSpPr>
      <dsp:spPr>
        <a:xfrm>
          <a:off x="0" y="794338"/>
          <a:ext cx="2189202" cy="1390143"/>
        </a:xfrm>
        <a:prstGeom prst="roundRect">
          <a:avLst>
            <a:gd name="adj" fmla="val 10000"/>
          </a:avLst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3C404CC-9775-334C-8E09-54705374A6D2}">
      <dsp:nvSpPr>
        <dsp:cNvPr id="0" name=""/>
        <dsp:cNvSpPr/>
      </dsp:nvSpPr>
      <dsp:spPr>
        <a:xfrm>
          <a:off x="243244" y="1025420"/>
          <a:ext cx="2189202" cy="1390143"/>
        </a:xfrm>
        <a:prstGeom prst="roundRect">
          <a:avLst>
            <a:gd name="adj" fmla="val 10000"/>
          </a:avLst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/>
            <a:t>Structures within the cell help bring order to metabolic pathways</a:t>
          </a:r>
        </a:p>
      </dsp:txBody>
      <dsp:txXfrm>
        <a:off x="283960" y="1066136"/>
        <a:ext cx="2107770" cy="1308711"/>
      </dsp:txXfrm>
    </dsp:sp>
    <dsp:sp modelId="{26C625BC-5862-3F48-A8F3-2251DE9F9867}">
      <dsp:nvSpPr>
        <dsp:cNvPr id="0" name=""/>
        <dsp:cNvSpPr/>
      </dsp:nvSpPr>
      <dsp:spPr>
        <a:xfrm>
          <a:off x="2675691" y="794338"/>
          <a:ext cx="2189202" cy="1390143"/>
        </a:xfrm>
        <a:prstGeom prst="roundRect">
          <a:avLst>
            <a:gd name="adj" fmla="val 10000"/>
          </a:avLst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AC9BC16-77E3-8B4A-90F6-28036CC7BEDE}">
      <dsp:nvSpPr>
        <dsp:cNvPr id="0" name=""/>
        <dsp:cNvSpPr/>
      </dsp:nvSpPr>
      <dsp:spPr>
        <a:xfrm>
          <a:off x="2918936" y="1025420"/>
          <a:ext cx="2189202" cy="1390143"/>
        </a:xfrm>
        <a:prstGeom prst="roundRect">
          <a:avLst>
            <a:gd name="adj" fmla="val 10000"/>
          </a:avLst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/>
            <a:t>Some enzymes act as structural components of membranes</a:t>
          </a:r>
        </a:p>
      </dsp:txBody>
      <dsp:txXfrm>
        <a:off x="2959652" y="1066136"/>
        <a:ext cx="2107770" cy="1308711"/>
      </dsp:txXfrm>
    </dsp:sp>
    <dsp:sp modelId="{ED2E981A-E59E-2443-AE93-D61729719854}">
      <dsp:nvSpPr>
        <dsp:cNvPr id="0" name=""/>
        <dsp:cNvSpPr/>
      </dsp:nvSpPr>
      <dsp:spPr>
        <a:xfrm>
          <a:off x="5351383" y="794338"/>
          <a:ext cx="2189202" cy="1390143"/>
        </a:xfrm>
        <a:prstGeom prst="roundRect">
          <a:avLst>
            <a:gd name="adj" fmla="val 10000"/>
          </a:avLst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AA90E93-3833-5D43-9E25-5A6B87C57BF0}">
      <dsp:nvSpPr>
        <dsp:cNvPr id="0" name=""/>
        <dsp:cNvSpPr/>
      </dsp:nvSpPr>
      <dsp:spPr>
        <a:xfrm>
          <a:off x="5594627" y="1025420"/>
          <a:ext cx="2189202" cy="1390143"/>
        </a:xfrm>
        <a:prstGeom prst="roundRect">
          <a:avLst>
            <a:gd name="adj" fmla="val 10000"/>
          </a:avLst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/>
            <a:t>In eukaryotic cells, some enzymes reside in specific organelles; for example, enzymes for cellular respiration are located in mitochondria</a:t>
          </a:r>
        </a:p>
      </dsp:txBody>
      <dsp:txXfrm>
        <a:off x="5635343" y="1066136"/>
        <a:ext cx="2107770" cy="130871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18/2/layout/IconLabelList">
  <dgm:title val="Icon Label List"/>
  <dgm:desc val="Use to show non-sequential or grouped chunks of information accompanied by a related visuals. Works best with icons or small pictures with short text ca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  <dgm:param type="vertAlign" val="mid"/>
          <dgm:param type="horzAlign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  <dgm:param type="vertAlign" val="mid"/>
          <dgm:param type="horzAlign" val="ct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2">
        <dgm:constrLst>
          <dgm:constr type="h" for="ch" forName="compNode" refType="h" fact="0.4"/>
          <dgm:constr type="w" for="ch" forName="compNode" val="12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50"/>
          <dgm:constr type="h" for="des" forName="compNode" op="equ"/>
          <dgm:constr type="h" for="des" forName="textRect" op="equ"/>
        </dgm:constrLst>
      </dgm:if>
      <dgm:if name="Name5" axis="ch" ptType="node" func="cnt" op="lte" val="4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36"/>
          <dgm:constr type="h" for="des" forName="compNode" op="equ"/>
          <dgm:constr type="h" for="des" forName="textRect" op="equ"/>
        </dgm:constrLst>
      </dgm:if>
      <dgm:else name="Name6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24"/>
          <dgm:constr type="h" for="des" forName="compNode" op="equ"/>
          <dgm:constr type="h" for="des" forName="textRect" op="equ"/>
        </dgm:constrLst>
      </dgm:else>
    </dgm:choose>
    <dgm:ruleLst>
      <dgm:rule type="w" for="ch" forName="compNode" val="50" fact="NaN" max="NaN"/>
    </dgm:ruleLst>
    <dgm:forEach name="Name7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onstrLst>
          <dgm:constr type="w" for="ch" forName="iconRect" refType="w" fact="0.45"/>
          <dgm:constr type="h" for="ch" forName="iconRect" refType="w" refFor="ch" refForName="iconRect"/>
          <dgm:constr type="ctrX" for="ch" forName="iconRect" refType="w" fact="0.5"/>
          <dgm:constr type="t" for="ch" forName="iconRect"/>
          <dgm:constr type="h" for="ch" forName="spaceRect" refType="h" fact="0.15"/>
          <dgm:constr type="w" for="ch" forName="spaceRect" refType="w"/>
          <dgm:constr type="l" for="ch" forName="spaceRect"/>
          <dgm:constr type="t" for="ch" forName="spaceRect" refType="b" refFor="ch" refForName="iconRect"/>
          <dgm:constr type="h" for="ch" forName="textRect" val="20"/>
          <dgm:constr type="w" for="ch" forName="textRect" refType="w"/>
          <dgm:constr type="l" for="ch" forName="textRect"/>
          <dgm:constr type="t" for="ch" forName="textRect" refType="b" refFor="ch" refForName="spaceRect"/>
        </dgm:constrLst>
        <dgm:ruleLst>
          <dgm:rule type="h" val="INF" fact="NaN" max="NaN"/>
        </dgm:ruleLst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textRect" styleLbl="revTx">
          <dgm:varLst>
            <dgm:chMax val="1"/>
            <dgm:chPref val="1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/>
            <dgm:constr type="rMarg"/>
            <dgm:constr type="tMarg"/>
            <dgm:constr type="bMarg"/>
          </dgm:constrLst>
          <dgm:ruleLst>
            <dgm:rule type="primFontSz" val="11" fact="NaN" max="NaN"/>
            <dgm:rule type="h" val="INF" fact="NaN" max="NaN"/>
          </dgm:ruleLst>
        </dgm:layoutNode>
      </dgm:layoutNode>
      <dgm:forEach name="Name8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</dgm1612:lstStyle>
    </a:ext>
  </dgm:extLst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18/2/layout/IconVerticalSolidList">
  <dgm:title val="Icon Vertical Solid List"/>
  <dgm:desc val="Use to show a series of visuals from top to bottom with Level 1 or Level 1 and Level 2 text grouped in a shape. Works best with icons or small pictures with lengthier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3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5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5" axis="ch" ptType="node" func="cnt" op="lte" val="4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2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6" axis="ch" ptType="node" func="cnt" op="lte" val="6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9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else name="Name7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6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else>
    </dgm:choose>
    <dgm:ruleLst>
      <dgm:rule type="h" for="ch" forName="compNode" val="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hoose name="Name9">
          <dgm:if name="Name10" axis="ch" ptType="node" func="cnt" op="gte" val="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w" for="ch" forName="parTx" refType="w" fact="0.45"/>
              <dgm:constr type="h" for="ch" forName="parTx" refType="h"/>
              <dgm:constr type="l" for="ch" forName="parTx" refType="r" refFor="ch" refForName="spaceRect"/>
              <dgm:constr type="t" for="ch" forName="parTx"/>
              <dgm:constr type="h" for="ch" forName="desTx" refType="h"/>
              <dgm:constr type="l" for="ch" forName="desTx" refType="r" refFor="ch" refForName="parTx"/>
              <dgm:constr type="t" for="ch" forName="desTx"/>
            </dgm:constrLst>
          </dgm:if>
          <dgm:else name="Name1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h" for="ch" forName="parTx" refType="h"/>
              <dgm:constr type="l" for="ch" forName="parTx" refType="r" refFor="ch" refForName="spaceRect"/>
              <dgm:constr type="t" for="ch" forName="parTx"/>
            </dgm:constrLst>
          </dgm:else>
        </dgm:choose>
        <dgm:ruleLst>
          <dgm:rule type="h" val="INF" fact="NaN" max="NaN"/>
        </dgm:ruleLst>
        <dgm:layoutNode name="bgRect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parTx" styleLbl="revTx">
          <dgm:varLst>
            <dgm:chMax val="0"/>
            <dgm:chPref val="0"/>
          </dgm:varLst>
          <dgm:alg type="tx">
            <dgm:param type="txAnchorVert" val="mid"/>
            <dgm:param type="parTxLTRAlign" val="l"/>
            <dgm:param type="shpTxLTRAlignCh" val="l"/>
            <dgm:param type="parTxRTLAlign" val="r"/>
            <dgm:param type="shpTxRTLAlignCh" val="r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 refType="h" fact="0.3"/>
            <dgm:constr type="rMarg" refType="h" fact="0.3"/>
            <dgm:constr type="tMarg" refType="h" fact="0.3"/>
            <dgm:constr type="bMarg" refType="h" fact="0.3"/>
          </dgm:constrLst>
          <dgm:ruleLst>
            <dgm:rule type="primFontSz" val="14" fact="NaN" max="NaN"/>
            <dgm:rule type="h" val="INF" fact="NaN" max="NaN"/>
          </dgm:ruleLst>
        </dgm:layoutNode>
        <dgm:choose name="Name12">
          <dgm:if name="Name13" axis="ch" ptType="node" func="cnt" op="gte" val="1">
            <dgm:layoutNode name="desTx" styleLbl="revTx">
              <dgm:varLst/>
              <dgm:alg type="tx">
                <dgm:param type="txAnchorVertCh" val="mid"/>
                <dgm:param type="parTxLTRAlign" val="l"/>
                <dgm:param type="shpTxLTRAlignCh" val="l"/>
                <dgm:param type="parTxRTLAlign" val="r"/>
                <dgm:param type="shpTxRTLAlignCh" val="r"/>
                <dgm:param type="stBulletLvl" val="0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primFontSz" val="18"/>
                <dgm:constr type="secFontSz" refType="primFontSz"/>
                <dgm:constr type="lMarg" refType="h" fact="0.3"/>
                <dgm:constr type="rMarg" refType="h" fact="0.3"/>
                <dgm:constr type="tMarg" refType="h" fact="0.3"/>
                <dgm:constr type="bMarg" refType="h" fact="0.3"/>
              </dgm:constrLst>
              <dgm:ruleLst>
                <dgm:rule type="primFontSz" val="11" fact="NaN" max="NaN"/>
              </dgm:ruleLst>
            </dgm:layoutNode>
          </dgm:if>
          <dgm:else name="Name14"/>
        </dgm:choose>
      </dgm:layoutNode>
      <dgm:forEach name="Name15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  <a:lvl2pPr>
          <a:lnSpc>
            <a:spcPct val="100000"/>
          </a:lnSpc>
        </a:lvl2pPr>
      </dgm1612:lstStyle>
    </a:ext>
  </dgm:extLst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938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9E7FFFB7-27BA-4317-AC69-C7FA9C933832}" type="datetimeFigureOut">
              <a:rPr lang="en-US" smtClean="0"/>
              <a:t>10/5/20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389E418B-A403-4F6C-8201-DEA7818515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84011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CC5188B5-4A17-7A4C-9BE8-B93C012B0AB9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4A50230-332B-8347-9357-64C231007DDC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4820"/>
          </a:xfrm>
          <a:prstGeom prst="rect">
            <a:avLst/>
          </a:prstGeom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5EEDD0B8-F407-224F-A94E-2F0259496E49}" type="datetime1">
              <a:rPr lang="en-US" altLang="en-US"/>
              <a:pPr>
                <a:defRPr/>
              </a:pPr>
              <a:t>10/5/20</a:t>
            </a:fld>
            <a:endParaRPr lang="en-US" altLang="en-US"/>
          </a:p>
        </p:txBody>
      </p:sp>
      <p:sp>
        <p:nvSpPr>
          <p:cNvPr id="4" name="Slide Image Placeholder 3">
            <a:extLst>
              <a:ext uri="{FF2B5EF4-FFF2-40B4-BE49-F238E27FC236}">
                <a16:creationId xmlns:a16="http://schemas.microsoft.com/office/drawing/2014/main" id="{0629CB05-49AB-094E-A08D-7A33DB1CB116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>
            <a:extLst>
              <a:ext uri="{FF2B5EF4-FFF2-40B4-BE49-F238E27FC236}">
                <a16:creationId xmlns:a16="http://schemas.microsoft.com/office/drawing/2014/main" id="{5F4300D0-FBDB-0A4D-B6AB-566A888AFDA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701040" y="4415790"/>
            <a:ext cx="5608320" cy="4183380"/>
          </a:xfrm>
          <a:prstGeom prst="rect">
            <a:avLst/>
          </a:prstGeom>
        </p:spPr>
        <p:txBody>
          <a:bodyPr vert="horz" lIns="93177" tIns="46589" rIns="93177" bIns="46589" rtlCol="0">
            <a:norm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AAE2D6D-B74C-8041-A9EB-C32D5FBF472F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DADBAF0-2832-DE48-B8EB-8BDE87E62D9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E6EFE89D-B351-FA48-8C09-85B08059115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anose="020B0600070205080204" pitchFamily="34" charset="-128"/>
        <a:cs typeface="MS PGothic" charset="0"/>
      </a:defRPr>
    </a:lvl1pPr>
    <a:lvl2pPr marL="4572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anose="020B0600070205080204" pitchFamily="34" charset="-128"/>
        <a:cs typeface="MS PGothic" charset="0"/>
      </a:defRPr>
    </a:lvl2pPr>
    <a:lvl3pPr marL="9144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anose="020B0600070205080204" pitchFamily="34" charset="-128"/>
        <a:cs typeface="MS PGothic" charset="0"/>
      </a:defRPr>
    </a:lvl3pPr>
    <a:lvl4pPr marL="13716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anose="020B0600070205080204" pitchFamily="34" charset="-128"/>
        <a:cs typeface="MS PGothic" charset="0"/>
      </a:defRPr>
    </a:lvl4pPr>
    <a:lvl5pPr marL="18288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anose="020B0600070205080204" pitchFamily="34" charset="-128"/>
        <a:cs typeface="MS PGothic" charset="0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7">
            <a:extLst>
              <a:ext uri="{FF2B5EF4-FFF2-40B4-BE49-F238E27FC236}">
                <a16:creationId xmlns:a16="http://schemas.microsoft.com/office/drawing/2014/main" id="{39422CE9-B869-7A44-B2F2-EAD44C39FA9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57066" indent="-291179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64717" indent="-232943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30604" indent="-232943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96491" indent="-232943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62377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3028264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94151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960038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buClr>
                <a:srgbClr val="1F497D"/>
              </a:buClr>
            </a:pPr>
            <a:fld id="{006793AB-3CA4-B045-A715-E797129715D9}" type="slidenum">
              <a:rPr lang="en-US" altLang="en-US" smtClean="0">
                <a:solidFill>
                  <a:srgbClr val="000000"/>
                </a:solidFill>
                <a:latin typeface="Times New Roman" panose="02020603050405020304" pitchFamily="18" charset="0"/>
              </a:rPr>
              <a:pPr>
                <a:buClr>
                  <a:srgbClr val="1F497D"/>
                </a:buClr>
              </a:pPr>
              <a:t>2</a:t>
            </a:fld>
            <a:endParaRPr lang="en-US" altLang="en-US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6147" name="Rectangle 2">
            <a:extLst>
              <a:ext uri="{FF2B5EF4-FFF2-40B4-BE49-F238E27FC236}">
                <a16:creationId xmlns:a16="http://schemas.microsoft.com/office/drawing/2014/main" id="{D553D88B-6F85-AA4B-9D68-EE215DB390E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8" name="Rectangle 3">
            <a:extLst>
              <a:ext uri="{FF2B5EF4-FFF2-40B4-BE49-F238E27FC236}">
                <a16:creationId xmlns:a16="http://schemas.microsoft.com/office/drawing/2014/main" id="{4ACA89CF-16B0-5D4B-925F-65397523777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7">
            <a:extLst>
              <a:ext uri="{FF2B5EF4-FFF2-40B4-BE49-F238E27FC236}">
                <a16:creationId xmlns:a16="http://schemas.microsoft.com/office/drawing/2014/main" id="{7D4E594E-1F1A-AA4A-A10E-6348BA9BAC14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57066" indent="-291179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64717" indent="-232943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30604" indent="-232943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96491" indent="-232943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62377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3028264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94151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960038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buClr>
                <a:srgbClr val="1F497D"/>
              </a:buClr>
            </a:pPr>
            <a:fld id="{8ED28049-F989-E641-B1AA-2BD3262C8A9C}" type="slidenum">
              <a:rPr lang="en-US" altLang="en-US" smtClean="0">
                <a:solidFill>
                  <a:srgbClr val="000000"/>
                </a:solidFill>
                <a:latin typeface="Times New Roman" panose="02020603050405020304" pitchFamily="18" charset="0"/>
              </a:rPr>
              <a:pPr>
                <a:buClr>
                  <a:srgbClr val="1F497D"/>
                </a:buClr>
              </a:pPr>
              <a:t>11</a:t>
            </a:fld>
            <a:endParaRPr lang="en-US" altLang="en-US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5603" name="Rectangle 2">
            <a:extLst>
              <a:ext uri="{FF2B5EF4-FFF2-40B4-BE49-F238E27FC236}">
                <a16:creationId xmlns:a16="http://schemas.microsoft.com/office/drawing/2014/main" id="{EA9DF2E4-6C44-644F-9808-61ECB17FDE99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5604" name="Rectangle 3">
            <a:extLst>
              <a:ext uri="{FF2B5EF4-FFF2-40B4-BE49-F238E27FC236}">
                <a16:creationId xmlns:a16="http://schemas.microsoft.com/office/drawing/2014/main" id="{13C66E4C-D0A9-CA4A-ADD9-4E46DFA464A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7">
            <a:extLst>
              <a:ext uri="{FF2B5EF4-FFF2-40B4-BE49-F238E27FC236}">
                <a16:creationId xmlns:a16="http://schemas.microsoft.com/office/drawing/2014/main" id="{425A6FFF-AD0A-1A48-B7BA-1131C46B3BB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57066" indent="-291179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64717" indent="-232943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30604" indent="-232943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96491" indent="-232943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62377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3028264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94151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960038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buClr>
                <a:srgbClr val="1F497D"/>
              </a:buClr>
            </a:pPr>
            <a:fld id="{C5CEE28C-A8B7-6346-98AA-6175E36CBB3E}" type="slidenum">
              <a:rPr lang="en-US" altLang="en-US" smtClean="0">
                <a:solidFill>
                  <a:srgbClr val="000000"/>
                </a:solidFill>
                <a:latin typeface="Times New Roman" panose="02020603050405020304" pitchFamily="18" charset="0"/>
              </a:rPr>
              <a:pPr>
                <a:buClr>
                  <a:srgbClr val="1F497D"/>
                </a:buClr>
              </a:pPr>
              <a:t>12</a:t>
            </a:fld>
            <a:endParaRPr lang="en-US" altLang="en-US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32771" name="Rectangle 2">
            <a:extLst>
              <a:ext uri="{FF2B5EF4-FFF2-40B4-BE49-F238E27FC236}">
                <a16:creationId xmlns:a16="http://schemas.microsoft.com/office/drawing/2014/main" id="{A679BA3D-48D3-B948-B1AC-F7995789FF8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2772" name="Rectangle 3">
            <a:extLst>
              <a:ext uri="{FF2B5EF4-FFF2-40B4-BE49-F238E27FC236}">
                <a16:creationId xmlns:a16="http://schemas.microsoft.com/office/drawing/2014/main" id="{EC5664F8-9F19-B746-8010-19A7370BBF8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7">
            <a:extLst>
              <a:ext uri="{FF2B5EF4-FFF2-40B4-BE49-F238E27FC236}">
                <a16:creationId xmlns:a16="http://schemas.microsoft.com/office/drawing/2014/main" id="{993F001F-2A88-EB4E-B2DD-E4AA11919A01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57066" indent="-291179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64717" indent="-232943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30604" indent="-232943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96491" indent="-232943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62377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3028264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94151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960038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buClr>
                <a:srgbClr val="1F497D"/>
              </a:buClr>
            </a:pPr>
            <a:fld id="{1A9A6ACC-2EBA-954D-950A-74A53B39C6E5}" type="slidenum">
              <a:rPr lang="en-US" altLang="en-US" smtClean="0">
                <a:solidFill>
                  <a:srgbClr val="000000"/>
                </a:solidFill>
                <a:latin typeface="Times New Roman" panose="02020603050405020304" pitchFamily="18" charset="0"/>
              </a:rPr>
              <a:pPr>
                <a:buClr>
                  <a:srgbClr val="1F497D"/>
                </a:buClr>
              </a:pPr>
              <a:t>13</a:t>
            </a:fld>
            <a:endParaRPr lang="en-US" altLang="en-US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34819" name="Rectangle 2">
            <a:extLst>
              <a:ext uri="{FF2B5EF4-FFF2-40B4-BE49-F238E27FC236}">
                <a16:creationId xmlns:a16="http://schemas.microsoft.com/office/drawing/2014/main" id="{5323C725-F38B-584C-9DE8-D75D372CCEE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4820" name="Rectangle 3">
            <a:extLst>
              <a:ext uri="{FF2B5EF4-FFF2-40B4-BE49-F238E27FC236}">
                <a16:creationId xmlns:a16="http://schemas.microsoft.com/office/drawing/2014/main" id="{FDE1C892-7D73-DE4F-82BA-99761323C68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7">
            <a:extLst>
              <a:ext uri="{FF2B5EF4-FFF2-40B4-BE49-F238E27FC236}">
                <a16:creationId xmlns:a16="http://schemas.microsoft.com/office/drawing/2014/main" id="{7A1AF986-9B9A-EF44-9981-6116BEAE2068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57066" indent="-291179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64717" indent="-232943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30604" indent="-232943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96491" indent="-232943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62377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3028264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94151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960038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buClr>
                <a:srgbClr val="1F497D"/>
              </a:buClr>
            </a:pPr>
            <a:fld id="{07ABCD56-799F-7840-9D04-E58E7F6C4D63}" type="slidenum">
              <a:rPr lang="en-US" altLang="en-US" smtClean="0">
                <a:solidFill>
                  <a:srgbClr val="000000"/>
                </a:solidFill>
                <a:latin typeface="Times New Roman" panose="02020603050405020304" pitchFamily="18" charset="0"/>
              </a:rPr>
              <a:pPr>
                <a:buClr>
                  <a:srgbClr val="1F497D"/>
                </a:buClr>
              </a:pPr>
              <a:t>14</a:t>
            </a:fld>
            <a:endParaRPr lang="en-US" altLang="en-US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36867" name="Rectangle 2">
            <a:extLst>
              <a:ext uri="{FF2B5EF4-FFF2-40B4-BE49-F238E27FC236}">
                <a16:creationId xmlns:a16="http://schemas.microsoft.com/office/drawing/2014/main" id="{6B0727EB-2300-B84A-810B-E41C7057BBD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6868" name="Rectangle 3">
            <a:extLst>
              <a:ext uri="{FF2B5EF4-FFF2-40B4-BE49-F238E27FC236}">
                <a16:creationId xmlns:a16="http://schemas.microsoft.com/office/drawing/2014/main" id="{CCA55707-3039-5D44-8838-BB4551DC29A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7">
            <a:extLst>
              <a:ext uri="{FF2B5EF4-FFF2-40B4-BE49-F238E27FC236}">
                <a16:creationId xmlns:a16="http://schemas.microsoft.com/office/drawing/2014/main" id="{97019721-751C-3D4F-8119-7C8567D764C2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57066" indent="-291179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64717" indent="-232943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30604" indent="-232943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96491" indent="-232943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62377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3028264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94151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960038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buClr>
                <a:srgbClr val="1F497D"/>
              </a:buClr>
            </a:pPr>
            <a:fld id="{7F747A49-6FE4-7F47-BDDF-A43E1FF6528B}" type="slidenum">
              <a:rPr lang="en-US" altLang="en-US" smtClean="0">
                <a:solidFill>
                  <a:srgbClr val="000000"/>
                </a:solidFill>
                <a:latin typeface="Times New Roman" panose="02020603050405020304" pitchFamily="18" charset="0"/>
              </a:rPr>
              <a:pPr>
                <a:buClr>
                  <a:srgbClr val="1F497D"/>
                </a:buClr>
              </a:pPr>
              <a:t>15</a:t>
            </a:fld>
            <a:endParaRPr lang="en-US" altLang="en-US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38915" name="Rectangle 2">
            <a:extLst>
              <a:ext uri="{FF2B5EF4-FFF2-40B4-BE49-F238E27FC236}">
                <a16:creationId xmlns:a16="http://schemas.microsoft.com/office/drawing/2014/main" id="{ED571A84-BD2A-C64D-BA45-D5BE3E2D761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8916" name="Rectangle 3">
            <a:extLst>
              <a:ext uri="{FF2B5EF4-FFF2-40B4-BE49-F238E27FC236}">
                <a16:creationId xmlns:a16="http://schemas.microsoft.com/office/drawing/2014/main" id="{B87A4658-B7F7-0E40-8C77-11B1EB0347B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dirty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>
            <a:extLst>
              <a:ext uri="{FF2B5EF4-FFF2-40B4-BE49-F238E27FC236}">
                <a16:creationId xmlns:a16="http://schemas.microsoft.com/office/drawing/2014/main" id="{0A3671E5-0612-B44A-BD64-8EC841AFD3D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57066" indent="-291179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64717" indent="-232943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30604" indent="-232943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96491" indent="-232943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62377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3028264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94151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960038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buClr>
                <a:srgbClr val="1F497D"/>
              </a:buClr>
            </a:pPr>
            <a:fld id="{F58E1DD8-3B38-FD43-B7D9-0C5FC553FCC7}" type="slidenum">
              <a:rPr lang="en-US" altLang="en-US" smtClean="0">
                <a:solidFill>
                  <a:srgbClr val="000000"/>
                </a:solidFill>
                <a:latin typeface="Times New Roman" panose="02020603050405020304" pitchFamily="18" charset="0"/>
              </a:rPr>
              <a:pPr>
                <a:buClr>
                  <a:srgbClr val="1F497D"/>
                </a:buClr>
              </a:pPr>
              <a:t>16</a:t>
            </a:fld>
            <a:endParaRPr lang="en-US" altLang="en-US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40963" name="Rectangle 2">
            <a:extLst>
              <a:ext uri="{FF2B5EF4-FFF2-40B4-BE49-F238E27FC236}">
                <a16:creationId xmlns:a16="http://schemas.microsoft.com/office/drawing/2014/main" id="{DBEDD457-170D-6646-9733-D125F4276D43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64" name="Rectangle 3">
            <a:extLst>
              <a:ext uri="{FF2B5EF4-FFF2-40B4-BE49-F238E27FC236}">
                <a16:creationId xmlns:a16="http://schemas.microsoft.com/office/drawing/2014/main" id="{6E9F8B6D-8FFD-2542-A189-6E4048E1804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Slide Image Placeholder 1">
            <a:extLst>
              <a:ext uri="{FF2B5EF4-FFF2-40B4-BE49-F238E27FC236}">
                <a16:creationId xmlns:a16="http://schemas.microsoft.com/office/drawing/2014/main" id="{A5E048C0-4EC0-B04B-A551-E2EADC07435E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5059" name="Notes Placeholder 2">
            <a:extLst>
              <a:ext uri="{FF2B5EF4-FFF2-40B4-BE49-F238E27FC236}">
                <a16:creationId xmlns:a16="http://schemas.microsoft.com/office/drawing/2014/main" id="{C4925CFC-A71F-BF4E-96EA-2F09ED4923D1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lnSpc>
                <a:spcPct val="80000"/>
              </a:lnSpc>
              <a:spcBef>
                <a:spcPct val="0"/>
              </a:spcBef>
            </a:pPr>
            <a:endParaRPr lang="en-US" altLang="en-US" dirty="0"/>
          </a:p>
        </p:txBody>
      </p:sp>
      <p:sp>
        <p:nvSpPr>
          <p:cNvPr id="45060" name="Slide Number Placeholder 3">
            <a:extLst>
              <a:ext uri="{FF2B5EF4-FFF2-40B4-BE49-F238E27FC236}">
                <a16:creationId xmlns:a16="http://schemas.microsoft.com/office/drawing/2014/main" id="{2805AFCE-B47F-2B49-8C4E-1F081EFFD24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57066" indent="-291179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64717" indent="-232943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30604" indent="-232943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96491" indent="-232943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62377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3028264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94151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960038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buClr>
                <a:srgbClr val="1F497D"/>
              </a:buClr>
            </a:pPr>
            <a:fld id="{2C4B04DD-073A-D549-ADF0-9691B70CFD78}" type="slidenum">
              <a:rPr lang="en-US" altLang="en-US" smtClean="0">
                <a:solidFill>
                  <a:srgbClr val="000000"/>
                </a:solidFill>
                <a:latin typeface="Times New Roman" panose="02020603050405020304" pitchFamily="18" charset="0"/>
              </a:rPr>
              <a:pPr>
                <a:buClr>
                  <a:srgbClr val="1F497D"/>
                </a:buClr>
              </a:pPr>
              <a:t>17</a:t>
            </a:fld>
            <a:endParaRPr lang="en-US" altLang="en-US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7">
            <a:extLst>
              <a:ext uri="{FF2B5EF4-FFF2-40B4-BE49-F238E27FC236}">
                <a16:creationId xmlns:a16="http://schemas.microsoft.com/office/drawing/2014/main" id="{11431F32-125D-604D-95AC-170A6C4903D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57066" indent="-291179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64717" indent="-232943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30604" indent="-232943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96491" indent="-232943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62377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3028264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94151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960038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buClr>
                <a:srgbClr val="1F497D"/>
              </a:buClr>
            </a:pPr>
            <a:fld id="{AC7A785B-864F-794F-B99E-469C3DBA10AC}" type="slidenum">
              <a:rPr lang="en-US" altLang="en-US" smtClean="0">
                <a:solidFill>
                  <a:srgbClr val="000000"/>
                </a:solidFill>
                <a:latin typeface="Times New Roman" panose="02020603050405020304" pitchFamily="18" charset="0"/>
              </a:rPr>
              <a:pPr>
                <a:buClr>
                  <a:srgbClr val="1F497D"/>
                </a:buClr>
              </a:pPr>
              <a:t>18</a:t>
            </a:fld>
            <a:endParaRPr lang="en-US" altLang="en-US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47107" name="Rectangle 2">
            <a:extLst>
              <a:ext uri="{FF2B5EF4-FFF2-40B4-BE49-F238E27FC236}">
                <a16:creationId xmlns:a16="http://schemas.microsoft.com/office/drawing/2014/main" id="{2FA1A271-BD12-4C44-BBF4-FAD7A6528A7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7108" name="Rectangle 3">
            <a:extLst>
              <a:ext uri="{FF2B5EF4-FFF2-40B4-BE49-F238E27FC236}">
                <a16:creationId xmlns:a16="http://schemas.microsoft.com/office/drawing/2014/main" id="{94DCE3C9-DE10-7248-8B31-F4AF82331B8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lnSpc>
                <a:spcPct val="90000"/>
              </a:lnSpc>
              <a:spcBef>
                <a:spcPct val="0"/>
              </a:spcBef>
            </a:pPr>
            <a:endParaRPr lang="en-US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7">
            <a:extLst>
              <a:ext uri="{FF2B5EF4-FFF2-40B4-BE49-F238E27FC236}">
                <a16:creationId xmlns:a16="http://schemas.microsoft.com/office/drawing/2014/main" id="{76CCE50F-CBA0-3C46-BD3D-DA56FAED51D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57066" indent="-291179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64717" indent="-232943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30604" indent="-232943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96491" indent="-232943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62377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3028264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94151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960038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buClr>
                <a:srgbClr val="1F497D"/>
              </a:buClr>
            </a:pPr>
            <a:fld id="{95C94DD4-BB15-464C-B688-767A1DD46056}" type="slidenum">
              <a:rPr lang="en-US" altLang="en-US" smtClean="0">
                <a:solidFill>
                  <a:srgbClr val="000000"/>
                </a:solidFill>
                <a:latin typeface="Times New Roman" panose="02020603050405020304" pitchFamily="18" charset="0"/>
              </a:rPr>
              <a:pPr>
                <a:buClr>
                  <a:srgbClr val="1F497D"/>
                </a:buClr>
              </a:pPr>
              <a:t>19</a:t>
            </a:fld>
            <a:endParaRPr lang="en-US" altLang="en-US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49155" name="Rectangle 2">
            <a:extLst>
              <a:ext uri="{FF2B5EF4-FFF2-40B4-BE49-F238E27FC236}">
                <a16:creationId xmlns:a16="http://schemas.microsoft.com/office/drawing/2014/main" id="{B4239239-61CE-C547-A6D4-0F43036B6CAB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9156" name="Rectangle 3">
            <a:extLst>
              <a:ext uri="{FF2B5EF4-FFF2-40B4-BE49-F238E27FC236}">
                <a16:creationId xmlns:a16="http://schemas.microsoft.com/office/drawing/2014/main" id="{E34AD563-FDBB-BD4C-9CC3-BFC4D2DBE14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7">
            <a:extLst>
              <a:ext uri="{FF2B5EF4-FFF2-40B4-BE49-F238E27FC236}">
                <a16:creationId xmlns:a16="http://schemas.microsoft.com/office/drawing/2014/main" id="{C4245EA4-F6FA-454A-BC24-F5E7BFBC56E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57066" indent="-291179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64717" indent="-232943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30604" indent="-232943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96491" indent="-232943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62377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3028264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94151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960038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buClr>
                <a:srgbClr val="1F497D"/>
              </a:buClr>
            </a:pPr>
            <a:fld id="{D21E49CD-5ACA-8342-95FD-158EDBED8DCC}" type="slidenum">
              <a:rPr lang="en-US" altLang="en-US" smtClean="0">
                <a:solidFill>
                  <a:srgbClr val="000000"/>
                </a:solidFill>
                <a:latin typeface="Times New Roman" panose="02020603050405020304" pitchFamily="18" charset="0"/>
              </a:rPr>
              <a:pPr>
                <a:buClr>
                  <a:srgbClr val="1F497D"/>
                </a:buClr>
              </a:pPr>
              <a:t>20</a:t>
            </a:fld>
            <a:endParaRPr lang="en-US" altLang="en-US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51203" name="Rectangle 2">
            <a:extLst>
              <a:ext uri="{FF2B5EF4-FFF2-40B4-BE49-F238E27FC236}">
                <a16:creationId xmlns:a16="http://schemas.microsoft.com/office/drawing/2014/main" id="{B17D5623-512B-FF47-8C93-6ABEF2896E4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04" name="Rectangle 3">
            <a:extLst>
              <a:ext uri="{FF2B5EF4-FFF2-40B4-BE49-F238E27FC236}">
                <a16:creationId xmlns:a16="http://schemas.microsoft.com/office/drawing/2014/main" id="{4EBBD164-759C-F349-A9D1-36B122A7037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7">
            <a:extLst>
              <a:ext uri="{FF2B5EF4-FFF2-40B4-BE49-F238E27FC236}">
                <a16:creationId xmlns:a16="http://schemas.microsoft.com/office/drawing/2014/main" id="{73B284FF-8699-004D-8368-A28A695BF675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57066" indent="-291179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64717" indent="-232943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30604" indent="-232943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96491" indent="-232943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62377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3028264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94151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960038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buClr>
                <a:srgbClr val="1F497D"/>
              </a:buClr>
            </a:pPr>
            <a:fld id="{AB1763B8-EF1F-E44D-9335-18A19DCB5C93}" type="slidenum">
              <a:rPr lang="en-US" altLang="en-US" smtClean="0">
                <a:solidFill>
                  <a:srgbClr val="000000"/>
                </a:solidFill>
                <a:latin typeface="Times New Roman" panose="02020603050405020304" pitchFamily="18" charset="0"/>
              </a:rPr>
              <a:pPr>
                <a:buClr>
                  <a:srgbClr val="1F497D"/>
                </a:buClr>
              </a:pPr>
              <a:t>3</a:t>
            </a:fld>
            <a:endParaRPr lang="en-US" altLang="en-US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8195" name="Rectangle 2">
            <a:extLst>
              <a:ext uri="{FF2B5EF4-FFF2-40B4-BE49-F238E27FC236}">
                <a16:creationId xmlns:a16="http://schemas.microsoft.com/office/drawing/2014/main" id="{DAE29C22-1375-7846-85EA-D6B835571B3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196" name="Rectangle 3">
            <a:extLst>
              <a:ext uri="{FF2B5EF4-FFF2-40B4-BE49-F238E27FC236}">
                <a16:creationId xmlns:a16="http://schemas.microsoft.com/office/drawing/2014/main" id="{F23AC625-9294-2743-B491-DD881E1E1AC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7">
            <a:extLst>
              <a:ext uri="{FF2B5EF4-FFF2-40B4-BE49-F238E27FC236}">
                <a16:creationId xmlns:a16="http://schemas.microsoft.com/office/drawing/2014/main" id="{F66E4C36-D807-CC48-8507-2E07968146A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57066" indent="-291179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64717" indent="-232943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30604" indent="-232943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96491" indent="-232943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62377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3028264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94151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960038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buClr>
                <a:srgbClr val="1F497D"/>
              </a:buClr>
            </a:pPr>
            <a:fld id="{4F0FA263-13C5-DC4B-A8AC-7BFEB2F889E4}" type="slidenum">
              <a:rPr lang="en-US" altLang="en-US" smtClean="0">
                <a:solidFill>
                  <a:srgbClr val="000000"/>
                </a:solidFill>
                <a:latin typeface="Times New Roman" panose="02020603050405020304" pitchFamily="18" charset="0"/>
              </a:rPr>
              <a:pPr>
                <a:buClr>
                  <a:srgbClr val="1F497D"/>
                </a:buClr>
              </a:pPr>
              <a:t>21</a:t>
            </a:fld>
            <a:endParaRPr lang="en-US" altLang="en-US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53251" name="Rectangle 2">
            <a:extLst>
              <a:ext uri="{FF2B5EF4-FFF2-40B4-BE49-F238E27FC236}">
                <a16:creationId xmlns:a16="http://schemas.microsoft.com/office/drawing/2014/main" id="{E48E9F36-C12F-3A4C-AB54-4D801E6DB53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3252" name="Rectangle 3">
            <a:extLst>
              <a:ext uri="{FF2B5EF4-FFF2-40B4-BE49-F238E27FC236}">
                <a16:creationId xmlns:a16="http://schemas.microsoft.com/office/drawing/2014/main" id="{EBBB7C2E-B050-6141-9833-74192654FDE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7">
            <a:extLst>
              <a:ext uri="{FF2B5EF4-FFF2-40B4-BE49-F238E27FC236}">
                <a16:creationId xmlns:a16="http://schemas.microsoft.com/office/drawing/2014/main" id="{BE972D0B-DDD1-3146-BF17-306466E512D2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57066" indent="-291179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64717" indent="-232943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30604" indent="-232943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96491" indent="-232943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62377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3028264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94151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960038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buClr>
                <a:srgbClr val="1F497D"/>
              </a:buClr>
            </a:pPr>
            <a:fld id="{F990ED8E-C845-5642-B00C-8CDBB2EA85EB}" type="slidenum">
              <a:rPr lang="en-US" altLang="en-US" smtClean="0">
                <a:solidFill>
                  <a:srgbClr val="000000"/>
                </a:solidFill>
                <a:latin typeface="Times New Roman" panose="02020603050405020304" pitchFamily="18" charset="0"/>
              </a:rPr>
              <a:pPr>
                <a:buClr>
                  <a:srgbClr val="1F497D"/>
                </a:buClr>
              </a:pPr>
              <a:t>22</a:t>
            </a:fld>
            <a:endParaRPr lang="en-US" altLang="en-US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55299" name="Rectangle 2">
            <a:extLst>
              <a:ext uri="{FF2B5EF4-FFF2-40B4-BE49-F238E27FC236}">
                <a16:creationId xmlns:a16="http://schemas.microsoft.com/office/drawing/2014/main" id="{79506FED-74E8-CA4B-9EE1-955B438D2F6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5300" name="Rectangle 3">
            <a:extLst>
              <a:ext uri="{FF2B5EF4-FFF2-40B4-BE49-F238E27FC236}">
                <a16:creationId xmlns:a16="http://schemas.microsoft.com/office/drawing/2014/main" id="{3EF2ADE5-5039-F341-AD7F-5D1E70C5FC5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lnSpc>
                <a:spcPct val="90000"/>
              </a:lnSpc>
              <a:spcBef>
                <a:spcPct val="0"/>
              </a:spcBef>
            </a:pPr>
            <a:endParaRPr lang="en-US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>
                <a:latin typeface="Arial"/>
              </a:rPr>
              <a:t>Figure 8.13 Energy profile of an exergonic reaction</a:t>
            </a:r>
          </a:p>
          <a:p>
            <a:endParaRPr lang="en-US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57170638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7">
            <a:extLst>
              <a:ext uri="{FF2B5EF4-FFF2-40B4-BE49-F238E27FC236}">
                <a16:creationId xmlns:a16="http://schemas.microsoft.com/office/drawing/2014/main" id="{30B6C709-3740-CC48-B071-1BABF23BFE3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57066" indent="-291179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64717" indent="-232943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30604" indent="-232943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96491" indent="-232943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62377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3028264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94151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960038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buClr>
                <a:srgbClr val="1F497D"/>
              </a:buClr>
            </a:pPr>
            <a:fld id="{C8A22597-18A8-884A-ACAD-02C507A68683}" type="slidenum">
              <a:rPr lang="en-US" altLang="en-US" smtClean="0">
                <a:solidFill>
                  <a:srgbClr val="000000"/>
                </a:solidFill>
                <a:latin typeface="Times New Roman" panose="02020603050405020304" pitchFamily="18" charset="0"/>
              </a:rPr>
              <a:pPr>
                <a:buClr>
                  <a:srgbClr val="1F497D"/>
                </a:buClr>
              </a:pPr>
              <a:t>26</a:t>
            </a:fld>
            <a:endParaRPr lang="en-US" altLang="en-US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59395" name="Rectangle 2">
            <a:extLst>
              <a:ext uri="{FF2B5EF4-FFF2-40B4-BE49-F238E27FC236}">
                <a16:creationId xmlns:a16="http://schemas.microsoft.com/office/drawing/2014/main" id="{AA134C1B-A156-C142-8852-B9BCAF7B5C0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" name="Rectangle 3">
            <a:extLst>
              <a:ext uri="{FF2B5EF4-FFF2-40B4-BE49-F238E27FC236}">
                <a16:creationId xmlns:a16="http://schemas.microsoft.com/office/drawing/2014/main" id="{270E63E9-098D-934F-BF74-331E413DAAA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/>
        <p:txBody>
          <a:bodyPr wrap="square" numCol="1" anchor="t" anchorCtr="0" compatLnSpc="1">
            <a:prstTxWarp prst="textNoShape">
              <a:avLst/>
            </a:prstTxWarp>
            <a:normAutofit/>
          </a:bodyPr>
          <a:lstStyle/>
          <a:p>
            <a:pPr eaLnBrk="1" hangingPunct="1">
              <a:spcBef>
                <a:spcPct val="0"/>
              </a:spcBef>
              <a:defRPr/>
            </a:pPr>
            <a:endParaRPr lang="en-US" altLang="en-US" dirty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7">
            <a:extLst>
              <a:ext uri="{FF2B5EF4-FFF2-40B4-BE49-F238E27FC236}">
                <a16:creationId xmlns:a16="http://schemas.microsoft.com/office/drawing/2014/main" id="{CC021E65-6266-9443-8EF5-5000F5B3894E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57066" indent="-291179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64717" indent="-232943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30604" indent="-232943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96491" indent="-232943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62377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3028264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94151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960038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buClr>
                <a:srgbClr val="1F497D"/>
              </a:buClr>
            </a:pPr>
            <a:fld id="{A2BAD5CA-E352-B74B-A476-1E90684C2068}" type="slidenum">
              <a:rPr lang="en-US" altLang="en-US" smtClean="0">
                <a:solidFill>
                  <a:srgbClr val="000000"/>
                </a:solidFill>
                <a:latin typeface="Times New Roman" panose="02020603050405020304" pitchFamily="18" charset="0"/>
              </a:rPr>
              <a:pPr>
                <a:buClr>
                  <a:srgbClr val="1F497D"/>
                </a:buClr>
              </a:pPr>
              <a:t>27</a:t>
            </a:fld>
            <a:endParaRPr lang="en-US" altLang="en-US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61443" name="Rectangle 2">
            <a:extLst>
              <a:ext uri="{FF2B5EF4-FFF2-40B4-BE49-F238E27FC236}">
                <a16:creationId xmlns:a16="http://schemas.microsoft.com/office/drawing/2014/main" id="{4C467F06-837C-0D4C-9B98-CB09D2E00DA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44" name="Rectangle 3">
            <a:extLst>
              <a:ext uri="{FF2B5EF4-FFF2-40B4-BE49-F238E27FC236}">
                <a16:creationId xmlns:a16="http://schemas.microsoft.com/office/drawing/2014/main" id="{8D08A411-03D5-DE49-ADEB-192129C1007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7">
            <a:extLst>
              <a:ext uri="{FF2B5EF4-FFF2-40B4-BE49-F238E27FC236}">
                <a16:creationId xmlns:a16="http://schemas.microsoft.com/office/drawing/2014/main" id="{62CECB58-DB21-A644-86AE-2D62F57D77AE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57066" indent="-291179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64717" indent="-232943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30604" indent="-232943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96491" indent="-232943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62377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3028264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94151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960038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buClr>
                <a:srgbClr val="1F497D"/>
              </a:buClr>
            </a:pPr>
            <a:fld id="{C7CD66C6-C613-CE48-82C6-3E17E47497E0}" type="slidenum">
              <a:rPr lang="en-US" altLang="en-US" smtClean="0">
                <a:solidFill>
                  <a:srgbClr val="000000"/>
                </a:solidFill>
                <a:latin typeface="Times New Roman" panose="02020603050405020304" pitchFamily="18" charset="0"/>
              </a:rPr>
              <a:pPr>
                <a:buClr>
                  <a:srgbClr val="1F497D"/>
                </a:buClr>
              </a:pPr>
              <a:t>28</a:t>
            </a:fld>
            <a:endParaRPr lang="en-US" altLang="en-US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63491" name="Rectangle 2">
            <a:extLst>
              <a:ext uri="{FF2B5EF4-FFF2-40B4-BE49-F238E27FC236}">
                <a16:creationId xmlns:a16="http://schemas.microsoft.com/office/drawing/2014/main" id="{43523C4E-34A6-E840-8643-80CFD336156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3492" name="Rectangle 3">
            <a:extLst>
              <a:ext uri="{FF2B5EF4-FFF2-40B4-BE49-F238E27FC236}">
                <a16:creationId xmlns:a16="http://schemas.microsoft.com/office/drawing/2014/main" id="{B665A202-6EE1-A24D-8930-D3FAD8DE589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lnSpc>
                <a:spcPct val="80000"/>
              </a:lnSpc>
              <a:spcBef>
                <a:spcPct val="0"/>
              </a:spcBef>
            </a:pPr>
            <a:endParaRPr lang="en-US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7">
            <a:extLst>
              <a:ext uri="{FF2B5EF4-FFF2-40B4-BE49-F238E27FC236}">
                <a16:creationId xmlns:a16="http://schemas.microsoft.com/office/drawing/2014/main" id="{617AD823-A48F-2F42-A332-FB14168FD5C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57066" indent="-291179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64717" indent="-232943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30604" indent="-232943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96491" indent="-232943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62377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3028264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94151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960038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buClr>
                <a:srgbClr val="1F497D"/>
              </a:buClr>
            </a:pPr>
            <a:fld id="{A67DF557-D4A1-7D48-A7DD-4C918107DAC0}" type="slidenum">
              <a:rPr lang="en-US" altLang="en-US" smtClean="0">
                <a:solidFill>
                  <a:srgbClr val="000000"/>
                </a:solidFill>
                <a:latin typeface="Times New Roman" panose="02020603050405020304" pitchFamily="18" charset="0"/>
              </a:rPr>
              <a:pPr>
                <a:buClr>
                  <a:srgbClr val="1F497D"/>
                </a:buClr>
              </a:pPr>
              <a:t>29</a:t>
            </a:fld>
            <a:endParaRPr lang="en-US" altLang="en-US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65539" name="Rectangle 2">
            <a:extLst>
              <a:ext uri="{FF2B5EF4-FFF2-40B4-BE49-F238E27FC236}">
                <a16:creationId xmlns:a16="http://schemas.microsoft.com/office/drawing/2014/main" id="{00AB297B-F93C-D74A-AB45-FA1B1172065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" name="Rectangle 3">
            <a:extLst>
              <a:ext uri="{FF2B5EF4-FFF2-40B4-BE49-F238E27FC236}">
                <a16:creationId xmlns:a16="http://schemas.microsoft.com/office/drawing/2014/main" id="{A27F9FAC-C35C-614C-A7D1-6E7591A262E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/>
        <p:txBody>
          <a:bodyPr wrap="square" numCol="1" anchor="t" anchorCtr="0" compatLnSpc="1">
            <a:prstTxWarp prst="textNoShape">
              <a:avLst/>
            </a:prstTxWarp>
            <a:normAutofit/>
          </a:bodyPr>
          <a:lstStyle/>
          <a:p>
            <a:pPr eaLnBrk="1" hangingPunct="1">
              <a:spcBef>
                <a:spcPct val="0"/>
              </a:spcBef>
              <a:defRPr/>
            </a:pPr>
            <a:endParaRPr lang="en-US" altLang="en-US" dirty="0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7">
            <a:extLst>
              <a:ext uri="{FF2B5EF4-FFF2-40B4-BE49-F238E27FC236}">
                <a16:creationId xmlns:a16="http://schemas.microsoft.com/office/drawing/2014/main" id="{D2211FD7-B862-5B48-9A27-1AD372470B85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57066" indent="-291179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64717" indent="-232943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30604" indent="-232943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96491" indent="-232943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62377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3028264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94151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960038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buClr>
                <a:srgbClr val="1F497D"/>
              </a:buClr>
            </a:pPr>
            <a:fld id="{59F05E02-26B5-C149-8D95-5EB9545B04B9}" type="slidenum">
              <a:rPr lang="en-US" altLang="en-US" smtClean="0">
                <a:solidFill>
                  <a:srgbClr val="000000"/>
                </a:solidFill>
                <a:latin typeface="Times New Roman" panose="02020603050405020304" pitchFamily="18" charset="0"/>
              </a:rPr>
              <a:pPr>
                <a:buClr>
                  <a:srgbClr val="1F497D"/>
                </a:buClr>
              </a:pPr>
              <a:t>30</a:t>
            </a:fld>
            <a:endParaRPr lang="en-US" altLang="en-US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69635" name="Rectangle 2">
            <a:extLst>
              <a:ext uri="{FF2B5EF4-FFF2-40B4-BE49-F238E27FC236}">
                <a16:creationId xmlns:a16="http://schemas.microsoft.com/office/drawing/2014/main" id="{19233D3B-99C4-B843-9EF5-1B34E4FD368C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9636" name="Rectangle 3">
            <a:extLst>
              <a:ext uri="{FF2B5EF4-FFF2-40B4-BE49-F238E27FC236}">
                <a16:creationId xmlns:a16="http://schemas.microsoft.com/office/drawing/2014/main" id="{25C08B8D-210D-AE49-AADD-CCC682DD372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7">
            <a:extLst>
              <a:ext uri="{FF2B5EF4-FFF2-40B4-BE49-F238E27FC236}">
                <a16:creationId xmlns:a16="http://schemas.microsoft.com/office/drawing/2014/main" id="{E2D58C04-D035-FB45-B666-0D0A35A01F42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57066" indent="-291179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64717" indent="-232943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30604" indent="-232943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96491" indent="-232943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62377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3028264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94151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960038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buClr>
                <a:srgbClr val="1F497D"/>
              </a:buClr>
            </a:pPr>
            <a:fld id="{995D091D-099F-3841-AECB-6E54C6F055AF}" type="slidenum">
              <a:rPr lang="en-US" altLang="en-US" smtClean="0">
                <a:solidFill>
                  <a:srgbClr val="000000"/>
                </a:solidFill>
                <a:latin typeface="Times New Roman" panose="02020603050405020304" pitchFamily="18" charset="0"/>
              </a:rPr>
              <a:pPr>
                <a:buClr>
                  <a:srgbClr val="1F497D"/>
                </a:buClr>
              </a:pPr>
              <a:t>31</a:t>
            </a:fld>
            <a:endParaRPr lang="en-US" altLang="en-US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71683" name="Rectangle 2">
            <a:extLst>
              <a:ext uri="{FF2B5EF4-FFF2-40B4-BE49-F238E27FC236}">
                <a16:creationId xmlns:a16="http://schemas.microsoft.com/office/drawing/2014/main" id="{B763F994-FD8A-7C40-B842-DC6AA19375F9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1684" name="Rectangle 3">
            <a:extLst>
              <a:ext uri="{FF2B5EF4-FFF2-40B4-BE49-F238E27FC236}">
                <a16:creationId xmlns:a16="http://schemas.microsoft.com/office/drawing/2014/main" id="{9A6EDE78-6E63-BE44-87F8-3B7BF00962C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7">
            <a:extLst>
              <a:ext uri="{FF2B5EF4-FFF2-40B4-BE49-F238E27FC236}">
                <a16:creationId xmlns:a16="http://schemas.microsoft.com/office/drawing/2014/main" id="{B56BE780-08FE-2147-A219-A81B0721654E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57066" indent="-291179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64717" indent="-232943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30604" indent="-232943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96491" indent="-232943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62377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3028264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94151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960038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buClr>
                <a:srgbClr val="1F497D"/>
              </a:buClr>
            </a:pPr>
            <a:fld id="{C564B229-769E-DB40-828C-5DDF927307F4}" type="slidenum">
              <a:rPr lang="en-US" altLang="en-US" smtClean="0">
                <a:solidFill>
                  <a:srgbClr val="000000"/>
                </a:solidFill>
                <a:latin typeface="Times New Roman" panose="02020603050405020304" pitchFamily="18" charset="0"/>
              </a:rPr>
              <a:pPr>
                <a:buClr>
                  <a:srgbClr val="1F497D"/>
                </a:buClr>
              </a:pPr>
              <a:t>32</a:t>
            </a:fld>
            <a:endParaRPr lang="en-US" altLang="en-US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73731" name="Rectangle 2">
            <a:extLst>
              <a:ext uri="{FF2B5EF4-FFF2-40B4-BE49-F238E27FC236}">
                <a16:creationId xmlns:a16="http://schemas.microsoft.com/office/drawing/2014/main" id="{3A3C3475-8180-9842-99CA-4CC4FB2093F3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" name="Rectangle 3">
            <a:extLst>
              <a:ext uri="{FF2B5EF4-FFF2-40B4-BE49-F238E27FC236}">
                <a16:creationId xmlns:a16="http://schemas.microsoft.com/office/drawing/2014/main" id="{4BAAEB2D-0C29-B741-BAB3-8EE4AD9A601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/>
        <p:txBody>
          <a:bodyPr wrap="square" numCol="1" anchor="t" anchorCtr="0" compatLnSpc="1">
            <a:prstTxWarp prst="textNoShape">
              <a:avLst/>
            </a:prstTxWarp>
            <a:normAutofit/>
          </a:bodyPr>
          <a:lstStyle/>
          <a:p>
            <a:pPr eaLnBrk="1" hangingPunct="1">
              <a:spcBef>
                <a:spcPct val="0"/>
              </a:spcBef>
              <a:defRPr/>
            </a:pPr>
            <a:endParaRPr lang="en-US" alt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7">
            <a:extLst>
              <a:ext uri="{FF2B5EF4-FFF2-40B4-BE49-F238E27FC236}">
                <a16:creationId xmlns:a16="http://schemas.microsoft.com/office/drawing/2014/main" id="{F840B35A-6D62-2A4A-A87D-88791932FBE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57066" indent="-291179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64717" indent="-232943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30604" indent="-232943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96491" indent="-232943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62377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3028264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94151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960038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buClr>
                <a:srgbClr val="1F497D"/>
              </a:buClr>
            </a:pPr>
            <a:fld id="{34C80911-7ACA-6142-B02A-A7E3B0B8A0B7}" type="slidenum">
              <a:rPr lang="en-US" altLang="en-US" smtClean="0">
                <a:solidFill>
                  <a:srgbClr val="000000"/>
                </a:solidFill>
                <a:latin typeface="Times New Roman" panose="02020603050405020304" pitchFamily="18" charset="0"/>
              </a:rPr>
              <a:pPr>
                <a:buClr>
                  <a:srgbClr val="1F497D"/>
                </a:buClr>
              </a:pPr>
              <a:t>4</a:t>
            </a:fld>
            <a:endParaRPr lang="en-US" altLang="en-US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0243" name="Rectangle 2">
            <a:extLst>
              <a:ext uri="{FF2B5EF4-FFF2-40B4-BE49-F238E27FC236}">
                <a16:creationId xmlns:a16="http://schemas.microsoft.com/office/drawing/2014/main" id="{B8498B46-3741-3442-8281-ED78E3DA78F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244" name="Rectangle 3">
            <a:extLst>
              <a:ext uri="{FF2B5EF4-FFF2-40B4-BE49-F238E27FC236}">
                <a16:creationId xmlns:a16="http://schemas.microsoft.com/office/drawing/2014/main" id="{325126B9-2AD3-B24F-B32A-F7363845D52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7">
            <a:extLst>
              <a:ext uri="{FF2B5EF4-FFF2-40B4-BE49-F238E27FC236}">
                <a16:creationId xmlns:a16="http://schemas.microsoft.com/office/drawing/2014/main" id="{7E5E9204-5D34-3548-B6C0-978D2CD3A6D8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57066" indent="-291179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64717" indent="-232943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30604" indent="-232943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96491" indent="-232943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62377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3028264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94151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960038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buClr>
                <a:srgbClr val="1F497D"/>
              </a:buClr>
            </a:pPr>
            <a:fld id="{768F1F18-45E9-9148-A44D-0DC766E9615F}" type="slidenum">
              <a:rPr lang="en-US" altLang="en-US" smtClean="0">
                <a:solidFill>
                  <a:srgbClr val="000000"/>
                </a:solidFill>
                <a:latin typeface="Times New Roman" panose="02020603050405020304" pitchFamily="18" charset="0"/>
              </a:rPr>
              <a:pPr>
                <a:buClr>
                  <a:srgbClr val="1F497D"/>
                </a:buClr>
              </a:pPr>
              <a:t>33</a:t>
            </a:fld>
            <a:endParaRPr lang="en-US" altLang="en-US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75779" name="Rectangle 2">
            <a:extLst>
              <a:ext uri="{FF2B5EF4-FFF2-40B4-BE49-F238E27FC236}">
                <a16:creationId xmlns:a16="http://schemas.microsoft.com/office/drawing/2014/main" id="{DE828689-1DCB-0345-9545-0598B2E1F38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5780" name="Rectangle 3">
            <a:extLst>
              <a:ext uri="{FF2B5EF4-FFF2-40B4-BE49-F238E27FC236}">
                <a16:creationId xmlns:a16="http://schemas.microsoft.com/office/drawing/2014/main" id="{84C348A8-874A-464B-A007-53841219C78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lnSpc>
                <a:spcPct val="90000"/>
              </a:lnSpc>
              <a:spcBef>
                <a:spcPct val="0"/>
              </a:spcBef>
            </a:pPr>
            <a:endParaRPr lang="en-US" alt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Rectangle 7">
            <a:extLst>
              <a:ext uri="{FF2B5EF4-FFF2-40B4-BE49-F238E27FC236}">
                <a16:creationId xmlns:a16="http://schemas.microsoft.com/office/drawing/2014/main" id="{C1D123F1-E13A-CF4B-AB49-183E5AB782B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57066" indent="-291179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64717" indent="-232943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30604" indent="-232943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96491" indent="-232943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62377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3028264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94151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960038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buClr>
                <a:srgbClr val="1F497D"/>
              </a:buClr>
            </a:pPr>
            <a:fld id="{05C027C5-B65B-7543-930C-050890E63040}" type="slidenum">
              <a:rPr lang="en-US" altLang="en-US" smtClean="0">
                <a:solidFill>
                  <a:srgbClr val="000000"/>
                </a:solidFill>
                <a:latin typeface="Times New Roman" panose="02020603050405020304" pitchFamily="18" charset="0"/>
              </a:rPr>
              <a:pPr>
                <a:buClr>
                  <a:srgbClr val="1F497D"/>
                </a:buClr>
              </a:pPr>
              <a:t>34</a:t>
            </a:fld>
            <a:endParaRPr lang="en-US" altLang="en-US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77827" name="Rectangle 2">
            <a:extLst>
              <a:ext uri="{FF2B5EF4-FFF2-40B4-BE49-F238E27FC236}">
                <a16:creationId xmlns:a16="http://schemas.microsoft.com/office/drawing/2014/main" id="{CC1B8D5A-91FA-194A-8C40-F805E06F03C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7828" name="Rectangle 3">
            <a:extLst>
              <a:ext uri="{FF2B5EF4-FFF2-40B4-BE49-F238E27FC236}">
                <a16:creationId xmlns:a16="http://schemas.microsoft.com/office/drawing/2014/main" id="{38089648-D15A-DF42-A66D-8B360A2A401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7">
            <a:extLst>
              <a:ext uri="{FF2B5EF4-FFF2-40B4-BE49-F238E27FC236}">
                <a16:creationId xmlns:a16="http://schemas.microsoft.com/office/drawing/2014/main" id="{EE781A1B-79D1-6C48-BFC6-4046091275BE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57066" indent="-291179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64717" indent="-232943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30604" indent="-232943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96491" indent="-232943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62377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3028264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94151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960038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buClr>
                <a:srgbClr val="1F497D"/>
              </a:buClr>
            </a:pPr>
            <a:fld id="{48C1F1C8-565E-7C48-B96B-ACE092A88429}" type="slidenum">
              <a:rPr lang="en-US" altLang="en-US" smtClean="0">
                <a:solidFill>
                  <a:srgbClr val="000000"/>
                </a:solidFill>
                <a:latin typeface="Times New Roman" panose="02020603050405020304" pitchFamily="18" charset="0"/>
              </a:rPr>
              <a:pPr>
                <a:buClr>
                  <a:srgbClr val="1F497D"/>
                </a:buClr>
              </a:pPr>
              <a:t>35</a:t>
            </a:fld>
            <a:endParaRPr lang="en-US" altLang="en-US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79875" name="Rectangle 2">
            <a:extLst>
              <a:ext uri="{FF2B5EF4-FFF2-40B4-BE49-F238E27FC236}">
                <a16:creationId xmlns:a16="http://schemas.microsoft.com/office/drawing/2014/main" id="{44D497FA-F739-6742-990E-5C3E28EC590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9876" name="Rectangle 3">
            <a:extLst>
              <a:ext uri="{FF2B5EF4-FFF2-40B4-BE49-F238E27FC236}">
                <a16:creationId xmlns:a16="http://schemas.microsoft.com/office/drawing/2014/main" id="{423D4D70-0572-5445-AA20-1BFA22E8FB4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7">
            <a:extLst>
              <a:ext uri="{FF2B5EF4-FFF2-40B4-BE49-F238E27FC236}">
                <a16:creationId xmlns:a16="http://schemas.microsoft.com/office/drawing/2014/main" id="{C099D46C-A589-3D4A-AF7F-71415F1C094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57066" indent="-291179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64717" indent="-232943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30604" indent="-232943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96491" indent="-232943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62377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3028264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94151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960038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buClr>
                <a:srgbClr val="1F497D"/>
              </a:buClr>
            </a:pPr>
            <a:fld id="{1BD9726A-C3A3-CA46-8A49-FFDC920A1BBD}" type="slidenum">
              <a:rPr lang="en-US" altLang="en-US" smtClean="0">
                <a:solidFill>
                  <a:srgbClr val="000000"/>
                </a:solidFill>
                <a:latin typeface="Times New Roman" panose="02020603050405020304" pitchFamily="18" charset="0"/>
              </a:rPr>
              <a:pPr>
                <a:buClr>
                  <a:srgbClr val="1F497D"/>
                </a:buClr>
              </a:pPr>
              <a:t>36</a:t>
            </a:fld>
            <a:endParaRPr lang="en-US" altLang="en-US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81923" name="Rectangle 2">
            <a:extLst>
              <a:ext uri="{FF2B5EF4-FFF2-40B4-BE49-F238E27FC236}">
                <a16:creationId xmlns:a16="http://schemas.microsoft.com/office/drawing/2014/main" id="{CE48F6F9-C8A8-BC4C-BB1A-17D88D80036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1924" name="Rectangle 3">
            <a:extLst>
              <a:ext uri="{FF2B5EF4-FFF2-40B4-BE49-F238E27FC236}">
                <a16:creationId xmlns:a16="http://schemas.microsoft.com/office/drawing/2014/main" id="{74643984-CE36-9E49-9F35-5224F36EE44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7">
            <a:extLst>
              <a:ext uri="{FF2B5EF4-FFF2-40B4-BE49-F238E27FC236}">
                <a16:creationId xmlns:a16="http://schemas.microsoft.com/office/drawing/2014/main" id="{286D6C1F-11EA-BF45-81E7-2B9D0A5252F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57066" indent="-291179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64717" indent="-232943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30604" indent="-232943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96491" indent="-232943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62377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3028264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94151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960038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buClr>
                <a:srgbClr val="1F497D"/>
              </a:buClr>
            </a:pPr>
            <a:fld id="{4B70AA44-A8DE-604B-8493-96A15AEDA286}" type="slidenum">
              <a:rPr lang="en-US" altLang="en-US" smtClean="0">
                <a:solidFill>
                  <a:srgbClr val="000000"/>
                </a:solidFill>
                <a:latin typeface="Times New Roman" panose="02020603050405020304" pitchFamily="18" charset="0"/>
              </a:rPr>
              <a:pPr>
                <a:buClr>
                  <a:srgbClr val="1F497D"/>
                </a:buClr>
              </a:pPr>
              <a:t>5</a:t>
            </a:fld>
            <a:endParaRPr lang="en-US" altLang="en-US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2291" name="Rectangle 2">
            <a:extLst>
              <a:ext uri="{FF2B5EF4-FFF2-40B4-BE49-F238E27FC236}">
                <a16:creationId xmlns:a16="http://schemas.microsoft.com/office/drawing/2014/main" id="{9FDAA70F-02C7-6248-8562-53014EFAB16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2292" name="Rectangle 3">
            <a:extLst>
              <a:ext uri="{FF2B5EF4-FFF2-40B4-BE49-F238E27FC236}">
                <a16:creationId xmlns:a16="http://schemas.microsoft.com/office/drawing/2014/main" id="{EA25BC10-D779-B24A-953F-E91BE3C9DA7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7">
            <a:extLst>
              <a:ext uri="{FF2B5EF4-FFF2-40B4-BE49-F238E27FC236}">
                <a16:creationId xmlns:a16="http://schemas.microsoft.com/office/drawing/2014/main" id="{EAD1A0A0-2F5B-7441-9BB6-C2B1E9E825B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57066" indent="-291179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64717" indent="-232943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30604" indent="-232943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96491" indent="-232943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62377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3028264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94151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960038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buClr>
                <a:srgbClr val="1F497D"/>
              </a:buClr>
            </a:pPr>
            <a:fld id="{6D84FA6A-DD8E-A543-B04D-99AC2D009B96}" type="slidenum">
              <a:rPr lang="en-US" altLang="en-US" smtClean="0">
                <a:solidFill>
                  <a:srgbClr val="000000"/>
                </a:solidFill>
                <a:latin typeface="Times New Roman" panose="02020603050405020304" pitchFamily="18" charset="0"/>
              </a:rPr>
              <a:pPr>
                <a:buClr>
                  <a:srgbClr val="1F497D"/>
                </a:buClr>
              </a:pPr>
              <a:t>6</a:t>
            </a:fld>
            <a:endParaRPr lang="en-US" altLang="en-US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4339" name="Rectangle 2">
            <a:extLst>
              <a:ext uri="{FF2B5EF4-FFF2-40B4-BE49-F238E27FC236}">
                <a16:creationId xmlns:a16="http://schemas.microsoft.com/office/drawing/2014/main" id="{61BA4171-F290-544C-AE5E-C7DF8C384D6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4340" name="Rectangle 3">
            <a:extLst>
              <a:ext uri="{FF2B5EF4-FFF2-40B4-BE49-F238E27FC236}">
                <a16:creationId xmlns:a16="http://schemas.microsoft.com/office/drawing/2014/main" id="{EAEC1ACA-9DF7-654C-9CD9-DEB762B3493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7">
            <a:extLst>
              <a:ext uri="{FF2B5EF4-FFF2-40B4-BE49-F238E27FC236}">
                <a16:creationId xmlns:a16="http://schemas.microsoft.com/office/drawing/2014/main" id="{A9C65C43-9D2C-2946-8AF0-9BF9FF5FBDC5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57066" indent="-291179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64717" indent="-232943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30604" indent="-232943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96491" indent="-232943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62377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3028264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94151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960038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buClr>
                <a:srgbClr val="1F497D"/>
              </a:buClr>
            </a:pPr>
            <a:fld id="{BF636125-B5D5-374C-BC4B-4E63386A53B6}" type="slidenum">
              <a:rPr lang="en-US" altLang="en-US" smtClean="0">
                <a:solidFill>
                  <a:srgbClr val="000000"/>
                </a:solidFill>
                <a:latin typeface="Times New Roman" panose="02020603050405020304" pitchFamily="18" charset="0"/>
              </a:rPr>
              <a:pPr>
                <a:buClr>
                  <a:srgbClr val="1F497D"/>
                </a:buClr>
              </a:pPr>
              <a:t>7</a:t>
            </a:fld>
            <a:endParaRPr lang="en-US" altLang="en-US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6387" name="Rectangle 2">
            <a:extLst>
              <a:ext uri="{FF2B5EF4-FFF2-40B4-BE49-F238E27FC236}">
                <a16:creationId xmlns:a16="http://schemas.microsoft.com/office/drawing/2014/main" id="{DCACC2B9-D71C-2B42-9CE3-1BEA431B056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388" name="Rectangle 3">
            <a:extLst>
              <a:ext uri="{FF2B5EF4-FFF2-40B4-BE49-F238E27FC236}">
                <a16:creationId xmlns:a16="http://schemas.microsoft.com/office/drawing/2014/main" id="{9074AF27-0699-7244-A922-714AFA8C9E4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7">
            <a:extLst>
              <a:ext uri="{FF2B5EF4-FFF2-40B4-BE49-F238E27FC236}">
                <a16:creationId xmlns:a16="http://schemas.microsoft.com/office/drawing/2014/main" id="{AA147D01-FF20-DF42-B45C-75BA22E3B0F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57066" indent="-291179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64717" indent="-232943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30604" indent="-232943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96491" indent="-232943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62377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3028264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94151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960038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buClr>
                <a:srgbClr val="1F497D"/>
              </a:buClr>
            </a:pPr>
            <a:fld id="{B429CCB0-215A-E244-8F26-3C6F2993247F}" type="slidenum">
              <a:rPr lang="en-US" altLang="en-US" smtClean="0">
                <a:solidFill>
                  <a:srgbClr val="000000"/>
                </a:solidFill>
                <a:latin typeface="Times New Roman" panose="02020603050405020304" pitchFamily="18" charset="0"/>
              </a:rPr>
              <a:pPr>
                <a:buClr>
                  <a:srgbClr val="1F497D"/>
                </a:buClr>
              </a:pPr>
              <a:t>8</a:t>
            </a:fld>
            <a:endParaRPr lang="en-US" altLang="en-US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8435" name="Rectangle 2">
            <a:extLst>
              <a:ext uri="{FF2B5EF4-FFF2-40B4-BE49-F238E27FC236}">
                <a16:creationId xmlns:a16="http://schemas.microsoft.com/office/drawing/2014/main" id="{6D6DEAD6-E384-A94F-89C4-4DA5DC2B8A0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436" name="Rectangle 3">
            <a:extLst>
              <a:ext uri="{FF2B5EF4-FFF2-40B4-BE49-F238E27FC236}">
                <a16:creationId xmlns:a16="http://schemas.microsoft.com/office/drawing/2014/main" id="{A014B7F5-EEBE-4B48-92FF-EA3D6D68DC2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B2EA4B69-8FBA-2F40-A66D-469559C1A202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57066" indent="-291179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64717" indent="-232943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30604" indent="-232943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96491" indent="-232943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62377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3028264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94151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960038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buClr>
                <a:srgbClr val="1F497D"/>
              </a:buClr>
            </a:pPr>
            <a:fld id="{37A4E8C5-E85A-BA46-877A-D2EDF8A1F48D}" type="slidenum">
              <a:rPr lang="en-US" altLang="en-US" smtClean="0">
                <a:solidFill>
                  <a:srgbClr val="000000"/>
                </a:solidFill>
                <a:latin typeface="Times New Roman" panose="02020603050405020304" pitchFamily="18" charset="0"/>
              </a:rPr>
              <a:pPr>
                <a:buClr>
                  <a:srgbClr val="1F497D"/>
                </a:buClr>
              </a:pPr>
              <a:t>9</a:t>
            </a:fld>
            <a:endParaRPr lang="en-US" altLang="en-US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989FFD0B-354B-AA43-88E5-32B0EFDBAF0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49E47EE8-76D6-F445-86CC-63C186EDAC5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lnSpc>
                <a:spcPct val="80000"/>
              </a:lnSpc>
              <a:spcBef>
                <a:spcPct val="0"/>
              </a:spcBef>
            </a:pPr>
            <a:endParaRPr lang="en-US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7">
            <a:extLst>
              <a:ext uri="{FF2B5EF4-FFF2-40B4-BE49-F238E27FC236}">
                <a16:creationId xmlns:a16="http://schemas.microsoft.com/office/drawing/2014/main" id="{335CEB78-3D02-E542-BECB-6417B742F708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57066" indent="-291179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64717" indent="-232943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30604" indent="-232943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96491" indent="-232943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62377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3028264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94151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960038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buClr>
                <a:srgbClr val="1F497D"/>
              </a:buClr>
            </a:pPr>
            <a:fld id="{9F84ECBE-EDD8-FE4F-8FAC-C83B1CCFF36E}" type="slidenum">
              <a:rPr lang="en-US" altLang="en-US" smtClean="0">
                <a:solidFill>
                  <a:srgbClr val="000000"/>
                </a:solidFill>
                <a:latin typeface="Times New Roman" panose="02020603050405020304" pitchFamily="18" charset="0"/>
              </a:rPr>
              <a:pPr>
                <a:buClr>
                  <a:srgbClr val="1F497D"/>
                </a:buClr>
              </a:pPr>
              <a:t>10</a:t>
            </a:fld>
            <a:endParaRPr lang="en-US" altLang="en-US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2531" name="Rectangle 2">
            <a:extLst>
              <a:ext uri="{FF2B5EF4-FFF2-40B4-BE49-F238E27FC236}">
                <a16:creationId xmlns:a16="http://schemas.microsoft.com/office/drawing/2014/main" id="{9CBF3641-58EA-974F-9A23-2A1825A84AF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2532" name="Rectangle 3">
            <a:extLst>
              <a:ext uri="{FF2B5EF4-FFF2-40B4-BE49-F238E27FC236}">
                <a16:creationId xmlns:a16="http://schemas.microsoft.com/office/drawing/2014/main" id="{960A88CB-5A79-1C46-BD83-AA324A1004C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3415D2-4CE8-4348-AA74-E4729112C36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E654B6E-F95A-494A-8CDC-374B3A56A67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A0B80B0-1651-4347-8C65-C1714EE488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9A0AE8-659C-924F-A8A0-91A22A786E74}" type="datetimeFigureOut">
              <a:rPr lang="en-US" smtClean="0"/>
              <a:t>10/5/20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EBF8DA4-473C-804A-8F94-18FAA22DCA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B2170D0-4290-D944-8002-2135483A04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FDF2F5-0C15-9C46-A9CC-11ED51040D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27248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8199D3-FE0E-E847-B8C0-9DCFEE0B64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D55A48D-5CDE-E94A-BA46-D49B0523243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7E11608-2553-E544-8948-678156D26E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9A0AE8-659C-924F-A8A0-91A22A786E74}" type="datetimeFigureOut">
              <a:rPr lang="en-US" smtClean="0"/>
              <a:t>10/5/20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6DF642C-FE49-A74E-A16A-648F84503F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56FA472-FAA0-7B4F-91E6-F7EE9A0D0B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FDF2F5-0C15-9C46-A9CC-11ED51040D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18647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A22B011-D4E1-CB41-BAF2-D1BF859C035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D3E3FCB-6F45-3947-95C8-47BA70FD139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C20CB93-E48F-4E4B-8B6D-7DE07E215D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9A0AE8-659C-924F-A8A0-91A22A786E74}" type="datetimeFigureOut">
              <a:rPr lang="en-US" smtClean="0"/>
              <a:t>10/5/20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3A4FB58-8441-B649-ABEB-2BF60C3C20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6134911-30BE-9245-B2E5-550EF076E7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FDF2F5-0C15-9C46-A9CC-11ED51040D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48762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A38CA7-7AAA-3149-95AC-632C9B47C9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B91556D-2737-FF4B-A200-B2D775E1FFB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FC9448D-85C5-CB4E-88D0-E5B9882C4F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9A0AE8-659C-924F-A8A0-91A22A786E74}" type="datetimeFigureOut">
              <a:rPr lang="en-US" smtClean="0"/>
              <a:t>10/5/20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2B5862D-9943-E540-8FED-003440D560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3FEB1E0-312F-E74F-ACEB-1A657C7BCC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FDF2F5-0C15-9C46-A9CC-11ED51040D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04144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E708C7-1029-0C47-B96B-E29A567733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4295C0C-488C-2E41-902E-2D63A68294F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D03DD24-967A-8E47-960F-3EF886085A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9A0AE8-659C-924F-A8A0-91A22A786E74}" type="datetimeFigureOut">
              <a:rPr lang="en-US" smtClean="0"/>
              <a:t>10/5/20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87DC394-6B06-F845-8D48-EC250F3C10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D0BF740-C9CD-534D-BCE0-63B91685A3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FDF2F5-0C15-9C46-A9CC-11ED51040D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5050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DBEF7C-7D2C-CC4B-8F40-BEA43B4CC0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B294A0E-4FB5-E149-84A7-0EE2DAEAB23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0411E6C-E2F9-6745-BCA4-6568524BDBD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38738B6-5D77-5342-80E3-50A2AF4A95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9A0AE8-659C-924F-A8A0-91A22A786E74}" type="datetimeFigureOut">
              <a:rPr lang="en-US" smtClean="0"/>
              <a:t>10/5/20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AB1D348-FE93-154D-94EE-B03A8FF3ED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15F8A86-ABE8-C145-BAFB-68B29B5B1E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FDF2F5-0C15-9C46-A9CC-11ED51040D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83151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F4FDBE5-2B97-DA40-9635-621F7CADCC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7986777-5CD6-6F41-9AD2-1A71B626D1E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F8422AD-D557-3042-95AA-35C2B37D8DC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0FF9378-5CE8-A54C-9A0D-02DCDAEC88D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F744CD4-A7CC-EF4F-A765-E191E7D4FE1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396B43E-781C-1547-A477-A02BA2D8B0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9A0AE8-659C-924F-A8A0-91A22A786E74}" type="datetimeFigureOut">
              <a:rPr lang="en-US" smtClean="0"/>
              <a:t>10/5/20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343C21D-9F06-5340-B8C0-485D1187E6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237EA77-4F4B-AD46-8EE9-379E0E3C48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FDF2F5-0C15-9C46-A9CC-11ED51040D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81901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7D10C4-847E-854B-8612-6EEE1C1BC3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AD1773F-F7FE-E94F-BB6C-53755653BB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9A0AE8-659C-924F-A8A0-91A22A786E74}" type="datetimeFigureOut">
              <a:rPr lang="en-US" smtClean="0"/>
              <a:t>10/5/20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02EA666-C325-7E45-BD76-7C59301DD9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7EAC2B8-508C-E24D-BBE1-4FFB651B5A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FDF2F5-0C15-9C46-A9CC-11ED51040D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48372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16236A2-F879-FF43-AEA5-A078982128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9A0AE8-659C-924F-A8A0-91A22A786E74}" type="datetimeFigureOut">
              <a:rPr lang="en-US" smtClean="0"/>
              <a:t>10/5/20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4A2D06C-64DE-DE48-9819-82A2A209E7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9EC8CE0-6147-B541-8A69-5A3B1E620E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FDF2F5-0C15-9C46-A9CC-11ED51040D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1591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512B1F-CF59-784D-A045-DDE41C0D4E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B12D720-A419-0048-AB02-3FAAA17886F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5F7C371-F212-5C41-9C8E-C79F8012B44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E889C22-BF8F-3A4E-B3EB-24EE2E5150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9A0AE8-659C-924F-A8A0-91A22A786E74}" type="datetimeFigureOut">
              <a:rPr lang="en-US" smtClean="0"/>
              <a:t>10/5/20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32D7D4E-0CD1-3249-9963-4A8675A658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608841D-C197-A944-86C1-52135A2D1E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FDF2F5-0C15-9C46-A9CC-11ED51040D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14967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BF1B2F-785B-4D40-966E-D6F5974728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68C2411-5193-924A-9A0D-BAC5AAEA0C7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743D913-2ECB-D14B-8AF3-1545157B5B4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DA8775E-3811-4B42-B0EE-0D48960B7E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9A0AE8-659C-924F-A8A0-91A22A786E74}" type="datetimeFigureOut">
              <a:rPr lang="en-US" smtClean="0"/>
              <a:t>10/5/20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E9FEB9A-09AA-9D44-89E1-0914C34CBE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88EE246-DED0-D040-9599-FF070D3B80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FDF2F5-0C15-9C46-A9CC-11ED51040D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66972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493679B-BB29-764A-8905-7842E8E3F8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8A50C7E-E412-FD4F-A397-4ED39F58BB0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CC329B3-B9C7-544A-A3E8-BA8CE38A3E9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9A0AE8-659C-924F-A8A0-91A22A786E74}" type="datetimeFigureOut">
              <a:rPr lang="en-US" smtClean="0"/>
              <a:t>10/5/20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9460EA8-E068-F648-94AA-3324685693C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1327C2B-5410-DC4B-83F3-E5F6509AAD2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FDF2F5-0C15-9C46-A9CC-11ED51040D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15009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8" r:id="rId1"/>
    <p:sldLayoutId id="2147483829" r:id="rId2"/>
    <p:sldLayoutId id="2147483830" r:id="rId3"/>
    <p:sldLayoutId id="2147483831" r:id="rId4"/>
    <p:sldLayoutId id="2147483832" r:id="rId5"/>
    <p:sldLayoutId id="2147483833" r:id="rId6"/>
    <p:sldLayoutId id="2147483834" r:id="rId7"/>
    <p:sldLayoutId id="2147483835" r:id="rId8"/>
    <p:sldLayoutId id="2147483836" r:id="rId9"/>
    <p:sldLayoutId id="2147483837" r:id="rId10"/>
    <p:sldLayoutId id="2147483838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6.xml"/><Relationship Id="rId4" Type="http://schemas.openxmlformats.org/officeDocument/2006/relationships/image" Target="file:///D:\2016\Sep\09-Aug\Chapter-08\Unlabeled\08_13ExergonicReaction-U.jpg" TargetMode="Externa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31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6.xml"/><Relationship Id="rId7" Type="http://schemas.microsoft.com/office/2007/relationships/diagramDrawing" Target="../diagrams/drawing6.xml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6.xml"/><Relationship Id="rId5" Type="http://schemas.openxmlformats.org/officeDocument/2006/relationships/diagramQuickStyle" Target="../diagrams/quickStyle6.xml"/><Relationship Id="rId4" Type="http://schemas.openxmlformats.org/officeDocument/2006/relationships/diagramLayout" Target="../diagrams/layout6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7.xml"/><Relationship Id="rId7" Type="http://schemas.microsoft.com/office/2007/relationships/diagramDrawing" Target="../diagrams/drawing7.xml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7.xml"/><Relationship Id="rId5" Type="http://schemas.openxmlformats.org/officeDocument/2006/relationships/diagramQuickStyle" Target="../diagrams/quickStyle7.xml"/><Relationship Id="rId4" Type="http://schemas.openxmlformats.org/officeDocument/2006/relationships/diagramLayout" Target="../diagrams/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8.xml"/><Relationship Id="rId7" Type="http://schemas.microsoft.com/office/2007/relationships/diagramDrawing" Target="../diagrams/drawing8.xml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8.xml"/><Relationship Id="rId5" Type="http://schemas.openxmlformats.org/officeDocument/2006/relationships/diagramQuickStyle" Target="../diagrams/quickStyle8.xml"/><Relationship Id="rId4" Type="http://schemas.openxmlformats.org/officeDocument/2006/relationships/diagramLayout" Target="../diagrams/layout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2A8AA5BC-4F7A-4226-8F99-6D824B226A9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-3324"/>
            <a:ext cx="9144000" cy="686132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911DBBF1-3229-4BD9-B3D1-B4CA571E743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 bwMode="white">
          <a:xfrm>
            <a:off x="0" y="843625"/>
            <a:ext cx="9141618" cy="0"/>
          </a:xfrm>
          <a:prstGeom prst="line">
            <a:avLst/>
          </a:prstGeom>
          <a:ln w="508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Rectangle 11">
            <a:extLst>
              <a:ext uri="{FF2B5EF4-FFF2-40B4-BE49-F238E27FC236}">
                <a16:creationId xmlns:a16="http://schemas.microsoft.com/office/drawing/2014/main" id="{5BC87C3E-1040-4EE4-9BDB-9537F7A1B33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382" y="968282"/>
            <a:ext cx="9141618" cy="49469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96503" y="1566473"/>
            <a:ext cx="7950994" cy="2166723"/>
          </a:xfrm>
        </p:spPr>
        <p:txBody>
          <a:bodyPr>
            <a:normAutofit/>
          </a:bodyPr>
          <a:lstStyle/>
          <a:p>
            <a:r>
              <a:rPr lang="en-US" sz="5700"/>
              <a:t>An Introduction to Metabolism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96503" y="4092320"/>
            <a:ext cx="7950994" cy="1144884"/>
          </a:xfrm>
        </p:spPr>
        <p:txBody>
          <a:bodyPr>
            <a:normAutofit/>
          </a:bodyPr>
          <a:lstStyle/>
          <a:p>
            <a:r>
              <a:rPr lang="en-US" dirty="0"/>
              <a:t>10.5.2020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42CDBECE-872A-4C73-9DC1-BB4E805E2CF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3543300" y="3894594"/>
            <a:ext cx="2057400" cy="0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F5CD5A0B-CDD7-427C-AA42-2EECFDFA181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 bwMode="white">
          <a:xfrm>
            <a:off x="0" y="6028863"/>
            <a:ext cx="9141618" cy="0"/>
          </a:xfrm>
          <a:prstGeom prst="line">
            <a:avLst/>
          </a:prstGeom>
          <a:ln w="508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9024572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>
            <a:extLst>
              <a:ext uri="{FF2B5EF4-FFF2-40B4-BE49-F238E27FC236}">
                <a16:creationId xmlns:a16="http://schemas.microsoft.com/office/drawing/2014/main" id="{76354397-D5C5-474E-BB1D-5655D1FED34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 eaLnBrk="1" hangingPunct="1"/>
            <a:r>
              <a:rPr lang="en-US" altLang="en-US" sz="3600" dirty="0">
                <a:latin typeface="Corbel" panose="020B0503020204020204" pitchFamily="34" charset="0"/>
                <a:cs typeface="Corbel" panose="020B0503020204020204" pitchFamily="34" charset="0"/>
              </a:rPr>
              <a:t>Free Energy, Stability, and Equilibrium</a:t>
            </a:r>
          </a:p>
        </p:txBody>
      </p:sp>
      <p:graphicFrame>
        <p:nvGraphicFramePr>
          <p:cNvPr id="21509" name="Rectangle 3">
            <a:extLst>
              <a:ext uri="{FF2B5EF4-FFF2-40B4-BE49-F238E27FC236}">
                <a16:creationId xmlns:a16="http://schemas.microsoft.com/office/drawing/2014/main" id="{4BBA4A55-DAAF-40DA-993C-FD74E6BB4C19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109055100"/>
              </p:ext>
            </p:extLst>
          </p:nvPr>
        </p:nvGraphicFramePr>
        <p:xfrm>
          <a:off x="628650" y="1825625"/>
          <a:ext cx="78867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itle 3">
            <a:extLst>
              <a:ext uri="{FF2B5EF4-FFF2-40B4-BE49-F238E27FC236}">
                <a16:creationId xmlns:a16="http://schemas.microsoft.com/office/drawing/2014/main" id="{5A90A3E6-0250-D649-9E08-A587141498B3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628650" y="2340430"/>
            <a:ext cx="3184071" cy="2206364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defTabSz="914400"/>
            <a:r>
              <a:rPr lang="en-US" altLang="en-US" sz="4400" kern="1200">
                <a:solidFill>
                  <a:schemeClr val="tx1"/>
                </a:solidFill>
                <a:latin typeface="+mj-lt"/>
                <a:ea typeface="+mj-ea"/>
                <a:cs typeface="+mj-cs"/>
              </a:rPr>
              <a:t>Free Energy, Stability, and Equilibrium</a:t>
            </a:r>
          </a:p>
        </p:txBody>
      </p:sp>
      <p:sp>
        <p:nvSpPr>
          <p:cNvPr id="71" name="Freeform 5">
            <a:extLst>
              <a:ext uri="{FF2B5EF4-FFF2-40B4-BE49-F238E27FC236}">
                <a16:creationId xmlns:a16="http://schemas.microsoft.com/office/drawing/2014/main" id="{AF1E5E62-9EB9-408E-AE53-A04A4C8110D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1"/>
            <a:ext cx="4440464" cy="2130951"/>
          </a:xfrm>
          <a:custGeom>
            <a:avLst/>
            <a:gdLst>
              <a:gd name="connsiteX0" fmla="*/ 0 w 5920619"/>
              <a:gd name="connsiteY0" fmla="*/ 0 h 2130951"/>
              <a:gd name="connsiteX1" fmla="*/ 3191370 w 5920619"/>
              <a:gd name="connsiteY1" fmla="*/ 0 h 2130951"/>
              <a:gd name="connsiteX2" fmla="*/ 3346315 w 5920619"/>
              <a:gd name="connsiteY2" fmla="*/ 0 h 2130951"/>
              <a:gd name="connsiteX3" fmla="*/ 5920619 w 5920619"/>
              <a:gd name="connsiteY3" fmla="*/ 0 h 2130951"/>
              <a:gd name="connsiteX4" fmla="*/ 4936971 w 5920619"/>
              <a:gd name="connsiteY4" fmla="*/ 2130951 h 2130951"/>
              <a:gd name="connsiteX5" fmla="*/ 0 w 5920619"/>
              <a:gd name="connsiteY5" fmla="*/ 2130951 h 21309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920619" h="2130951">
                <a:moveTo>
                  <a:pt x="0" y="0"/>
                </a:moveTo>
                <a:lnTo>
                  <a:pt x="3191370" y="0"/>
                </a:lnTo>
                <a:lnTo>
                  <a:pt x="3346315" y="0"/>
                </a:lnTo>
                <a:lnTo>
                  <a:pt x="5920619" y="0"/>
                </a:lnTo>
                <a:lnTo>
                  <a:pt x="4936971" y="2130951"/>
                </a:lnTo>
                <a:lnTo>
                  <a:pt x="0" y="2130951"/>
                </a:lnTo>
                <a:close/>
              </a:path>
            </a:pathLst>
          </a:custGeom>
          <a:solidFill>
            <a:srgbClr val="5959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DD1AC2E-6551-EB46-B50C-BFAFB0785C7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63836" y="1224178"/>
            <a:ext cx="4100104" cy="2818821"/>
          </a:xfrm>
          <a:prstGeom prst="rect">
            <a:avLst/>
          </a:prstGeom>
        </p:spPr>
      </p:pic>
      <p:sp>
        <p:nvSpPr>
          <p:cNvPr id="73" name="Freeform 7">
            <a:extLst>
              <a:ext uri="{FF2B5EF4-FFF2-40B4-BE49-F238E27FC236}">
                <a16:creationId xmlns:a16="http://schemas.microsoft.com/office/drawing/2014/main" id="{9C5704B2-7C5B-4738-AF0D-4A2756A69FA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700107" y="4683319"/>
            <a:ext cx="4443893" cy="2174681"/>
          </a:xfrm>
          <a:custGeom>
            <a:avLst/>
            <a:gdLst>
              <a:gd name="connsiteX0" fmla="*/ 1007162 w 5925190"/>
              <a:gd name="connsiteY0" fmla="*/ 0 h 2174681"/>
              <a:gd name="connsiteX1" fmla="*/ 5925190 w 5925190"/>
              <a:gd name="connsiteY1" fmla="*/ 0 h 2174681"/>
              <a:gd name="connsiteX2" fmla="*/ 5925190 w 5925190"/>
              <a:gd name="connsiteY2" fmla="*/ 2174681 h 2174681"/>
              <a:gd name="connsiteX3" fmla="*/ 0 w 5925190"/>
              <a:gd name="connsiteY3" fmla="*/ 2174681 h 21746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925190" h="2174681">
                <a:moveTo>
                  <a:pt x="1007162" y="0"/>
                </a:moveTo>
                <a:lnTo>
                  <a:pt x="5925190" y="0"/>
                </a:lnTo>
                <a:lnTo>
                  <a:pt x="5925190" y="2174681"/>
                </a:lnTo>
                <a:lnTo>
                  <a:pt x="0" y="2174681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75" name="Freeform 6">
            <a:extLst>
              <a:ext uri="{FF2B5EF4-FFF2-40B4-BE49-F238E27FC236}">
                <a16:creationId xmlns:a16="http://schemas.microsoft.com/office/drawing/2014/main" id="{DFB36DC4-A410-4DF1-8453-1D85743F5E0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4683319"/>
            <a:ext cx="5319666" cy="2174681"/>
          </a:xfrm>
          <a:custGeom>
            <a:avLst/>
            <a:gdLst>
              <a:gd name="connsiteX0" fmla="*/ 0 w 7092887"/>
              <a:gd name="connsiteY0" fmla="*/ 0 h 2174681"/>
              <a:gd name="connsiteX1" fmla="*/ 7092887 w 7092887"/>
              <a:gd name="connsiteY1" fmla="*/ 0 h 2174681"/>
              <a:gd name="connsiteX2" fmla="*/ 6085725 w 7092887"/>
              <a:gd name="connsiteY2" fmla="*/ 2174681 h 2174681"/>
              <a:gd name="connsiteX3" fmla="*/ 1524000 w 7092887"/>
              <a:gd name="connsiteY3" fmla="*/ 2174681 h 2174681"/>
              <a:gd name="connsiteX4" fmla="*/ 1200418 w 7092887"/>
              <a:gd name="connsiteY4" fmla="*/ 2174681 h 2174681"/>
              <a:gd name="connsiteX5" fmla="*/ 0 w 7092887"/>
              <a:gd name="connsiteY5" fmla="*/ 2174681 h 21746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092887" h="2174681">
                <a:moveTo>
                  <a:pt x="0" y="0"/>
                </a:moveTo>
                <a:lnTo>
                  <a:pt x="7092887" y="0"/>
                </a:lnTo>
                <a:lnTo>
                  <a:pt x="6085725" y="2174681"/>
                </a:lnTo>
                <a:lnTo>
                  <a:pt x="1524000" y="2174681"/>
                </a:lnTo>
                <a:lnTo>
                  <a:pt x="1200418" y="2174681"/>
                </a:lnTo>
                <a:lnTo>
                  <a:pt x="0" y="2174681"/>
                </a:lnTo>
                <a:close/>
              </a:path>
            </a:pathLst>
          </a:custGeom>
          <a:solidFill>
            <a:srgbClr val="B2B2B2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solidFill>
                <a:srgbClr val="B2B2B2"/>
              </a:solidFill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72" name="Rectangle 71">
            <a:extLst>
              <a:ext uri="{FF2B5EF4-FFF2-40B4-BE49-F238E27FC236}">
                <a16:creationId xmlns:a16="http://schemas.microsoft.com/office/drawing/2014/main" id="{8B9AA7C6-5E5A-498E-A6DF-A943376E09B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3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4" name="Group 73">
            <a:extLst>
              <a:ext uri="{FF2B5EF4-FFF2-40B4-BE49-F238E27FC236}">
                <a16:creationId xmlns:a16="http://schemas.microsoft.com/office/drawing/2014/main" id="{83EAB11A-76F7-48F4-9B4F-5BFDF4BF967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55725" y="2385102"/>
            <a:ext cx="430568" cy="2087796"/>
            <a:chOff x="209668" y="2857422"/>
            <a:chExt cx="463662" cy="2087796"/>
          </a:xfrm>
        </p:grpSpPr>
        <p:sp>
          <p:nvSpPr>
            <p:cNvPr id="75" name="Rectangle 74">
              <a:extLst>
                <a:ext uri="{FF2B5EF4-FFF2-40B4-BE49-F238E27FC236}">
                  <a16:creationId xmlns:a16="http://schemas.microsoft.com/office/drawing/2014/main" id="{74D4C416-D5F4-4F6F-A6F1-87A21CD4FCA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flipH="1" flipV="1">
              <a:off x="423947" y="2857422"/>
              <a:ext cx="249383" cy="2087795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76" name="Straight Connector 75">
              <a:extLst>
                <a:ext uri="{FF2B5EF4-FFF2-40B4-BE49-F238E27FC236}">
                  <a16:creationId xmlns:a16="http://schemas.microsoft.com/office/drawing/2014/main" id="{C6AC1C30-21C6-4BF6-93EE-B211D7A8501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209668" y="2857423"/>
              <a:ext cx="1" cy="2087795"/>
            </a:xfrm>
            <a:prstGeom prst="line">
              <a:avLst/>
            </a:prstGeom>
            <a:ln w="177800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8" name="Rectangle 77">
            <a:extLst>
              <a:ext uri="{FF2B5EF4-FFF2-40B4-BE49-F238E27FC236}">
                <a16:creationId xmlns:a16="http://schemas.microsoft.com/office/drawing/2014/main" id="{81E140AE-0ABF-47C8-BF32-7D2F0CF2BA4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8023252" y="0"/>
            <a:ext cx="1120748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0" name="Rectangle 79">
            <a:extLst>
              <a:ext uri="{FF2B5EF4-FFF2-40B4-BE49-F238E27FC236}">
                <a16:creationId xmlns:a16="http://schemas.microsoft.com/office/drawing/2014/main" id="{CBC4F608-B4B8-48C3-9572-C0F061B1CD9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34646" y="631767"/>
            <a:ext cx="8333796" cy="575240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746" name="Rectangle 2">
            <a:extLst>
              <a:ext uri="{FF2B5EF4-FFF2-40B4-BE49-F238E27FC236}">
                <a16:creationId xmlns:a16="http://schemas.microsoft.com/office/drawing/2014/main" id="{8DDBB5E5-7B76-044C-A67C-FBF55EFC4F8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865213" y="1239927"/>
            <a:ext cx="3006440" cy="4680583"/>
          </a:xfrm>
        </p:spPr>
        <p:txBody>
          <a:bodyPr anchor="ctr">
            <a:normAutofit/>
          </a:bodyPr>
          <a:lstStyle/>
          <a:p>
            <a:pPr eaLnBrk="1" hangingPunct="1"/>
            <a:r>
              <a:rPr lang="en-US" altLang="en-US" sz="4500">
                <a:latin typeface="Corbel" panose="020B0503020204020204" pitchFamily="34" charset="0"/>
                <a:cs typeface="Corbel" panose="020B0503020204020204" pitchFamily="34" charset="0"/>
              </a:rPr>
              <a:t>Free Energy &amp; Metabolism</a:t>
            </a:r>
          </a:p>
        </p:txBody>
      </p:sp>
      <p:sp>
        <p:nvSpPr>
          <p:cNvPr id="31747" name="Rectangle 3">
            <a:extLst>
              <a:ext uri="{FF2B5EF4-FFF2-40B4-BE49-F238E27FC236}">
                <a16:creationId xmlns:a16="http://schemas.microsoft.com/office/drawing/2014/main" id="{0E7F6187-1870-2144-AA2F-A371F783142E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4718942" y="1239927"/>
            <a:ext cx="3728868" cy="4680583"/>
          </a:xfrm>
        </p:spPr>
        <p:txBody>
          <a:bodyPr anchor="ctr">
            <a:normAutofit/>
          </a:bodyPr>
          <a:lstStyle/>
          <a:p>
            <a:pPr eaLnBrk="1" hangingPunct="1"/>
            <a:r>
              <a:rPr lang="en-US" altLang="en-US" sz="1700">
                <a:latin typeface="Corbel" panose="020B0503020204020204" pitchFamily="34" charset="0"/>
                <a:cs typeface="Corbel" panose="020B0503020204020204" pitchFamily="34" charset="0"/>
              </a:rPr>
              <a:t>The concept of free energy can be applied to the chemistry of life’</a:t>
            </a:r>
            <a:r>
              <a:rPr lang="en-US" altLang="ja-JP" sz="1700">
                <a:latin typeface="Corbel" panose="020B0503020204020204" pitchFamily="34" charset="0"/>
                <a:cs typeface="Corbel" panose="020B0503020204020204" pitchFamily="34" charset="0"/>
              </a:rPr>
              <a:t>s processes</a:t>
            </a:r>
          </a:p>
          <a:p>
            <a:pPr eaLnBrk="1" hangingPunct="1"/>
            <a:endParaRPr lang="en-US" altLang="en-US" sz="1700">
              <a:latin typeface="Corbel" panose="020B0503020204020204" pitchFamily="34" charset="0"/>
              <a:cs typeface="Corbel" panose="020B0503020204020204" pitchFamily="34" charset="0"/>
            </a:endParaRPr>
          </a:p>
          <a:p>
            <a:pPr lvl="1" eaLnBrk="1" hangingPunct="1"/>
            <a:r>
              <a:rPr lang="en-US" altLang="en-US" sz="1700">
                <a:latin typeface="Corbel" panose="020B0503020204020204" pitchFamily="34" charset="0"/>
                <a:cs typeface="Corbel" panose="020B0503020204020204" pitchFamily="34" charset="0"/>
              </a:rPr>
              <a:t>Exergonic reactions proceed with a net release of free energy and are </a:t>
            </a:r>
            <a:r>
              <a:rPr lang="en-US" altLang="en-US" sz="1700" b="1">
                <a:latin typeface="Corbel" panose="020B0503020204020204" pitchFamily="34" charset="0"/>
                <a:cs typeface="Corbel" panose="020B0503020204020204" pitchFamily="34" charset="0"/>
              </a:rPr>
              <a:t>spontaneous</a:t>
            </a:r>
          </a:p>
          <a:p>
            <a:pPr lvl="1" eaLnBrk="1" hangingPunct="1"/>
            <a:endParaRPr lang="en-US" altLang="en-US" sz="1700">
              <a:latin typeface="Corbel" panose="020B0503020204020204" pitchFamily="34" charset="0"/>
              <a:cs typeface="Corbel" panose="020B0503020204020204" pitchFamily="34" charset="0"/>
            </a:endParaRPr>
          </a:p>
          <a:p>
            <a:pPr lvl="1" eaLnBrk="1" hangingPunct="1"/>
            <a:r>
              <a:rPr lang="en-US" altLang="en-US" sz="1700">
                <a:latin typeface="Corbel" panose="020B0503020204020204" pitchFamily="34" charset="0"/>
                <a:cs typeface="Corbel" panose="020B0503020204020204" pitchFamily="34" charset="0"/>
              </a:rPr>
              <a:t>Endergonic reactions absorb free energy from its surroundings and are </a:t>
            </a:r>
            <a:r>
              <a:rPr lang="en-US" altLang="en-US" sz="1700" b="1">
                <a:latin typeface="Corbel" panose="020B0503020204020204" pitchFamily="34" charset="0"/>
                <a:cs typeface="Corbel" panose="020B0503020204020204" pitchFamily="34" charset="0"/>
              </a:rPr>
              <a:t>nonspontaneous</a:t>
            </a:r>
          </a:p>
          <a:p>
            <a:pPr eaLnBrk="1" hangingPunct="1"/>
            <a:endParaRPr lang="en-US" altLang="en-US" sz="1700">
              <a:latin typeface="Corbel" panose="020B0503020204020204" pitchFamily="34" charset="0"/>
              <a:cs typeface="Corbel" panose="020B0503020204020204" pitchFamily="34" charset="0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5" name="Title 20">
            <a:extLst>
              <a:ext uri="{FF2B5EF4-FFF2-40B4-BE49-F238E27FC236}">
                <a16:creationId xmlns:a16="http://schemas.microsoft.com/office/drawing/2014/main" id="{AB93DFAE-D7FD-4F46-B84B-F8182BEB42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2340430"/>
            <a:ext cx="3184071" cy="2206364"/>
          </a:xfrm>
        </p:spPr>
        <p:txBody>
          <a:bodyPr vert="horz" lIns="91440" tIns="45720" rIns="91440" bIns="45720" rtlCol="0">
            <a:normAutofit/>
          </a:bodyPr>
          <a:lstStyle/>
          <a:p>
            <a:r>
              <a:rPr lang="en-US" altLang="en-US" kern="1200">
                <a:latin typeface="+mj-lt"/>
                <a:ea typeface="+mj-ea"/>
                <a:cs typeface="+mj-cs"/>
              </a:rPr>
              <a:t>Exergonic Reactions</a:t>
            </a:r>
          </a:p>
        </p:txBody>
      </p:sp>
      <p:sp>
        <p:nvSpPr>
          <p:cNvPr id="72" name="Freeform 5">
            <a:extLst>
              <a:ext uri="{FF2B5EF4-FFF2-40B4-BE49-F238E27FC236}">
                <a16:creationId xmlns:a16="http://schemas.microsoft.com/office/drawing/2014/main" id="{AF1E5E62-9EB9-408E-AE53-A04A4C8110D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1"/>
            <a:ext cx="4440464" cy="2130951"/>
          </a:xfrm>
          <a:custGeom>
            <a:avLst/>
            <a:gdLst>
              <a:gd name="connsiteX0" fmla="*/ 0 w 5920619"/>
              <a:gd name="connsiteY0" fmla="*/ 0 h 2130951"/>
              <a:gd name="connsiteX1" fmla="*/ 3191370 w 5920619"/>
              <a:gd name="connsiteY1" fmla="*/ 0 h 2130951"/>
              <a:gd name="connsiteX2" fmla="*/ 3346315 w 5920619"/>
              <a:gd name="connsiteY2" fmla="*/ 0 h 2130951"/>
              <a:gd name="connsiteX3" fmla="*/ 5920619 w 5920619"/>
              <a:gd name="connsiteY3" fmla="*/ 0 h 2130951"/>
              <a:gd name="connsiteX4" fmla="*/ 4936971 w 5920619"/>
              <a:gd name="connsiteY4" fmla="*/ 2130951 h 2130951"/>
              <a:gd name="connsiteX5" fmla="*/ 0 w 5920619"/>
              <a:gd name="connsiteY5" fmla="*/ 2130951 h 21309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920619" h="2130951">
                <a:moveTo>
                  <a:pt x="0" y="0"/>
                </a:moveTo>
                <a:lnTo>
                  <a:pt x="3191370" y="0"/>
                </a:lnTo>
                <a:lnTo>
                  <a:pt x="3346315" y="0"/>
                </a:lnTo>
                <a:lnTo>
                  <a:pt x="5920619" y="0"/>
                </a:lnTo>
                <a:lnTo>
                  <a:pt x="4936971" y="2130951"/>
                </a:lnTo>
                <a:lnTo>
                  <a:pt x="0" y="2130951"/>
                </a:lnTo>
                <a:close/>
              </a:path>
            </a:pathLst>
          </a:custGeom>
          <a:solidFill>
            <a:srgbClr val="5959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5F1E4A6-3CD7-6E41-8C74-8E5B0C01BF2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20047" y="1000988"/>
            <a:ext cx="4772164" cy="3209279"/>
          </a:xfrm>
          <a:prstGeom prst="rect">
            <a:avLst/>
          </a:prstGeom>
        </p:spPr>
      </p:pic>
      <p:sp>
        <p:nvSpPr>
          <p:cNvPr id="74" name="Freeform 7">
            <a:extLst>
              <a:ext uri="{FF2B5EF4-FFF2-40B4-BE49-F238E27FC236}">
                <a16:creationId xmlns:a16="http://schemas.microsoft.com/office/drawing/2014/main" id="{9C5704B2-7C5B-4738-AF0D-4A2756A69FA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700107" y="4683319"/>
            <a:ext cx="4443893" cy="2174681"/>
          </a:xfrm>
          <a:custGeom>
            <a:avLst/>
            <a:gdLst>
              <a:gd name="connsiteX0" fmla="*/ 1007162 w 5925190"/>
              <a:gd name="connsiteY0" fmla="*/ 0 h 2174681"/>
              <a:gd name="connsiteX1" fmla="*/ 5925190 w 5925190"/>
              <a:gd name="connsiteY1" fmla="*/ 0 h 2174681"/>
              <a:gd name="connsiteX2" fmla="*/ 5925190 w 5925190"/>
              <a:gd name="connsiteY2" fmla="*/ 2174681 h 2174681"/>
              <a:gd name="connsiteX3" fmla="*/ 0 w 5925190"/>
              <a:gd name="connsiteY3" fmla="*/ 2174681 h 21746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925190" h="2174681">
                <a:moveTo>
                  <a:pt x="1007162" y="0"/>
                </a:moveTo>
                <a:lnTo>
                  <a:pt x="5925190" y="0"/>
                </a:lnTo>
                <a:lnTo>
                  <a:pt x="5925190" y="2174681"/>
                </a:lnTo>
                <a:lnTo>
                  <a:pt x="0" y="2174681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76" name="Freeform 6">
            <a:extLst>
              <a:ext uri="{FF2B5EF4-FFF2-40B4-BE49-F238E27FC236}">
                <a16:creationId xmlns:a16="http://schemas.microsoft.com/office/drawing/2014/main" id="{DFB36DC4-A410-4DF1-8453-1D85743F5E0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4683319"/>
            <a:ext cx="5319666" cy="2174681"/>
          </a:xfrm>
          <a:custGeom>
            <a:avLst/>
            <a:gdLst>
              <a:gd name="connsiteX0" fmla="*/ 0 w 7092887"/>
              <a:gd name="connsiteY0" fmla="*/ 0 h 2174681"/>
              <a:gd name="connsiteX1" fmla="*/ 7092887 w 7092887"/>
              <a:gd name="connsiteY1" fmla="*/ 0 h 2174681"/>
              <a:gd name="connsiteX2" fmla="*/ 6085725 w 7092887"/>
              <a:gd name="connsiteY2" fmla="*/ 2174681 h 2174681"/>
              <a:gd name="connsiteX3" fmla="*/ 1524000 w 7092887"/>
              <a:gd name="connsiteY3" fmla="*/ 2174681 h 2174681"/>
              <a:gd name="connsiteX4" fmla="*/ 1200418 w 7092887"/>
              <a:gd name="connsiteY4" fmla="*/ 2174681 h 2174681"/>
              <a:gd name="connsiteX5" fmla="*/ 0 w 7092887"/>
              <a:gd name="connsiteY5" fmla="*/ 2174681 h 21746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092887" h="2174681">
                <a:moveTo>
                  <a:pt x="0" y="0"/>
                </a:moveTo>
                <a:lnTo>
                  <a:pt x="7092887" y="0"/>
                </a:lnTo>
                <a:lnTo>
                  <a:pt x="6085725" y="2174681"/>
                </a:lnTo>
                <a:lnTo>
                  <a:pt x="1524000" y="2174681"/>
                </a:lnTo>
                <a:lnTo>
                  <a:pt x="1200418" y="2174681"/>
                </a:lnTo>
                <a:lnTo>
                  <a:pt x="0" y="2174681"/>
                </a:lnTo>
                <a:close/>
              </a:path>
            </a:pathLst>
          </a:custGeom>
          <a:solidFill>
            <a:srgbClr val="B2B2B2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solidFill>
                <a:srgbClr val="B2B2B2"/>
              </a:solidFill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3" name="Title 12">
            <a:extLst>
              <a:ext uri="{FF2B5EF4-FFF2-40B4-BE49-F238E27FC236}">
                <a16:creationId xmlns:a16="http://schemas.microsoft.com/office/drawing/2014/main" id="{A04C6164-6EBB-4E49-99B2-FDCB402356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2340430"/>
            <a:ext cx="3184071" cy="2206364"/>
          </a:xfrm>
        </p:spPr>
        <p:txBody>
          <a:bodyPr vert="horz" lIns="91440" tIns="45720" rIns="91440" bIns="45720" rtlCol="0">
            <a:normAutofit/>
          </a:bodyPr>
          <a:lstStyle/>
          <a:p>
            <a:r>
              <a:rPr lang="en-US" altLang="en-US" kern="1200">
                <a:latin typeface="+mj-lt"/>
                <a:ea typeface="+mj-ea"/>
                <a:cs typeface="+mj-cs"/>
              </a:rPr>
              <a:t>Endergonic Reactions</a:t>
            </a:r>
          </a:p>
        </p:txBody>
      </p:sp>
      <p:sp>
        <p:nvSpPr>
          <p:cNvPr id="72" name="Freeform 5">
            <a:extLst>
              <a:ext uri="{FF2B5EF4-FFF2-40B4-BE49-F238E27FC236}">
                <a16:creationId xmlns:a16="http://schemas.microsoft.com/office/drawing/2014/main" id="{AF1E5E62-9EB9-408E-AE53-A04A4C8110D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1"/>
            <a:ext cx="4440464" cy="2130951"/>
          </a:xfrm>
          <a:custGeom>
            <a:avLst/>
            <a:gdLst>
              <a:gd name="connsiteX0" fmla="*/ 0 w 5920619"/>
              <a:gd name="connsiteY0" fmla="*/ 0 h 2130951"/>
              <a:gd name="connsiteX1" fmla="*/ 3191370 w 5920619"/>
              <a:gd name="connsiteY1" fmla="*/ 0 h 2130951"/>
              <a:gd name="connsiteX2" fmla="*/ 3346315 w 5920619"/>
              <a:gd name="connsiteY2" fmla="*/ 0 h 2130951"/>
              <a:gd name="connsiteX3" fmla="*/ 5920619 w 5920619"/>
              <a:gd name="connsiteY3" fmla="*/ 0 h 2130951"/>
              <a:gd name="connsiteX4" fmla="*/ 4936971 w 5920619"/>
              <a:gd name="connsiteY4" fmla="*/ 2130951 h 2130951"/>
              <a:gd name="connsiteX5" fmla="*/ 0 w 5920619"/>
              <a:gd name="connsiteY5" fmla="*/ 2130951 h 21309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920619" h="2130951">
                <a:moveTo>
                  <a:pt x="0" y="0"/>
                </a:moveTo>
                <a:lnTo>
                  <a:pt x="3191370" y="0"/>
                </a:lnTo>
                <a:lnTo>
                  <a:pt x="3346315" y="0"/>
                </a:lnTo>
                <a:lnTo>
                  <a:pt x="5920619" y="0"/>
                </a:lnTo>
                <a:lnTo>
                  <a:pt x="4936971" y="2130951"/>
                </a:lnTo>
                <a:lnTo>
                  <a:pt x="0" y="2130951"/>
                </a:lnTo>
                <a:close/>
              </a:path>
            </a:pathLst>
          </a:custGeom>
          <a:solidFill>
            <a:srgbClr val="5959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AF4B40D-C207-8B4C-8C29-4EB37CC2201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66273" y="1065476"/>
            <a:ext cx="4899111" cy="3294651"/>
          </a:xfrm>
          <a:prstGeom prst="rect">
            <a:avLst/>
          </a:prstGeom>
        </p:spPr>
      </p:pic>
      <p:sp>
        <p:nvSpPr>
          <p:cNvPr id="74" name="Freeform 7">
            <a:extLst>
              <a:ext uri="{FF2B5EF4-FFF2-40B4-BE49-F238E27FC236}">
                <a16:creationId xmlns:a16="http://schemas.microsoft.com/office/drawing/2014/main" id="{9C5704B2-7C5B-4738-AF0D-4A2756A69FA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700107" y="4683319"/>
            <a:ext cx="4443893" cy="2174681"/>
          </a:xfrm>
          <a:custGeom>
            <a:avLst/>
            <a:gdLst>
              <a:gd name="connsiteX0" fmla="*/ 1007162 w 5925190"/>
              <a:gd name="connsiteY0" fmla="*/ 0 h 2174681"/>
              <a:gd name="connsiteX1" fmla="*/ 5925190 w 5925190"/>
              <a:gd name="connsiteY1" fmla="*/ 0 h 2174681"/>
              <a:gd name="connsiteX2" fmla="*/ 5925190 w 5925190"/>
              <a:gd name="connsiteY2" fmla="*/ 2174681 h 2174681"/>
              <a:gd name="connsiteX3" fmla="*/ 0 w 5925190"/>
              <a:gd name="connsiteY3" fmla="*/ 2174681 h 21746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925190" h="2174681">
                <a:moveTo>
                  <a:pt x="1007162" y="0"/>
                </a:moveTo>
                <a:lnTo>
                  <a:pt x="5925190" y="0"/>
                </a:lnTo>
                <a:lnTo>
                  <a:pt x="5925190" y="2174681"/>
                </a:lnTo>
                <a:lnTo>
                  <a:pt x="0" y="2174681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76" name="Freeform 6">
            <a:extLst>
              <a:ext uri="{FF2B5EF4-FFF2-40B4-BE49-F238E27FC236}">
                <a16:creationId xmlns:a16="http://schemas.microsoft.com/office/drawing/2014/main" id="{DFB36DC4-A410-4DF1-8453-1D85743F5E0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4683319"/>
            <a:ext cx="5319666" cy="2174681"/>
          </a:xfrm>
          <a:custGeom>
            <a:avLst/>
            <a:gdLst>
              <a:gd name="connsiteX0" fmla="*/ 0 w 7092887"/>
              <a:gd name="connsiteY0" fmla="*/ 0 h 2174681"/>
              <a:gd name="connsiteX1" fmla="*/ 7092887 w 7092887"/>
              <a:gd name="connsiteY1" fmla="*/ 0 h 2174681"/>
              <a:gd name="connsiteX2" fmla="*/ 6085725 w 7092887"/>
              <a:gd name="connsiteY2" fmla="*/ 2174681 h 2174681"/>
              <a:gd name="connsiteX3" fmla="*/ 1524000 w 7092887"/>
              <a:gd name="connsiteY3" fmla="*/ 2174681 h 2174681"/>
              <a:gd name="connsiteX4" fmla="*/ 1200418 w 7092887"/>
              <a:gd name="connsiteY4" fmla="*/ 2174681 h 2174681"/>
              <a:gd name="connsiteX5" fmla="*/ 0 w 7092887"/>
              <a:gd name="connsiteY5" fmla="*/ 2174681 h 21746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092887" h="2174681">
                <a:moveTo>
                  <a:pt x="0" y="0"/>
                </a:moveTo>
                <a:lnTo>
                  <a:pt x="7092887" y="0"/>
                </a:lnTo>
                <a:lnTo>
                  <a:pt x="6085725" y="2174681"/>
                </a:lnTo>
                <a:lnTo>
                  <a:pt x="1524000" y="2174681"/>
                </a:lnTo>
                <a:lnTo>
                  <a:pt x="1200418" y="2174681"/>
                </a:lnTo>
                <a:lnTo>
                  <a:pt x="0" y="2174681"/>
                </a:lnTo>
                <a:close/>
              </a:path>
            </a:pathLst>
          </a:custGeom>
          <a:solidFill>
            <a:srgbClr val="B2B2B2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solidFill>
                <a:srgbClr val="B2B2B2"/>
              </a:solidFill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>
            <a:extLst>
              <a:ext uri="{FF2B5EF4-FFF2-40B4-BE49-F238E27FC236}">
                <a16:creationId xmlns:a16="http://schemas.microsoft.com/office/drawing/2014/main" id="{23DA66E7-F063-9B4B-9720-50CC67B121C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394554" y="466578"/>
            <a:ext cx="8354891" cy="930447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ctr"/>
            <a:r>
              <a:rPr lang="en-US" altLang="en-US" sz="4700" kern="1200">
                <a:latin typeface="+mj-lt"/>
                <a:ea typeface="+mj-ea"/>
                <a:cs typeface="+mj-cs"/>
              </a:rPr>
              <a:t>Equilibrium and Metabolism</a:t>
            </a:r>
          </a:p>
        </p:txBody>
      </p:sp>
      <p:pic>
        <p:nvPicPr>
          <p:cNvPr id="37891" name="Picture 13" descr="08_07aHydroelectricAnalog-L.jpg">
            <a:extLst>
              <a:ext uri="{FF2B5EF4-FFF2-40B4-BE49-F238E27FC236}">
                <a16:creationId xmlns:a16="http://schemas.microsoft.com/office/drawing/2014/main" id="{28A22635-555B-0A4B-BE43-892D6FDAAC6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52803" y="2509911"/>
            <a:ext cx="8597068" cy="39976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2D1D59AE-4849-7A4D-8A35-2FA30BF8F176}"/>
              </a:ext>
            </a:extLst>
          </p:cNvPr>
          <p:cNvSpPr/>
          <p:nvPr/>
        </p:nvSpPr>
        <p:spPr>
          <a:xfrm>
            <a:off x="1517904" y="1541411"/>
            <a:ext cx="596874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dirty="0"/>
              <a:t>Reactions in a closed system eventually reach equilibrium and can then do no work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9" name="Title 4">
            <a:extLst>
              <a:ext uri="{FF2B5EF4-FFF2-40B4-BE49-F238E27FC236}">
                <a16:creationId xmlns:a16="http://schemas.microsoft.com/office/drawing/2014/main" id="{CFD0B6DC-DC10-ED49-B602-EEC4E91A77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4554" y="466578"/>
            <a:ext cx="8354891" cy="930447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ctr"/>
            <a:r>
              <a:rPr lang="en-US" altLang="en-US" sz="4700" kern="1200" dirty="0">
                <a:latin typeface="+mj-lt"/>
                <a:ea typeface="+mj-ea"/>
                <a:cs typeface="+mj-cs"/>
              </a:rPr>
              <a:t>Equilibrium and Metabolism</a:t>
            </a:r>
          </a:p>
        </p:txBody>
      </p:sp>
      <p:pic>
        <p:nvPicPr>
          <p:cNvPr id="39938" name="Picture 6" descr="08_07cHydroelectricAnalog-L.jpg">
            <a:extLst>
              <a:ext uri="{FF2B5EF4-FFF2-40B4-BE49-F238E27FC236}">
                <a16:creationId xmlns:a16="http://schemas.microsoft.com/office/drawing/2014/main" id="{7B9EE1DE-50B6-A94D-9E0E-FEA788DD243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340384" y="2509911"/>
            <a:ext cx="6421906" cy="39976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70EAA3A5-4D15-844F-85B3-032CB59EC7E7}"/>
              </a:ext>
            </a:extLst>
          </p:cNvPr>
          <p:cNvSpPr/>
          <p:nvPr/>
        </p:nvSpPr>
        <p:spPr>
          <a:xfrm>
            <a:off x="1298448" y="1520117"/>
            <a:ext cx="659185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en-US" dirty="0"/>
              <a:t>Cells are not in equilibrium; they are open systems experiencing a constant flow of materials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74" name="Rectangle 73">
            <a:extLst>
              <a:ext uri="{FF2B5EF4-FFF2-40B4-BE49-F238E27FC236}">
                <a16:creationId xmlns:a16="http://schemas.microsoft.com/office/drawing/2014/main" id="{20D5D19D-0789-4518-B5DC-D47ADF69D25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3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034" name="Title 1">
            <a:extLst>
              <a:ext uri="{FF2B5EF4-FFF2-40B4-BE49-F238E27FC236}">
                <a16:creationId xmlns:a16="http://schemas.microsoft.com/office/drawing/2014/main" id="{D36CADBF-7C7D-6343-8922-8D3197D45D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5357" y="3130041"/>
            <a:ext cx="3027251" cy="2387600"/>
          </a:xfrm>
        </p:spPr>
        <p:txBody>
          <a:bodyPr vert="horz" lIns="91440" tIns="45720" rIns="91440" bIns="45720" rtlCol="0" anchor="t">
            <a:normAutofit/>
          </a:bodyPr>
          <a:lstStyle/>
          <a:p>
            <a:pPr defTabSz="914400"/>
            <a:r>
              <a:rPr lang="en-US" altLang="en-US"/>
              <a:t>Coupling Exergonic Reactions to Endergonic Reactions</a:t>
            </a:r>
          </a:p>
        </p:txBody>
      </p:sp>
      <p:grpSp>
        <p:nvGrpSpPr>
          <p:cNvPr id="76" name="Group 75">
            <a:extLst>
              <a:ext uri="{FF2B5EF4-FFF2-40B4-BE49-F238E27FC236}">
                <a16:creationId xmlns:a16="http://schemas.microsoft.com/office/drawing/2014/main" id="{032D8612-31EB-44CF-A1D0-14FD4C70542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-2" y="3154317"/>
            <a:ext cx="548639" cy="673460"/>
            <a:chOff x="3940602" y="308034"/>
            <a:chExt cx="2116791" cy="3428999"/>
          </a:xfrm>
          <a:solidFill>
            <a:schemeClr val="accent4"/>
          </a:solidFill>
        </p:grpSpPr>
        <p:sp>
          <p:nvSpPr>
            <p:cNvPr id="77" name="Rectangle 76">
              <a:extLst>
                <a:ext uri="{FF2B5EF4-FFF2-40B4-BE49-F238E27FC236}">
                  <a16:creationId xmlns:a16="http://schemas.microsoft.com/office/drawing/2014/main" id="{F19A4A0F-1B59-4DB0-9764-D10936E9877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3940602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Rectangle 77">
              <a:extLst>
                <a:ext uri="{FF2B5EF4-FFF2-40B4-BE49-F238E27FC236}">
                  <a16:creationId xmlns:a16="http://schemas.microsoft.com/office/drawing/2014/main" id="{F399A70F-F8CD-4992-9EF5-6CF15472E73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4715626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Rectangle 78">
              <a:extLst>
                <a:ext uri="{FF2B5EF4-FFF2-40B4-BE49-F238E27FC236}">
                  <a16:creationId xmlns:a16="http://schemas.microsoft.com/office/drawing/2014/main" id="{48F4FEDC-6D80-458C-A665-075D9B9500F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490650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81" name="Rectangle 80">
            <a:extLst>
              <a:ext uri="{FF2B5EF4-FFF2-40B4-BE49-F238E27FC236}">
                <a16:creationId xmlns:a16="http://schemas.microsoft.com/office/drawing/2014/main" id="{B81933D1-5615-42C7-9C0B-4EB7105CCE2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8023252" y="0"/>
            <a:ext cx="1120748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3" name="Rectangle 82">
            <a:extLst>
              <a:ext uri="{FF2B5EF4-FFF2-40B4-BE49-F238E27FC236}">
                <a16:creationId xmlns:a16="http://schemas.microsoft.com/office/drawing/2014/main" id="{19C9EAEA-39D0-4B0E-A0EB-51E7B26740B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264357" y="391886"/>
            <a:ext cx="4507025" cy="6017078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44037" name="Content Placeholder 2">
            <a:extLst>
              <a:ext uri="{FF2B5EF4-FFF2-40B4-BE49-F238E27FC236}">
                <a16:creationId xmlns:a16="http://schemas.microsoft.com/office/drawing/2014/main" id="{B84A6C72-B561-4260-B4CA-061385A6EFC0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904006752"/>
              </p:ext>
            </p:extLst>
          </p:nvPr>
        </p:nvGraphicFramePr>
        <p:xfrm>
          <a:off x="3895725" y="470924"/>
          <a:ext cx="4885203" cy="588542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Rectangle 71">
            <a:extLst>
              <a:ext uri="{FF2B5EF4-FFF2-40B4-BE49-F238E27FC236}">
                <a16:creationId xmlns:a16="http://schemas.microsoft.com/office/drawing/2014/main" id="{1707FC24-6981-43D9-B525-C7832BA2246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ltGray">
          <a:xfrm>
            <a:off x="252663" y="311449"/>
            <a:ext cx="3249230" cy="6179552"/>
          </a:xfrm>
          <a:prstGeom prst="rect">
            <a:avLst/>
          </a:prstGeom>
          <a:solidFill>
            <a:srgbClr val="404040"/>
          </a:solidFill>
          <a:ln w="127000" cap="sq" cmpd="thinThick"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083" name="Title 19">
            <a:extLst>
              <a:ext uri="{FF2B5EF4-FFF2-40B4-BE49-F238E27FC236}">
                <a16:creationId xmlns:a16="http://schemas.microsoft.com/office/drawing/2014/main" id="{F5416C0D-5986-D44E-81AE-070A41BC56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7212" y="742951"/>
            <a:ext cx="2607469" cy="4962524"/>
          </a:xfrm>
        </p:spPr>
        <p:txBody>
          <a:bodyPr vert="horz" lIns="91440" tIns="45720" rIns="91440" bIns="45720" rtlCol="0">
            <a:normAutofit/>
          </a:bodyPr>
          <a:lstStyle/>
          <a:p>
            <a:pPr algn="ctr"/>
            <a:r>
              <a:rPr lang="en-US" altLang="en-US" sz="4200" kern="120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The Structure and Hydrolysis of ATP</a:t>
            </a:r>
          </a:p>
        </p:txBody>
      </p:sp>
      <p:pic>
        <p:nvPicPr>
          <p:cNvPr id="5" name="Picture 4" descr="A close up of text on a white background&#10;&#10;Description automatically generated">
            <a:extLst>
              <a:ext uri="{FF2B5EF4-FFF2-40B4-BE49-F238E27FC236}">
                <a16:creationId xmlns:a16="http://schemas.microsoft.com/office/drawing/2014/main" id="{AA45C222-7774-9449-A7E8-6F79D6CD2F7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22084" y="492573"/>
            <a:ext cx="4601722" cy="5880796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>
            <a:extLst>
              <a:ext uri="{FF2B5EF4-FFF2-40B4-BE49-F238E27FC236}">
                <a16:creationId xmlns:a16="http://schemas.microsoft.com/office/drawing/2014/main" id="{437AA6BE-378D-F646-B7B6-69C1DA594BD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6034313" y="629266"/>
            <a:ext cx="2750279" cy="1676603"/>
          </a:xfrm>
        </p:spPr>
        <p:txBody>
          <a:bodyPr>
            <a:normAutofit/>
          </a:bodyPr>
          <a:lstStyle/>
          <a:p>
            <a:pPr eaLnBrk="1" hangingPunct="1"/>
            <a:r>
              <a:rPr lang="en-US" altLang="en-US" sz="3500">
                <a:latin typeface="Corbel" panose="020B0503020204020204" pitchFamily="34" charset="0"/>
                <a:cs typeface="Corbel" panose="020B0503020204020204" pitchFamily="34" charset="0"/>
              </a:rPr>
              <a:t>How ATP Performs Work</a:t>
            </a:r>
          </a:p>
        </p:txBody>
      </p:sp>
      <p:sp>
        <p:nvSpPr>
          <p:cNvPr id="72" name="Rectangle 71">
            <a:extLst>
              <a:ext uri="{FF2B5EF4-FFF2-40B4-BE49-F238E27FC236}">
                <a16:creationId xmlns:a16="http://schemas.microsoft.com/office/drawing/2014/main" id="{577D1452-F0B7-431E-9A24-D3F7103D851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5664708" cy="6858000"/>
          </a:xfrm>
          <a:prstGeom prst="rect">
            <a:avLst/>
          </a:prstGeom>
          <a:solidFill>
            <a:srgbClr val="C8CA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4" name="Rounded Rectangle 20">
            <a:extLst>
              <a:ext uri="{FF2B5EF4-FFF2-40B4-BE49-F238E27FC236}">
                <a16:creationId xmlns:a16="http://schemas.microsoft.com/office/drawing/2014/main" id="{A660F4F9-5DF5-4F15-BE6A-CD8648BB114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59408" y="559407"/>
            <a:ext cx="4945891" cy="5739187"/>
          </a:xfrm>
          <a:prstGeom prst="roundRect">
            <a:avLst>
              <a:gd name="adj" fmla="val 0"/>
            </a:avLst>
          </a:prstGeom>
          <a:solidFill>
            <a:srgbClr val="FFFFFF"/>
          </a:solidFill>
          <a:ln w="9525">
            <a:solidFill>
              <a:srgbClr val="C8CACA"/>
            </a:solidFill>
          </a:ln>
          <a:effectLst>
            <a:outerShdw blurRad="57150" dist="19050" dir="5400000" algn="t" rotWithShape="0">
              <a:prstClr val="black">
                <a:alpha val="6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2" name="Picture 1" descr="A screenshot of a cell phone&#10;&#10;Description automatically generated">
            <a:extLst>
              <a:ext uri="{FF2B5EF4-FFF2-40B4-BE49-F238E27FC236}">
                <a16:creationId xmlns:a16="http://schemas.microsoft.com/office/drawing/2014/main" id="{04EEE2F0-9B98-0847-86CB-BD548282DB5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1429"/>
          <a:stretch/>
        </p:blipFill>
        <p:spPr>
          <a:xfrm>
            <a:off x="558106" y="1590766"/>
            <a:ext cx="4548495" cy="3676467"/>
          </a:xfrm>
          <a:prstGeom prst="rect">
            <a:avLst/>
          </a:prstGeom>
          <a:effectLst/>
        </p:spPr>
      </p:pic>
      <p:sp>
        <p:nvSpPr>
          <p:cNvPr id="48131" name="Rectangle 3">
            <a:extLst>
              <a:ext uri="{FF2B5EF4-FFF2-40B4-BE49-F238E27FC236}">
                <a16:creationId xmlns:a16="http://schemas.microsoft.com/office/drawing/2014/main" id="{4E454DD7-E1C9-A846-A3F7-5205768018B5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6034314" y="2438401"/>
            <a:ext cx="2750277" cy="3779520"/>
          </a:xfrm>
        </p:spPr>
        <p:txBody>
          <a:bodyPr>
            <a:normAutofit/>
          </a:bodyPr>
          <a:lstStyle/>
          <a:p>
            <a:pPr eaLnBrk="1" hangingPunct="1">
              <a:spcAft>
                <a:spcPts val="1800"/>
              </a:spcAft>
            </a:pPr>
            <a:r>
              <a:rPr lang="en-US" altLang="en-US" sz="1600">
                <a:latin typeface="Corbel" panose="020B0503020204020204" pitchFamily="34" charset="0"/>
                <a:cs typeface="Corbel" panose="020B0503020204020204" pitchFamily="34" charset="0"/>
              </a:rPr>
              <a:t>The three types of cellular work are powered by the hydrolysis of ATP</a:t>
            </a:r>
          </a:p>
          <a:p>
            <a:pPr eaLnBrk="1" hangingPunct="1">
              <a:spcAft>
                <a:spcPts val="1800"/>
              </a:spcAft>
            </a:pPr>
            <a:r>
              <a:rPr lang="en-US" altLang="en-US" sz="1600">
                <a:latin typeface="Corbel" panose="020B0503020204020204" pitchFamily="34" charset="0"/>
                <a:cs typeface="Corbel" panose="020B0503020204020204" pitchFamily="34" charset="0"/>
              </a:rPr>
              <a:t>The energy from the exergonic reaction of ATP hydrolysis can be used to drive an  endergonic reaction</a:t>
            </a:r>
          </a:p>
          <a:p>
            <a:pPr eaLnBrk="1" hangingPunct="1"/>
            <a:r>
              <a:rPr lang="en-US" altLang="en-US" sz="1600">
                <a:latin typeface="Corbel" panose="020B0503020204020204" pitchFamily="34" charset="0"/>
                <a:cs typeface="Corbel" panose="020B0503020204020204" pitchFamily="34" charset="0"/>
              </a:rPr>
              <a:t>Overall, the coupled reactions are exergonic 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74" name="Rectangle 73">
            <a:extLst>
              <a:ext uri="{FF2B5EF4-FFF2-40B4-BE49-F238E27FC236}">
                <a16:creationId xmlns:a16="http://schemas.microsoft.com/office/drawing/2014/main" id="{56E9B3E6-E277-4D68-BA48-9CB43FFBD6E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3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6" name="Group 75">
            <a:extLst>
              <a:ext uri="{FF2B5EF4-FFF2-40B4-BE49-F238E27FC236}">
                <a16:creationId xmlns:a16="http://schemas.microsoft.com/office/drawing/2014/main" id="{AE1C45F0-260A-458C-96ED-C1F6D215121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1216597"/>
            <a:ext cx="548639" cy="673460"/>
            <a:chOff x="3940602" y="308034"/>
            <a:chExt cx="2116791" cy="3428999"/>
          </a:xfrm>
          <a:solidFill>
            <a:schemeClr val="accent4"/>
          </a:solidFill>
        </p:grpSpPr>
        <p:sp>
          <p:nvSpPr>
            <p:cNvPr id="77" name="Rectangle 76">
              <a:extLst>
                <a:ext uri="{FF2B5EF4-FFF2-40B4-BE49-F238E27FC236}">
                  <a16:creationId xmlns:a16="http://schemas.microsoft.com/office/drawing/2014/main" id="{A6604B49-AD5C-4590-B051-06C8222ECD9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3940602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Rectangle 77">
              <a:extLst>
                <a:ext uri="{FF2B5EF4-FFF2-40B4-BE49-F238E27FC236}">
                  <a16:creationId xmlns:a16="http://schemas.microsoft.com/office/drawing/2014/main" id="{743ECCAF-29C5-4537-947C-7EA1292463D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4715626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Rectangle 78">
              <a:extLst>
                <a:ext uri="{FF2B5EF4-FFF2-40B4-BE49-F238E27FC236}">
                  <a16:creationId xmlns:a16="http://schemas.microsoft.com/office/drawing/2014/main" id="{ED49787B-8DE6-4467-AD0A-8DECC6E0C2D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490650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81" name="Rectangle 80">
            <a:extLst>
              <a:ext uri="{FF2B5EF4-FFF2-40B4-BE49-F238E27FC236}">
                <a16:creationId xmlns:a16="http://schemas.microsoft.com/office/drawing/2014/main" id="{D5B0017B-2ECA-49AF-B397-DC140825DF8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80059" y="613954"/>
            <a:ext cx="8180615" cy="189411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22" name="Rectangle 2">
            <a:extLst>
              <a:ext uri="{FF2B5EF4-FFF2-40B4-BE49-F238E27FC236}">
                <a16:creationId xmlns:a16="http://schemas.microsoft.com/office/drawing/2014/main" id="{32A94320-E316-A043-BB0E-11D35EEE018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782723" y="809898"/>
            <a:ext cx="7629757" cy="1554480"/>
          </a:xfrm>
        </p:spPr>
        <p:txBody>
          <a:bodyPr anchor="ctr">
            <a:normAutofit/>
          </a:bodyPr>
          <a:lstStyle/>
          <a:p>
            <a:pPr eaLnBrk="1" hangingPunct="1"/>
            <a:r>
              <a:rPr lang="en-US" altLang="en-US" sz="4200">
                <a:latin typeface="Corbel" panose="020B0503020204020204" pitchFamily="34" charset="0"/>
                <a:cs typeface="Corbel" panose="020B0503020204020204" pitchFamily="34" charset="0"/>
              </a:rPr>
              <a:t>Metabolism transforms matter and energy</a:t>
            </a:r>
          </a:p>
        </p:txBody>
      </p:sp>
      <p:cxnSp>
        <p:nvCxnSpPr>
          <p:cNvPr id="83" name="Straight Connector 82">
            <a:extLst>
              <a:ext uri="{FF2B5EF4-FFF2-40B4-BE49-F238E27FC236}">
                <a16:creationId xmlns:a16="http://schemas.microsoft.com/office/drawing/2014/main" id="{6CF1BAF6-AD41-4082-B212-8A1F9A2E877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>
            <a:off x="628650" y="6485313"/>
            <a:ext cx="7886700" cy="0"/>
          </a:xfrm>
          <a:prstGeom prst="line">
            <a:avLst/>
          </a:prstGeom>
          <a:ln w="5715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5125" name="Rectangle 3">
            <a:extLst>
              <a:ext uri="{FF2B5EF4-FFF2-40B4-BE49-F238E27FC236}">
                <a16:creationId xmlns:a16="http://schemas.microsoft.com/office/drawing/2014/main" id="{73A74437-68AA-46CB-9BEF-25D1D630D3DB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80498724"/>
              </p:ext>
            </p:extLst>
          </p:nvPr>
        </p:nvGraphicFramePr>
        <p:xfrm>
          <a:off x="678451" y="3017519"/>
          <a:ext cx="7783830" cy="320990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9" name="Rectangle 2">
            <a:extLst>
              <a:ext uri="{FF2B5EF4-FFF2-40B4-BE49-F238E27FC236}">
                <a16:creationId xmlns:a16="http://schemas.microsoft.com/office/drawing/2014/main" id="{FCCF9954-57B1-DD41-8815-39D7A4AA180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86696" y="629266"/>
            <a:ext cx="2629122" cy="1622321"/>
          </a:xfrm>
        </p:spPr>
        <p:txBody>
          <a:bodyPr>
            <a:normAutofit/>
          </a:bodyPr>
          <a:lstStyle/>
          <a:p>
            <a:pPr eaLnBrk="1" hangingPunct="1"/>
            <a:r>
              <a:rPr lang="en-US" altLang="en-US" sz="2600">
                <a:latin typeface="Corbel" panose="020B0503020204020204" pitchFamily="34" charset="0"/>
                <a:cs typeface="Corbel" panose="020B0503020204020204" pitchFamily="34" charset="0"/>
              </a:rPr>
              <a:t>How ATP drives transport and mechanical work</a:t>
            </a:r>
          </a:p>
        </p:txBody>
      </p:sp>
      <p:sp>
        <p:nvSpPr>
          <p:cNvPr id="50180" name="Rectangle 3">
            <a:extLst>
              <a:ext uri="{FF2B5EF4-FFF2-40B4-BE49-F238E27FC236}">
                <a16:creationId xmlns:a16="http://schemas.microsoft.com/office/drawing/2014/main" id="{9BBE57AE-092A-A14E-AB9D-D98FF8AA15F6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486698" y="2438400"/>
            <a:ext cx="2629120" cy="3785419"/>
          </a:xfrm>
        </p:spPr>
        <p:txBody>
          <a:bodyPr>
            <a:normAutofit/>
          </a:bodyPr>
          <a:lstStyle/>
          <a:p>
            <a:pPr eaLnBrk="1" hangingPunct="1"/>
            <a:r>
              <a:rPr lang="en-US" altLang="en-US" sz="1700">
                <a:latin typeface="Corbel" panose="020B0503020204020204" pitchFamily="34" charset="0"/>
                <a:cs typeface="Corbel" panose="020B0503020204020204" pitchFamily="34" charset="0"/>
              </a:rPr>
              <a:t>ATP hydrolysis can cause changes in the shapes and binding affinities of proteins directly or indirectly</a:t>
            </a:r>
          </a:p>
        </p:txBody>
      </p:sp>
      <p:sp>
        <p:nvSpPr>
          <p:cNvPr id="73" name="Rectangle 72">
            <a:extLst>
              <a:ext uri="{FF2B5EF4-FFF2-40B4-BE49-F238E27FC236}">
                <a16:creationId xmlns:a16="http://schemas.microsoft.com/office/drawing/2014/main" id="{5E39A796-BE83-48B1-B33F-35C4A32AAB5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479292" y="0"/>
            <a:ext cx="5664708" cy="6858000"/>
          </a:xfrm>
          <a:prstGeom prst="rect">
            <a:avLst/>
          </a:prstGeom>
          <a:solidFill>
            <a:srgbClr val="C8CA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5" name="Rounded Rectangle 9">
            <a:extLst>
              <a:ext uri="{FF2B5EF4-FFF2-40B4-BE49-F238E27FC236}">
                <a16:creationId xmlns:a16="http://schemas.microsoft.com/office/drawing/2014/main" id="{72F84B47-E267-4194-8194-831DB7B5547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842766" y="557784"/>
            <a:ext cx="4938073" cy="5739187"/>
          </a:xfrm>
          <a:prstGeom prst="roundRect">
            <a:avLst>
              <a:gd name="adj" fmla="val 0"/>
            </a:avLst>
          </a:prstGeom>
          <a:solidFill>
            <a:srgbClr val="FFFFFF"/>
          </a:solidFill>
          <a:ln w="9525">
            <a:solidFill>
              <a:srgbClr val="C8CACA"/>
            </a:solidFill>
          </a:ln>
          <a:effectLst>
            <a:outerShdw blurRad="57150" dist="19050" dir="5400000" algn="t" rotWithShape="0">
              <a:prstClr val="black">
                <a:alpha val="6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 descr="A screenshot of a cell phone&#10;&#10;Description automatically generated">
            <a:extLst>
              <a:ext uri="{FF2B5EF4-FFF2-40B4-BE49-F238E27FC236}">
                <a16:creationId xmlns:a16="http://schemas.microsoft.com/office/drawing/2014/main" id="{D8B3775C-4B39-7D47-9204-38B95408DE5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54396" y="993685"/>
            <a:ext cx="4514498" cy="4867383"/>
          </a:xfrm>
          <a:prstGeom prst="rect">
            <a:avLst/>
          </a:prstGeom>
          <a:effectLst/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>
            <a:extLst>
              <a:ext uri="{FF2B5EF4-FFF2-40B4-BE49-F238E27FC236}">
                <a16:creationId xmlns:a16="http://schemas.microsoft.com/office/drawing/2014/main" id="{A6B69CEE-CCFE-A846-84FF-2FF936B2AA4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17399" y="643467"/>
            <a:ext cx="8408193" cy="744836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altLang="en-US" sz="3600" kern="1200" dirty="0">
                <a:latin typeface="+mj-lt"/>
                <a:ea typeface="+mj-ea"/>
                <a:cs typeface="+mj-cs"/>
              </a:rPr>
              <a:t>The Regeneration of ATP</a:t>
            </a:r>
          </a:p>
        </p:txBody>
      </p:sp>
      <p:pic>
        <p:nvPicPr>
          <p:cNvPr id="52227" name="Content Placeholder 4" descr="08_12ATPCycle-L.jpg">
            <a:extLst>
              <a:ext uri="{FF2B5EF4-FFF2-40B4-BE49-F238E27FC236}">
                <a16:creationId xmlns:a16="http://schemas.microsoft.com/office/drawing/2014/main" id="{4E78FC89-9EAF-B245-9510-76AC7DF9EDE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547" y="1482454"/>
            <a:ext cx="8933238" cy="3729626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37A5C50F-A0E0-9048-B594-549D68FDDDC3}"/>
              </a:ext>
            </a:extLst>
          </p:cNvPr>
          <p:cNvSpPr/>
          <p:nvPr/>
        </p:nvSpPr>
        <p:spPr>
          <a:xfrm>
            <a:off x="417400" y="5524298"/>
            <a:ext cx="817879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altLang="en-US" sz="2000" dirty="0"/>
              <a:t>ATP is a renewable resource that is regenerated by addition of a phosphate group to adenosine diphosphate (ADP)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altLang="en-US" sz="2000" dirty="0"/>
              <a:t>The energy to phosphorylate ADP comes from catabolic reactions in the cell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Rectangle 71">
            <a:extLst>
              <a:ext uri="{FF2B5EF4-FFF2-40B4-BE49-F238E27FC236}">
                <a16:creationId xmlns:a16="http://schemas.microsoft.com/office/drawing/2014/main" id="{30992ED3-FA99-4FAD-A3CA-2B9B3BB8B48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089902" y="643467"/>
            <a:ext cx="2568323" cy="5573182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54274" name="Rectangle 2">
            <a:extLst>
              <a:ext uri="{FF2B5EF4-FFF2-40B4-BE49-F238E27FC236}">
                <a16:creationId xmlns:a16="http://schemas.microsoft.com/office/drawing/2014/main" id="{ED23B7A7-A432-9C4B-9B9E-2A6FF74B9AC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6288343" y="996950"/>
            <a:ext cx="2227007" cy="5028490"/>
          </a:xfrm>
        </p:spPr>
        <p:txBody>
          <a:bodyPr anchor="ctr">
            <a:normAutofit/>
          </a:bodyPr>
          <a:lstStyle/>
          <a:p>
            <a:pPr eaLnBrk="1" hangingPunct="1"/>
            <a:r>
              <a:rPr lang="en-US" altLang="en-US">
                <a:solidFill>
                  <a:srgbClr val="FFFFFF"/>
                </a:solidFill>
                <a:latin typeface="Corbel" panose="020B0503020204020204" pitchFamily="34" charset="0"/>
                <a:cs typeface="Corbel" panose="020B0503020204020204" pitchFamily="34" charset="0"/>
              </a:rPr>
              <a:t>Enzymes speed up metabolic reactions</a:t>
            </a:r>
          </a:p>
        </p:txBody>
      </p:sp>
      <p:pic>
        <p:nvPicPr>
          <p:cNvPr id="5" name="Picture 4" descr="A picture containing clock, drawing&#10;&#10;Description automatically generated">
            <a:extLst>
              <a:ext uri="{FF2B5EF4-FFF2-40B4-BE49-F238E27FC236}">
                <a16:creationId xmlns:a16="http://schemas.microsoft.com/office/drawing/2014/main" id="{F0D1A86C-8978-EB40-A1AE-1FA3435C056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0754" y="1542399"/>
            <a:ext cx="5040237" cy="1310461"/>
          </a:xfrm>
          <a:prstGeom prst="rect">
            <a:avLst/>
          </a:prstGeom>
        </p:spPr>
      </p:pic>
      <p:sp>
        <p:nvSpPr>
          <p:cNvPr id="54275" name="Rectangle 3">
            <a:extLst>
              <a:ext uri="{FF2B5EF4-FFF2-40B4-BE49-F238E27FC236}">
                <a16:creationId xmlns:a16="http://schemas.microsoft.com/office/drawing/2014/main" id="{E0AE9E04-7F98-6440-8DF5-5ECCC5A98239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610754" y="3905965"/>
            <a:ext cx="5047740" cy="2308567"/>
          </a:xfrm>
        </p:spPr>
        <p:txBody>
          <a:bodyPr>
            <a:normAutofit/>
          </a:bodyPr>
          <a:lstStyle/>
          <a:p>
            <a:pPr eaLnBrk="1" hangingPunct="1">
              <a:spcAft>
                <a:spcPts val="1800"/>
              </a:spcAft>
            </a:pPr>
            <a:r>
              <a:rPr lang="en-US" altLang="en-US">
                <a:latin typeface="Corbel" panose="020B0503020204020204" pitchFamily="34" charset="0"/>
                <a:cs typeface="Corbel" panose="020B0503020204020204" pitchFamily="34" charset="0"/>
              </a:rPr>
              <a:t>A catalyst speeds up a reaction without being consumed by the reaction</a:t>
            </a:r>
          </a:p>
          <a:p>
            <a:pPr eaLnBrk="1" hangingPunct="1"/>
            <a:r>
              <a:rPr lang="en-US" altLang="en-US">
                <a:latin typeface="Corbel" panose="020B0503020204020204" pitchFamily="34" charset="0"/>
                <a:cs typeface="Corbel" panose="020B0503020204020204" pitchFamily="34" charset="0"/>
              </a:rPr>
              <a:t>An enzyme is a catalytic protein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74" name="Rectangle 73">
            <a:extLst>
              <a:ext uri="{FF2B5EF4-FFF2-40B4-BE49-F238E27FC236}">
                <a16:creationId xmlns:a16="http://schemas.microsoft.com/office/drawing/2014/main" id="{955A2079-FA98-4876-80F0-72364A7D2EA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1713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1618" name="Title 1"/>
          <p:cNvSpPr>
            <a:spLocks noGrp="1"/>
          </p:cNvSpPr>
          <p:nvPr>
            <p:ph type="title"/>
          </p:nvPr>
        </p:nvSpPr>
        <p:spPr>
          <a:xfrm>
            <a:off x="628650" y="557188"/>
            <a:ext cx="7886700" cy="1133499"/>
          </a:xfrm>
        </p:spPr>
        <p:txBody>
          <a:bodyPr>
            <a:normAutofit/>
          </a:bodyPr>
          <a:lstStyle/>
          <a:p>
            <a:pPr algn="ctr"/>
            <a:r>
              <a:rPr lang="en-US" altLang="en-US" sz="4500"/>
              <a:t>The Activation Energy Barrier</a:t>
            </a: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900" kern="1200">
                <a:solidFill>
                  <a:schemeClr val="tx1"/>
                </a:solidFill>
                <a:latin typeface="Arial" panose="020B0604020202020204" pitchFamily="34" charset="0"/>
                <a:ea typeface="ヒラギノ角ゴ Pro W3" charset="-128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ヒラギノ角ゴ Pro W3" charset="-128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ヒラギノ角ゴ Pro W3" charset="-128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ヒラギノ角ゴ Pro W3" charset="-128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ヒラギノ角ゴ Pro W3" charset="-128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ヒラギノ角ゴ Pro W3" charset="-128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ヒラギノ角ゴ Pro W3" charset="-128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ヒラギノ角ゴ Pro W3" charset="-128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ヒラギノ角ゴ Pro W3" charset="-128"/>
                <a:cs typeface="+mn-cs"/>
              </a:defRPr>
            </a:lvl9pPr>
          </a:lstStyle>
          <a:p>
            <a:pPr>
              <a:spcAft>
                <a:spcPts val="600"/>
              </a:spcAft>
            </a:pPr>
            <a:r>
              <a:rPr lang="en-US"/>
              <a:t>© 2017 Pearson Education, Inc.</a:t>
            </a:r>
          </a:p>
        </p:txBody>
      </p:sp>
      <p:graphicFrame>
        <p:nvGraphicFramePr>
          <p:cNvPr id="111621" name="Content Placeholder 2">
            <a:extLst>
              <a:ext uri="{FF2B5EF4-FFF2-40B4-BE49-F238E27FC236}">
                <a16:creationId xmlns:a16="http://schemas.microsoft.com/office/drawing/2014/main" id="{E65A5B59-E384-41D7-A4E6-CF9988CCCC76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609131167"/>
              </p:ext>
            </p:extLst>
          </p:nvPr>
        </p:nvGraphicFramePr>
        <p:xfrm>
          <a:off x="628650" y="1828800"/>
          <a:ext cx="7886700" cy="435254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68705038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15"/>
          <a:stretch>
            <a:fillRect/>
          </a:stretch>
        </p:blipFill>
        <p:spPr>
          <a:xfrm>
            <a:off x="710184" y="213360"/>
            <a:ext cx="7723632" cy="6431280"/>
          </a:xfrm>
          <a:prstGeom prst="rect">
            <a:avLst/>
          </a:prstGeom>
        </p:spPr>
      </p:pic>
      <p:sp>
        <p:nvSpPr>
          <p:cNvPr id="6" name="TextBox 2"/>
          <p:cNvSpPr txBox="1">
            <a:spLocks noChangeArrowheads="1"/>
          </p:cNvSpPr>
          <p:nvPr/>
        </p:nvSpPr>
        <p:spPr bwMode="auto">
          <a:xfrm>
            <a:off x="3399302" y="613604"/>
            <a:ext cx="213200" cy="3539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2300" b="1">
                <a:solidFill>
                  <a:srgbClr val="FFFFFF"/>
                </a:solidFill>
                <a:latin typeface="Arial"/>
                <a:ea typeface="ＭＳ Ｐゴシック" charset="0"/>
              </a:rPr>
              <a:t>A</a:t>
            </a:r>
          </a:p>
        </p:txBody>
      </p:sp>
      <p:sp>
        <p:nvSpPr>
          <p:cNvPr id="7" name="TextBox 3"/>
          <p:cNvSpPr txBox="1">
            <a:spLocks noChangeArrowheads="1"/>
          </p:cNvSpPr>
          <p:nvPr/>
        </p:nvSpPr>
        <p:spPr bwMode="auto">
          <a:xfrm>
            <a:off x="4226390" y="613604"/>
            <a:ext cx="213200" cy="3539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2300" b="1">
                <a:solidFill>
                  <a:srgbClr val="FFFFFF"/>
                </a:solidFill>
                <a:latin typeface="Arial"/>
                <a:ea typeface="ＭＳ Ｐゴシック" charset="0"/>
              </a:rPr>
              <a:t>B</a:t>
            </a:r>
          </a:p>
        </p:txBody>
      </p:sp>
      <p:sp>
        <p:nvSpPr>
          <p:cNvPr id="8" name="TextBox 4"/>
          <p:cNvSpPr txBox="1">
            <a:spLocks noChangeArrowheads="1"/>
          </p:cNvSpPr>
          <p:nvPr/>
        </p:nvSpPr>
        <p:spPr bwMode="auto">
          <a:xfrm>
            <a:off x="3388190" y="1245429"/>
            <a:ext cx="213200" cy="3539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2300" b="1">
                <a:solidFill>
                  <a:srgbClr val="FFFFFF"/>
                </a:solidFill>
                <a:latin typeface="Arial"/>
                <a:ea typeface="ＭＳ Ｐゴシック" charset="0"/>
              </a:rPr>
              <a:t>C</a:t>
            </a:r>
          </a:p>
        </p:txBody>
      </p:sp>
      <p:sp>
        <p:nvSpPr>
          <p:cNvPr id="9" name="TextBox 5"/>
          <p:cNvSpPr txBox="1">
            <a:spLocks noChangeArrowheads="1"/>
          </p:cNvSpPr>
          <p:nvPr/>
        </p:nvSpPr>
        <p:spPr bwMode="auto">
          <a:xfrm>
            <a:off x="4232740" y="1245429"/>
            <a:ext cx="213200" cy="3539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2300" b="1">
                <a:solidFill>
                  <a:srgbClr val="FFFFFF"/>
                </a:solidFill>
                <a:latin typeface="Arial"/>
                <a:ea typeface="ＭＳ Ｐゴシック" charset="0"/>
              </a:rPr>
              <a:t>D</a:t>
            </a:r>
          </a:p>
        </p:txBody>
      </p:sp>
      <p:sp>
        <p:nvSpPr>
          <p:cNvPr id="10" name="TextBox 6"/>
          <p:cNvSpPr txBox="1">
            <a:spLocks noChangeArrowheads="1"/>
          </p:cNvSpPr>
          <p:nvPr/>
        </p:nvSpPr>
        <p:spPr bwMode="auto">
          <a:xfrm>
            <a:off x="2867490" y="1672466"/>
            <a:ext cx="2173415" cy="3539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2300" b="1">
                <a:solidFill>
                  <a:srgbClr val="000000"/>
                </a:solidFill>
                <a:latin typeface="Arial"/>
                <a:ea typeface="ＭＳ Ｐゴシック" charset="0"/>
              </a:rPr>
              <a:t>Transition state</a:t>
            </a:r>
          </a:p>
        </p:txBody>
      </p:sp>
      <p:sp>
        <p:nvSpPr>
          <p:cNvPr id="11" name="TextBox 7"/>
          <p:cNvSpPr txBox="1">
            <a:spLocks noChangeArrowheads="1"/>
          </p:cNvSpPr>
          <p:nvPr/>
        </p:nvSpPr>
        <p:spPr bwMode="auto">
          <a:xfrm>
            <a:off x="1481602" y="2696404"/>
            <a:ext cx="213200" cy="3539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2300" b="1">
                <a:solidFill>
                  <a:srgbClr val="FFFFFF"/>
                </a:solidFill>
                <a:latin typeface="Arial"/>
                <a:ea typeface="ＭＳ Ｐゴシック" charset="0"/>
              </a:rPr>
              <a:t>A</a:t>
            </a:r>
          </a:p>
        </p:txBody>
      </p:sp>
      <p:sp>
        <p:nvSpPr>
          <p:cNvPr id="12" name="TextBox 8"/>
          <p:cNvSpPr txBox="1">
            <a:spLocks noChangeArrowheads="1"/>
          </p:cNvSpPr>
          <p:nvPr/>
        </p:nvSpPr>
        <p:spPr bwMode="auto">
          <a:xfrm>
            <a:off x="1481602" y="3337754"/>
            <a:ext cx="213200" cy="3539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2300" b="1">
                <a:solidFill>
                  <a:srgbClr val="FFFFFF"/>
                </a:solidFill>
                <a:latin typeface="Arial"/>
                <a:ea typeface="ＭＳ Ｐゴシック" charset="0"/>
              </a:rPr>
              <a:t>C</a:t>
            </a:r>
          </a:p>
        </p:txBody>
      </p:sp>
      <p:sp>
        <p:nvSpPr>
          <p:cNvPr id="13" name="TextBox 9"/>
          <p:cNvSpPr txBox="1">
            <a:spLocks noChangeArrowheads="1"/>
          </p:cNvSpPr>
          <p:nvPr/>
        </p:nvSpPr>
        <p:spPr bwMode="auto">
          <a:xfrm>
            <a:off x="2308690" y="2709104"/>
            <a:ext cx="213200" cy="3539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2300" b="1">
                <a:solidFill>
                  <a:srgbClr val="FFFFFF"/>
                </a:solidFill>
                <a:latin typeface="Arial"/>
                <a:ea typeface="ＭＳ Ｐゴシック" charset="0"/>
              </a:rPr>
              <a:t>B</a:t>
            </a:r>
          </a:p>
        </p:txBody>
      </p:sp>
      <p:sp>
        <p:nvSpPr>
          <p:cNvPr id="14" name="TextBox 10"/>
          <p:cNvSpPr txBox="1">
            <a:spLocks noChangeArrowheads="1"/>
          </p:cNvSpPr>
          <p:nvPr/>
        </p:nvSpPr>
        <p:spPr bwMode="auto">
          <a:xfrm>
            <a:off x="2322977" y="3350454"/>
            <a:ext cx="213200" cy="3539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2300" b="1">
                <a:solidFill>
                  <a:srgbClr val="FFFFFF"/>
                </a:solidFill>
                <a:latin typeface="Arial"/>
                <a:ea typeface="ＭＳ Ｐゴシック" charset="0"/>
              </a:rPr>
              <a:t>D</a:t>
            </a:r>
          </a:p>
        </p:txBody>
      </p:sp>
      <p:sp>
        <p:nvSpPr>
          <p:cNvPr id="15" name="TextBox 11"/>
          <p:cNvSpPr txBox="1">
            <a:spLocks noChangeArrowheads="1"/>
          </p:cNvSpPr>
          <p:nvPr/>
        </p:nvSpPr>
        <p:spPr bwMode="auto">
          <a:xfrm>
            <a:off x="6163140" y="4191829"/>
            <a:ext cx="213200" cy="3539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2300" b="1">
                <a:solidFill>
                  <a:srgbClr val="FFFFFF"/>
                </a:solidFill>
                <a:latin typeface="Arial"/>
                <a:ea typeface="ＭＳ Ｐゴシック" charset="0"/>
              </a:rPr>
              <a:t>A</a:t>
            </a:r>
          </a:p>
        </p:txBody>
      </p:sp>
      <p:sp>
        <p:nvSpPr>
          <p:cNvPr id="16" name="TextBox 12"/>
          <p:cNvSpPr txBox="1">
            <a:spLocks noChangeArrowheads="1"/>
          </p:cNvSpPr>
          <p:nvPr/>
        </p:nvSpPr>
        <p:spPr bwMode="auto">
          <a:xfrm>
            <a:off x="6163140" y="5061779"/>
            <a:ext cx="213200" cy="3539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2300" b="1">
                <a:solidFill>
                  <a:srgbClr val="FFFFFF"/>
                </a:solidFill>
                <a:latin typeface="Arial"/>
                <a:ea typeface="ＭＳ Ｐゴシック" charset="0"/>
              </a:rPr>
              <a:t>C</a:t>
            </a:r>
          </a:p>
        </p:txBody>
      </p:sp>
      <p:sp>
        <p:nvSpPr>
          <p:cNvPr id="17" name="TextBox 13"/>
          <p:cNvSpPr txBox="1">
            <a:spLocks noChangeArrowheads="1"/>
          </p:cNvSpPr>
          <p:nvPr/>
        </p:nvSpPr>
        <p:spPr bwMode="auto">
          <a:xfrm>
            <a:off x="6761627" y="4220404"/>
            <a:ext cx="213200" cy="3539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2300" b="1">
                <a:solidFill>
                  <a:srgbClr val="FFFFFF"/>
                </a:solidFill>
                <a:latin typeface="Arial"/>
                <a:ea typeface="ＭＳ Ｐゴシック" charset="0"/>
              </a:rPr>
              <a:t>B</a:t>
            </a:r>
          </a:p>
        </p:txBody>
      </p:sp>
      <p:sp>
        <p:nvSpPr>
          <p:cNvPr id="18" name="TextBox 14"/>
          <p:cNvSpPr txBox="1">
            <a:spLocks noChangeArrowheads="1"/>
          </p:cNvSpPr>
          <p:nvPr/>
        </p:nvSpPr>
        <p:spPr bwMode="auto">
          <a:xfrm>
            <a:off x="7293440" y="4623629"/>
            <a:ext cx="908903" cy="3539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2300" b="1" dirty="0">
                <a:solidFill>
                  <a:srgbClr val="000000"/>
                </a:solidFill>
                <a:latin typeface="Times New Roman" pitchFamily="18" charset="0"/>
                <a:ea typeface="ＭＳ Ｐゴシック" charset="0"/>
                <a:cs typeface="Times New Roman" pitchFamily="18" charset="0"/>
              </a:rPr>
              <a:t>∆</a:t>
            </a:r>
            <a:r>
              <a:rPr lang="en-US" sz="2300" b="1" i="1" dirty="0">
                <a:solidFill>
                  <a:srgbClr val="000000"/>
                </a:solidFill>
                <a:latin typeface="Arial"/>
                <a:ea typeface="ＭＳ Ｐゴシック" charset="0"/>
              </a:rPr>
              <a:t>G</a:t>
            </a:r>
            <a:r>
              <a:rPr lang="en-US" sz="2300" b="1" dirty="0">
                <a:solidFill>
                  <a:srgbClr val="000000"/>
                </a:solidFill>
                <a:latin typeface="Arial"/>
                <a:ea typeface="ＭＳ Ｐゴシック" charset="0"/>
              </a:rPr>
              <a:t> </a:t>
            </a:r>
            <a:r>
              <a:rPr lang="en-US" sz="2300" b="1" dirty="0">
                <a:solidFill>
                  <a:srgbClr val="000000"/>
                </a:solidFill>
                <a:latin typeface="Times New Roman" pitchFamily="18" charset="0"/>
                <a:ea typeface="ＭＳ Ｐゴシック" charset="0"/>
                <a:cs typeface="Times New Roman" pitchFamily="18" charset="0"/>
              </a:rPr>
              <a:t>&lt;</a:t>
            </a:r>
            <a:r>
              <a:rPr lang="en-US" sz="2300" b="1" dirty="0">
                <a:solidFill>
                  <a:srgbClr val="000000"/>
                </a:solidFill>
                <a:latin typeface="Arial"/>
                <a:ea typeface="ＭＳ Ｐゴシック" charset="0"/>
              </a:rPr>
              <a:t> 0</a:t>
            </a:r>
          </a:p>
        </p:txBody>
      </p:sp>
      <p:sp>
        <p:nvSpPr>
          <p:cNvPr id="19" name="TextBox 15"/>
          <p:cNvSpPr txBox="1">
            <a:spLocks noChangeArrowheads="1"/>
          </p:cNvSpPr>
          <p:nvPr/>
        </p:nvSpPr>
        <p:spPr bwMode="auto">
          <a:xfrm>
            <a:off x="6771152" y="5071304"/>
            <a:ext cx="213200" cy="3539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2300" b="1">
                <a:solidFill>
                  <a:srgbClr val="FFFFFF"/>
                </a:solidFill>
                <a:latin typeface="Arial"/>
                <a:ea typeface="ＭＳ Ｐゴシック" charset="0"/>
              </a:rPr>
              <a:t>D</a:t>
            </a:r>
          </a:p>
        </p:txBody>
      </p:sp>
      <p:sp>
        <p:nvSpPr>
          <p:cNvPr id="20" name="TextBox 16"/>
          <p:cNvSpPr txBox="1">
            <a:spLocks noChangeArrowheads="1"/>
          </p:cNvSpPr>
          <p:nvPr/>
        </p:nvSpPr>
        <p:spPr bwMode="auto">
          <a:xfrm>
            <a:off x="5982165" y="5672966"/>
            <a:ext cx="1275990" cy="3539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2300" b="1">
                <a:solidFill>
                  <a:srgbClr val="000000"/>
                </a:solidFill>
                <a:latin typeface="Arial"/>
                <a:ea typeface="ＭＳ Ｐゴシック" charset="0"/>
              </a:rPr>
              <a:t>Products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683672" y="2939116"/>
            <a:ext cx="353943" cy="1668727"/>
          </a:xfrm>
          <a:prstGeom prst="rect">
            <a:avLst/>
          </a:prstGeom>
          <a:noFill/>
        </p:spPr>
        <p:txBody>
          <a:bodyPr vert="vert270" wrap="non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300" b="1" dirty="0">
                <a:solidFill>
                  <a:srgbClr val="000000"/>
                </a:solidFill>
                <a:latin typeface="Arial"/>
                <a:ea typeface="ＭＳ Ｐゴシック" charset="0"/>
              </a:rPr>
              <a:t>Free energy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4000965" y="2818641"/>
            <a:ext cx="333425" cy="348237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263" b="1" dirty="0">
                <a:solidFill>
                  <a:srgbClr val="000000"/>
                </a:solidFill>
                <a:latin typeface="Arial"/>
                <a:ea typeface="ＭＳ Ｐゴシック" charset="0"/>
              </a:rPr>
              <a:t>E</a:t>
            </a:r>
            <a:r>
              <a:rPr lang="en-US" sz="2263" b="1" baseline="-25000" dirty="0">
                <a:solidFill>
                  <a:srgbClr val="000000"/>
                </a:solidFill>
                <a:latin typeface="Arial"/>
                <a:ea typeface="ＭＳ Ｐゴシック" charset="0"/>
              </a:rPr>
              <a:t>A</a:t>
            </a:r>
            <a:endParaRPr lang="en-US" sz="2058" b="1" baseline="-25000" dirty="0">
              <a:solidFill>
                <a:srgbClr val="000000"/>
              </a:solidFill>
              <a:latin typeface="Arial"/>
              <a:ea typeface="ＭＳ Ｐゴシック" charset="0"/>
            </a:endParaRPr>
          </a:p>
        </p:txBody>
      </p:sp>
      <p:sp>
        <p:nvSpPr>
          <p:cNvPr id="23" name="TextBox 20"/>
          <p:cNvSpPr txBox="1">
            <a:spLocks noChangeArrowheads="1"/>
          </p:cNvSpPr>
          <p:nvPr/>
        </p:nvSpPr>
        <p:spPr bwMode="auto">
          <a:xfrm>
            <a:off x="1275227" y="3850516"/>
            <a:ext cx="1405834" cy="3539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2300" b="1">
                <a:solidFill>
                  <a:srgbClr val="000000"/>
                </a:solidFill>
                <a:latin typeface="Arial"/>
                <a:ea typeface="ＭＳ Ｐゴシック" charset="0"/>
              </a:rPr>
              <a:t>Reactants</a:t>
            </a:r>
          </a:p>
        </p:txBody>
      </p:sp>
      <p:sp>
        <p:nvSpPr>
          <p:cNvPr id="24" name="TextBox 21"/>
          <p:cNvSpPr txBox="1">
            <a:spLocks noChangeArrowheads="1"/>
          </p:cNvSpPr>
          <p:nvPr/>
        </p:nvSpPr>
        <p:spPr bwMode="auto">
          <a:xfrm>
            <a:off x="2154702" y="6325429"/>
            <a:ext cx="3385542" cy="3539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2300" b="1">
                <a:solidFill>
                  <a:srgbClr val="000000"/>
                </a:solidFill>
                <a:latin typeface="Arial"/>
                <a:ea typeface="ＭＳ Ｐゴシック" charset="0"/>
              </a:rPr>
              <a:t>Progress of the reaction</a:t>
            </a:r>
          </a:p>
        </p:txBody>
      </p:sp>
    </p:spTree>
    <p:extLst>
      <p:ext uri="{BB962C8B-B14F-4D97-AF65-F5344CB8AC3E}">
        <p14:creationId xmlns:p14="http://schemas.microsoft.com/office/powerpoint/2010/main" val="316711673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altLang="en-US" dirty="0"/>
              <a:t>Animation: How Enzymes Work</a:t>
            </a:r>
          </a:p>
        </p:txBody>
      </p:sp>
      <p:pic>
        <p:nvPicPr>
          <p:cNvPr id="3" name="08_13HowEnzymesWork_A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737641" y="1622967"/>
            <a:ext cx="6096000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56150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>
            <a:extLst>
              <a:ext uri="{FF2B5EF4-FFF2-40B4-BE49-F238E27FC236}">
                <a16:creationId xmlns:a16="http://schemas.microsoft.com/office/drawing/2014/main" id="{4C375B85-0F93-A344-8922-B6497D28980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505677" y="1873405"/>
            <a:ext cx="2743200" cy="1928574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ctr"/>
            <a:r>
              <a:rPr lang="en-US" altLang="en-US" sz="4200" kern="1200" dirty="0">
                <a:latin typeface="+mj-lt"/>
                <a:ea typeface="+mj-ea"/>
                <a:cs typeface="+mj-cs"/>
              </a:rPr>
              <a:t>Enzymes Lower the EA Barrier</a:t>
            </a:r>
          </a:p>
        </p:txBody>
      </p:sp>
      <p:pic>
        <p:nvPicPr>
          <p:cNvPr id="58371" name="Picture 1" descr="Untitled.png">
            <a:extLst>
              <a:ext uri="{FF2B5EF4-FFF2-40B4-BE49-F238E27FC236}">
                <a16:creationId xmlns:a16="http://schemas.microsoft.com/office/drawing/2014/main" id="{28CE7A82-0047-2644-ABC6-16D749EE6A2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610182" y="321177"/>
            <a:ext cx="5453608" cy="37902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32551DD9-AC32-A243-9BBC-51FC8815AB4B}"/>
              </a:ext>
            </a:extLst>
          </p:cNvPr>
          <p:cNvSpPr/>
          <p:nvPr/>
        </p:nvSpPr>
        <p:spPr>
          <a:xfrm>
            <a:off x="3768771" y="4561737"/>
            <a:ext cx="513643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en-US" altLang="en-US" sz="2000" dirty="0"/>
              <a:t>In </a:t>
            </a:r>
            <a:r>
              <a:rPr lang="en-US" altLang="en-US" sz="2000" b="1" dirty="0"/>
              <a:t>catalysis</a:t>
            </a:r>
            <a:r>
              <a:rPr lang="en-US" altLang="en-US" sz="2000" dirty="0"/>
              <a:t>, enzymes or other catalysts speed up specific reactions by lowering the E</a:t>
            </a:r>
            <a:r>
              <a:rPr lang="en-US" altLang="en-US" sz="2000" baseline="-25000" dirty="0"/>
              <a:t>A</a:t>
            </a:r>
            <a:r>
              <a:rPr lang="en-US" altLang="en-US" sz="2000" dirty="0"/>
              <a:t> barrier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en-US" altLang="en-US" sz="2000" dirty="0"/>
              <a:t>Enzymes do not affect the change in free energy (</a:t>
            </a:r>
            <a:r>
              <a:rPr lang="el-GR" altLang="en-US" sz="1400" dirty="0"/>
              <a:t>Δ</a:t>
            </a:r>
            <a:r>
              <a:rPr lang="en-US" altLang="en-US" sz="2000" i="1" dirty="0"/>
              <a:t>G</a:t>
            </a:r>
            <a:r>
              <a:rPr lang="en-US" altLang="en-US" sz="2000" dirty="0"/>
              <a:t>); instead, they hasten reactions that would occur eventually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74" name="Rectangle 73">
            <a:extLst>
              <a:ext uri="{FF2B5EF4-FFF2-40B4-BE49-F238E27FC236}">
                <a16:creationId xmlns:a16="http://schemas.microsoft.com/office/drawing/2014/main" id="{6C4028FD-8BAA-4A19-BFDE-594D991B755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1713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418" name="Rectangle 2">
            <a:extLst>
              <a:ext uri="{FF2B5EF4-FFF2-40B4-BE49-F238E27FC236}">
                <a16:creationId xmlns:a16="http://schemas.microsoft.com/office/drawing/2014/main" id="{B4D695C9-6DF2-BC4B-84F2-A3C2970D660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628650" y="556995"/>
            <a:ext cx="7886700" cy="1133693"/>
          </a:xfrm>
        </p:spPr>
        <p:txBody>
          <a:bodyPr>
            <a:normAutofit/>
          </a:bodyPr>
          <a:lstStyle/>
          <a:p>
            <a:pPr eaLnBrk="1" hangingPunct="1"/>
            <a:r>
              <a:rPr lang="en-US" altLang="en-US" sz="4200">
                <a:latin typeface="Corbel" panose="020B0503020204020204" pitchFamily="34" charset="0"/>
                <a:cs typeface="Corbel" panose="020B0503020204020204" pitchFamily="34" charset="0"/>
              </a:rPr>
              <a:t>Substrate Specificity of Enzymes</a:t>
            </a:r>
          </a:p>
        </p:txBody>
      </p:sp>
      <p:graphicFrame>
        <p:nvGraphicFramePr>
          <p:cNvPr id="60421" name="Rectangle 3">
            <a:extLst>
              <a:ext uri="{FF2B5EF4-FFF2-40B4-BE49-F238E27FC236}">
                <a16:creationId xmlns:a16="http://schemas.microsoft.com/office/drawing/2014/main" id="{84BA1FDA-6B9B-4345-9B51-6FDB515A208B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955279336"/>
              </p:ext>
            </p:extLst>
          </p:nvPr>
        </p:nvGraphicFramePr>
        <p:xfrm>
          <a:off x="628650" y="1825625"/>
          <a:ext cx="78867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72" name="Rectangle 71">
            <a:extLst>
              <a:ext uri="{FF2B5EF4-FFF2-40B4-BE49-F238E27FC236}">
                <a16:creationId xmlns:a16="http://schemas.microsoft.com/office/drawing/2014/main" id="{53F29798-D584-4792-9B62-3F5F5C36D61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1714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466" name="Title 14">
            <a:extLst>
              <a:ext uri="{FF2B5EF4-FFF2-40B4-BE49-F238E27FC236}">
                <a16:creationId xmlns:a16="http://schemas.microsoft.com/office/drawing/2014/main" id="{CA148C11-D125-BD40-AB2A-50B09D44F0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184805"/>
            <a:ext cx="7886700" cy="1505883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altLang="en-US" sz="4500" kern="1200">
                <a:latin typeface="+mj-lt"/>
                <a:ea typeface="+mj-ea"/>
                <a:cs typeface="+mj-cs"/>
              </a:rPr>
              <a:t>Induced Fit </a:t>
            </a:r>
          </a:p>
        </p:txBody>
      </p:sp>
      <p:pic>
        <p:nvPicPr>
          <p:cNvPr id="62467" name="Picture 2" descr="Untitled.png">
            <a:extLst>
              <a:ext uri="{FF2B5EF4-FFF2-40B4-BE49-F238E27FC236}">
                <a16:creationId xmlns:a16="http://schemas.microsoft.com/office/drawing/2014/main" id="{81159DED-4DD0-524B-8536-6BEAA970725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28650" y="1912219"/>
            <a:ext cx="7884410" cy="43167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73" name="Rectangle 72">
            <a:extLst>
              <a:ext uri="{FF2B5EF4-FFF2-40B4-BE49-F238E27FC236}">
                <a16:creationId xmlns:a16="http://schemas.microsoft.com/office/drawing/2014/main" id="{9427AF5F-9A0E-42B7-A252-FD64C9885F9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1713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4514" name="Rectangle 2">
            <a:extLst>
              <a:ext uri="{FF2B5EF4-FFF2-40B4-BE49-F238E27FC236}">
                <a16:creationId xmlns:a16="http://schemas.microsoft.com/office/drawing/2014/main" id="{08721859-878F-8044-9DE5-A31D9DB2C3D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628650" y="365125"/>
            <a:ext cx="7886700" cy="1306443"/>
          </a:xfrm>
        </p:spPr>
        <p:txBody>
          <a:bodyPr>
            <a:normAutofit/>
          </a:bodyPr>
          <a:lstStyle/>
          <a:p>
            <a:pPr eaLnBrk="1" hangingPunct="1"/>
            <a:r>
              <a:rPr lang="en-US" altLang="en-US" sz="3500">
                <a:latin typeface="Corbel" panose="020B0503020204020204" pitchFamily="34" charset="0"/>
                <a:cs typeface="Corbel" panose="020B0503020204020204" pitchFamily="34" charset="0"/>
              </a:rPr>
              <a:t>Catalysis in the Enzyme’</a:t>
            </a:r>
            <a:r>
              <a:rPr lang="en-US" altLang="ja-JP" sz="3500">
                <a:latin typeface="Corbel" panose="020B0503020204020204" pitchFamily="34" charset="0"/>
                <a:cs typeface="Corbel" panose="020B0503020204020204" pitchFamily="34" charset="0"/>
              </a:rPr>
              <a:t>s Active Site</a:t>
            </a:r>
            <a:endParaRPr lang="en-US" altLang="en-US" sz="3500">
              <a:latin typeface="Corbel" panose="020B0503020204020204" pitchFamily="34" charset="0"/>
              <a:cs typeface="Corbel" panose="020B0503020204020204" pitchFamily="34" charset="0"/>
            </a:endParaRPr>
          </a:p>
        </p:txBody>
      </p:sp>
      <p:sp>
        <p:nvSpPr>
          <p:cNvPr id="64515" name="Rectangle 3">
            <a:extLst>
              <a:ext uri="{FF2B5EF4-FFF2-40B4-BE49-F238E27FC236}">
                <a16:creationId xmlns:a16="http://schemas.microsoft.com/office/drawing/2014/main" id="{487477B9-CCCA-5D4B-B760-CB08AF829010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628650" y="1825625"/>
            <a:ext cx="3114580" cy="4303464"/>
          </a:xfrm>
        </p:spPr>
        <p:txBody>
          <a:bodyPr>
            <a:normAutofit/>
          </a:bodyPr>
          <a:lstStyle/>
          <a:p>
            <a:pPr eaLnBrk="1" hangingPunct="1"/>
            <a:r>
              <a:rPr lang="en-US" altLang="en-US" sz="1700">
                <a:latin typeface="Corbel" panose="020B0503020204020204" pitchFamily="34" charset="0"/>
                <a:cs typeface="Corbel" panose="020B0503020204020204" pitchFamily="34" charset="0"/>
              </a:rPr>
              <a:t>The active site can lower an EA barrier by:</a:t>
            </a:r>
          </a:p>
          <a:p>
            <a:pPr lvl="1" eaLnBrk="1" hangingPunct="1"/>
            <a:r>
              <a:rPr lang="en-US" altLang="en-US" sz="1700">
                <a:latin typeface="Corbel" panose="020B0503020204020204" pitchFamily="34" charset="0"/>
                <a:cs typeface="Corbel" panose="020B0503020204020204" pitchFamily="34" charset="0"/>
              </a:rPr>
              <a:t>Orienting substrates correctly</a:t>
            </a:r>
          </a:p>
          <a:p>
            <a:pPr lvl="1" eaLnBrk="1" hangingPunct="1"/>
            <a:r>
              <a:rPr lang="en-US" altLang="en-US" sz="1700">
                <a:latin typeface="Corbel" panose="020B0503020204020204" pitchFamily="34" charset="0"/>
                <a:cs typeface="Corbel" panose="020B0503020204020204" pitchFamily="34" charset="0"/>
              </a:rPr>
              <a:t>Straining substrate bonds</a:t>
            </a:r>
          </a:p>
          <a:p>
            <a:pPr lvl="1" eaLnBrk="1" hangingPunct="1"/>
            <a:r>
              <a:rPr lang="en-US" altLang="en-US" sz="1700">
                <a:latin typeface="Corbel" panose="020B0503020204020204" pitchFamily="34" charset="0"/>
                <a:cs typeface="Corbel" panose="020B0503020204020204" pitchFamily="34" charset="0"/>
              </a:rPr>
              <a:t>Providing a favorable microenvironment</a:t>
            </a:r>
          </a:p>
          <a:p>
            <a:pPr lvl="1" eaLnBrk="1" hangingPunct="1"/>
            <a:r>
              <a:rPr lang="en-US" altLang="en-US" sz="1700">
                <a:latin typeface="Corbel" panose="020B0503020204020204" pitchFamily="34" charset="0"/>
                <a:cs typeface="Corbel" panose="020B0503020204020204" pitchFamily="34" charset="0"/>
              </a:rPr>
              <a:t>Covalently bonding to the substrate</a:t>
            </a:r>
          </a:p>
        </p:txBody>
      </p:sp>
      <p:pic>
        <p:nvPicPr>
          <p:cNvPr id="64516" name="Picture 4" descr="08_17CatalyticCycle-L.jpg">
            <a:extLst>
              <a:ext uri="{FF2B5EF4-FFF2-40B4-BE49-F238E27FC236}">
                <a16:creationId xmlns:a16="http://schemas.microsoft.com/office/drawing/2014/main" id="{4AA4854F-605E-FB42-90C7-B6F39B32B80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070" b="-2"/>
          <a:stretch/>
        </p:blipFill>
        <p:spPr bwMode="auto">
          <a:xfrm>
            <a:off x="3887625" y="1904282"/>
            <a:ext cx="4627724" cy="42248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Freeform: Shape 72">
            <a:extLst>
              <a:ext uri="{FF2B5EF4-FFF2-40B4-BE49-F238E27FC236}">
                <a16:creationId xmlns:a16="http://schemas.microsoft.com/office/drawing/2014/main" id="{F60FCA6E-0894-46CD-BD49-5955A51E008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123966" y="5346696"/>
            <a:ext cx="4020034" cy="1511304"/>
          </a:xfrm>
          <a:custGeom>
            <a:avLst/>
            <a:gdLst>
              <a:gd name="connsiteX0" fmla="*/ 4545473 w 5360045"/>
              <a:gd name="connsiteY0" fmla="*/ 0 h 1511304"/>
              <a:gd name="connsiteX1" fmla="*/ 5360045 w 5360045"/>
              <a:gd name="connsiteY1" fmla="*/ 0 h 1511304"/>
              <a:gd name="connsiteX2" fmla="*/ 5360045 w 5360045"/>
              <a:gd name="connsiteY2" fmla="*/ 1046730 h 1511304"/>
              <a:gd name="connsiteX3" fmla="*/ 5360045 w 5360045"/>
              <a:gd name="connsiteY3" fmla="*/ 1508760 h 1511304"/>
              <a:gd name="connsiteX4" fmla="*/ 5360045 w 5360045"/>
              <a:gd name="connsiteY4" fmla="*/ 1511304 h 1511304"/>
              <a:gd name="connsiteX5" fmla="*/ 4545474 w 5360045"/>
              <a:gd name="connsiteY5" fmla="*/ 1511304 h 1511304"/>
              <a:gd name="connsiteX6" fmla="*/ 2525897 w 5360045"/>
              <a:gd name="connsiteY6" fmla="*/ 1511304 h 1511304"/>
              <a:gd name="connsiteX7" fmla="*/ 0 w 5360045"/>
              <a:gd name="connsiteY7" fmla="*/ 1511304 h 1511304"/>
              <a:gd name="connsiteX8" fmla="*/ 697617 w 5360045"/>
              <a:gd name="connsiteY8" fmla="*/ 3 h 1511304"/>
              <a:gd name="connsiteX9" fmla="*/ 4545473 w 5360045"/>
              <a:gd name="connsiteY9" fmla="*/ 3 h 15113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360045" h="1511304">
                <a:moveTo>
                  <a:pt x="4545473" y="0"/>
                </a:moveTo>
                <a:lnTo>
                  <a:pt x="5360045" y="0"/>
                </a:lnTo>
                <a:lnTo>
                  <a:pt x="5360045" y="1046730"/>
                </a:lnTo>
                <a:lnTo>
                  <a:pt x="5360045" y="1508760"/>
                </a:lnTo>
                <a:lnTo>
                  <a:pt x="5360045" y="1511304"/>
                </a:lnTo>
                <a:lnTo>
                  <a:pt x="4545474" y="1511304"/>
                </a:lnTo>
                <a:lnTo>
                  <a:pt x="2525897" y="1511304"/>
                </a:lnTo>
                <a:lnTo>
                  <a:pt x="0" y="1511304"/>
                </a:lnTo>
                <a:lnTo>
                  <a:pt x="697617" y="3"/>
                </a:lnTo>
                <a:lnTo>
                  <a:pt x="4545473" y="3"/>
                </a:lnTo>
                <a:close/>
              </a:path>
            </a:pathLst>
          </a:custGeom>
          <a:solidFill>
            <a:srgbClr val="404040">
              <a:alpha val="8470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75" name="Freeform: Shape 74">
            <a:extLst>
              <a:ext uri="{FF2B5EF4-FFF2-40B4-BE49-F238E27FC236}">
                <a16:creationId xmlns:a16="http://schemas.microsoft.com/office/drawing/2014/main" id="{E78C6E4B-A1F1-4B6C-97EC-BE997495D6A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5346694"/>
            <a:ext cx="5509953" cy="1511306"/>
          </a:xfrm>
          <a:custGeom>
            <a:avLst/>
            <a:gdLst>
              <a:gd name="connsiteX0" fmla="*/ 0 w 7346605"/>
              <a:gd name="connsiteY0" fmla="*/ 0 h 1511306"/>
              <a:gd name="connsiteX1" fmla="*/ 239486 w 7346605"/>
              <a:gd name="connsiteY1" fmla="*/ 0 h 1511306"/>
              <a:gd name="connsiteX2" fmla="*/ 1209568 w 7346605"/>
              <a:gd name="connsiteY2" fmla="*/ 0 h 1511306"/>
              <a:gd name="connsiteX3" fmla="*/ 2405743 w 7346605"/>
              <a:gd name="connsiteY3" fmla="*/ 0 h 1511306"/>
              <a:gd name="connsiteX4" fmla="*/ 2405743 w 7346605"/>
              <a:gd name="connsiteY4" fmla="*/ 2544 h 1511306"/>
              <a:gd name="connsiteX5" fmla="*/ 2801131 w 7346605"/>
              <a:gd name="connsiteY5" fmla="*/ 2544 h 1511306"/>
              <a:gd name="connsiteX6" fmla="*/ 2801131 w 7346605"/>
              <a:gd name="connsiteY6" fmla="*/ 0 h 1511306"/>
              <a:gd name="connsiteX7" fmla="*/ 7346605 w 7346605"/>
              <a:gd name="connsiteY7" fmla="*/ 0 h 1511306"/>
              <a:gd name="connsiteX8" fmla="*/ 6648988 w 7346605"/>
              <a:gd name="connsiteY8" fmla="*/ 1511301 h 1511306"/>
              <a:gd name="connsiteX9" fmla="*/ 2801132 w 7346605"/>
              <a:gd name="connsiteY9" fmla="*/ 1511301 h 1511306"/>
              <a:gd name="connsiteX10" fmla="*/ 2801132 w 7346605"/>
              <a:gd name="connsiteY10" fmla="*/ 1511304 h 1511306"/>
              <a:gd name="connsiteX11" fmla="*/ 2405743 w 7346605"/>
              <a:gd name="connsiteY11" fmla="*/ 1511304 h 1511306"/>
              <a:gd name="connsiteX12" fmla="*/ 2405743 w 7346605"/>
              <a:gd name="connsiteY12" fmla="*/ 1511306 h 1511306"/>
              <a:gd name="connsiteX13" fmla="*/ 1333411 w 7346605"/>
              <a:gd name="connsiteY13" fmla="*/ 1511306 h 1511306"/>
              <a:gd name="connsiteX14" fmla="*/ 1219208 w 7346605"/>
              <a:gd name="connsiteY14" fmla="*/ 1511306 h 1511306"/>
              <a:gd name="connsiteX15" fmla="*/ 1209568 w 7346605"/>
              <a:gd name="connsiteY15" fmla="*/ 1511306 h 1511306"/>
              <a:gd name="connsiteX16" fmla="*/ 239486 w 7346605"/>
              <a:gd name="connsiteY16" fmla="*/ 1511306 h 1511306"/>
              <a:gd name="connsiteX17" fmla="*/ 0 w 7346605"/>
              <a:gd name="connsiteY17" fmla="*/ 1511306 h 15113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7346605" h="1511306">
                <a:moveTo>
                  <a:pt x="0" y="0"/>
                </a:moveTo>
                <a:lnTo>
                  <a:pt x="239486" y="0"/>
                </a:lnTo>
                <a:lnTo>
                  <a:pt x="1209568" y="0"/>
                </a:lnTo>
                <a:lnTo>
                  <a:pt x="2405743" y="0"/>
                </a:lnTo>
                <a:lnTo>
                  <a:pt x="2405743" y="2544"/>
                </a:lnTo>
                <a:lnTo>
                  <a:pt x="2801131" y="2544"/>
                </a:lnTo>
                <a:lnTo>
                  <a:pt x="2801131" y="0"/>
                </a:lnTo>
                <a:lnTo>
                  <a:pt x="7346605" y="0"/>
                </a:lnTo>
                <a:lnTo>
                  <a:pt x="6648988" y="1511301"/>
                </a:lnTo>
                <a:lnTo>
                  <a:pt x="2801132" y="1511301"/>
                </a:lnTo>
                <a:lnTo>
                  <a:pt x="2801132" y="1511304"/>
                </a:lnTo>
                <a:lnTo>
                  <a:pt x="2405743" y="1511304"/>
                </a:lnTo>
                <a:lnTo>
                  <a:pt x="2405743" y="1511306"/>
                </a:lnTo>
                <a:lnTo>
                  <a:pt x="1333411" y="1511306"/>
                </a:lnTo>
                <a:lnTo>
                  <a:pt x="1219208" y="1511306"/>
                </a:lnTo>
                <a:lnTo>
                  <a:pt x="1209568" y="1511306"/>
                </a:lnTo>
                <a:lnTo>
                  <a:pt x="239486" y="1511306"/>
                </a:lnTo>
                <a:lnTo>
                  <a:pt x="0" y="1511306"/>
                </a:lnTo>
                <a:close/>
              </a:path>
            </a:pathLst>
          </a:custGeom>
          <a:solidFill>
            <a:srgbClr val="D0CE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7170" name="Title 16">
            <a:extLst>
              <a:ext uri="{FF2B5EF4-FFF2-40B4-BE49-F238E27FC236}">
                <a16:creationId xmlns:a16="http://schemas.microsoft.com/office/drawing/2014/main" id="{05FC1CAE-94E5-C949-96FF-543CB76347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935" y="5529884"/>
            <a:ext cx="4354830" cy="1096331"/>
          </a:xfrm>
        </p:spPr>
        <p:txBody>
          <a:bodyPr>
            <a:normAutofit/>
          </a:bodyPr>
          <a:lstStyle/>
          <a:p>
            <a:pPr eaLnBrk="1" hangingPunct="1"/>
            <a:r>
              <a:rPr lang="en-US" altLang="en-US" sz="3500">
                <a:solidFill>
                  <a:srgbClr val="303030"/>
                </a:solidFill>
                <a:latin typeface="Corbel" panose="020B0503020204020204" pitchFamily="34" charset="0"/>
                <a:cs typeface="Corbel" panose="020B0503020204020204" pitchFamily="34" charset="0"/>
              </a:rPr>
              <a:t>Metabolic Pathways</a:t>
            </a:r>
          </a:p>
        </p:txBody>
      </p:sp>
      <p:pic>
        <p:nvPicPr>
          <p:cNvPr id="7172" name="Picture 19" descr="08_UN01InText-L.jpg">
            <a:extLst>
              <a:ext uri="{FF2B5EF4-FFF2-40B4-BE49-F238E27FC236}">
                <a16:creationId xmlns:a16="http://schemas.microsoft.com/office/drawing/2014/main" id="{0A8B4DDF-D8DA-164D-B027-28D3F098A46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30935" y="2477629"/>
            <a:ext cx="4537456" cy="9642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1" name="Content Placeholder 3">
            <a:extLst>
              <a:ext uri="{FF2B5EF4-FFF2-40B4-BE49-F238E27FC236}">
                <a16:creationId xmlns:a16="http://schemas.microsoft.com/office/drawing/2014/main" id="{BC1FEBC6-D732-6149-A12D-0CBF68ECE07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650991" y="965199"/>
            <a:ext cx="3006076" cy="4020458"/>
          </a:xfrm>
        </p:spPr>
        <p:txBody>
          <a:bodyPr anchor="ctr">
            <a:normAutofit/>
          </a:bodyPr>
          <a:lstStyle/>
          <a:p>
            <a:pPr algn="just" eaLnBrk="1" hangingPunct="1">
              <a:spcAft>
                <a:spcPts val="1200"/>
              </a:spcAft>
            </a:pPr>
            <a:r>
              <a:rPr lang="en-US" altLang="en-US" sz="1700" dirty="0">
                <a:latin typeface="Corbel" panose="020B0503020204020204" pitchFamily="34" charset="0"/>
                <a:cs typeface="Corbel" panose="020B0503020204020204" pitchFamily="34" charset="0"/>
              </a:rPr>
              <a:t>Catabolic pathways release energy by breaking down complex molecules to simpler compounds</a:t>
            </a:r>
          </a:p>
          <a:p>
            <a:pPr algn="just" eaLnBrk="1" hangingPunct="1"/>
            <a:r>
              <a:rPr lang="en-US" altLang="en-US" sz="1700" dirty="0">
                <a:latin typeface="Corbel" panose="020B0503020204020204" pitchFamily="34" charset="0"/>
                <a:cs typeface="Corbel" panose="020B0503020204020204" pitchFamily="34" charset="0"/>
              </a:rPr>
              <a:t>Anabolic pathways, also called biosynthetic pathways, consume energy to build complicated molecules from simpler compounds</a:t>
            </a:r>
          </a:p>
          <a:p>
            <a:pPr algn="just" eaLnBrk="1" hangingPunct="1"/>
            <a:endParaRPr lang="en-US" altLang="en-US" sz="1700" dirty="0">
              <a:latin typeface="Corbel" panose="020B0503020204020204" pitchFamily="34" charset="0"/>
              <a:cs typeface="Corbel" panose="020B0503020204020204" pitchFamily="34" charset="0"/>
            </a:endParaRPr>
          </a:p>
          <a:p>
            <a:pPr algn="just" eaLnBrk="1" hangingPunct="1"/>
            <a:endParaRPr lang="en-US" altLang="en-US" sz="1700" dirty="0">
              <a:latin typeface="Corbel" panose="020B0503020204020204" pitchFamily="34" charset="0"/>
              <a:cs typeface="Corbel" panose="020B0503020204020204" pitchFamily="34" charset="0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73" name="Rectangle 72">
            <a:extLst>
              <a:ext uri="{FF2B5EF4-FFF2-40B4-BE49-F238E27FC236}">
                <a16:creationId xmlns:a16="http://schemas.microsoft.com/office/drawing/2014/main" id="{9427AF5F-9A0E-42B7-A252-FD64C9885F9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1713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8610" name="Rectangle 2">
            <a:extLst>
              <a:ext uri="{FF2B5EF4-FFF2-40B4-BE49-F238E27FC236}">
                <a16:creationId xmlns:a16="http://schemas.microsoft.com/office/drawing/2014/main" id="{E75FF8C9-574C-B549-AC69-DD80111D18E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628650" y="365125"/>
            <a:ext cx="7886700" cy="1306443"/>
          </a:xfrm>
        </p:spPr>
        <p:txBody>
          <a:bodyPr>
            <a:normAutofit/>
          </a:bodyPr>
          <a:lstStyle/>
          <a:p>
            <a:pPr eaLnBrk="1" hangingPunct="1"/>
            <a:r>
              <a:rPr lang="en-US" altLang="en-US" sz="3500">
                <a:latin typeface="Corbel" panose="020B0503020204020204" pitchFamily="34" charset="0"/>
                <a:cs typeface="Corbel" panose="020B0503020204020204" pitchFamily="34" charset="0"/>
              </a:rPr>
              <a:t>Effects of Local Conditions on Enzyme Activity</a:t>
            </a:r>
          </a:p>
        </p:txBody>
      </p:sp>
      <p:sp>
        <p:nvSpPr>
          <p:cNvPr id="68611" name="Content Placeholder 5">
            <a:extLst>
              <a:ext uri="{FF2B5EF4-FFF2-40B4-BE49-F238E27FC236}">
                <a16:creationId xmlns:a16="http://schemas.microsoft.com/office/drawing/2014/main" id="{A47F804A-4A29-1441-970B-D908EF49CDD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825625"/>
            <a:ext cx="3114580" cy="4303464"/>
          </a:xfrm>
        </p:spPr>
        <p:txBody>
          <a:bodyPr>
            <a:normAutofit/>
          </a:bodyPr>
          <a:lstStyle/>
          <a:p>
            <a:pPr eaLnBrk="1" hangingPunct="1">
              <a:spcAft>
                <a:spcPts val="1800"/>
              </a:spcAft>
            </a:pPr>
            <a:r>
              <a:rPr lang="en-US" altLang="en-US" sz="1700">
                <a:latin typeface="Corbel" panose="020B0503020204020204" pitchFamily="34" charset="0"/>
                <a:cs typeface="Corbel" panose="020B0503020204020204" pitchFamily="34" charset="0"/>
              </a:rPr>
              <a:t>Each enzyme works best at certain optimal conditions</a:t>
            </a:r>
          </a:p>
          <a:p>
            <a:pPr eaLnBrk="1" hangingPunct="1">
              <a:spcAft>
                <a:spcPts val="1800"/>
              </a:spcAft>
            </a:pPr>
            <a:r>
              <a:rPr lang="en-US" altLang="en-US" sz="1700">
                <a:latin typeface="Corbel" panose="020B0503020204020204" pitchFamily="34" charset="0"/>
                <a:cs typeface="Corbel" panose="020B0503020204020204" pitchFamily="34" charset="0"/>
              </a:rPr>
              <a:t>As temperature increases, collisions between substrates and active sites occur more frequently</a:t>
            </a:r>
          </a:p>
          <a:p>
            <a:pPr eaLnBrk="1" hangingPunct="1"/>
            <a:r>
              <a:rPr lang="en-US" altLang="en-US" sz="1700">
                <a:latin typeface="Corbel" panose="020B0503020204020204" pitchFamily="34" charset="0"/>
                <a:cs typeface="Corbel" panose="020B0503020204020204" pitchFamily="34" charset="0"/>
              </a:rPr>
              <a:t>However, thermal agitation can disrupt the weak bonds that stabilize the protein</a:t>
            </a:r>
            <a:r>
              <a:rPr lang="ja-JP" altLang="en-US" sz="1700">
                <a:latin typeface="Corbel" panose="020B0503020204020204" pitchFamily="34" charset="0"/>
                <a:cs typeface="Corbel" panose="020B0503020204020204" pitchFamily="34" charset="0"/>
              </a:rPr>
              <a:t>’</a:t>
            </a:r>
            <a:r>
              <a:rPr lang="en-US" altLang="ja-JP" sz="1700">
                <a:latin typeface="Corbel" panose="020B0503020204020204" pitchFamily="34" charset="0"/>
                <a:cs typeface="Corbel" panose="020B0503020204020204" pitchFamily="34" charset="0"/>
              </a:rPr>
              <a:t>s active conformation</a:t>
            </a:r>
          </a:p>
          <a:p>
            <a:pPr eaLnBrk="1" hangingPunct="1"/>
            <a:endParaRPr lang="en-US" altLang="en-US" sz="1700">
              <a:latin typeface="Corbel" panose="020B0503020204020204" pitchFamily="34" charset="0"/>
              <a:cs typeface="Corbel" panose="020B0503020204020204" pitchFamily="34" charset="0"/>
            </a:endParaRPr>
          </a:p>
        </p:txBody>
      </p:sp>
      <p:pic>
        <p:nvPicPr>
          <p:cNvPr id="68612" name="Picture 4" descr="08_18-EnzymeEnviroFactor-L.jpg">
            <a:extLst>
              <a:ext uri="{FF2B5EF4-FFF2-40B4-BE49-F238E27FC236}">
                <a16:creationId xmlns:a16="http://schemas.microsoft.com/office/drawing/2014/main" id="{309F3667-0865-E54C-8C2C-BE2D8AF5DD3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620" r="-3" b="14061"/>
          <a:stretch/>
        </p:blipFill>
        <p:spPr bwMode="auto">
          <a:xfrm>
            <a:off x="3887625" y="1904282"/>
            <a:ext cx="4627724" cy="42248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3">
            <a:extLst>
              <a:ext uri="{FF2B5EF4-FFF2-40B4-BE49-F238E27FC236}">
                <a16:creationId xmlns:a16="http://schemas.microsoft.com/office/drawing/2014/main" id="{183C70DE-C565-C144-A30B-D8A07510879C}"/>
              </a:ext>
            </a:extLst>
          </p:cNvPr>
          <p:cNvSpPr txBox="1">
            <a:spLocks noChangeArrowheads="1"/>
          </p:cNvSpPr>
          <p:nvPr/>
        </p:nvSpPr>
        <p:spPr>
          <a:xfrm>
            <a:off x="381000" y="2209800"/>
            <a:ext cx="4191000" cy="3962400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defTabSz="914400" eaLnBrk="1" hangingPunct="1">
              <a:lnSpc>
                <a:spcPct val="90000"/>
              </a:lnSpc>
              <a:spcBef>
                <a:spcPts val="2000"/>
              </a:spcBef>
              <a:spcAft>
                <a:spcPct val="20000"/>
              </a:spcAft>
              <a:buClr>
                <a:srgbClr val="4F81BD"/>
              </a:buClr>
              <a:buSzPct val="90000"/>
              <a:buFont typeface="Wingdings" charset="0"/>
              <a:buChar char=""/>
              <a:defRPr/>
            </a:pPr>
            <a:endParaRPr lang="en-US" b="1">
              <a:solidFill>
                <a:srgbClr val="FFFFFF"/>
              </a:solidFill>
              <a:effectLst>
                <a:outerShdw blurRad="38100" dist="38100" dir="2700000" algn="tl">
                  <a:srgbClr val="1F497D"/>
                </a:outerShdw>
              </a:effectLst>
              <a:latin typeface="Corbel" charset="0"/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1" name="Rectangle 80">
            <a:extLst>
              <a:ext uri="{FF2B5EF4-FFF2-40B4-BE49-F238E27FC236}">
                <a16:creationId xmlns:a16="http://schemas.microsoft.com/office/drawing/2014/main" id="{955A2079-FA98-4876-80F0-72364A7D2EA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1713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659" name="Rectangle 2">
            <a:extLst>
              <a:ext uri="{FF2B5EF4-FFF2-40B4-BE49-F238E27FC236}">
                <a16:creationId xmlns:a16="http://schemas.microsoft.com/office/drawing/2014/main" id="{AC378A39-9785-4842-BAB0-7EE7C7E47FE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628650" y="557188"/>
            <a:ext cx="7886700" cy="1133499"/>
          </a:xfrm>
        </p:spPr>
        <p:txBody>
          <a:bodyPr>
            <a:normAutofit/>
          </a:bodyPr>
          <a:lstStyle/>
          <a:p>
            <a:pPr algn="ctr" eaLnBrk="1" hangingPunct="1"/>
            <a:r>
              <a:rPr lang="en-US" altLang="en-US" sz="4500">
                <a:latin typeface="Corbel" panose="020B0503020204020204" pitchFamily="34" charset="0"/>
                <a:cs typeface="Corbel" panose="020B0503020204020204" pitchFamily="34" charset="0"/>
              </a:rPr>
              <a:t>Cofactors</a:t>
            </a:r>
          </a:p>
        </p:txBody>
      </p:sp>
      <p:graphicFrame>
        <p:nvGraphicFramePr>
          <p:cNvPr id="70668" name="Rectangle 3">
            <a:extLst>
              <a:ext uri="{FF2B5EF4-FFF2-40B4-BE49-F238E27FC236}">
                <a16:creationId xmlns:a16="http://schemas.microsoft.com/office/drawing/2014/main" id="{6ECEDFAC-110E-4CAA-B4B4-3543F7226B62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774832111"/>
              </p:ext>
            </p:extLst>
          </p:nvPr>
        </p:nvGraphicFramePr>
        <p:xfrm>
          <a:off x="628650" y="1828800"/>
          <a:ext cx="7886700" cy="435254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Rectangle 71">
            <a:extLst>
              <a:ext uri="{FF2B5EF4-FFF2-40B4-BE49-F238E27FC236}">
                <a16:creationId xmlns:a16="http://schemas.microsoft.com/office/drawing/2014/main" id="{1707FC24-6981-43D9-B525-C7832BA2246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ltGray">
          <a:xfrm>
            <a:off x="252663" y="311449"/>
            <a:ext cx="3249230" cy="6179552"/>
          </a:xfrm>
          <a:prstGeom prst="rect">
            <a:avLst/>
          </a:prstGeom>
          <a:solidFill>
            <a:srgbClr val="404040"/>
          </a:solidFill>
          <a:ln w="127000" cap="sq" cmpd="thinThick"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2707" name="Title 18">
            <a:extLst>
              <a:ext uri="{FF2B5EF4-FFF2-40B4-BE49-F238E27FC236}">
                <a16:creationId xmlns:a16="http://schemas.microsoft.com/office/drawing/2014/main" id="{0300EDB5-5F56-AE40-A02C-C4A84231FA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7212" y="742951"/>
            <a:ext cx="2607469" cy="4962524"/>
          </a:xfrm>
        </p:spPr>
        <p:txBody>
          <a:bodyPr vert="horz" lIns="91440" tIns="45720" rIns="91440" bIns="45720" rtlCol="0">
            <a:normAutofit/>
          </a:bodyPr>
          <a:lstStyle/>
          <a:p>
            <a:pPr algn="ctr"/>
            <a:r>
              <a:rPr lang="en-US" altLang="en-US" sz="4200" kern="120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Enzyme Inhibition</a:t>
            </a:r>
          </a:p>
        </p:txBody>
      </p:sp>
      <p:pic>
        <p:nvPicPr>
          <p:cNvPr id="3" name="Picture 2" descr="A close up of a logo&#10;&#10;Description automatically generated">
            <a:extLst>
              <a:ext uri="{FF2B5EF4-FFF2-40B4-BE49-F238E27FC236}">
                <a16:creationId xmlns:a16="http://schemas.microsoft.com/office/drawing/2014/main" id="{42A1E7BB-6D87-9C41-A7EE-8F2D7CA1CE7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95462" y="492573"/>
            <a:ext cx="3454967" cy="5880796"/>
          </a:xfrm>
          <a:prstGeom prst="rect">
            <a:avLst/>
          </a:prstGeom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73" name="Rectangle 72">
            <a:extLst>
              <a:ext uri="{FF2B5EF4-FFF2-40B4-BE49-F238E27FC236}">
                <a16:creationId xmlns:a16="http://schemas.microsoft.com/office/drawing/2014/main" id="{201CC55D-ED54-4C5C-95E6-10947BD1103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3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4754" name="Rectangle 2">
            <a:extLst>
              <a:ext uri="{FF2B5EF4-FFF2-40B4-BE49-F238E27FC236}">
                <a16:creationId xmlns:a16="http://schemas.microsoft.com/office/drawing/2014/main" id="{1CD6960D-812D-3640-952E-4BCA7024BE6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42170" y="856180"/>
            <a:ext cx="3420438" cy="1128068"/>
          </a:xfrm>
        </p:spPr>
        <p:txBody>
          <a:bodyPr anchor="ctr">
            <a:normAutofit/>
          </a:bodyPr>
          <a:lstStyle/>
          <a:p>
            <a:pPr eaLnBrk="1" hangingPunct="1"/>
            <a:r>
              <a:rPr lang="en-US" altLang="en-US" sz="3000">
                <a:latin typeface="Corbel" panose="020B0503020204020204" pitchFamily="34" charset="0"/>
                <a:cs typeface="Corbel" panose="020B0503020204020204" pitchFamily="34" charset="0"/>
              </a:rPr>
              <a:t>Allosteric Activation and Inhibition</a:t>
            </a:r>
          </a:p>
        </p:txBody>
      </p:sp>
      <p:grpSp>
        <p:nvGrpSpPr>
          <p:cNvPr id="75" name="Group 74">
            <a:extLst>
              <a:ext uri="{FF2B5EF4-FFF2-40B4-BE49-F238E27FC236}">
                <a16:creationId xmlns:a16="http://schemas.microsoft.com/office/drawing/2014/main" id="{1DE889C7-FAD6-4397-98E2-05D50348445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1083484"/>
            <a:ext cx="266396" cy="673460"/>
            <a:chOff x="0" y="823811"/>
            <a:chExt cx="355196" cy="673460"/>
          </a:xfrm>
        </p:grpSpPr>
        <p:sp>
          <p:nvSpPr>
            <p:cNvPr id="76" name="Rectangle 75">
              <a:extLst>
                <a:ext uri="{FF2B5EF4-FFF2-40B4-BE49-F238E27FC236}">
                  <a16:creationId xmlns:a16="http://schemas.microsoft.com/office/drawing/2014/main" id="{F399A70F-F8CD-4992-9EF5-6CF15472E73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823811"/>
              <a:ext cx="87363" cy="67346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Rectangle 76">
              <a:extLst>
                <a:ext uri="{FF2B5EF4-FFF2-40B4-BE49-F238E27FC236}">
                  <a16:creationId xmlns:a16="http://schemas.microsoft.com/office/drawing/2014/main" id="{48F4FEDC-6D80-458C-A665-075D9B9500F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59341" y="823811"/>
              <a:ext cx="195855" cy="67346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9" name="Rectangle 78">
            <a:extLst>
              <a:ext uri="{FF2B5EF4-FFF2-40B4-BE49-F238E27FC236}">
                <a16:creationId xmlns:a16="http://schemas.microsoft.com/office/drawing/2014/main" id="{3873B707-463F-40B0-8227-E8CC6C67EB2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98813" y="2090569"/>
            <a:ext cx="3223260" cy="2743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4755" name="Rectangle 3">
            <a:extLst>
              <a:ext uri="{FF2B5EF4-FFF2-40B4-BE49-F238E27FC236}">
                <a16:creationId xmlns:a16="http://schemas.microsoft.com/office/drawing/2014/main" id="{AAA0EF18-E58A-4343-B79B-D8AE2E5210EA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443039" y="2330505"/>
            <a:ext cx="3419569" cy="3979585"/>
          </a:xfrm>
        </p:spPr>
        <p:txBody>
          <a:bodyPr anchor="ctr">
            <a:normAutofit/>
          </a:bodyPr>
          <a:lstStyle/>
          <a:p>
            <a:pPr eaLnBrk="1" hangingPunct="1">
              <a:spcAft>
                <a:spcPts val="1200"/>
              </a:spcAft>
            </a:pPr>
            <a:r>
              <a:rPr lang="en-US" altLang="en-US" sz="1700">
                <a:latin typeface="Corbel" panose="020B0503020204020204" pitchFamily="34" charset="0"/>
                <a:cs typeface="Corbel" panose="020B0503020204020204" pitchFamily="34" charset="0"/>
              </a:rPr>
              <a:t>Most allosterically regulated enzymes are made from polypeptide subunits</a:t>
            </a:r>
          </a:p>
          <a:p>
            <a:pPr eaLnBrk="1" hangingPunct="1">
              <a:spcAft>
                <a:spcPts val="1200"/>
              </a:spcAft>
            </a:pPr>
            <a:r>
              <a:rPr lang="en-US" altLang="en-US" sz="1700">
                <a:latin typeface="Corbel" panose="020B0503020204020204" pitchFamily="34" charset="0"/>
                <a:cs typeface="Corbel" panose="020B0503020204020204" pitchFamily="34" charset="0"/>
              </a:rPr>
              <a:t>Each enzyme has active and inactive forms</a:t>
            </a:r>
          </a:p>
          <a:p>
            <a:pPr eaLnBrk="1" hangingPunct="1">
              <a:spcAft>
                <a:spcPts val="1200"/>
              </a:spcAft>
            </a:pPr>
            <a:r>
              <a:rPr lang="en-US" altLang="en-US" sz="1700">
                <a:latin typeface="Corbel" panose="020B0503020204020204" pitchFamily="34" charset="0"/>
                <a:cs typeface="Corbel" panose="020B0503020204020204" pitchFamily="34" charset="0"/>
              </a:rPr>
              <a:t>The binding of an activator stabilizes the active form of the enzyme</a:t>
            </a:r>
          </a:p>
          <a:p>
            <a:pPr eaLnBrk="1" hangingPunct="1"/>
            <a:r>
              <a:rPr lang="en-US" altLang="en-US" sz="1700">
                <a:latin typeface="Corbel" panose="020B0503020204020204" pitchFamily="34" charset="0"/>
                <a:cs typeface="Corbel" panose="020B0503020204020204" pitchFamily="34" charset="0"/>
              </a:rPr>
              <a:t>The binding of an inhibitor stabilizes the inactive form of the enzyme</a:t>
            </a:r>
          </a:p>
        </p:txBody>
      </p:sp>
      <p:sp>
        <p:nvSpPr>
          <p:cNvPr id="81" name="Rectangle 80">
            <a:extLst>
              <a:ext uri="{FF2B5EF4-FFF2-40B4-BE49-F238E27FC236}">
                <a16:creationId xmlns:a16="http://schemas.microsoft.com/office/drawing/2014/main" id="{C13237C8-E62C-4F0D-A318-BD6FB6C2D13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8023252" y="0"/>
            <a:ext cx="1120748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3" name="Rectangle 82">
            <a:extLst>
              <a:ext uri="{FF2B5EF4-FFF2-40B4-BE49-F238E27FC236}">
                <a16:creationId xmlns:a16="http://schemas.microsoft.com/office/drawing/2014/main" id="{19C9EAEA-39D0-4B0E-A0EB-51E7B26740B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264357" y="513853"/>
            <a:ext cx="4507025" cy="5834577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4756" name="Picture 4" descr="08_20aAllostericRegulatio-L.jpg">
            <a:extLst>
              <a:ext uri="{FF2B5EF4-FFF2-40B4-BE49-F238E27FC236}">
                <a16:creationId xmlns:a16="http://schemas.microsoft.com/office/drawing/2014/main" id="{7DD61B8E-E82B-3540-AAAC-EC8F90B924C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46" r="-1" b="-1"/>
          <a:stretch/>
        </p:blipFill>
        <p:spPr bwMode="auto">
          <a:xfrm>
            <a:off x="4483341" y="799352"/>
            <a:ext cx="4069057" cy="5259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tint val="95000"/>
            <a:satMod val="17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Title 6">
            <a:extLst>
              <a:ext uri="{FF2B5EF4-FFF2-40B4-BE49-F238E27FC236}">
                <a16:creationId xmlns:a16="http://schemas.microsoft.com/office/drawing/2014/main" id="{713B211E-7F4E-6D4C-A8CA-33015219D0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90200" y="1396289"/>
            <a:ext cx="3754752" cy="1325563"/>
          </a:xfrm>
        </p:spPr>
        <p:txBody>
          <a:bodyPr>
            <a:normAutofit/>
          </a:bodyPr>
          <a:lstStyle/>
          <a:p>
            <a:pPr eaLnBrk="1" hangingPunct="1"/>
            <a:r>
              <a:rPr lang="en-US" altLang="en-US">
                <a:latin typeface="Corbel" panose="020B0503020204020204" pitchFamily="34" charset="0"/>
                <a:cs typeface="Corbel" panose="020B0503020204020204" pitchFamily="34" charset="0"/>
              </a:rPr>
              <a:t>Cooperativity </a:t>
            </a:r>
          </a:p>
        </p:txBody>
      </p:sp>
      <p:sp>
        <p:nvSpPr>
          <p:cNvPr id="76803" name="Rectangle 3">
            <a:extLst>
              <a:ext uri="{FF2B5EF4-FFF2-40B4-BE49-F238E27FC236}">
                <a16:creationId xmlns:a16="http://schemas.microsoft.com/office/drawing/2014/main" id="{62530E75-5EE4-5144-B8BB-98E5D5A4E515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4495800" y="2871982"/>
            <a:ext cx="4252485" cy="3181684"/>
          </a:xfrm>
        </p:spPr>
        <p:txBody>
          <a:bodyPr anchor="t">
            <a:normAutofit/>
          </a:bodyPr>
          <a:lstStyle/>
          <a:p>
            <a:pPr algn="just"/>
            <a:r>
              <a:rPr lang="en-US" altLang="en-US" sz="2400" dirty="0">
                <a:latin typeface="Corbel" panose="020B0503020204020204" pitchFamily="34" charset="0"/>
                <a:cs typeface="Corbel" panose="020B0503020204020204" pitchFamily="34" charset="0"/>
              </a:rPr>
              <a:t>Cooperativity is a form of allosteric regulation that can amplify enzyme activity</a:t>
            </a:r>
          </a:p>
          <a:p>
            <a:pPr algn="just"/>
            <a:r>
              <a:rPr lang="en-US" altLang="en-US" sz="2400" dirty="0">
                <a:latin typeface="Corbel" panose="020B0503020204020204" pitchFamily="34" charset="0"/>
                <a:cs typeface="Corbel" panose="020B0503020204020204" pitchFamily="34" charset="0"/>
              </a:rPr>
              <a:t>Binding by a substrate to one active site stabilizes favorable conformational changes at all other subunits </a:t>
            </a:r>
          </a:p>
        </p:txBody>
      </p:sp>
      <p:pic>
        <p:nvPicPr>
          <p:cNvPr id="76804" name="Picture 3" descr="08_20bAllostericRegulatio-L.jpg">
            <a:extLst>
              <a:ext uri="{FF2B5EF4-FFF2-40B4-BE49-F238E27FC236}">
                <a16:creationId xmlns:a16="http://schemas.microsoft.com/office/drawing/2014/main" id="{3F44F686-A43A-5C43-A5DE-39A9611BE1A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1644762"/>
            <a:ext cx="3943377" cy="22871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AA6DF3F1-7AF3-B943-8A57-D274AFD6E1A2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95800" y="6581775"/>
            <a:ext cx="4160838" cy="239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defTabSz="914400" eaLnBrk="1" hangingPunct="1">
              <a:lnSpc>
                <a:spcPct val="90000"/>
              </a:lnSpc>
              <a:spcBef>
                <a:spcPct val="45000"/>
              </a:spcBef>
              <a:spcAft>
                <a:spcPct val="20000"/>
              </a:spcAft>
              <a:buClr>
                <a:srgbClr val="EEECE1"/>
              </a:buClr>
              <a:defRPr/>
            </a:pPr>
            <a:r>
              <a:rPr lang="en-US" sz="1050" dirty="0">
                <a:latin typeface="Arial" charset="0"/>
                <a:ea typeface="+mn-ea"/>
              </a:rPr>
              <a:t>Illustration by David S. </a:t>
            </a:r>
            <a:r>
              <a:rPr lang="en-US" sz="1050" dirty="0" err="1">
                <a:latin typeface="Arial" charset="0"/>
                <a:ea typeface="+mn-ea"/>
              </a:rPr>
              <a:t>Goodsell</a:t>
            </a:r>
            <a:r>
              <a:rPr lang="en-US" sz="1050" dirty="0">
                <a:latin typeface="Arial" charset="0"/>
                <a:ea typeface="+mn-ea"/>
              </a:rPr>
              <a:t> of The Scripps Research Institute</a:t>
            </a: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2">
            <a:extLst>
              <a:ext uri="{FF2B5EF4-FFF2-40B4-BE49-F238E27FC236}">
                <a16:creationId xmlns:a16="http://schemas.microsoft.com/office/drawing/2014/main" id="{3B54FBD3-DCBB-D14E-B8FB-B733CB0A13B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86696" y="629266"/>
            <a:ext cx="2629122" cy="1622321"/>
          </a:xfrm>
        </p:spPr>
        <p:txBody>
          <a:bodyPr>
            <a:normAutofit/>
          </a:bodyPr>
          <a:lstStyle/>
          <a:p>
            <a:pPr eaLnBrk="1" hangingPunct="1"/>
            <a:r>
              <a:rPr lang="en-US" altLang="en-US">
                <a:latin typeface="Corbel" panose="020B0503020204020204" pitchFamily="34" charset="0"/>
                <a:cs typeface="Corbel" panose="020B0503020204020204" pitchFamily="34" charset="0"/>
              </a:rPr>
              <a:t>Feedback Inhibition</a:t>
            </a:r>
          </a:p>
        </p:txBody>
      </p:sp>
      <p:sp>
        <p:nvSpPr>
          <p:cNvPr id="78851" name="Rectangle 3">
            <a:extLst>
              <a:ext uri="{FF2B5EF4-FFF2-40B4-BE49-F238E27FC236}">
                <a16:creationId xmlns:a16="http://schemas.microsoft.com/office/drawing/2014/main" id="{B0DF32D8-6A6C-BC40-9B2E-CB75793E831A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486698" y="2438400"/>
            <a:ext cx="2629120" cy="3785419"/>
          </a:xfrm>
        </p:spPr>
        <p:txBody>
          <a:bodyPr>
            <a:normAutofit/>
          </a:bodyPr>
          <a:lstStyle/>
          <a:p>
            <a:pPr eaLnBrk="1" hangingPunct="1"/>
            <a:r>
              <a:rPr lang="en-US" altLang="en-US" sz="1700">
                <a:latin typeface="Corbel" panose="020B0503020204020204" pitchFamily="34" charset="0"/>
                <a:cs typeface="Corbel" panose="020B0503020204020204" pitchFamily="34" charset="0"/>
              </a:rPr>
              <a:t>Feedback inhibition</a:t>
            </a:r>
          </a:p>
          <a:p>
            <a:pPr lvl="1" eaLnBrk="1" hangingPunct="1"/>
            <a:r>
              <a:rPr lang="en-US" altLang="en-US" sz="1700">
                <a:latin typeface="Corbel" panose="020B0503020204020204" pitchFamily="34" charset="0"/>
                <a:cs typeface="Corbel" panose="020B0503020204020204" pitchFamily="34" charset="0"/>
              </a:rPr>
              <a:t>the end product of a metabolic pathway shuts down the pathway</a:t>
            </a:r>
          </a:p>
          <a:p>
            <a:pPr lvl="1" eaLnBrk="1" hangingPunct="1"/>
            <a:endParaRPr lang="en-US" altLang="en-US" sz="1700">
              <a:latin typeface="Corbel" panose="020B0503020204020204" pitchFamily="34" charset="0"/>
              <a:cs typeface="Corbel" panose="020B0503020204020204" pitchFamily="34" charset="0"/>
            </a:endParaRPr>
          </a:p>
          <a:p>
            <a:pPr eaLnBrk="1" hangingPunct="1"/>
            <a:r>
              <a:rPr lang="en-US" altLang="en-US" sz="1700">
                <a:latin typeface="Corbel" panose="020B0503020204020204" pitchFamily="34" charset="0"/>
                <a:cs typeface="Corbel" panose="020B0503020204020204" pitchFamily="34" charset="0"/>
              </a:rPr>
              <a:t>Prevents a cell from wasting chemical resources by synthesizing more product than is needed</a:t>
            </a:r>
          </a:p>
        </p:txBody>
      </p:sp>
      <p:sp>
        <p:nvSpPr>
          <p:cNvPr id="78854" name="Rectangle 72">
            <a:extLst>
              <a:ext uri="{FF2B5EF4-FFF2-40B4-BE49-F238E27FC236}">
                <a16:creationId xmlns:a16="http://schemas.microsoft.com/office/drawing/2014/main" id="{5E39A796-BE83-48B1-B33F-35C4A32AAB5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479292" y="0"/>
            <a:ext cx="5664708" cy="6858000"/>
          </a:xfrm>
          <a:prstGeom prst="rect">
            <a:avLst/>
          </a:prstGeom>
          <a:solidFill>
            <a:srgbClr val="C8CA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8855" name="Rounded Rectangle 9">
            <a:extLst>
              <a:ext uri="{FF2B5EF4-FFF2-40B4-BE49-F238E27FC236}">
                <a16:creationId xmlns:a16="http://schemas.microsoft.com/office/drawing/2014/main" id="{72F84B47-E267-4194-8194-831DB7B5547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842766" y="557784"/>
            <a:ext cx="4938073" cy="5739187"/>
          </a:xfrm>
          <a:prstGeom prst="roundRect">
            <a:avLst>
              <a:gd name="adj" fmla="val 0"/>
            </a:avLst>
          </a:prstGeom>
          <a:solidFill>
            <a:srgbClr val="FFFFFF"/>
          </a:solidFill>
          <a:ln w="9525">
            <a:solidFill>
              <a:srgbClr val="C8CACA"/>
            </a:solidFill>
          </a:ln>
          <a:effectLst>
            <a:outerShdw blurRad="57150" dist="19050" dir="5400000" algn="t" rotWithShape="0">
              <a:prstClr val="black">
                <a:alpha val="6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8852" name="Picture 1" descr="Untitled.png">
            <a:extLst>
              <a:ext uri="{FF2B5EF4-FFF2-40B4-BE49-F238E27FC236}">
                <a16:creationId xmlns:a16="http://schemas.microsoft.com/office/drawing/2014/main" id="{CA5B7E0C-70EC-6840-B25D-B3A545F3164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054396" y="1063765"/>
            <a:ext cx="4514498" cy="4727223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74" name="Rectangle 73">
            <a:extLst>
              <a:ext uri="{FF2B5EF4-FFF2-40B4-BE49-F238E27FC236}">
                <a16:creationId xmlns:a16="http://schemas.microsoft.com/office/drawing/2014/main" id="{56E9B3E6-E277-4D68-BA48-9CB43FFBD6E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3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6" name="Group 75">
            <a:extLst>
              <a:ext uri="{FF2B5EF4-FFF2-40B4-BE49-F238E27FC236}">
                <a16:creationId xmlns:a16="http://schemas.microsoft.com/office/drawing/2014/main" id="{AE1C45F0-260A-458C-96ED-C1F6D215121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1216597"/>
            <a:ext cx="548639" cy="673460"/>
            <a:chOff x="3940602" y="308034"/>
            <a:chExt cx="2116791" cy="3428999"/>
          </a:xfrm>
          <a:solidFill>
            <a:schemeClr val="accent4"/>
          </a:solidFill>
        </p:grpSpPr>
        <p:sp>
          <p:nvSpPr>
            <p:cNvPr id="77" name="Rectangle 76">
              <a:extLst>
                <a:ext uri="{FF2B5EF4-FFF2-40B4-BE49-F238E27FC236}">
                  <a16:creationId xmlns:a16="http://schemas.microsoft.com/office/drawing/2014/main" id="{A6604B49-AD5C-4590-B051-06C8222ECD9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3940602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Rectangle 77">
              <a:extLst>
                <a:ext uri="{FF2B5EF4-FFF2-40B4-BE49-F238E27FC236}">
                  <a16:creationId xmlns:a16="http://schemas.microsoft.com/office/drawing/2014/main" id="{743ECCAF-29C5-4537-947C-7EA1292463D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4715626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Rectangle 78">
              <a:extLst>
                <a:ext uri="{FF2B5EF4-FFF2-40B4-BE49-F238E27FC236}">
                  <a16:creationId xmlns:a16="http://schemas.microsoft.com/office/drawing/2014/main" id="{ED49787B-8DE6-4467-AD0A-8DECC6E0C2D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490650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81" name="Rectangle 80">
            <a:extLst>
              <a:ext uri="{FF2B5EF4-FFF2-40B4-BE49-F238E27FC236}">
                <a16:creationId xmlns:a16="http://schemas.microsoft.com/office/drawing/2014/main" id="{D5B0017B-2ECA-49AF-B397-DC140825DF8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80059" y="613954"/>
            <a:ext cx="8180615" cy="189411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0898" name="Rectangle 2">
            <a:extLst>
              <a:ext uri="{FF2B5EF4-FFF2-40B4-BE49-F238E27FC236}">
                <a16:creationId xmlns:a16="http://schemas.microsoft.com/office/drawing/2014/main" id="{29C29306-DCDC-3E46-AABB-B3186D5370A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782723" y="809898"/>
            <a:ext cx="7629757" cy="1554480"/>
          </a:xfrm>
        </p:spPr>
        <p:txBody>
          <a:bodyPr anchor="ctr">
            <a:normAutofit/>
          </a:bodyPr>
          <a:lstStyle/>
          <a:p>
            <a:pPr eaLnBrk="1" hangingPunct="1"/>
            <a:r>
              <a:rPr lang="en-US" altLang="en-US" sz="4200">
                <a:latin typeface="Corbel" panose="020B0503020204020204" pitchFamily="34" charset="0"/>
                <a:cs typeface="Corbel" panose="020B0503020204020204" pitchFamily="34" charset="0"/>
              </a:rPr>
              <a:t>Localization of Enzymes Within the Cell</a:t>
            </a:r>
          </a:p>
        </p:txBody>
      </p:sp>
      <p:cxnSp>
        <p:nvCxnSpPr>
          <p:cNvPr id="83" name="Straight Connector 82">
            <a:extLst>
              <a:ext uri="{FF2B5EF4-FFF2-40B4-BE49-F238E27FC236}">
                <a16:creationId xmlns:a16="http://schemas.microsoft.com/office/drawing/2014/main" id="{6CF1BAF6-AD41-4082-B212-8A1F9A2E877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>
            <a:off x="628650" y="6485313"/>
            <a:ext cx="7886700" cy="0"/>
          </a:xfrm>
          <a:prstGeom prst="line">
            <a:avLst/>
          </a:prstGeom>
          <a:ln w="5715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80901" name="Rectangle 3">
            <a:extLst>
              <a:ext uri="{FF2B5EF4-FFF2-40B4-BE49-F238E27FC236}">
                <a16:creationId xmlns:a16="http://schemas.microsoft.com/office/drawing/2014/main" id="{7AB266FF-8C6B-428A-90ED-A29E204B5B8D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80430627"/>
              </p:ext>
            </p:extLst>
          </p:nvPr>
        </p:nvGraphicFramePr>
        <p:xfrm>
          <a:off x="678451" y="3017519"/>
          <a:ext cx="7783830" cy="320990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Freeform: Shape 73">
            <a:extLst>
              <a:ext uri="{FF2B5EF4-FFF2-40B4-BE49-F238E27FC236}">
                <a16:creationId xmlns:a16="http://schemas.microsoft.com/office/drawing/2014/main" id="{46C2E80F-49A6-4372-B103-219D417A55E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63072" y="470925"/>
            <a:ext cx="3285756" cy="5892104"/>
          </a:xfrm>
          <a:custGeom>
            <a:avLst/>
            <a:gdLst>
              <a:gd name="connsiteX0" fmla="*/ 0 w 4381009"/>
              <a:gd name="connsiteY0" fmla="*/ 0 h 5892104"/>
              <a:gd name="connsiteX1" fmla="*/ 4157628 w 4381009"/>
              <a:gd name="connsiteY1" fmla="*/ 0 h 5892104"/>
              <a:gd name="connsiteX2" fmla="*/ 4169302 w 4381009"/>
              <a:gd name="connsiteY2" fmla="*/ 68659 h 5892104"/>
              <a:gd name="connsiteX3" fmla="*/ 4191571 w 4381009"/>
              <a:gd name="connsiteY3" fmla="*/ 205472 h 5892104"/>
              <a:gd name="connsiteX4" fmla="*/ 4213368 w 4381009"/>
              <a:gd name="connsiteY4" fmla="*/ 342890 h 5892104"/>
              <a:gd name="connsiteX5" fmla="*/ 4232030 w 4381009"/>
              <a:gd name="connsiteY5" fmla="*/ 480913 h 5892104"/>
              <a:gd name="connsiteX6" fmla="*/ 4250848 w 4381009"/>
              <a:gd name="connsiteY6" fmla="*/ 618332 h 5892104"/>
              <a:gd name="connsiteX7" fmla="*/ 4268412 w 4381009"/>
              <a:gd name="connsiteY7" fmla="*/ 756355 h 5892104"/>
              <a:gd name="connsiteX8" fmla="*/ 4283467 w 4381009"/>
              <a:gd name="connsiteY8" fmla="*/ 892563 h 5892104"/>
              <a:gd name="connsiteX9" fmla="*/ 4297737 w 4381009"/>
              <a:gd name="connsiteY9" fmla="*/ 1030587 h 5892104"/>
              <a:gd name="connsiteX10" fmla="*/ 4310754 w 4381009"/>
              <a:gd name="connsiteY10" fmla="*/ 1168005 h 5892104"/>
              <a:gd name="connsiteX11" fmla="*/ 4322045 w 4381009"/>
              <a:gd name="connsiteY11" fmla="*/ 1303002 h 5892104"/>
              <a:gd name="connsiteX12" fmla="*/ 4333336 w 4381009"/>
              <a:gd name="connsiteY12" fmla="*/ 1439815 h 5892104"/>
              <a:gd name="connsiteX13" fmla="*/ 4342745 w 4381009"/>
              <a:gd name="connsiteY13" fmla="*/ 1574812 h 5892104"/>
              <a:gd name="connsiteX14" fmla="*/ 4350115 w 4381009"/>
              <a:gd name="connsiteY14" fmla="*/ 1709808 h 5892104"/>
              <a:gd name="connsiteX15" fmla="*/ 4357799 w 4381009"/>
              <a:gd name="connsiteY15" fmla="*/ 1844200 h 5892104"/>
              <a:gd name="connsiteX16" fmla="*/ 4364229 w 4381009"/>
              <a:gd name="connsiteY16" fmla="*/ 1977381 h 5892104"/>
              <a:gd name="connsiteX17" fmla="*/ 4368777 w 4381009"/>
              <a:gd name="connsiteY17" fmla="*/ 2109351 h 5892104"/>
              <a:gd name="connsiteX18" fmla="*/ 4372697 w 4381009"/>
              <a:gd name="connsiteY18" fmla="*/ 2241321 h 5892104"/>
              <a:gd name="connsiteX19" fmla="*/ 4376461 w 4381009"/>
              <a:gd name="connsiteY19" fmla="*/ 2372080 h 5892104"/>
              <a:gd name="connsiteX20" fmla="*/ 4378186 w 4381009"/>
              <a:gd name="connsiteY20" fmla="*/ 2501023 h 5892104"/>
              <a:gd name="connsiteX21" fmla="*/ 4380068 w 4381009"/>
              <a:gd name="connsiteY21" fmla="*/ 2629966 h 5892104"/>
              <a:gd name="connsiteX22" fmla="*/ 4381009 w 4381009"/>
              <a:gd name="connsiteY22" fmla="*/ 2757093 h 5892104"/>
              <a:gd name="connsiteX23" fmla="*/ 4380068 w 4381009"/>
              <a:gd name="connsiteY23" fmla="*/ 2883010 h 5892104"/>
              <a:gd name="connsiteX24" fmla="*/ 4380068 w 4381009"/>
              <a:gd name="connsiteY24" fmla="*/ 3007715 h 5892104"/>
              <a:gd name="connsiteX25" fmla="*/ 4378186 w 4381009"/>
              <a:gd name="connsiteY25" fmla="*/ 3131210 h 5892104"/>
              <a:gd name="connsiteX26" fmla="*/ 4375363 w 4381009"/>
              <a:gd name="connsiteY26" fmla="*/ 3252283 h 5892104"/>
              <a:gd name="connsiteX27" fmla="*/ 4372697 w 4381009"/>
              <a:gd name="connsiteY27" fmla="*/ 3372146 h 5892104"/>
              <a:gd name="connsiteX28" fmla="*/ 4369718 w 4381009"/>
              <a:gd name="connsiteY28" fmla="*/ 3489587 h 5892104"/>
              <a:gd name="connsiteX29" fmla="*/ 4365170 w 4381009"/>
              <a:gd name="connsiteY29" fmla="*/ 3606423 h 5892104"/>
              <a:gd name="connsiteX30" fmla="*/ 4360309 w 4381009"/>
              <a:gd name="connsiteY30" fmla="*/ 3721443 h 5892104"/>
              <a:gd name="connsiteX31" fmla="*/ 4355918 w 4381009"/>
              <a:gd name="connsiteY31" fmla="*/ 3834041 h 5892104"/>
              <a:gd name="connsiteX32" fmla="*/ 4343529 w 4381009"/>
              <a:gd name="connsiteY32" fmla="*/ 4053789 h 5892104"/>
              <a:gd name="connsiteX33" fmla="*/ 4330356 w 4381009"/>
              <a:gd name="connsiteY33" fmla="*/ 4264457 h 5892104"/>
              <a:gd name="connsiteX34" fmla="*/ 4316556 w 4381009"/>
              <a:gd name="connsiteY34" fmla="*/ 4466650 h 5892104"/>
              <a:gd name="connsiteX35" fmla="*/ 4301344 w 4381009"/>
              <a:gd name="connsiteY35" fmla="*/ 4657946 h 5892104"/>
              <a:gd name="connsiteX36" fmla="*/ 4285506 w 4381009"/>
              <a:gd name="connsiteY36" fmla="*/ 4840767 h 5892104"/>
              <a:gd name="connsiteX37" fmla="*/ 4268412 w 4381009"/>
              <a:gd name="connsiteY37" fmla="*/ 5010269 h 5892104"/>
              <a:gd name="connsiteX38" fmla="*/ 4251633 w 4381009"/>
              <a:gd name="connsiteY38" fmla="*/ 5169481 h 5892104"/>
              <a:gd name="connsiteX39" fmla="*/ 4234853 w 4381009"/>
              <a:gd name="connsiteY39" fmla="*/ 5315980 h 5892104"/>
              <a:gd name="connsiteX40" fmla="*/ 4219014 w 4381009"/>
              <a:gd name="connsiteY40" fmla="*/ 5450371 h 5892104"/>
              <a:gd name="connsiteX41" fmla="*/ 4203959 w 4381009"/>
              <a:gd name="connsiteY41" fmla="*/ 5569628 h 5892104"/>
              <a:gd name="connsiteX42" fmla="*/ 4189689 w 4381009"/>
              <a:gd name="connsiteY42" fmla="*/ 5677384 h 5892104"/>
              <a:gd name="connsiteX43" fmla="*/ 4177770 w 4381009"/>
              <a:gd name="connsiteY43" fmla="*/ 5768189 h 5892104"/>
              <a:gd name="connsiteX44" fmla="*/ 4166479 w 4381009"/>
              <a:gd name="connsiteY44" fmla="*/ 5844465 h 5892104"/>
              <a:gd name="connsiteX45" fmla="*/ 4159132 w 4381009"/>
              <a:gd name="connsiteY45" fmla="*/ 5892104 h 5892104"/>
              <a:gd name="connsiteX46" fmla="*/ 0 w 4381009"/>
              <a:gd name="connsiteY46" fmla="*/ 5892104 h 58921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</a:cxnLst>
            <a:rect l="l" t="t" r="r" b="b"/>
            <a:pathLst>
              <a:path w="4381009" h="5892104">
                <a:moveTo>
                  <a:pt x="0" y="0"/>
                </a:moveTo>
                <a:lnTo>
                  <a:pt x="4157628" y="0"/>
                </a:lnTo>
                <a:lnTo>
                  <a:pt x="4169302" y="68659"/>
                </a:lnTo>
                <a:lnTo>
                  <a:pt x="4191571" y="205472"/>
                </a:lnTo>
                <a:lnTo>
                  <a:pt x="4213368" y="342890"/>
                </a:lnTo>
                <a:lnTo>
                  <a:pt x="4232030" y="480913"/>
                </a:lnTo>
                <a:lnTo>
                  <a:pt x="4250848" y="618332"/>
                </a:lnTo>
                <a:lnTo>
                  <a:pt x="4268412" y="756355"/>
                </a:lnTo>
                <a:lnTo>
                  <a:pt x="4283467" y="892563"/>
                </a:lnTo>
                <a:lnTo>
                  <a:pt x="4297737" y="1030587"/>
                </a:lnTo>
                <a:lnTo>
                  <a:pt x="4310754" y="1168005"/>
                </a:lnTo>
                <a:lnTo>
                  <a:pt x="4322045" y="1303002"/>
                </a:lnTo>
                <a:lnTo>
                  <a:pt x="4333336" y="1439815"/>
                </a:lnTo>
                <a:lnTo>
                  <a:pt x="4342745" y="1574812"/>
                </a:lnTo>
                <a:lnTo>
                  <a:pt x="4350115" y="1709808"/>
                </a:lnTo>
                <a:lnTo>
                  <a:pt x="4357799" y="1844200"/>
                </a:lnTo>
                <a:lnTo>
                  <a:pt x="4364229" y="1977381"/>
                </a:lnTo>
                <a:lnTo>
                  <a:pt x="4368777" y="2109351"/>
                </a:lnTo>
                <a:lnTo>
                  <a:pt x="4372697" y="2241321"/>
                </a:lnTo>
                <a:lnTo>
                  <a:pt x="4376461" y="2372080"/>
                </a:lnTo>
                <a:lnTo>
                  <a:pt x="4378186" y="2501023"/>
                </a:lnTo>
                <a:lnTo>
                  <a:pt x="4380068" y="2629966"/>
                </a:lnTo>
                <a:lnTo>
                  <a:pt x="4381009" y="2757093"/>
                </a:lnTo>
                <a:lnTo>
                  <a:pt x="4380068" y="2883010"/>
                </a:lnTo>
                <a:lnTo>
                  <a:pt x="4380068" y="3007715"/>
                </a:lnTo>
                <a:lnTo>
                  <a:pt x="4378186" y="3131210"/>
                </a:lnTo>
                <a:lnTo>
                  <a:pt x="4375363" y="3252283"/>
                </a:lnTo>
                <a:lnTo>
                  <a:pt x="4372697" y="3372146"/>
                </a:lnTo>
                <a:lnTo>
                  <a:pt x="4369718" y="3489587"/>
                </a:lnTo>
                <a:lnTo>
                  <a:pt x="4365170" y="3606423"/>
                </a:lnTo>
                <a:lnTo>
                  <a:pt x="4360309" y="3721443"/>
                </a:lnTo>
                <a:lnTo>
                  <a:pt x="4355918" y="3834041"/>
                </a:lnTo>
                <a:lnTo>
                  <a:pt x="4343529" y="4053789"/>
                </a:lnTo>
                <a:lnTo>
                  <a:pt x="4330356" y="4264457"/>
                </a:lnTo>
                <a:lnTo>
                  <a:pt x="4316556" y="4466650"/>
                </a:lnTo>
                <a:lnTo>
                  <a:pt x="4301344" y="4657946"/>
                </a:lnTo>
                <a:lnTo>
                  <a:pt x="4285506" y="4840767"/>
                </a:lnTo>
                <a:lnTo>
                  <a:pt x="4268412" y="5010269"/>
                </a:lnTo>
                <a:lnTo>
                  <a:pt x="4251633" y="5169481"/>
                </a:lnTo>
                <a:lnTo>
                  <a:pt x="4234853" y="5315980"/>
                </a:lnTo>
                <a:lnTo>
                  <a:pt x="4219014" y="5450371"/>
                </a:lnTo>
                <a:lnTo>
                  <a:pt x="4203959" y="5569628"/>
                </a:lnTo>
                <a:lnTo>
                  <a:pt x="4189689" y="5677384"/>
                </a:lnTo>
                <a:lnTo>
                  <a:pt x="4177770" y="5768189"/>
                </a:lnTo>
                <a:lnTo>
                  <a:pt x="4166479" y="5844465"/>
                </a:lnTo>
                <a:lnTo>
                  <a:pt x="4159132" y="5892104"/>
                </a:lnTo>
                <a:lnTo>
                  <a:pt x="0" y="5892104"/>
                </a:lnTo>
                <a:close/>
              </a:path>
            </a:pathLst>
          </a:cu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218" name="Rectangle 2">
            <a:extLst>
              <a:ext uri="{FF2B5EF4-FFF2-40B4-BE49-F238E27FC236}">
                <a16:creationId xmlns:a16="http://schemas.microsoft.com/office/drawing/2014/main" id="{3D8FC1BD-6C52-5349-903B-8F2394437DE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647271" y="1012004"/>
            <a:ext cx="2562119" cy="4795408"/>
          </a:xfrm>
        </p:spPr>
        <p:txBody>
          <a:bodyPr>
            <a:normAutofit/>
          </a:bodyPr>
          <a:lstStyle/>
          <a:p>
            <a:pPr eaLnBrk="1" hangingPunct="1"/>
            <a:r>
              <a:rPr lang="en-US" altLang="en-US">
                <a:solidFill>
                  <a:srgbClr val="FFFFFF"/>
                </a:solidFill>
                <a:latin typeface="Corbel" panose="020B0503020204020204" pitchFamily="34" charset="0"/>
                <a:cs typeface="Corbel" panose="020B0503020204020204" pitchFamily="34" charset="0"/>
              </a:rPr>
              <a:t>Forms of Energy</a:t>
            </a:r>
          </a:p>
        </p:txBody>
      </p:sp>
      <p:graphicFrame>
        <p:nvGraphicFramePr>
          <p:cNvPr id="9221" name="Rectangle 3">
            <a:extLst>
              <a:ext uri="{FF2B5EF4-FFF2-40B4-BE49-F238E27FC236}">
                <a16:creationId xmlns:a16="http://schemas.microsoft.com/office/drawing/2014/main" id="{46FF5FA2-0E81-448E-A31C-8B0988E02CA0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90048242"/>
              </p:ext>
            </p:extLst>
          </p:nvPr>
        </p:nvGraphicFramePr>
        <p:xfrm>
          <a:off x="3895725" y="470924"/>
          <a:ext cx="4885203" cy="588542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72" name="Rectangle 71">
            <a:extLst>
              <a:ext uri="{FF2B5EF4-FFF2-40B4-BE49-F238E27FC236}">
                <a16:creationId xmlns:a16="http://schemas.microsoft.com/office/drawing/2014/main" id="{DBF61EA3-B236-439E-9C0B-340980D56BE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3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266" name="Rectangle 2">
            <a:extLst>
              <a:ext uri="{FF2B5EF4-FFF2-40B4-BE49-F238E27FC236}">
                <a16:creationId xmlns:a16="http://schemas.microsoft.com/office/drawing/2014/main" id="{52A72E81-DFB2-B043-A130-1918ADD8A78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606478" y="386930"/>
            <a:ext cx="6927525" cy="1188950"/>
          </a:xfrm>
        </p:spPr>
        <p:txBody>
          <a:bodyPr anchor="b">
            <a:normAutofit/>
          </a:bodyPr>
          <a:lstStyle/>
          <a:p>
            <a:pPr eaLnBrk="1" hangingPunct="1"/>
            <a:r>
              <a:rPr lang="en-US" altLang="en-US" sz="4000">
                <a:latin typeface="Corbel" panose="020B0503020204020204" pitchFamily="34" charset="0"/>
                <a:cs typeface="Corbel" panose="020B0503020204020204" pitchFamily="34" charset="0"/>
              </a:rPr>
              <a:t>The Laws of Energy Transformation</a:t>
            </a:r>
          </a:p>
        </p:txBody>
      </p:sp>
      <p:grpSp>
        <p:nvGrpSpPr>
          <p:cNvPr id="74" name="Group 73">
            <a:extLst>
              <a:ext uri="{FF2B5EF4-FFF2-40B4-BE49-F238E27FC236}">
                <a16:creationId xmlns:a16="http://schemas.microsoft.com/office/drawing/2014/main" id="{28FAF094-D087-493F-8DF9-A486C2D6BBA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-1" y="1998368"/>
            <a:ext cx="8771274" cy="782176"/>
            <a:chOff x="-2" y="1998368"/>
            <a:chExt cx="11695083" cy="782176"/>
          </a:xfrm>
        </p:grpSpPr>
        <p:sp>
          <p:nvSpPr>
            <p:cNvPr id="75" name="Rectangle 74">
              <a:extLst>
                <a:ext uri="{FF2B5EF4-FFF2-40B4-BE49-F238E27FC236}">
                  <a16:creationId xmlns:a16="http://schemas.microsoft.com/office/drawing/2014/main" id="{8D7C88D8-5509-4514-925A-9CE148E5CBD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5400000">
              <a:off x="11228040" y="2313027"/>
              <a:ext cx="781700" cy="152382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Rectangle 75">
              <a:extLst>
                <a:ext uri="{FF2B5EF4-FFF2-40B4-BE49-F238E27FC236}">
                  <a16:creationId xmlns:a16="http://schemas.microsoft.com/office/drawing/2014/main" id="{7275593D-F75E-4426-AE3E-2CDEFD228D2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flipH="1" flipV="1">
              <a:off x="-2" y="1998845"/>
              <a:ext cx="11454595" cy="781699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8" name="Rectangle 77">
            <a:extLst>
              <a:ext uri="{FF2B5EF4-FFF2-40B4-BE49-F238E27FC236}">
                <a16:creationId xmlns:a16="http://schemas.microsoft.com/office/drawing/2014/main" id="{E659831F-0D9A-4C63-9EBB-8435B85A440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2203079"/>
            <a:ext cx="8537521" cy="414784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267" name="Rectangle 3">
            <a:extLst>
              <a:ext uri="{FF2B5EF4-FFF2-40B4-BE49-F238E27FC236}">
                <a16:creationId xmlns:a16="http://schemas.microsoft.com/office/drawing/2014/main" id="{541B9049-DE17-A04C-89AF-00A1C6E95F95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595245" y="2599509"/>
            <a:ext cx="7607751" cy="3435531"/>
          </a:xfrm>
        </p:spPr>
        <p:txBody>
          <a:bodyPr anchor="ctr">
            <a:normAutofit/>
          </a:bodyPr>
          <a:lstStyle/>
          <a:p>
            <a:pPr eaLnBrk="1" hangingPunct="1"/>
            <a:r>
              <a:rPr lang="en-US" altLang="en-US" sz="1800">
                <a:latin typeface="Corbel" panose="020B0503020204020204" pitchFamily="34" charset="0"/>
                <a:cs typeface="Corbel" panose="020B0503020204020204" pitchFamily="34" charset="0"/>
              </a:rPr>
              <a:t>Thermodynamics is the study of energy transformations</a:t>
            </a:r>
          </a:p>
          <a:p>
            <a:pPr lvl="1" eaLnBrk="1" hangingPunct="1"/>
            <a:r>
              <a:rPr lang="en-US" altLang="en-US">
                <a:latin typeface="Corbel" panose="020B0503020204020204" pitchFamily="34" charset="0"/>
                <a:cs typeface="Corbel" panose="020B0503020204020204" pitchFamily="34" charset="0"/>
              </a:rPr>
              <a:t>the term system refers to the matter under study</a:t>
            </a:r>
          </a:p>
          <a:p>
            <a:pPr lvl="1" eaLnBrk="1" hangingPunct="1">
              <a:spcAft>
                <a:spcPts val="2400"/>
              </a:spcAft>
            </a:pPr>
            <a:r>
              <a:rPr lang="en-US" altLang="en-US">
                <a:latin typeface="Corbel" panose="020B0503020204020204" pitchFamily="34" charset="0"/>
                <a:cs typeface="Corbel" panose="020B0503020204020204" pitchFamily="34" charset="0"/>
              </a:rPr>
              <a:t>the term surroundings include the rest of the universe—everything outside the system.</a:t>
            </a:r>
          </a:p>
          <a:p>
            <a:pPr eaLnBrk="1" hangingPunct="1">
              <a:spcAft>
                <a:spcPts val="2400"/>
              </a:spcAft>
            </a:pPr>
            <a:r>
              <a:rPr lang="en-US" altLang="en-US" sz="1800">
                <a:latin typeface="Corbel" panose="020B0503020204020204" pitchFamily="34" charset="0"/>
                <a:cs typeface="Corbel" panose="020B0503020204020204" pitchFamily="34" charset="0"/>
              </a:rPr>
              <a:t>A closed system is isolated from its surroundings</a:t>
            </a:r>
          </a:p>
          <a:p>
            <a:pPr eaLnBrk="1" hangingPunct="1">
              <a:spcAft>
                <a:spcPts val="2400"/>
              </a:spcAft>
            </a:pPr>
            <a:r>
              <a:rPr lang="en-US" altLang="en-US" sz="1800">
                <a:latin typeface="Corbel" panose="020B0503020204020204" pitchFamily="34" charset="0"/>
                <a:cs typeface="Corbel" panose="020B0503020204020204" pitchFamily="34" charset="0"/>
              </a:rPr>
              <a:t>In an open system, energy and matter can be transferred between the system and its surroundings</a:t>
            </a:r>
          </a:p>
          <a:p>
            <a:pPr eaLnBrk="1" hangingPunct="1"/>
            <a:r>
              <a:rPr lang="en-US" altLang="en-US" sz="1800">
                <a:latin typeface="Corbel" panose="020B0503020204020204" pitchFamily="34" charset="0"/>
                <a:cs typeface="Corbel" panose="020B0503020204020204" pitchFamily="34" charset="0"/>
              </a:rPr>
              <a:t>Organisms are open systems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Rectangle 72">
            <a:extLst>
              <a:ext uri="{FF2B5EF4-FFF2-40B4-BE49-F238E27FC236}">
                <a16:creationId xmlns:a16="http://schemas.microsoft.com/office/drawing/2014/main" id="{D7A453D2-15D8-4403-815F-291FA16340D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286" y="0"/>
            <a:ext cx="9141714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5" name="Rectangle 74">
            <a:extLst>
              <a:ext uri="{FF2B5EF4-FFF2-40B4-BE49-F238E27FC236}">
                <a16:creationId xmlns:a16="http://schemas.microsoft.com/office/drawing/2014/main" id="{8161EA6B-09CA-445B-AB0D-8DF76FA92DE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1714" cy="6858000"/>
          </a:xfrm>
          <a:prstGeom prst="rect">
            <a:avLst/>
          </a:prstGeom>
          <a:solidFill>
            <a:schemeClr val="tx1">
              <a:alpha val="5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7" name="Group 76">
            <a:extLst>
              <a:ext uri="{FF2B5EF4-FFF2-40B4-BE49-F238E27FC236}">
                <a16:creationId xmlns:a16="http://schemas.microsoft.com/office/drawing/2014/main" id="{B352BBB9-69A8-405C-9209-A9FE217AEDC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2075420"/>
            <a:ext cx="9036544" cy="4093306"/>
            <a:chOff x="1" y="2075420"/>
            <a:chExt cx="12048729" cy="4093306"/>
          </a:xfrm>
        </p:grpSpPr>
        <p:sp>
          <p:nvSpPr>
            <p:cNvPr id="78" name="Oval 77">
              <a:extLst>
                <a:ext uri="{FF2B5EF4-FFF2-40B4-BE49-F238E27FC236}">
                  <a16:creationId xmlns:a16="http://schemas.microsoft.com/office/drawing/2014/main" id="{2BA8247A-9874-4F57-82F4-AEB016E661E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4500000">
              <a:off x="7942191" y="2507571"/>
              <a:ext cx="3563871" cy="3563871"/>
            </a:xfrm>
            <a:prstGeom prst="ellipse">
              <a:avLst/>
            </a:prstGeom>
            <a:noFill/>
            <a:ln w="31750">
              <a:gradFill>
                <a:gsLst>
                  <a:gs pos="0">
                    <a:schemeClr val="tx2">
                      <a:lumMod val="60000"/>
                      <a:lumOff val="40000"/>
                      <a:alpha val="10000"/>
                    </a:schemeClr>
                  </a:gs>
                  <a:gs pos="100000">
                    <a:schemeClr val="tx2">
                      <a:lumMod val="50000"/>
                      <a:alpha val="20000"/>
                    </a:schemeClr>
                  </a:gs>
                </a:gsLst>
                <a:lin ang="5400000" scaled="1"/>
              </a:gra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Oval 78">
              <a:extLst>
                <a:ext uri="{FF2B5EF4-FFF2-40B4-BE49-F238E27FC236}">
                  <a16:creationId xmlns:a16="http://schemas.microsoft.com/office/drawing/2014/main" id="{A30C3CE4-8479-4B6E-9C21-D7B0CD89EF8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6200000">
              <a:off x="10435065" y="4048931"/>
              <a:ext cx="1381607" cy="1381607"/>
            </a:xfrm>
            <a:prstGeom prst="ellipse">
              <a:avLst/>
            </a:prstGeom>
            <a:noFill/>
            <a:ln w="31750">
              <a:gradFill>
                <a:gsLst>
                  <a:gs pos="0">
                    <a:schemeClr val="tx2">
                      <a:lumMod val="60000"/>
                      <a:lumOff val="40000"/>
                      <a:alpha val="20000"/>
                    </a:schemeClr>
                  </a:gs>
                  <a:gs pos="100000">
                    <a:schemeClr val="tx2">
                      <a:lumMod val="50000"/>
                      <a:alpha val="20000"/>
                    </a:schemeClr>
                  </a:gs>
                </a:gsLst>
                <a:lin ang="5400000" scaled="1"/>
              </a:gra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Oval 79">
              <a:extLst>
                <a:ext uri="{FF2B5EF4-FFF2-40B4-BE49-F238E27FC236}">
                  <a16:creationId xmlns:a16="http://schemas.microsoft.com/office/drawing/2014/main" id="{F7BCD297-22FC-4ECD-95DC-8581D5E6B14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6200000">
              <a:off x="1" y="2075420"/>
              <a:ext cx="3144364" cy="3144364"/>
            </a:xfrm>
            <a:prstGeom prst="ellipse">
              <a:avLst/>
            </a:prstGeom>
            <a:gradFill>
              <a:gsLst>
                <a:gs pos="0">
                  <a:schemeClr val="tx2">
                    <a:lumMod val="75000"/>
                    <a:alpha val="20000"/>
                  </a:schemeClr>
                </a:gs>
                <a:gs pos="100000">
                  <a:schemeClr val="tx2">
                    <a:lumMod val="50000"/>
                    <a:alpha val="10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Oval 80">
              <a:extLst>
                <a:ext uri="{FF2B5EF4-FFF2-40B4-BE49-F238E27FC236}">
                  <a16:creationId xmlns:a16="http://schemas.microsoft.com/office/drawing/2014/main" id="{061A25F1-8873-4D98-B8D5-169EA0AC921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2600000">
              <a:off x="10150845" y="4270841"/>
              <a:ext cx="1897885" cy="1897885"/>
            </a:xfrm>
            <a:prstGeom prst="ellipse">
              <a:avLst/>
            </a:prstGeom>
            <a:gradFill>
              <a:gsLst>
                <a:gs pos="0">
                  <a:schemeClr val="tx2">
                    <a:lumMod val="75000"/>
                    <a:alpha val="10000"/>
                  </a:schemeClr>
                </a:gs>
                <a:gs pos="100000">
                  <a:schemeClr val="tx2">
                    <a:lumMod val="75000"/>
                    <a:alpha val="20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2" name="Oval 81">
              <a:extLst>
                <a:ext uri="{FF2B5EF4-FFF2-40B4-BE49-F238E27FC236}">
                  <a16:creationId xmlns:a16="http://schemas.microsoft.com/office/drawing/2014/main" id="{CB7BCAD9-3EF1-4FCE-AFA0-BD2C545A735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4500000">
              <a:off x="2046780" y="3040492"/>
              <a:ext cx="2579322" cy="2579322"/>
            </a:xfrm>
            <a:prstGeom prst="ellipse">
              <a:avLst/>
            </a:prstGeom>
            <a:noFill/>
            <a:ln w="31750">
              <a:gradFill>
                <a:gsLst>
                  <a:gs pos="0">
                    <a:schemeClr val="tx2">
                      <a:lumMod val="60000"/>
                      <a:lumOff val="40000"/>
                      <a:alpha val="20000"/>
                    </a:schemeClr>
                  </a:gs>
                  <a:gs pos="100000">
                    <a:schemeClr val="tx2">
                      <a:lumMod val="50000"/>
                      <a:alpha val="20000"/>
                    </a:schemeClr>
                  </a:gs>
                </a:gsLst>
                <a:lin ang="5400000" scaled="1"/>
              </a:gra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Oval 82">
              <a:extLst>
                <a:ext uri="{FF2B5EF4-FFF2-40B4-BE49-F238E27FC236}">
                  <a16:creationId xmlns:a16="http://schemas.microsoft.com/office/drawing/2014/main" id="{36649524-3638-4334-8ED6-539D10DF4BC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4500000">
              <a:off x="2224640" y="3193975"/>
              <a:ext cx="2243193" cy="2243193"/>
            </a:xfrm>
            <a:prstGeom prst="ellipse">
              <a:avLst/>
            </a:prstGeom>
            <a:noFill/>
            <a:ln w="31750">
              <a:gradFill>
                <a:gsLst>
                  <a:gs pos="0">
                    <a:schemeClr val="tx2">
                      <a:lumMod val="60000"/>
                      <a:lumOff val="40000"/>
                      <a:alpha val="10000"/>
                    </a:schemeClr>
                  </a:gs>
                  <a:gs pos="100000">
                    <a:schemeClr val="tx2">
                      <a:lumMod val="50000"/>
                      <a:alpha val="10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3314" name="Rectangle 2">
            <a:extLst>
              <a:ext uri="{FF2B5EF4-FFF2-40B4-BE49-F238E27FC236}">
                <a16:creationId xmlns:a16="http://schemas.microsoft.com/office/drawing/2014/main" id="{437A5F65-83FB-ED40-B168-698E939E410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73202" y="684915"/>
            <a:ext cx="3488307" cy="1951075"/>
          </a:xfrm>
          <a:noFill/>
        </p:spPr>
        <p:txBody>
          <a:bodyPr anchor="t">
            <a:normAutofit/>
          </a:bodyPr>
          <a:lstStyle/>
          <a:p>
            <a:pPr eaLnBrk="1" hangingPunct="1"/>
            <a:r>
              <a:rPr lang="en-US" altLang="en-US" sz="3600">
                <a:solidFill>
                  <a:schemeClr val="bg1"/>
                </a:solidFill>
                <a:latin typeface="Corbel" panose="020B0503020204020204" pitchFamily="34" charset="0"/>
                <a:cs typeface="Corbel" panose="020B0503020204020204" pitchFamily="34" charset="0"/>
              </a:rPr>
              <a:t>The Laws of Thermodynamics</a:t>
            </a:r>
          </a:p>
        </p:txBody>
      </p:sp>
      <p:sp>
        <p:nvSpPr>
          <p:cNvPr id="13315" name="Rectangle 3">
            <a:extLst>
              <a:ext uri="{FF2B5EF4-FFF2-40B4-BE49-F238E27FC236}">
                <a16:creationId xmlns:a16="http://schemas.microsoft.com/office/drawing/2014/main" id="{6D0BA1C5-27FE-C340-A9C6-12BAF81373CA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4114560" y="684921"/>
            <a:ext cx="4255580" cy="1951087"/>
          </a:xfrm>
          <a:noFill/>
        </p:spPr>
        <p:txBody>
          <a:bodyPr anchor="t">
            <a:normAutofit/>
          </a:bodyPr>
          <a:lstStyle/>
          <a:p>
            <a:pPr algn="just" eaLnBrk="1" hangingPunct="1"/>
            <a:r>
              <a:rPr lang="en-US" altLang="en-US" sz="1500" dirty="0">
                <a:solidFill>
                  <a:schemeClr val="bg1"/>
                </a:solidFill>
                <a:latin typeface="Corbel" panose="020B0503020204020204" pitchFamily="34" charset="0"/>
                <a:cs typeface="Corbel" panose="020B0503020204020204" pitchFamily="34" charset="0"/>
              </a:rPr>
              <a:t>The First Law:</a:t>
            </a:r>
          </a:p>
          <a:p>
            <a:pPr lvl="1" algn="just" eaLnBrk="1" hangingPunct="1"/>
            <a:r>
              <a:rPr lang="en-US" altLang="en-US" sz="1500" dirty="0">
                <a:solidFill>
                  <a:schemeClr val="bg1"/>
                </a:solidFill>
                <a:latin typeface="Corbel" panose="020B0503020204020204" pitchFamily="34" charset="0"/>
                <a:cs typeface="Corbel" panose="020B0503020204020204" pitchFamily="34" charset="0"/>
              </a:rPr>
              <a:t>Energy can be transferred and transformed, but it cannot be created or destroyed</a:t>
            </a:r>
          </a:p>
          <a:p>
            <a:pPr algn="just" eaLnBrk="1" hangingPunct="1"/>
            <a:r>
              <a:rPr lang="en-US" altLang="en-US" sz="1500" dirty="0">
                <a:solidFill>
                  <a:schemeClr val="bg1"/>
                </a:solidFill>
                <a:latin typeface="Corbel" panose="020B0503020204020204" pitchFamily="34" charset="0"/>
                <a:cs typeface="Corbel" panose="020B0503020204020204" pitchFamily="34" charset="0"/>
              </a:rPr>
              <a:t>The Second Law</a:t>
            </a:r>
          </a:p>
          <a:p>
            <a:pPr lvl="1" algn="just" eaLnBrk="1" hangingPunct="1"/>
            <a:r>
              <a:rPr lang="en-US" altLang="en-US" sz="1500" dirty="0">
                <a:solidFill>
                  <a:schemeClr val="bg1"/>
                </a:solidFill>
                <a:latin typeface="Corbel" panose="020B0503020204020204" pitchFamily="34" charset="0"/>
                <a:cs typeface="Corbel" panose="020B0503020204020204" pitchFamily="34" charset="0"/>
              </a:rPr>
              <a:t>Every energy transfer or transformation increases the entropy (disorder) of the universe</a:t>
            </a:r>
          </a:p>
        </p:txBody>
      </p:sp>
      <p:sp>
        <p:nvSpPr>
          <p:cNvPr id="85" name="Rectangle 84">
            <a:extLst>
              <a:ext uri="{FF2B5EF4-FFF2-40B4-BE49-F238E27FC236}">
                <a16:creationId xmlns:a16="http://schemas.microsoft.com/office/drawing/2014/main" id="{B8114C98-A349-4111-A123-E8EAB86ABE3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>
            <a:off x="7479052" y="1131512"/>
            <a:ext cx="2796461" cy="533439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40000"/>
                  <a:lumOff val="60000"/>
                  <a:alpha val="0"/>
                </a:schemeClr>
              </a:gs>
              <a:gs pos="100000">
                <a:schemeClr val="tx2">
                  <a:lumMod val="75000"/>
                  <a:alpha val="10000"/>
                </a:schemeClr>
              </a:gs>
            </a:gsLst>
            <a:lin ang="8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7" name="Group 86">
            <a:extLst>
              <a:ext uri="{FF2B5EF4-FFF2-40B4-BE49-F238E27FC236}">
                <a16:creationId xmlns:a16="http://schemas.microsoft.com/office/drawing/2014/main" id="{670FB431-AE18-414D-92F4-1D12D199115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8444654" y="317578"/>
            <a:ext cx="411480" cy="549007"/>
            <a:chOff x="7029447" y="3514725"/>
            <a:chExt cx="1285875" cy="549007"/>
          </a:xfrm>
        </p:grpSpPr>
        <p:cxnSp>
          <p:nvCxnSpPr>
            <p:cNvPr id="88" name="Straight Connector 87">
              <a:extLst>
                <a:ext uri="{FF2B5EF4-FFF2-40B4-BE49-F238E27FC236}">
                  <a16:creationId xmlns:a16="http://schemas.microsoft.com/office/drawing/2014/main" id="{24467063-D74E-4D42-8790-B9F6D69584B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7029447" y="3514725"/>
              <a:ext cx="1285875" cy="0"/>
            </a:xfrm>
            <a:prstGeom prst="line">
              <a:avLst/>
            </a:prstGeom>
            <a:ln w="31750" cap="rnd" cmpd="sng">
              <a:gradFill>
                <a:gsLst>
                  <a:gs pos="0">
                    <a:schemeClr val="tx2">
                      <a:lumMod val="60000"/>
                      <a:lumOff val="40000"/>
                      <a:alpha val="40000"/>
                    </a:schemeClr>
                  </a:gs>
                  <a:gs pos="100000">
                    <a:schemeClr val="tx2">
                      <a:lumMod val="75000"/>
                      <a:alpha val="40000"/>
                    </a:schemeClr>
                  </a:gs>
                </a:gsLst>
                <a:lin ang="5400000" scaled="1"/>
              </a:gradFill>
              <a:prstDash val="sysDot"/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Straight Connector 88">
              <a:extLst>
                <a:ext uri="{FF2B5EF4-FFF2-40B4-BE49-F238E27FC236}">
                  <a16:creationId xmlns:a16="http://schemas.microsoft.com/office/drawing/2014/main" id="{A1D19BAC-1681-47BC-AAF5-92FAFFF6F4C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7029447" y="3697727"/>
              <a:ext cx="1285875" cy="0"/>
            </a:xfrm>
            <a:prstGeom prst="line">
              <a:avLst/>
            </a:prstGeom>
            <a:ln w="31750" cap="rnd" cmpd="sng">
              <a:gradFill>
                <a:gsLst>
                  <a:gs pos="0">
                    <a:schemeClr val="tx2">
                      <a:lumMod val="60000"/>
                      <a:lumOff val="40000"/>
                      <a:alpha val="40000"/>
                    </a:schemeClr>
                  </a:gs>
                  <a:gs pos="100000">
                    <a:schemeClr val="tx2">
                      <a:lumMod val="75000"/>
                      <a:alpha val="40000"/>
                    </a:schemeClr>
                  </a:gs>
                </a:gsLst>
                <a:lin ang="5400000" scaled="1"/>
              </a:gradFill>
              <a:prstDash val="sysDot"/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Straight Connector 89">
              <a:extLst>
                <a:ext uri="{FF2B5EF4-FFF2-40B4-BE49-F238E27FC236}">
                  <a16:creationId xmlns:a16="http://schemas.microsoft.com/office/drawing/2014/main" id="{94347C2B-E846-452C-97AA-7E254FC1CE8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7029447" y="3880729"/>
              <a:ext cx="1285875" cy="0"/>
            </a:xfrm>
            <a:prstGeom prst="line">
              <a:avLst/>
            </a:prstGeom>
            <a:ln w="31750" cap="rnd" cmpd="sng">
              <a:gradFill>
                <a:gsLst>
                  <a:gs pos="0">
                    <a:schemeClr val="tx2">
                      <a:lumMod val="60000"/>
                      <a:lumOff val="40000"/>
                      <a:alpha val="40000"/>
                    </a:schemeClr>
                  </a:gs>
                  <a:gs pos="100000">
                    <a:schemeClr val="tx2">
                      <a:lumMod val="75000"/>
                      <a:alpha val="40000"/>
                    </a:schemeClr>
                  </a:gs>
                </a:gsLst>
                <a:lin ang="5400000" scaled="1"/>
              </a:gradFill>
              <a:prstDash val="sysDot"/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Straight Connector 90">
              <a:extLst>
                <a:ext uri="{FF2B5EF4-FFF2-40B4-BE49-F238E27FC236}">
                  <a16:creationId xmlns:a16="http://schemas.microsoft.com/office/drawing/2014/main" id="{10EA2B35-7959-4C2A-84AA-FF5D94FEDE9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7029447" y="4063732"/>
              <a:ext cx="1285875" cy="0"/>
            </a:xfrm>
            <a:prstGeom prst="line">
              <a:avLst/>
            </a:prstGeom>
            <a:ln w="31750" cap="rnd" cmpd="sng">
              <a:gradFill>
                <a:gsLst>
                  <a:gs pos="0">
                    <a:schemeClr val="tx2">
                      <a:lumMod val="60000"/>
                      <a:lumOff val="40000"/>
                      <a:alpha val="40000"/>
                    </a:schemeClr>
                  </a:gs>
                  <a:gs pos="100000">
                    <a:schemeClr val="tx2">
                      <a:lumMod val="75000"/>
                      <a:alpha val="40000"/>
                    </a:schemeClr>
                  </a:gs>
                </a:gsLst>
                <a:lin ang="5400000" scaled="1"/>
              </a:gradFill>
              <a:prstDash val="sysDot"/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3" name="Rectangle 92">
            <a:extLst>
              <a:ext uri="{FF2B5EF4-FFF2-40B4-BE49-F238E27FC236}">
                <a16:creationId xmlns:a16="http://schemas.microsoft.com/office/drawing/2014/main" id="{E2D3D3F2-ABBB-4453-B1C5-1BEBF7E4DD5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>
            <a:off x="0" y="6140785"/>
            <a:ext cx="4571997" cy="711252"/>
          </a:xfrm>
          <a:prstGeom prst="rect">
            <a:avLst/>
          </a:prstGeom>
          <a:gradFill flip="none" rotWithShape="1">
            <a:gsLst>
              <a:gs pos="10000">
                <a:schemeClr val="tx2">
                  <a:lumMod val="50000"/>
                  <a:alpha val="10000"/>
                </a:schemeClr>
              </a:gs>
              <a:gs pos="100000">
                <a:schemeClr val="tx2">
                  <a:lumMod val="60000"/>
                  <a:lumOff val="40000"/>
                  <a:alpha val="0"/>
                </a:schemeClr>
              </a:gs>
            </a:gsLst>
            <a:lin ang="8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5" name="Group 94">
            <a:extLst>
              <a:ext uri="{FF2B5EF4-FFF2-40B4-BE49-F238E27FC236}">
                <a16:creationId xmlns:a16="http://schemas.microsoft.com/office/drawing/2014/main" id="{8214E4A5-A0D2-42C4-8D14-D2A7E495F04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 rot="5400000">
            <a:off x="-645785" y="5940560"/>
            <a:ext cx="1285875" cy="549007"/>
            <a:chOff x="7029447" y="3514725"/>
            <a:chExt cx="1285875" cy="549007"/>
          </a:xfrm>
        </p:grpSpPr>
        <p:cxnSp>
          <p:nvCxnSpPr>
            <p:cNvPr id="96" name="Straight Connector 95">
              <a:extLst>
                <a:ext uri="{FF2B5EF4-FFF2-40B4-BE49-F238E27FC236}">
                  <a16:creationId xmlns:a16="http://schemas.microsoft.com/office/drawing/2014/main" id="{7494D7A0-6B21-41E8-A7D3-0033BBB7915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7029447" y="3514725"/>
              <a:ext cx="1285875" cy="0"/>
            </a:xfrm>
            <a:prstGeom prst="line">
              <a:avLst/>
            </a:prstGeom>
            <a:ln w="31750" cap="rnd" cmpd="sng">
              <a:gradFill>
                <a:gsLst>
                  <a:gs pos="0">
                    <a:schemeClr val="tx2">
                      <a:lumMod val="60000"/>
                      <a:lumOff val="40000"/>
                      <a:alpha val="40000"/>
                    </a:schemeClr>
                  </a:gs>
                  <a:gs pos="100000">
                    <a:schemeClr val="tx2">
                      <a:lumMod val="50000"/>
                      <a:alpha val="40000"/>
                    </a:schemeClr>
                  </a:gs>
                </a:gsLst>
                <a:lin ang="5400000" scaled="1"/>
              </a:gradFill>
              <a:prstDash val="sysDot"/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7" name="Straight Connector 96">
              <a:extLst>
                <a:ext uri="{FF2B5EF4-FFF2-40B4-BE49-F238E27FC236}">
                  <a16:creationId xmlns:a16="http://schemas.microsoft.com/office/drawing/2014/main" id="{1E141D7D-32B0-448E-A666-EA8703AFCF2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7029447" y="3697727"/>
              <a:ext cx="1285875" cy="0"/>
            </a:xfrm>
            <a:prstGeom prst="line">
              <a:avLst/>
            </a:prstGeom>
            <a:ln w="31750" cap="rnd" cmpd="sng">
              <a:gradFill>
                <a:gsLst>
                  <a:gs pos="0">
                    <a:schemeClr val="tx2">
                      <a:lumMod val="60000"/>
                      <a:lumOff val="40000"/>
                      <a:alpha val="40000"/>
                    </a:schemeClr>
                  </a:gs>
                  <a:gs pos="100000">
                    <a:schemeClr val="tx2">
                      <a:lumMod val="50000"/>
                      <a:alpha val="40000"/>
                    </a:schemeClr>
                  </a:gs>
                </a:gsLst>
                <a:lin ang="5400000" scaled="1"/>
              </a:gradFill>
              <a:prstDash val="sysDot"/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8" name="Straight Connector 97">
              <a:extLst>
                <a:ext uri="{FF2B5EF4-FFF2-40B4-BE49-F238E27FC236}">
                  <a16:creationId xmlns:a16="http://schemas.microsoft.com/office/drawing/2014/main" id="{8D87E268-6345-420F-8B97-B37ED04100E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7029447" y="3880729"/>
              <a:ext cx="1285875" cy="0"/>
            </a:xfrm>
            <a:prstGeom prst="line">
              <a:avLst/>
            </a:prstGeom>
            <a:ln w="31750" cap="rnd" cmpd="sng">
              <a:gradFill>
                <a:gsLst>
                  <a:gs pos="0">
                    <a:schemeClr val="tx2">
                      <a:lumMod val="60000"/>
                      <a:lumOff val="40000"/>
                      <a:alpha val="40000"/>
                    </a:schemeClr>
                  </a:gs>
                  <a:gs pos="100000">
                    <a:schemeClr val="tx2">
                      <a:lumMod val="50000"/>
                      <a:alpha val="40000"/>
                    </a:schemeClr>
                  </a:gs>
                </a:gsLst>
                <a:lin ang="5400000" scaled="1"/>
              </a:gradFill>
              <a:prstDash val="sysDot"/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Straight Connector 98">
              <a:extLst>
                <a:ext uri="{FF2B5EF4-FFF2-40B4-BE49-F238E27FC236}">
                  <a16:creationId xmlns:a16="http://schemas.microsoft.com/office/drawing/2014/main" id="{35E1622E-7FA6-4760-A2BF-A8105EBF7BB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7029447" y="4063732"/>
              <a:ext cx="1285875" cy="0"/>
            </a:xfrm>
            <a:prstGeom prst="line">
              <a:avLst/>
            </a:prstGeom>
            <a:ln w="31750" cap="rnd" cmpd="sng">
              <a:gradFill>
                <a:gsLst>
                  <a:gs pos="0">
                    <a:schemeClr val="tx2">
                      <a:lumMod val="60000"/>
                      <a:lumOff val="40000"/>
                      <a:alpha val="40000"/>
                    </a:schemeClr>
                  </a:gs>
                  <a:gs pos="100000">
                    <a:schemeClr val="tx2">
                      <a:lumMod val="50000"/>
                      <a:alpha val="40000"/>
                    </a:schemeClr>
                  </a:gs>
                </a:gsLst>
                <a:lin ang="5400000" scaled="1"/>
              </a:gradFill>
              <a:prstDash val="sysDot"/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3316" name="Picture 1" descr="Untitled.png">
            <a:extLst>
              <a:ext uri="{FF2B5EF4-FFF2-40B4-BE49-F238E27FC236}">
                <a16:creationId xmlns:a16="http://schemas.microsoft.com/office/drawing/2014/main" id="{5E04E54B-0F06-684D-8160-501B7CDEE94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36" r="14808" b="1"/>
          <a:stretch/>
        </p:blipFill>
        <p:spPr bwMode="auto">
          <a:xfrm>
            <a:off x="472228" y="2708781"/>
            <a:ext cx="8136047" cy="34966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01" name="Group 100">
            <a:extLst>
              <a:ext uri="{FF2B5EF4-FFF2-40B4-BE49-F238E27FC236}">
                <a16:creationId xmlns:a16="http://schemas.microsoft.com/office/drawing/2014/main" id="{AF19A774-30A5-488B-9BAF-629C6440294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 rot="16200000">
            <a:off x="317544" y="2906481"/>
            <a:ext cx="304800" cy="322326"/>
            <a:chOff x="215328" y="-46937"/>
            <a:chExt cx="304800" cy="2773841"/>
          </a:xfrm>
        </p:grpSpPr>
        <p:cxnSp>
          <p:nvCxnSpPr>
            <p:cNvPr id="102" name="Straight Connector 101">
              <a:extLst>
                <a:ext uri="{FF2B5EF4-FFF2-40B4-BE49-F238E27FC236}">
                  <a16:creationId xmlns:a16="http://schemas.microsoft.com/office/drawing/2014/main" id="{291EBF88-5B98-4258-A542-14C3AF2E522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215328" y="-46937"/>
              <a:ext cx="0" cy="2773841"/>
            </a:xfrm>
            <a:prstGeom prst="line">
              <a:avLst/>
            </a:prstGeom>
            <a:ln w="25400" cmpd="sng">
              <a:solidFill>
                <a:schemeClr val="bg2">
                  <a:lumMod val="60000"/>
                  <a:lumOff val="40000"/>
                  <a:alpha val="5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Straight Connector 102">
              <a:extLst>
                <a:ext uri="{FF2B5EF4-FFF2-40B4-BE49-F238E27FC236}">
                  <a16:creationId xmlns:a16="http://schemas.microsoft.com/office/drawing/2014/main" id="{8FBC2D58-9E3C-490D-BD7A-61EF07EA79E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316928" y="-46937"/>
              <a:ext cx="0" cy="2773841"/>
            </a:xfrm>
            <a:prstGeom prst="line">
              <a:avLst/>
            </a:prstGeom>
            <a:ln w="25400" cmpd="sng">
              <a:solidFill>
                <a:schemeClr val="bg2">
                  <a:lumMod val="60000"/>
                  <a:lumOff val="40000"/>
                  <a:alpha val="5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Straight Connector 103">
              <a:extLst>
                <a:ext uri="{FF2B5EF4-FFF2-40B4-BE49-F238E27FC236}">
                  <a16:creationId xmlns:a16="http://schemas.microsoft.com/office/drawing/2014/main" id="{B6CF1BB4-1C1D-4EDE-BA26-0243FCF83BB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418528" y="-46937"/>
              <a:ext cx="0" cy="2773841"/>
            </a:xfrm>
            <a:prstGeom prst="line">
              <a:avLst/>
            </a:prstGeom>
            <a:ln w="25400" cmpd="sng">
              <a:solidFill>
                <a:schemeClr val="bg2">
                  <a:lumMod val="60000"/>
                  <a:lumOff val="40000"/>
                  <a:alpha val="5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Straight Connector 104">
              <a:extLst>
                <a:ext uri="{FF2B5EF4-FFF2-40B4-BE49-F238E27FC236}">
                  <a16:creationId xmlns:a16="http://schemas.microsoft.com/office/drawing/2014/main" id="{00C83729-E02F-4512-AFE7-F4792228BDA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520128" y="-46937"/>
              <a:ext cx="0" cy="2773841"/>
            </a:xfrm>
            <a:prstGeom prst="line">
              <a:avLst/>
            </a:prstGeom>
            <a:ln w="25400" cmpd="sng">
              <a:solidFill>
                <a:schemeClr val="bg2">
                  <a:lumMod val="60000"/>
                  <a:lumOff val="40000"/>
                  <a:alpha val="5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6">
            <a:extLst>
              <a:ext uri="{FF2B5EF4-FFF2-40B4-BE49-F238E27FC236}">
                <a16:creationId xmlns:a16="http://schemas.microsoft.com/office/drawing/2014/main" id="{C16ED76E-F93C-A24B-B48B-514C97DB9C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24072" y="629268"/>
            <a:ext cx="4939868" cy="1286160"/>
          </a:xfrm>
        </p:spPr>
        <p:txBody>
          <a:bodyPr anchor="b">
            <a:normAutofit/>
          </a:bodyPr>
          <a:lstStyle/>
          <a:p>
            <a:pPr eaLnBrk="1" hangingPunct="1"/>
            <a:r>
              <a:rPr lang="en-US" altLang="en-US">
                <a:latin typeface="Corbel" panose="020B0503020204020204" pitchFamily="34" charset="0"/>
                <a:cs typeface="Corbel" panose="020B0503020204020204" pitchFamily="34" charset="0"/>
              </a:rPr>
              <a:t>Energy Transformations</a:t>
            </a:r>
          </a:p>
        </p:txBody>
      </p:sp>
      <p:sp>
        <p:nvSpPr>
          <p:cNvPr id="15363" name="Rectangle 3">
            <a:extLst>
              <a:ext uri="{FF2B5EF4-FFF2-40B4-BE49-F238E27FC236}">
                <a16:creationId xmlns:a16="http://schemas.microsoft.com/office/drawing/2014/main" id="{5DC23539-1ABA-F045-8E51-753C7B277136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3724073" y="2438400"/>
            <a:ext cx="4939867" cy="3785419"/>
          </a:xfrm>
        </p:spPr>
        <p:txBody>
          <a:bodyPr>
            <a:normAutofit/>
          </a:bodyPr>
          <a:lstStyle/>
          <a:p>
            <a:pPr eaLnBrk="1" hangingPunct="1">
              <a:spcAft>
                <a:spcPts val="3000"/>
              </a:spcAft>
            </a:pPr>
            <a:r>
              <a:rPr lang="en-US" altLang="en-US" sz="1700">
                <a:latin typeface="Corbel" panose="020B0503020204020204" pitchFamily="34" charset="0"/>
                <a:cs typeface="Corbel" panose="020B0503020204020204" pitchFamily="34" charset="0"/>
              </a:rPr>
              <a:t>Living cells unavoidably convert organized forms of energy to heat</a:t>
            </a:r>
          </a:p>
          <a:p>
            <a:pPr eaLnBrk="1" hangingPunct="1">
              <a:spcAft>
                <a:spcPts val="3000"/>
              </a:spcAft>
            </a:pPr>
            <a:r>
              <a:rPr lang="en-US" altLang="en-US" sz="1700">
                <a:latin typeface="Corbel" panose="020B0503020204020204" pitchFamily="34" charset="0"/>
                <a:cs typeface="Corbel" panose="020B0503020204020204" pitchFamily="34" charset="0"/>
              </a:rPr>
              <a:t>Spontaneous processes occur without energy input; they can happen quickly or slowly</a:t>
            </a:r>
          </a:p>
          <a:p>
            <a:pPr eaLnBrk="1" hangingPunct="1"/>
            <a:r>
              <a:rPr lang="en-US" altLang="en-US" sz="1700">
                <a:latin typeface="Corbel" panose="020B0503020204020204" pitchFamily="34" charset="0"/>
                <a:cs typeface="Corbel" panose="020B0503020204020204" pitchFamily="34" charset="0"/>
              </a:rPr>
              <a:t>For a process to occur without energy input, it must increase the entropy of the universe</a:t>
            </a:r>
          </a:p>
          <a:p>
            <a:pPr eaLnBrk="1" hangingPunct="1"/>
            <a:endParaRPr lang="en-US" altLang="en-US" sz="1700">
              <a:latin typeface="Corbel" panose="020B0503020204020204" pitchFamily="34" charset="0"/>
              <a:cs typeface="Corbel" panose="020B0503020204020204" pitchFamily="34" charset="0"/>
            </a:endParaRPr>
          </a:p>
        </p:txBody>
      </p:sp>
      <p:pic>
        <p:nvPicPr>
          <p:cNvPr id="15365" name="Picture 15364">
            <a:extLst>
              <a:ext uri="{FF2B5EF4-FFF2-40B4-BE49-F238E27FC236}">
                <a16:creationId xmlns:a16="http://schemas.microsoft.com/office/drawing/2014/main" id="{BBF43651-538D-4966-B46D-133D517E2FE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4482" r="31678" b="-1"/>
          <a:stretch/>
        </p:blipFill>
        <p:spPr>
          <a:xfrm>
            <a:off x="20" y="10"/>
            <a:ext cx="3476673" cy="6857990"/>
          </a:xfrm>
          <a:prstGeom prst="rect">
            <a:avLst/>
          </a:prstGeom>
          <a:effectLst/>
        </p:spPr>
      </p:pic>
      <p:cxnSp>
        <p:nvCxnSpPr>
          <p:cNvPr id="73" name="Straight Connector 72">
            <a:extLst>
              <a:ext uri="{FF2B5EF4-FFF2-40B4-BE49-F238E27FC236}">
                <a16:creationId xmlns:a16="http://schemas.microsoft.com/office/drawing/2014/main" id="{A7F400EE-A8A5-48AF-B4D6-291B52C6F0B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3810700" y="2115117"/>
            <a:ext cx="4732020" cy="0"/>
          </a:xfrm>
          <a:prstGeom prst="line">
            <a:avLst/>
          </a:prstGeom>
          <a:ln w="19050">
            <a:solidFill>
              <a:srgbClr val="4276B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Rectangle 2">
            <a:extLst>
              <a:ext uri="{FF2B5EF4-FFF2-40B4-BE49-F238E27FC236}">
                <a16:creationId xmlns:a16="http://schemas.microsoft.com/office/drawing/2014/main" id="{D665DCFC-65A9-EF4E-9AAC-AEB65C7EE80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240022" y="365760"/>
            <a:ext cx="7025402" cy="1188720"/>
          </a:xfrm>
        </p:spPr>
        <p:txBody>
          <a:bodyPr>
            <a:normAutofit/>
          </a:bodyPr>
          <a:lstStyle/>
          <a:p>
            <a:pPr eaLnBrk="1" hangingPunct="1"/>
            <a:r>
              <a:rPr lang="en-US" altLang="en-US">
                <a:latin typeface="Corbel" panose="020B0503020204020204" pitchFamily="34" charset="0"/>
                <a:cs typeface="Corbel" panose="020B0503020204020204" pitchFamily="34" charset="0"/>
              </a:rPr>
              <a:t>Biological Order and Disorder</a:t>
            </a:r>
          </a:p>
        </p:txBody>
      </p:sp>
      <p:sp>
        <p:nvSpPr>
          <p:cNvPr id="77" name="Freeform: Shape 76">
            <a:extLst>
              <a:ext uri="{FF2B5EF4-FFF2-40B4-BE49-F238E27FC236}">
                <a16:creationId xmlns:a16="http://schemas.microsoft.com/office/drawing/2014/main" id="{7CB4857B-ED7C-444D-9F04-2F885114A1C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323075" cy="1558212"/>
          </a:xfrm>
          <a:custGeom>
            <a:avLst/>
            <a:gdLst>
              <a:gd name="connsiteX0" fmla="*/ 0 w 1764099"/>
              <a:gd name="connsiteY0" fmla="*/ 0 h 1558212"/>
              <a:gd name="connsiteX1" fmla="*/ 1764099 w 1764099"/>
              <a:gd name="connsiteY1" fmla="*/ 0 h 1558212"/>
              <a:gd name="connsiteX2" fmla="*/ 1042087 w 1764099"/>
              <a:gd name="connsiteY2" fmla="*/ 1558212 h 1558212"/>
              <a:gd name="connsiteX3" fmla="*/ 0 w 1764099"/>
              <a:gd name="connsiteY3" fmla="*/ 1558212 h 15582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64099" h="1558212">
                <a:moveTo>
                  <a:pt x="0" y="0"/>
                </a:moveTo>
                <a:lnTo>
                  <a:pt x="1764099" y="0"/>
                </a:lnTo>
                <a:lnTo>
                  <a:pt x="1042087" y="1558212"/>
                </a:lnTo>
                <a:lnTo>
                  <a:pt x="0" y="1558212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79" name="Freeform: Shape 78">
            <a:extLst>
              <a:ext uri="{FF2B5EF4-FFF2-40B4-BE49-F238E27FC236}">
                <a16:creationId xmlns:a16="http://schemas.microsoft.com/office/drawing/2014/main" id="{D18046FB-44EA-4FD8-A585-EA09A319B2D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1691640"/>
            <a:ext cx="9144000" cy="5166360"/>
          </a:xfrm>
          <a:custGeom>
            <a:avLst/>
            <a:gdLst>
              <a:gd name="connsiteX0" fmla="*/ 0 w 12191999"/>
              <a:gd name="connsiteY0" fmla="*/ 0 h 5166360"/>
              <a:gd name="connsiteX1" fmla="*/ 1822388 w 12191999"/>
              <a:gd name="connsiteY1" fmla="*/ 0 h 5166360"/>
              <a:gd name="connsiteX2" fmla="*/ 6468290 w 12191999"/>
              <a:gd name="connsiteY2" fmla="*/ 0 h 5166360"/>
              <a:gd name="connsiteX3" fmla="*/ 7796394 w 12191999"/>
              <a:gd name="connsiteY3" fmla="*/ 0 h 5166360"/>
              <a:gd name="connsiteX4" fmla="*/ 8376834 w 12191999"/>
              <a:gd name="connsiteY4" fmla="*/ 0 h 5166360"/>
              <a:gd name="connsiteX5" fmla="*/ 9704938 w 12191999"/>
              <a:gd name="connsiteY5" fmla="*/ 0 h 5166360"/>
              <a:gd name="connsiteX6" fmla="*/ 9704938 w 12191999"/>
              <a:gd name="connsiteY6" fmla="*/ 2 h 5166360"/>
              <a:gd name="connsiteX7" fmla="*/ 10283456 w 12191999"/>
              <a:gd name="connsiteY7" fmla="*/ 2 h 5166360"/>
              <a:gd name="connsiteX8" fmla="*/ 10863897 w 12191999"/>
              <a:gd name="connsiteY8" fmla="*/ 2 h 5166360"/>
              <a:gd name="connsiteX9" fmla="*/ 12191999 w 12191999"/>
              <a:gd name="connsiteY9" fmla="*/ 2 h 5166360"/>
              <a:gd name="connsiteX10" fmla="*/ 12191999 w 12191999"/>
              <a:gd name="connsiteY10" fmla="*/ 5166360 h 5166360"/>
              <a:gd name="connsiteX11" fmla="*/ 0 w 12191999"/>
              <a:gd name="connsiteY11" fmla="*/ 5166360 h 5166360"/>
              <a:gd name="connsiteX12" fmla="*/ 0 w 12191999"/>
              <a:gd name="connsiteY12" fmla="*/ 2604436 h 5166360"/>
              <a:gd name="connsiteX13" fmla="*/ 862341 w 12191999"/>
              <a:gd name="connsiteY13" fmla="*/ 743371 h 5166360"/>
              <a:gd name="connsiteX14" fmla="*/ 0 w 12191999"/>
              <a:gd name="connsiteY14" fmla="*/ 743371 h 5166360"/>
              <a:gd name="connsiteX15" fmla="*/ 0 w 12191999"/>
              <a:gd name="connsiteY15" fmla="*/ 742508 h 5166360"/>
              <a:gd name="connsiteX16" fmla="*/ 92826 w 12191999"/>
              <a:gd name="connsiteY16" fmla="*/ 742508 h 5166360"/>
              <a:gd name="connsiteX17" fmla="*/ 406486 w 12191999"/>
              <a:gd name="connsiteY17" fmla="*/ 742508 h 5166360"/>
              <a:gd name="connsiteX18" fmla="*/ 406486 w 12191999"/>
              <a:gd name="connsiteY18" fmla="*/ 742507 h 5166360"/>
              <a:gd name="connsiteX19" fmla="*/ 862741 w 12191999"/>
              <a:gd name="connsiteY19" fmla="*/ 742507 h 5166360"/>
              <a:gd name="connsiteX20" fmla="*/ 1206388 w 12191999"/>
              <a:gd name="connsiteY20" fmla="*/ 864 h 5166360"/>
              <a:gd name="connsiteX21" fmla="*/ 748500 w 12191999"/>
              <a:gd name="connsiteY21" fmla="*/ 864 h 5166360"/>
              <a:gd name="connsiteX22" fmla="*/ 0 w 12191999"/>
              <a:gd name="connsiteY22" fmla="*/ 864 h 51663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12191999" h="5166360">
                <a:moveTo>
                  <a:pt x="0" y="0"/>
                </a:moveTo>
                <a:lnTo>
                  <a:pt x="1822388" y="0"/>
                </a:lnTo>
                <a:lnTo>
                  <a:pt x="6468290" y="0"/>
                </a:lnTo>
                <a:lnTo>
                  <a:pt x="7796394" y="0"/>
                </a:lnTo>
                <a:lnTo>
                  <a:pt x="8376834" y="0"/>
                </a:lnTo>
                <a:lnTo>
                  <a:pt x="9704938" y="0"/>
                </a:lnTo>
                <a:lnTo>
                  <a:pt x="9704938" y="2"/>
                </a:lnTo>
                <a:lnTo>
                  <a:pt x="10283456" y="2"/>
                </a:lnTo>
                <a:lnTo>
                  <a:pt x="10863897" y="2"/>
                </a:lnTo>
                <a:lnTo>
                  <a:pt x="12191999" y="2"/>
                </a:lnTo>
                <a:lnTo>
                  <a:pt x="12191999" y="5166360"/>
                </a:lnTo>
                <a:lnTo>
                  <a:pt x="0" y="5166360"/>
                </a:lnTo>
                <a:lnTo>
                  <a:pt x="0" y="2604436"/>
                </a:lnTo>
                <a:lnTo>
                  <a:pt x="862341" y="743371"/>
                </a:lnTo>
                <a:lnTo>
                  <a:pt x="0" y="743371"/>
                </a:lnTo>
                <a:lnTo>
                  <a:pt x="0" y="742508"/>
                </a:lnTo>
                <a:lnTo>
                  <a:pt x="92826" y="742508"/>
                </a:lnTo>
                <a:lnTo>
                  <a:pt x="406486" y="742508"/>
                </a:lnTo>
                <a:lnTo>
                  <a:pt x="406486" y="742507"/>
                </a:lnTo>
                <a:lnTo>
                  <a:pt x="862741" y="742507"/>
                </a:lnTo>
                <a:lnTo>
                  <a:pt x="1206388" y="864"/>
                </a:lnTo>
                <a:lnTo>
                  <a:pt x="748500" y="864"/>
                </a:lnTo>
                <a:lnTo>
                  <a:pt x="0" y="864"/>
                </a:lnTo>
                <a:close/>
              </a:path>
            </a:pathLst>
          </a:custGeom>
          <a:solidFill>
            <a:srgbClr val="A6A6A6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81" name="Freeform: Shape 80">
            <a:extLst>
              <a:ext uri="{FF2B5EF4-FFF2-40B4-BE49-F238E27FC236}">
                <a16:creationId xmlns:a16="http://schemas.microsoft.com/office/drawing/2014/main" id="{479F5F2B-8B58-4140-AE6A-51F6C67B18D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1691641"/>
            <a:ext cx="728740" cy="2096979"/>
          </a:xfrm>
          <a:custGeom>
            <a:avLst/>
            <a:gdLst>
              <a:gd name="connsiteX0" fmla="*/ 0 w 971654"/>
              <a:gd name="connsiteY0" fmla="*/ 0 h 2096979"/>
              <a:gd name="connsiteX1" fmla="*/ 971654 w 971654"/>
              <a:gd name="connsiteY1" fmla="*/ 0 h 2096979"/>
              <a:gd name="connsiteX2" fmla="*/ 0 w 971654"/>
              <a:gd name="connsiteY2" fmla="*/ 2096979 h 20969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971654" h="2096979">
                <a:moveTo>
                  <a:pt x="0" y="0"/>
                </a:moveTo>
                <a:lnTo>
                  <a:pt x="971654" y="0"/>
                </a:lnTo>
                <a:lnTo>
                  <a:pt x="0" y="2096979"/>
                </a:lnTo>
                <a:close/>
              </a:path>
            </a:pathLst>
          </a:cu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7416" name="Rectangle 3">
            <a:extLst>
              <a:ext uri="{FF2B5EF4-FFF2-40B4-BE49-F238E27FC236}">
                <a16:creationId xmlns:a16="http://schemas.microsoft.com/office/drawing/2014/main" id="{A49B128F-DB57-134F-A77A-4CCC4E7DF0DB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240022" y="2176272"/>
            <a:ext cx="7025403" cy="4041648"/>
          </a:xfrm>
        </p:spPr>
        <p:txBody>
          <a:bodyPr anchor="t">
            <a:normAutofit/>
          </a:bodyPr>
          <a:lstStyle/>
          <a:p>
            <a:pPr eaLnBrk="1" hangingPunct="1">
              <a:spcAft>
                <a:spcPts val="3600"/>
              </a:spcAft>
            </a:pPr>
            <a:r>
              <a:rPr lang="en-US" altLang="en-US" sz="1900">
                <a:latin typeface="Corbel" panose="020B0503020204020204" pitchFamily="34" charset="0"/>
                <a:cs typeface="Corbel" panose="020B0503020204020204" pitchFamily="34" charset="0"/>
              </a:rPr>
              <a:t>Organisms create ordered structures from less ordered materials</a:t>
            </a:r>
          </a:p>
          <a:p>
            <a:pPr eaLnBrk="1" hangingPunct="1">
              <a:spcAft>
                <a:spcPts val="3600"/>
              </a:spcAft>
            </a:pPr>
            <a:r>
              <a:rPr lang="en-US" altLang="en-US" sz="1900">
                <a:latin typeface="Corbel" panose="020B0503020204020204" pitchFamily="34" charset="0"/>
                <a:cs typeface="Corbel" panose="020B0503020204020204" pitchFamily="34" charset="0"/>
              </a:rPr>
              <a:t>Organisms also replace ordered forms of matter and energy with less ordered forms</a:t>
            </a:r>
          </a:p>
          <a:p>
            <a:pPr lvl="1">
              <a:spcAft>
                <a:spcPts val="3600"/>
              </a:spcAft>
            </a:pPr>
            <a:r>
              <a:rPr lang="en-US" altLang="en-US" sz="1900">
                <a:latin typeface="Corbel" panose="020B0503020204020204" pitchFamily="34" charset="0"/>
                <a:cs typeface="Corbel" panose="020B0503020204020204" pitchFamily="34" charset="0"/>
              </a:rPr>
              <a:t>Ex: animals consume complex molecules in their food and release smaller, lower energy molecules and heat into the surroundings</a:t>
            </a:r>
          </a:p>
          <a:p>
            <a:pPr eaLnBrk="1" hangingPunct="1"/>
            <a:r>
              <a:rPr lang="en-US" altLang="en-US" sz="1900">
                <a:latin typeface="Corbel" panose="020B0503020204020204" pitchFamily="34" charset="0"/>
                <a:cs typeface="Corbel" panose="020B0503020204020204" pitchFamily="34" charset="0"/>
              </a:rPr>
              <a:t>Energy flows into an ecosystem in the form of light and exits in the form of heat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>
            <a:extLst>
              <a:ext uri="{FF2B5EF4-FFF2-40B4-BE49-F238E27FC236}">
                <a16:creationId xmlns:a16="http://schemas.microsoft.com/office/drawing/2014/main" id="{4FD8A3D6-1032-CA4B-8A2B-8755E51889E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630936" y="365760"/>
            <a:ext cx="7434054" cy="1188404"/>
          </a:xfrm>
        </p:spPr>
        <p:txBody>
          <a:bodyPr>
            <a:normAutofit/>
          </a:bodyPr>
          <a:lstStyle/>
          <a:p>
            <a:pPr eaLnBrk="1" hangingPunct="1"/>
            <a:r>
              <a:rPr lang="en-US" altLang="en-US">
                <a:latin typeface="Corbel" panose="020B0503020204020204" pitchFamily="34" charset="0"/>
                <a:cs typeface="Corbel" panose="020B0503020204020204" pitchFamily="34" charset="0"/>
              </a:rPr>
              <a:t>Free-Energy Change, </a:t>
            </a:r>
            <a:r>
              <a:rPr lang="en-US" altLang="en-US">
                <a:latin typeface="Corbel" panose="020B0503020204020204" pitchFamily="34" charset="0"/>
                <a:cs typeface="Corbel" panose="020B0503020204020204" pitchFamily="34" charset="0"/>
                <a:sym typeface="Symbol" pitchFamily="2" charset="2"/>
              </a:rPr>
              <a:t></a:t>
            </a:r>
            <a:r>
              <a:rPr lang="en-US" altLang="en-US">
                <a:latin typeface="Corbel" panose="020B0503020204020204" pitchFamily="34" charset="0"/>
                <a:cs typeface="Corbel" panose="020B0503020204020204" pitchFamily="34" charset="0"/>
              </a:rPr>
              <a:t>G</a:t>
            </a:r>
          </a:p>
        </p:txBody>
      </p:sp>
      <p:sp>
        <p:nvSpPr>
          <p:cNvPr id="72" name="Freeform: Shape 71">
            <a:extLst>
              <a:ext uri="{FF2B5EF4-FFF2-40B4-BE49-F238E27FC236}">
                <a16:creationId xmlns:a16="http://schemas.microsoft.com/office/drawing/2014/main" id="{F0BC1D9E-4401-4EC0-88FD-ED103CB570E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250502" y="2"/>
            <a:ext cx="893498" cy="1511301"/>
          </a:xfrm>
          <a:custGeom>
            <a:avLst/>
            <a:gdLst>
              <a:gd name="connsiteX0" fmla="*/ 697617 w 1191330"/>
              <a:gd name="connsiteY0" fmla="*/ 0 h 1511301"/>
              <a:gd name="connsiteX1" fmla="*/ 1191330 w 1191330"/>
              <a:gd name="connsiteY1" fmla="*/ 0 h 1511301"/>
              <a:gd name="connsiteX2" fmla="*/ 1191330 w 1191330"/>
              <a:gd name="connsiteY2" fmla="*/ 1511301 h 1511301"/>
              <a:gd name="connsiteX3" fmla="*/ 0 w 1191330"/>
              <a:gd name="connsiteY3" fmla="*/ 1511301 h 15113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91330" h="1511301">
                <a:moveTo>
                  <a:pt x="697617" y="0"/>
                </a:moveTo>
                <a:lnTo>
                  <a:pt x="1191330" y="0"/>
                </a:lnTo>
                <a:lnTo>
                  <a:pt x="1191330" y="1511301"/>
                </a:lnTo>
                <a:lnTo>
                  <a:pt x="0" y="1511301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74" name="Freeform: Shape 73">
            <a:extLst>
              <a:ext uri="{FF2B5EF4-FFF2-40B4-BE49-F238E27FC236}">
                <a16:creationId xmlns:a16="http://schemas.microsoft.com/office/drawing/2014/main" id="{6200B311-3585-4069-AAC6-CD443FA5B8A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392989" y="1690688"/>
            <a:ext cx="2751011" cy="5167312"/>
          </a:xfrm>
          <a:custGeom>
            <a:avLst/>
            <a:gdLst>
              <a:gd name="connsiteX0" fmla="*/ 2391664 w 3668014"/>
              <a:gd name="connsiteY0" fmla="*/ 0 h 5167312"/>
              <a:gd name="connsiteX1" fmla="*/ 3668014 w 3668014"/>
              <a:gd name="connsiteY1" fmla="*/ 0 h 5167312"/>
              <a:gd name="connsiteX2" fmla="*/ 3668014 w 3668014"/>
              <a:gd name="connsiteY2" fmla="*/ 5167312 h 5167312"/>
              <a:gd name="connsiteX3" fmla="*/ 0 w 3668014"/>
              <a:gd name="connsiteY3" fmla="*/ 5167312 h 5167312"/>
              <a:gd name="connsiteX4" fmla="*/ 2393879 w 3668014"/>
              <a:gd name="connsiteY4" fmla="*/ 952 h 5167312"/>
              <a:gd name="connsiteX5" fmla="*/ 2391664 w 3668014"/>
              <a:gd name="connsiteY5" fmla="*/ 952 h 51673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668014" h="5167312">
                <a:moveTo>
                  <a:pt x="2391664" y="0"/>
                </a:moveTo>
                <a:lnTo>
                  <a:pt x="3668014" y="0"/>
                </a:lnTo>
                <a:lnTo>
                  <a:pt x="3668014" y="5167312"/>
                </a:lnTo>
                <a:lnTo>
                  <a:pt x="0" y="5167312"/>
                </a:lnTo>
                <a:lnTo>
                  <a:pt x="2393879" y="952"/>
                </a:lnTo>
                <a:lnTo>
                  <a:pt x="2391664" y="952"/>
                </a:lnTo>
                <a:close/>
              </a:path>
            </a:pathLst>
          </a:custGeom>
          <a:solidFill>
            <a:srgbClr val="A6A6A6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76" name="Freeform: Shape 75">
            <a:extLst>
              <a:ext uri="{FF2B5EF4-FFF2-40B4-BE49-F238E27FC236}">
                <a16:creationId xmlns:a16="http://schemas.microsoft.com/office/drawing/2014/main" id="{B0AAF7C9-094E-400C-A428-F6C2262F652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1690688"/>
            <a:ext cx="8064990" cy="5167312"/>
          </a:xfrm>
          <a:custGeom>
            <a:avLst/>
            <a:gdLst>
              <a:gd name="connsiteX0" fmla="*/ 0 w 10753320"/>
              <a:gd name="connsiteY0" fmla="*/ 0 h 5167312"/>
              <a:gd name="connsiteX1" fmla="*/ 9680943 w 10753320"/>
              <a:gd name="connsiteY1" fmla="*/ 0 h 5167312"/>
              <a:gd name="connsiteX2" fmla="*/ 9680223 w 10753320"/>
              <a:gd name="connsiteY2" fmla="*/ 952 h 5167312"/>
              <a:gd name="connsiteX3" fmla="*/ 10753320 w 10753320"/>
              <a:gd name="connsiteY3" fmla="*/ 952 h 5167312"/>
              <a:gd name="connsiteX4" fmla="*/ 8359441 w 10753320"/>
              <a:gd name="connsiteY4" fmla="*/ 5167312 h 5167312"/>
              <a:gd name="connsiteX5" fmla="*/ 4821866 w 10753320"/>
              <a:gd name="connsiteY5" fmla="*/ 5167312 h 5167312"/>
              <a:gd name="connsiteX6" fmla="*/ 4821866 w 10753320"/>
              <a:gd name="connsiteY6" fmla="*/ 5166360 h 5167312"/>
              <a:gd name="connsiteX7" fmla="*/ 0 w 10753320"/>
              <a:gd name="connsiteY7" fmla="*/ 5166360 h 51673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753320" h="5167312">
                <a:moveTo>
                  <a:pt x="0" y="0"/>
                </a:moveTo>
                <a:lnTo>
                  <a:pt x="9680943" y="0"/>
                </a:lnTo>
                <a:lnTo>
                  <a:pt x="9680223" y="952"/>
                </a:lnTo>
                <a:lnTo>
                  <a:pt x="10753320" y="952"/>
                </a:lnTo>
                <a:lnTo>
                  <a:pt x="8359441" y="5167312"/>
                </a:lnTo>
                <a:lnTo>
                  <a:pt x="4821866" y="5167312"/>
                </a:lnTo>
                <a:lnTo>
                  <a:pt x="4821866" y="5166360"/>
                </a:lnTo>
                <a:lnTo>
                  <a:pt x="0" y="5166360"/>
                </a:lnTo>
                <a:close/>
              </a:path>
            </a:pathLst>
          </a:custGeom>
          <a:solidFill>
            <a:srgbClr val="3030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9459" name="Rectangle 3">
            <a:extLst>
              <a:ext uri="{FF2B5EF4-FFF2-40B4-BE49-F238E27FC236}">
                <a16:creationId xmlns:a16="http://schemas.microsoft.com/office/drawing/2014/main" id="{C1716800-C87D-0C47-A31C-E469393CD4FD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630936" y="2174358"/>
            <a:ext cx="5798731" cy="4045467"/>
          </a:xfrm>
        </p:spPr>
        <p:txBody>
          <a:bodyPr anchor="t">
            <a:normAutofit/>
          </a:bodyPr>
          <a:lstStyle/>
          <a:p>
            <a:pPr eaLnBrk="1" hangingPunct="1">
              <a:spcAft>
                <a:spcPts val="1800"/>
              </a:spcAft>
            </a:pPr>
            <a:r>
              <a:rPr lang="en-US" altLang="en-US" sz="1800">
                <a:solidFill>
                  <a:schemeClr val="bg1"/>
                </a:solidFill>
                <a:latin typeface="Corbel" panose="020B0503020204020204" pitchFamily="34" charset="0"/>
                <a:cs typeface="Corbel" panose="020B0503020204020204" pitchFamily="34" charset="0"/>
              </a:rPr>
              <a:t>A living system’</a:t>
            </a:r>
            <a:r>
              <a:rPr lang="en-US" altLang="ja-JP" sz="1800">
                <a:solidFill>
                  <a:schemeClr val="bg1"/>
                </a:solidFill>
                <a:latin typeface="Corbel" panose="020B0503020204020204" pitchFamily="34" charset="0"/>
                <a:cs typeface="Corbel" panose="020B0503020204020204" pitchFamily="34" charset="0"/>
              </a:rPr>
              <a:t>s free energy is energy that can do work when temperature and pressure are uniform, as in a living cell</a:t>
            </a:r>
          </a:p>
          <a:p>
            <a:pPr eaLnBrk="1" hangingPunct="1">
              <a:spcAft>
                <a:spcPts val="1800"/>
              </a:spcAft>
            </a:pPr>
            <a:r>
              <a:rPr lang="en-US" altLang="en-US" sz="1800">
                <a:solidFill>
                  <a:schemeClr val="bg1"/>
                </a:solidFill>
                <a:latin typeface="Corbel" panose="020B0503020204020204" pitchFamily="34" charset="0"/>
                <a:cs typeface="Corbel" panose="020B0503020204020204" pitchFamily="34" charset="0"/>
              </a:rPr>
              <a:t>The change in free energy (∆G) during a process is related to the change in enthalpy, or change in total energy (∆H), change in entropy (∆S), and temperature in Kelvin (T):</a:t>
            </a:r>
          </a:p>
          <a:p>
            <a:pPr eaLnBrk="1" hangingPunct="1">
              <a:spcAft>
                <a:spcPts val="1800"/>
              </a:spcAft>
              <a:buFont typeface="Arial" panose="020B0604020202020204" pitchFamily="34" charset="0"/>
              <a:buNone/>
            </a:pPr>
            <a:r>
              <a:rPr lang="en-US" altLang="en-US" sz="1800">
                <a:solidFill>
                  <a:schemeClr val="bg1"/>
                </a:solidFill>
                <a:latin typeface="Corbel" panose="020B0503020204020204" pitchFamily="34" charset="0"/>
                <a:cs typeface="Corbel" panose="020B0503020204020204" pitchFamily="34" charset="0"/>
              </a:rPr>
              <a:t>	              	∆G = ∆H – T∆S</a:t>
            </a:r>
          </a:p>
          <a:p>
            <a:pPr eaLnBrk="1" hangingPunct="1">
              <a:spcAft>
                <a:spcPts val="1800"/>
              </a:spcAft>
            </a:pPr>
            <a:r>
              <a:rPr lang="en-US" altLang="en-US" sz="1800">
                <a:solidFill>
                  <a:schemeClr val="bg1"/>
                </a:solidFill>
                <a:latin typeface="Corbel" panose="020B0503020204020204" pitchFamily="34" charset="0"/>
                <a:cs typeface="Corbel" panose="020B0503020204020204" pitchFamily="34" charset="0"/>
              </a:rPr>
              <a:t>Only processes with a negative ∆G are spontaneous</a:t>
            </a:r>
          </a:p>
          <a:p>
            <a:pPr eaLnBrk="1" hangingPunct="1"/>
            <a:r>
              <a:rPr lang="en-US" altLang="en-US" sz="1800">
                <a:solidFill>
                  <a:schemeClr val="bg1"/>
                </a:solidFill>
                <a:latin typeface="Corbel" panose="020B0503020204020204" pitchFamily="34" charset="0"/>
                <a:cs typeface="Corbel" panose="020B0503020204020204" pitchFamily="34" charset="0"/>
              </a:rPr>
              <a:t>Spontaneous processes can be harnessed to perform work</a:t>
            </a:r>
          </a:p>
          <a:p>
            <a:pPr eaLnBrk="1" hangingPunct="1"/>
            <a:endParaRPr lang="en-US" altLang="en-US" sz="1800">
              <a:solidFill>
                <a:schemeClr val="bg1"/>
              </a:solidFill>
              <a:latin typeface="Corbel" panose="020B0503020204020204" pitchFamily="34" charset="0"/>
              <a:cs typeface="Corbel" panose="020B0503020204020204" pitchFamily="34" charset="0"/>
            </a:endParaRPr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PVERSION" val="5"/>
  <p:tag name="TPFULLVERSION" val="5.2.0.3121"/>
  <p:tag name="PPTVERSION" val="16"/>
  <p:tag name="TPOS" val="2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1292</Words>
  <Application>Microsoft Macintosh PowerPoint</Application>
  <PresentationFormat>On-screen Show (4:3)</PresentationFormat>
  <Paragraphs>180</Paragraphs>
  <Slides>36</Slides>
  <Notes>33</Notes>
  <HiddenSlides>0</HiddenSlides>
  <MMClips>1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36</vt:i4>
      </vt:variant>
    </vt:vector>
  </HeadingPairs>
  <TitlesOfParts>
    <vt:vector size="43" baseType="lpstr">
      <vt:lpstr>Arial</vt:lpstr>
      <vt:lpstr>Calibri</vt:lpstr>
      <vt:lpstr>Calibri Light</vt:lpstr>
      <vt:lpstr>Corbel</vt:lpstr>
      <vt:lpstr>Times New Roman</vt:lpstr>
      <vt:lpstr>Wingdings</vt:lpstr>
      <vt:lpstr>Office Theme</vt:lpstr>
      <vt:lpstr>An Introduction to Metabolism</vt:lpstr>
      <vt:lpstr>Metabolism transforms matter and energy</vt:lpstr>
      <vt:lpstr>Metabolic Pathways</vt:lpstr>
      <vt:lpstr>Forms of Energy</vt:lpstr>
      <vt:lpstr>The Laws of Energy Transformation</vt:lpstr>
      <vt:lpstr>The Laws of Thermodynamics</vt:lpstr>
      <vt:lpstr>Energy Transformations</vt:lpstr>
      <vt:lpstr>Biological Order and Disorder</vt:lpstr>
      <vt:lpstr>Free-Energy Change, G</vt:lpstr>
      <vt:lpstr>Free Energy, Stability, and Equilibrium</vt:lpstr>
      <vt:lpstr>Free Energy, Stability, and Equilibrium</vt:lpstr>
      <vt:lpstr>Free Energy &amp; Metabolism</vt:lpstr>
      <vt:lpstr>Exergonic Reactions</vt:lpstr>
      <vt:lpstr>Endergonic Reactions</vt:lpstr>
      <vt:lpstr>Equilibrium and Metabolism</vt:lpstr>
      <vt:lpstr>Equilibrium and Metabolism</vt:lpstr>
      <vt:lpstr>Coupling Exergonic Reactions to Endergonic Reactions</vt:lpstr>
      <vt:lpstr>The Structure and Hydrolysis of ATP</vt:lpstr>
      <vt:lpstr>How ATP Performs Work</vt:lpstr>
      <vt:lpstr>How ATP drives transport and mechanical work</vt:lpstr>
      <vt:lpstr>The Regeneration of ATP</vt:lpstr>
      <vt:lpstr>Enzymes speed up metabolic reactions</vt:lpstr>
      <vt:lpstr>The Activation Energy Barrier</vt:lpstr>
      <vt:lpstr>PowerPoint Presentation</vt:lpstr>
      <vt:lpstr>Animation: How Enzymes Work</vt:lpstr>
      <vt:lpstr>Enzymes Lower the EA Barrier</vt:lpstr>
      <vt:lpstr>Substrate Specificity of Enzymes</vt:lpstr>
      <vt:lpstr>Induced Fit </vt:lpstr>
      <vt:lpstr>Catalysis in the Enzyme’s Active Site</vt:lpstr>
      <vt:lpstr>Effects of Local Conditions on Enzyme Activity</vt:lpstr>
      <vt:lpstr>Cofactors</vt:lpstr>
      <vt:lpstr>Enzyme Inhibition</vt:lpstr>
      <vt:lpstr>Allosteric Activation and Inhibition</vt:lpstr>
      <vt:lpstr>Cooperativity </vt:lpstr>
      <vt:lpstr>Feedback Inhibition</vt:lpstr>
      <vt:lpstr>Localization of Enzymes Within the Cell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Hurt, Centdrika</dc:creator>
  <cp:lastModifiedBy/>
  <cp:revision>1</cp:revision>
  <dcterms:created xsi:type="dcterms:W3CDTF">2020-10-05T15:42:36Z</dcterms:created>
  <dcterms:modified xsi:type="dcterms:W3CDTF">2020-10-05T18:38:40Z</dcterms:modified>
</cp:coreProperties>
</file>