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63"/>
  </p:normalViewPr>
  <p:slideViewPr>
    <p:cSldViewPr snapToGrid="0" snapToObjects="1">
      <p:cViewPr varScale="1">
        <p:scale>
          <a:sx n="117" d="100"/>
          <a:sy n="117" d="100"/>
        </p:scale>
        <p:origin x="3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57C3F-0FB2-4B2E-BA6A-FEEEFF1AF7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7400" y="685801"/>
            <a:ext cx="8115300" cy="3046228"/>
          </a:xfrm>
        </p:spPr>
        <p:txBody>
          <a:bodyPr anchor="b">
            <a:normAutofit/>
          </a:bodyPr>
          <a:lstStyle>
            <a:lvl1pPr algn="ctr">
              <a:defRPr sz="36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583AE9-1CC1-4572-A6E5-E97F80E47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57400" y="4114800"/>
            <a:ext cx="8115300" cy="2057400"/>
          </a:xfrm>
        </p:spPr>
        <p:txBody>
          <a:bodyPr/>
          <a:lstStyle>
            <a:lvl1pPr marL="0" indent="0" algn="ctr">
              <a:buNone/>
              <a:defRPr sz="24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4DE7C-68AB-403D-B9D8-7398C292C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EA57E-7C1A-457B-A4CD-5DCEB057B502}" type="datetime1">
              <a:rPr lang="en-US" smtClean="0"/>
              <a:t>8/11/20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03E50-6613-4D86-AA22-43B14E727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69AB5-A56D-471F-9236-EFA981E2E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665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2744C-12E6-455B-B646-2EA92DE0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D71C4D-C062-4EEE-9A9A-31ADCC5C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4DC97-C26E-407A-9E29-68C52D547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89749-A4CD-447F-8298-2B7988C91CEA}" type="datetime1">
              <a:rPr lang="en-US" smtClean="0"/>
              <a:t>8/11/20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E9353-B771-47FF-975E-72337414E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5A858-B8B2-4364-A7D0-B2E8FAE0A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146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A6BABE-D80C-4F54-A03C-E1F9EBCA83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85191-EF5B-48BE-AB5D-B7BA4C3D0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A387A-1231-4FE3-8574-D4331A343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444D3-C0BA-4587-A56C-581AB9F841BE}" type="datetime1">
              <a:rPr lang="en-US" smtClean="0"/>
              <a:t>8/11/20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21559-4901-4AD3-ABE7-DF0235457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6C18E-B751-4E7B-9CD8-1BF44DAB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898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9B412-EBAB-4569-B3D9-6B346BF83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</p:spPr>
        <p:txBody>
          <a:bodyPr>
            <a:normAutofit/>
          </a:bodyPr>
          <a:lstStyle>
            <a:lvl1pPr algn="l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7C8AE-B0F4-404F-BCAD-A14C18E50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A9CAD-DAFB-4DE3-9C41-7FD03EA8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AF2CE-4F37-411C-A3EE-BBBE223265BF}" type="datetime1">
              <a:rPr lang="en-US" smtClean="0"/>
              <a:t>8/11/20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E3137-8136-46C5-AC2F-49E5F55E4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AB6EF-A0B1-4706-AE44-253A6B182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89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02F68-BF19-468D-B422-54B6D189F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77407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BF7D7-84D4-4A39-B44E-9B029EEB1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641624"/>
            <a:ext cx="10515600" cy="1448026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29709-D243-41E8-89FA-62FA7AEB5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83D4-708C-4BB5-B4FD-30CE9FA12FD5}" type="datetime1">
              <a:rPr lang="en-US" smtClean="0"/>
              <a:t>8/11/20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B99C0-DC2A-4133-A10D-D43A1E05B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122EFD-A17E-47F5-8AC9-EFD6D813D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15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C668D-BFBE-4765-A294-8303931B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071" y="566278"/>
            <a:ext cx="9512429" cy="965458"/>
          </a:xfrm>
        </p:spPr>
        <p:txBody>
          <a:bodyPr/>
          <a:lstStyle>
            <a:lvl1pPr algn="ctr">
              <a:defRPr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3C212-F55F-4D0D-BFA7-F00A33CAA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9758" y="2057400"/>
            <a:ext cx="5031521" cy="4119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4BDD7-2575-4E82-887D-DCAF9EB15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408" y="2057401"/>
            <a:ext cx="5016834" cy="41195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CAECC8-3C3A-4A5D-AB7A-1F99E5023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239B2-65BC-4C2A-A62B-3EABFE9590E4}" type="datetime1">
              <a:rPr lang="en-US" smtClean="0"/>
              <a:t>8/11/20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47609B-ACA4-4323-9340-C7DB166D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409EA3-C5C7-4AC6-956A-DB9A3B4F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26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0CDE0-7431-4F05-AA47-F10EB46C9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276552" cy="1149350"/>
          </a:xfrm>
        </p:spPr>
        <p:txBody>
          <a:bodyPr>
            <a:normAutofit/>
          </a:bodyPr>
          <a:lstStyle>
            <a:lvl1pPr algn="ctr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9FFA7-D3EA-4CB8-A471-94235AD62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5360D2-88E8-43C8-92D1-67AB23BBE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C768F6-20A1-47A1-90FE-903135EEF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555EC1-268F-4324-A003-3608AA0D84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55C8E4-FCB8-4E06-9C43-0ACD949A7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5F5A-E4A3-476F-A89E-C2B73F2431E4}" type="datetime1">
              <a:rPr lang="en-US" smtClean="0"/>
              <a:t>8/11/20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01C005-C973-4D82-942A-334F1D43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FB6186-6570-4DE8-8603-70B0A51DF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39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5ADD3-88C8-4B01-8CC6-808C0E416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634E6A-1390-4101-B78E-759231340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61515-4A26-4F31-9F61-5A10B1FABBFC}" type="datetime1">
              <a:rPr lang="en-US" smtClean="0"/>
              <a:t>8/11/20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BC7B90-4C99-4653-872A-3572A02DA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B03516-4D31-49D2-9488-33C734A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480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0D8488-CF25-431B-A87A-AAF141BD0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DC65-7D1F-4BAB-9695-F7E734143E14}" type="datetime1">
              <a:rPr lang="en-US" smtClean="0"/>
              <a:t>8/11/20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2F58E5-C92D-4C64-B867-0576B1EAD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16797-ABEC-4FE0-AFDE-36107B967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711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8F2B0-990D-418E-9D10-2464E9866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81131-AFFD-4339-9F30-D408B5105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7C47F4-7968-4698-8BD3-A583099FA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12BC6F-3996-4B2B-B8F2-DD3A82CCF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077-BD55-4036-8E92-6558FDF3B653}" type="datetime1">
              <a:rPr lang="en-US" smtClean="0"/>
              <a:t>8/11/20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832E66-581A-4CF2-A40A-4E24FAAC4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B1C89-C625-4618-81A2-FB34E4DA0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457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1486F-443A-4F2D-AB1F-8B1F4C4DE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A21213-E7FB-406A-B8CD-735AAC7AD0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F41A03-500E-49F7-8D99-A1EAFE4D3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91523D-69E9-4EAE-A610-B3A237B75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225F2-7107-4609-BCC2-77C63064A5E8}" type="datetime1">
              <a:rPr lang="en-US" smtClean="0"/>
              <a:t>8/11/20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DB852F-4134-4AB5-BA87-483B1E1AD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34C5CB-918E-4A09-8222-D36E37B63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731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A0686-7BAC-45C0-BA30-0D0CBCE5C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202DE-82CD-407D-8C68-174B0CBB5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599" y="2254103"/>
            <a:ext cx="9486901" cy="3918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4AC9D-6E1B-46D3-959F-A068A1EDBD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9800022" y="3223751"/>
            <a:ext cx="4114801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D3FE42E8-8B57-452D-A122-4DCE9AC771EF}" type="datetime1">
              <a:rPr lang="en-US" smtClean="0"/>
              <a:t>8/11/20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FC0015-9EFB-40F8-BC00-AC2483D609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708136" y="3223750"/>
            <a:ext cx="4114800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2C732-0E3E-49E0-A72E-D4C08CB445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6340" y="6356350"/>
            <a:ext cx="8718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3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27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2" r:id="rId6"/>
    <p:sldLayoutId id="2147483667" r:id="rId7"/>
    <p:sldLayoutId id="2147483668" r:id="rId8"/>
    <p:sldLayoutId id="2147483669" r:id="rId9"/>
    <p:sldLayoutId id="2147483671" r:id="rId10"/>
    <p:sldLayoutId id="214748367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7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9E433CB3-EAB2-4842-A1DD-7BC051B55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989110D9-C8EB-4261-9036-06C7821F80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0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5" name="Rectangle 10">
            <a:extLst>
              <a:ext uri="{FF2B5EF4-FFF2-40B4-BE49-F238E27FC236}">
                <a16:creationId xmlns:a16="http://schemas.microsoft.com/office/drawing/2014/main" id="{D37E9081-32E2-43C3-80C8-7F3854D9D0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1"/>
            <a:ext cx="12192000" cy="3429000"/>
          </a:xfrm>
          <a:prstGeom prst="rect">
            <a:avLst/>
          </a:prstGeom>
          <a:gradFill>
            <a:gsLst>
              <a:gs pos="47000">
                <a:srgbClr val="000000">
                  <a:alpha val="23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C78B74-B8EB-444C-AA34-9FE0AA9D3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57550" y="228606"/>
            <a:ext cx="9486900" cy="128154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latin typeface="Century Schoolbook" panose="02040604050505020304" pitchFamily="18" charset="0"/>
              </a:rPr>
              <a:t>The Sacred Motet in the Renaissance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F71192-7432-3D48-8C5D-B882A5CF19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0" y="1714499"/>
            <a:ext cx="8115300" cy="100445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latin typeface="Century Schoolbook" panose="02040604050505020304" pitchFamily="18" charset="0"/>
              </a:rPr>
              <a:t>MU 121 Fall 20 – Class 08</a:t>
            </a:r>
          </a:p>
        </p:txBody>
      </p:sp>
    </p:spTree>
    <p:extLst>
      <p:ext uri="{BB962C8B-B14F-4D97-AF65-F5344CB8AC3E}">
        <p14:creationId xmlns:p14="http://schemas.microsoft.com/office/powerpoint/2010/main" val="2269965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B8F75B-C884-4D2B-AE54-13C07B581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F1833C-32FA-E745-AE05-1F1E77953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177" y="568842"/>
            <a:ext cx="3880229" cy="5709684"/>
          </a:xfrm>
        </p:spPr>
        <p:txBody>
          <a:bodyPr anchor="ctr">
            <a:normAutofit/>
          </a:bodyPr>
          <a:lstStyle/>
          <a:p>
            <a:pPr algn="ctr"/>
            <a:r>
              <a:rPr lang="en-US" sz="3600"/>
              <a:t>Motet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1FEFA6-7D4F-4746-AE64-D4D52FE76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200" y="0"/>
            <a:ext cx="6781800" cy="6858000"/>
          </a:xfrm>
          <a:prstGeom prst="rect">
            <a:avLst/>
          </a:prstGeom>
          <a:solidFill>
            <a:schemeClr val="tx2">
              <a:lumMod val="75000"/>
              <a:lumOff val="2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1D346-CAC6-6541-A9CF-E2855C8F13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568842"/>
            <a:ext cx="5426846" cy="5709684"/>
          </a:xfrm>
        </p:spPr>
        <p:txBody>
          <a:bodyPr anchor="ctr">
            <a:normAutofit/>
          </a:bodyPr>
          <a:lstStyle/>
          <a:p>
            <a:r>
              <a:rPr lang="en-US" dirty="0"/>
              <a:t>Motet, from French, “mot,” – “word”</a:t>
            </a:r>
          </a:p>
          <a:p>
            <a:r>
              <a:rPr lang="en-US" dirty="0"/>
              <a:t>A sacred piece set to a Latin text, used in religious services</a:t>
            </a:r>
          </a:p>
          <a:p>
            <a:r>
              <a:rPr lang="en-US" dirty="0"/>
              <a:t>Extremely varied and opportune for creative and imaginative settings of text and music.</a:t>
            </a:r>
          </a:p>
          <a:p>
            <a:r>
              <a:rPr lang="en-US" dirty="0"/>
              <a:t>Engaged all the great composers of the Renaissance era to the present day.</a:t>
            </a:r>
          </a:p>
          <a:p>
            <a:r>
              <a:rPr lang="en-US" dirty="0"/>
              <a:t>In the Renaissance, very often sung chorally, </a:t>
            </a:r>
            <a:r>
              <a:rPr lang="en-US" i="1" dirty="0"/>
              <a:t>a cappella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010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926A1-712F-EF4D-8DD0-C51941043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Renaissance sacred musical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8532FD-0228-D949-9DBB-DCD64B080F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Late 1400s to late 1500s</a:t>
            </a:r>
          </a:p>
          <a:p>
            <a:r>
              <a:rPr lang="en-US" dirty="0"/>
              <a:t>Humanism, growing secular values in society</a:t>
            </a:r>
          </a:p>
          <a:p>
            <a:pPr lvl="1"/>
            <a:r>
              <a:rPr lang="en-US" dirty="0"/>
              <a:t>Visual Art: Realism vs. medieval symbolism, perspective, smooth lines/contours</a:t>
            </a:r>
          </a:p>
          <a:p>
            <a:pPr lvl="1"/>
            <a:r>
              <a:rPr lang="en-US" dirty="0"/>
              <a:t>Music: </a:t>
            </a:r>
          </a:p>
          <a:p>
            <a:pPr lvl="2"/>
            <a:r>
              <a:rPr lang="en-US" dirty="0"/>
              <a:t>Imitative polyphony</a:t>
            </a:r>
          </a:p>
          <a:p>
            <a:pPr lvl="2"/>
            <a:r>
              <a:rPr lang="en-US" dirty="0"/>
              <a:t>Control of dissonance</a:t>
            </a:r>
          </a:p>
          <a:p>
            <a:pPr lvl="2"/>
            <a:r>
              <a:rPr lang="en-US" dirty="0"/>
              <a:t>A cappella ideal</a:t>
            </a:r>
          </a:p>
          <a:p>
            <a:pPr lvl="2"/>
            <a:r>
              <a:rPr lang="en-US" dirty="0"/>
              <a:t>Homorhythm</a:t>
            </a:r>
          </a:p>
          <a:p>
            <a:pPr lvl="2"/>
            <a:r>
              <a:rPr lang="en-US" dirty="0"/>
              <a:t>Cantus firmus</a:t>
            </a:r>
          </a:p>
        </p:txBody>
      </p:sp>
    </p:spTree>
    <p:extLst>
      <p:ext uri="{BB962C8B-B14F-4D97-AF65-F5344CB8AC3E}">
        <p14:creationId xmlns:p14="http://schemas.microsoft.com/office/powerpoint/2010/main" val="176275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D88A92C-0BD1-4D13-9480-9CA5056B10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50E0BE-0A13-43E4-9007-A06960852F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1"/>
            <a:ext cx="6118275" cy="5486400"/>
          </a:xfrm>
          <a:prstGeom prst="rect">
            <a:avLst/>
          </a:prstGeom>
          <a:solidFill>
            <a:schemeClr val="tx2">
              <a:lumMod val="75000"/>
              <a:lumOff val="2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D4A2DD-2C70-8746-BC93-56040838B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389" y="914881"/>
            <a:ext cx="5212188" cy="964407"/>
          </a:xfrm>
        </p:spPr>
        <p:txBody>
          <a:bodyPr>
            <a:normAutofit/>
          </a:bodyPr>
          <a:lstStyle/>
          <a:p>
            <a:pPr algn="ctr"/>
            <a:r>
              <a:rPr lang="en-US" sz="3000"/>
              <a:t>Early renaissance style: Josquin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B124B-7D38-BC47-88D8-D318293CDF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8040" y="2146570"/>
            <a:ext cx="5118965" cy="3754499"/>
          </a:xfrm>
        </p:spPr>
        <p:txBody>
          <a:bodyPr>
            <a:normAutofit/>
          </a:bodyPr>
          <a:lstStyle/>
          <a:p>
            <a:r>
              <a:rPr lang="en-US" dirty="0"/>
              <a:t>Josquin des </a:t>
            </a:r>
            <a:r>
              <a:rPr lang="en-US" dirty="0" err="1"/>
              <a:t>Prez</a:t>
            </a:r>
            <a:r>
              <a:rPr lang="en-US" dirty="0"/>
              <a:t> (c. 1450-1521)</a:t>
            </a:r>
          </a:p>
          <a:p>
            <a:r>
              <a:rPr lang="en-US" dirty="0"/>
              <a:t>Style acquired while serving as a musician in Italian courts</a:t>
            </a:r>
          </a:p>
          <a:p>
            <a:r>
              <a:rPr lang="en-US" dirty="0"/>
              <a:t>Took the Italian style back to France</a:t>
            </a:r>
          </a:p>
          <a:p>
            <a:r>
              <a:rPr lang="en-US" dirty="0"/>
              <a:t>Many motets and masses, as well as secular chansons (songs)</a:t>
            </a:r>
          </a:p>
          <a:p>
            <a:r>
              <a:rPr lang="en-US" dirty="0"/>
              <a:t>Among his masses: the parody Mass: </a:t>
            </a:r>
            <a:r>
              <a:rPr lang="en-US" i="1" dirty="0" err="1"/>
              <a:t>Missa</a:t>
            </a:r>
            <a:r>
              <a:rPr lang="en-US" i="1" dirty="0"/>
              <a:t> Hercules dux </a:t>
            </a:r>
            <a:r>
              <a:rPr lang="en-US" i="1" dirty="0" err="1"/>
              <a:t>Ferrariae</a:t>
            </a:r>
            <a:endParaRPr lang="en-US" i="1" dirty="0"/>
          </a:p>
          <a:p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A picture containing cat&#10;&#10;Description automatically generated">
            <a:extLst>
              <a:ext uri="{FF2B5EF4-FFF2-40B4-BE49-F238E27FC236}">
                <a16:creationId xmlns:a16="http://schemas.microsoft.com/office/drawing/2014/main" id="{F4EC1580-700F-9441-84D9-4C4787610D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41" r="465" b="2"/>
          <a:stretch/>
        </p:blipFill>
        <p:spPr>
          <a:xfrm>
            <a:off x="7467600" y="10"/>
            <a:ext cx="4724400" cy="68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689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B26A3-AB21-5C43-A9AA-78A8D925B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Josquin: </a:t>
            </a:r>
            <a:r>
              <a:rPr lang="en-US" i="1" dirty="0" err="1"/>
              <a:t>Missa</a:t>
            </a:r>
            <a:r>
              <a:rPr lang="en-US" i="1" dirty="0"/>
              <a:t> Hercules dux </a:t>
            </a:r>
            <a:r>
              <a:rPr lang="en-US" i="1" dirty="0" err="1"/>
              <a:t>Ferrariae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57117-21C4-3A45-A7A4-425F6F1EAE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Cantus firmus = pre-conceived (or borrowed) theme that serves as the foundation for a polyphonic sacred composition</a:t>
            </a:r>
          </a:p>
          <a:p>
            <a:r>
              <a:rPr lang="en-US" dirty="0"/>
              <a:t>Josquin’s </a:t>
            </a:r>
            <a:r>
              <a:rPr lang="en-US" i="1" dirty="0" err="1"/>
              <a:t>Missa</a:t>
            </a:r>
            <a:r>
              <a:rPr lang="en-US" i="1" dirty="0"/>
              <a:t> Hercules dux </a:t>
            </a:r>
            <a:r>
              <a:rPr lang="en-US" i="1" dirty="0" err="1"/>
              <a:t>Ferrariae</a:t>
            </a:r>
            <a:r>
              <a:rPr lang="en-US" i="1" dirty="0"/>
              <a:t> </a:t>
            </a:r>
            <a:r>
              <a:rPr lang="en-US" dirty="0"/>
              <a:t>uses an original cantus firmus, not based on a chant or hymn tune, not even sacred in origin.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DF0E99-0229-D042-BB43-9FBDEBB5A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088" y="3979862"/>
            <a:ext cx="7340600" cy="11557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8BAA18-40AF-7D42-A7E7-4AAE52927CB9}"/>
              </a:ext>
            </a:extLst>
          </p:cNvPr>
          <p:cNvSpPr txBox="1"/>
          <p:nvPr/>
        </p:nvSpPr>
        <p:spPr>
          <a:xfrm>
            <a:off x="2628900" y="5086350"/>
            <a:ext cx="688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E                U            E             U         E           A         I          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F4D8ED-F6E1-E644-8BA2-E882AAFBE6F5}"/>
              </a:ext>
            </a:extLst>
          </p:cNvPr>
          <p:cNvSpPr txBox="1"/>
          <p:nvPr/>
        </p:nvSpPr>
        <p:spPr>
          <a:xfrm>
            <a:off x="2514600" y="5551714"/>
            <a:ext cx="6923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HER    -      CU     -   LES         DUX    FE   -     RA  -   RI    -   AE</a:t>
            </a:r>
          </a:p>
        </p:txBody>
      </p:sp>
    </p:spTree>
    <p:extLst>
      <p:ext uri="{BB962C8B-B14F-4D97-AF65-F5344CB8AC3E}">
        <p14:creationId xmlns:p14="http://schemas.microsoft.com/office/powerpoint/2010/main" val="89401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70D10-1EB0-5A4E-ACF3-DBA0689FF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900" y="342900"/>
            <a:ext cx="9486900" cy="685800"/>
          </a:xfrm>
        </p:spPr>
        <p:txBody>
          <a:bodyPr/>
          <a:lstStyle/>
          <a:p>
            <a:r>
              <a:rPr lang="en-US" dirty="0" err="1"/>
              <a:t>Missa</a:t>
            </a:r>
            <a:r>
              <a:rPr lang="en-US" dirty="0"/>
              <a:t> dulce </a:t>
            </a:r>
            <a:r>
              <a:rPr lang="en-US" dirty="0" err="1"/>
              <a:t>domum</a:t>
            </a:r>
            <a:r>
              <a:rPr lang="en-US" dirty="0"/>
              <a:t> </a:t>
            </a:r>
            <a:r>
              <a:rPr lang="en-US" dirty="0" err="1"/>
              <a:t>alabama</a:t>
            </a:r>
            <a:r>
              <a:rPr lang="en-US" dirty="0"/>
              <a:t>: Kyrie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46CEA37-8BA8-9A4C-A94B-BE6E9437BD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2311" y="1470025"/>
            <a:ext cx="8710402" cy="488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459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94949-B58A-AE4B-9753-276932A62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548" y="329814"/>
            <a:ext cx="9486900" cy="1055914"/>
          </a:xfrm>
        </p:spPr>
        <p:txBody>
          <a:bodyPr/>
          <a:lstStyle/>
          <a:p>
            <a:r>
              <a:rPr lang="en-US" dirty="0"/>
              <a:t>Renaissance humanism in Josquin’s </a:t>
            </a:r>
            <a:r>
              <a:rPr lang="en-US" i="1" dirty="0" err="1"/>
              <a:t>ave</a:t>
            </a:r>
            <a:r>
              <a:rPr lang="en-US" i="1" dirty="0"/>
              <a:t> maria, </a:t>
            </a:r>
            <a:r>
              <a:rPr lang="en-US" i="1" dirty="0" err="1"/>
              <a:t>virgo</a:t>
            </a:r>
            <a:r>
              <a:rPr lang="en-US" i="1" dirty="0"/>
              <a:t> serena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AD00C-B36E-074B-8517-392046DC6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2548" y="1665167"/>
            <a:ext cx="9486901" cy="3070119"/>
          </a:xfrm>
        </p:spPr>
        <p:txBody>
          <a:bodyPr/>
          <a:lstStyle/>
          <a:p>
            <a:r>
              <a:rPr lang="en-US" sz="1800" b="1" dirty="0"/>
              <a:t>Texture:</a:t>
            </a:r>
            <a:r>
              <a:rPr lang="en-US" sz="1800" dirty="0"/>
              <a:t> Imitative polyphony in 4 voices (S,A,T,B) with many combinations of duets between two voices, trios for three voices, as well as full 4-part texture = variety and contrast</a:t>
            </a:r>
          </a:p>
          <a:p>
            <a:r>
              <a:rPr lang="en-US" sz="1800" b="1" dirty="0"/>
              <a:t>Text: </a:t>
            </a:r>
            <a:r>
              <a:rPr lang="en-US" sz="1800" dirty="0"/>
              <a:t>A hymn to the Virgin Mary, in praise of her traditional “attributes:”</a:t>
            </a:r>
          </a:p>
          <a:p>
            <a:pPr marL="0" indent="0">
              <a:buNone/>
            </a:pPr>
            <a:r>
              <a:rPr lang="en-US" sz="1800" dirty="0"/>
              <a:t>	her conception, birth, annunciation, purification, assumption</a:t>
            </a:r>
          </a:p>
          <a:p>
            <a:r>
              <a:rPr lang="en-US" sz="1800" b="1" dirty="0"/>
              <a:t>Form:</a:t>
            </a:r>
            <a:r>
              <a:rPr lang="en-US" sz="1800" dirty="0"/>
              <a:t> based on modified strophic text, with traditional preface (“Ave Maria…”) and unusual, personal supplication as coda (“O Mater Dei…”).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713F924-323F-484F-8329-EADB3DC9B8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688903"/>
              </p:ext>
            </p:extLst>
          </p:nvPr>
        </p:nvGraphicFramePr>
        <p:xfrm>
          <a:off x="1171575" y="4005943"/>
          <a:ext cx="9848846" cy="1994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6978">
                  <a:extLst>
                    <a:ext uri="{9D8B030D-6E8A-4147-A177-3AD203B41FA5}">
                      <a16:colId xmlns:a16="http://schemas.microsoft.com/office/drawing/2014/main" val="15388130"/>
                    </a:ext>
                  </a:extLst>
                </a:gridCol>
                <a:gridCol w="1406978">
                  <a:extLst>
                    <a:ext uri="{9D8B030D-6E8A-4147-A177-3AD203B41FA5}">
                      <a16:colId xmlns:a16="http://schemas.microsoft.com/office/drawing/2014/main" val="1433840897"/>
                    </a:ext>
                  </a:extLst>
                </a:gridCol>
                <a:gridCol w="1406978">
                  <a:extLst>
                    <a:ext uri="{9D8B030D-6E8A-4147-A177-3AD203B41FA5}">
                      <a16:colId xmlns:a16="http://schemas.microsoft.com/office/drawing/2014/main" val="3840383019"/>
                    </a:ext>
                  </a:extLst>
                </a:gridCol>
                <a:gridCol w="1406978">
                  <a:extLst>
                    <a:ext uri="{9D8B030D-6E8A-4147-A177-3AD203B41FA5}">
                      <a16:colId xmlns:a16="http://schemas.microsoft.com/office/drawing/2014/main" val="2507564089"/>
                    </a:ext>
                  </a:extLst>
                </a:gridCol>
                <a:gridCol w="1406978">
                  <a:extLst>
                    <a:ext uri="{9D8B030D-6E8A-4147-A177-3AD203B41FA5}">
                      <a16:colId xmlns:a16="http://schemas.microsoft.com/office/drawing/2014/main" val="1196790370"/>
                    </a:ext>
                  </a:extLst>
                </a:gridCol>
                <a:gridCol w="1406978">
                  <a:extLst>
                    <a:ext uri="{9D8B030D-6E8A-4147-A177-3AD203B41FA5}">
                      <a16:colId xmlns:a16="http://schemas.microsoft.com/office/drawing/2014/main" val="3907425247"/>
                    </a:ext>
                  </a:extLst>
                </a:gridCol>
                <a:gridCol w="1406978">
                  <a:extLst>
                    <a:ext uri="{9D8B030D-6E8A-4147-A177-3AD203B41FA5}">
                      <a16:colId xmlns:a16="http://schemas.microsoft.com/office/drawing/2014/main" val="1777638248"/>
                    </a:ext>
                  </a:extLst>
                </a:gridCol>
              </a:tblGrid>
              <a:tr h="744606">
                <a:tc>
                  <a:txBody>
                    <a:bodyPr/>
                    <a:lstStyle/>
                    <a:p>
                      <a:r>
                        <a:rPr lang="en-US" sz="1200" b="0" dirty="0"/>
                        <a:t>Ave Maria…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Ave </a:t>
                      </a:r>
                      <a:r>
                        <a:rPr lang="en-US" sz="1200" b="0" dirty="0" err="1"/>
                        <a:t>cujus</a:t>
                      </a:r>
                      <a:r>
                        <a:rPr lang="en-US" sz="1200" b="0" dirty="0"/>
                        <a:t> </a:t>
                      </a:r>
                      <a:r>
                        <a:rPr lang="en-US" sz="1200" b="0" dirty="0" err="1"/>
                        <a:t>conceptio</a:t>
                      </a:r>
                      <a:r>
                        <a:rPr lang="en-US" sz="1200" b="0" dirty="0"/>
                        <a:t> </a:t>
                      </a:r>
                    </a:p>
                    <a:p>
                      <a:r>
                        <a:rPr lang="en-US" sz="1200" b="0" dirty="0"/>
                        <a:t>[Conception]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Ave </a:t>
                      </a:r>
                      <a:r>
                        <a:rPr lang="en-US" sz="1200" b="0" dirty="0" err="1"/>
                        <a:t>cujus</a:t>
                      </a:r>
                      <a:r>
                        <a:rPr lang="en-US" sz="1200" b="0" dirty="0"/>
                        <a:t> </a:t>
                      </a:r>
                      <a:r>
                        <a:rPr lang="en-US" sz="1200" b="0" dirty="0" err="1"/>
                        <a:t>nativitas</a:t>
                      </a:r>
                      <a:r>
                        <a:rPr lang="en-US" sz="1200" b="0" dirty="0"/>
                        <a:t>…</a:t>
                      </a:r>
                    </a:p>
                    <a:p>
                      <a:r>
                        <a:rPr lang="en-US" sz="1200" b="0" dirty="0"/>
                        <a:t>[Nativity]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Ave pia </a:t>
                      </a:r>
                      <a:r>
                        <a:rPr lang="en-US" sz="1200" b="0" dirty="0" err="1"/>
                        <a:t>humilitas</a:t>
                      </a:r>
                      <a:r>
                        <a:rPr lang="en-US" sz="1200" b="0" dirty="0"/>
                        <a:t>… [Annunciation]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Ave vera </a:t>
                      </a:r>
                      <a:r>
                        <a:rPr lang="en-US" sz="1200" b="0" dirty="0" err="1"/>
                        <a:t>virginitas</a:t>
                      </a:r>
                      <a:r>
                        <a:rPr lang="en-US" sz="1200" b="0" dirty="0"/>
                        <a:t>…</a:t>
                      </a:r>
                    </a:p>
                    <a:p>
                      <a:r>
                        <a:rPr lang="en-US" sz="1200" b="0" dirty="0"/>
                        <a:t>[Purification]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Ave </a:t>
                      </a:r>
                      <a:r>
                        <a:rPr lang="en-US" sz="1200" b="0" dirty="0" err="1"/>
                        <a:t>praeclara</a:t>
                      </a:r>
                      <a:r>
                        <a:rPr lang="en-US" sz="1200" b="0" dirty="0"/>
                        <a:t>..</a:t>
                      </a:r>
                    </a:p>
                    <a:p>
                      <a:r>
                        <a:rPr lang="en-US" sz="1200" b="0" dirty="0"/>
                        <a:t>[Assumption into heaven]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 Mater Dei, memento </a:t>
                      </a:r>
                      <a:r>
                        <a:rPr lang="en-US" sz="1200" b="0" dirty="0" err="1"/>
                        <a:t>mei</a:t>
                      </a:r>
                      <a:r>
                        <a:rPr lang="en-US" sz="1200" b="0" dirty="0"/>
                        <a:t>.</a:t>
                      </a:r>
                    </a:p>
                    <a:p>
                      <a:r>
                        <a:rPr lang="en-US" sz="1200" b="0" dirty="0"/>
                        <a:t>[personal prayer]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831836"/>
                  </a:ext>
                </a:extLst>
              </a:tr>
              <a:tr h="30042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Intro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v.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v.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v.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v.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v.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Coda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704670"/>
                  </a:ext>
                </a:extLst>
              </a:tr>
              <a:tr h="4313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Duple meter</a:t>
                      </a:r>
                    </a:p>
                    <a:p>
                      <a:pPr algn="ctr"/>
                      <a:r>
                        <a:rPr lang="en-US" sz="1400" dirty="0"/>
                        <a:t>Imitative polyphony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Duet, trio, quartet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Duets then 4-v polyphony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Duets, more </a:t>
                      </a:r>
                      <a:r>
                        <a:rPr lang="en-US" sz="1400" dirty="0" err="1"/>
                        <a:t>homorhythmic</a:t>
                      </a:r>
                      <a:r>
                        <a:rPr lang="en-US" sz="1400" dirty="0"/>
                        <a:t> than earlier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Triple meter</a:t>
                      </a:r>
                      <a:endParaRPr lang="en-US" sz="1400" dirty="0"/>
                    </a:p>
                    <a:p>
                      <a:pPr algn="ctr"/>
                      <a:r>
                        <a:rPr lang="en-US" sz="1400" dirty="0" err="1"/>
                        <a:t>Homorhythmic</a:t>
                      </a:r>
                      <a:r>
                        <a:rPr lang="en-US" sz="14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Return to duple meter</a:t>
                      </a:r>
                    </a:p>
                    <a:p>
                      <a:pPr algn="ctr"/>
                      <a:r>
                        <a:rPr lang="en-US" sz="1400" dirty="0"/>
                        <a:t>Polyphonic duets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Longer note values</a:t>
                      </a:r>
                    </a:p>
                    <a:p>
                      <a:pPr algn="ctr"/>
                      <a:r>
                        <a:rPr lang="en-US" sz="1400" dirty="0"/>
                        <a:t>Totally </a:t>
                      </a:r>
                      <a:r>
                        <a:rPr lang="en-US" sz="1400" dirty="0" err="1"/>
                        <a:t>homorhythmic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6420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35244"/>
      </p:ext>
    </p:extLst>
  </p:cSld>
  <p:clrMapOvr>
    <a:masterClrMapping/>
  </p:clrMapOvr>
</p:sld>
</file>

<file path=ppt/theme/theme1.xml><?xml version="1.0" encoding="utf-8"?>
<a:theme xmlns:a="http://schemas.openxmlformats.org/drawingml/2006/main" name="ClassicFrameVTI">
  <a:themeElements>
    <a:clrScheme name="AnalogousFromRegularSeed_2SEEDS">
      <a:dk1>
        <a:srgbClr val="000000"/>
      </a:dk1>
      <a:lt1>
        <a:srgbClr val="FFFFFF"/>
      </a:lt1>
      <a:dk2>
        <a:srgbClr val="412D24"/>
      </a:dk2>
      <a:lt2>
        <a:srgbClr val="E8E5E2"/>
      </a:lt2>
      <a:accent1>
        <a:srgbClr val="3B7FB1"/>
      </a:accent1>
      <a:accent2>
        <a:srgbClr val="46B2B3"/>
      </a:accent2>
      <a:accent3>
        <a:srgbClr val="4D5FC3"/>
      </a:accent3>
      <a:accent4>
        <a:srgbClr val="B13C3B"/>
      </a:accent4>
      <a:accent5>
        <a:srgbClr val="C37F4D"/>
      </a:accent5>
      <a:accent6>
        <a:srgbClr val="B19F3B"/>
      </a:accent6>
      <a:hlink>
        <a:srgbClr val="B7713D"/>
      </a:hlink>
      <a:folHlink>
        <a:srgbClr val="7F7F7F"/>
      </a:folHlink>
    </a:clrScheme>
    <a:fontScheme name="Goudy and Gill Sans">
      <a:majorFont>
        <a:latin typeface="Goudy Old Style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lassicFrameVTI" id="{4FA2A165-EC65-4FB0-B019-8C8876A1D8E3}" vid="{9D78F1F1-8226-42FD-A1A3-975EDF6D60F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460</Words>
  <Application>Microsoft Macintosh PowerPoint</Application>
  <PresentationFormat>Widescreen</PresentationFormat>
  <Paragraphs>65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Century Schoolbook</vt:lpstr>
      <vt:lpstr>Gill Sans MT</vt:lpstr>
      <vt:lpstr>Goudy Old Style</vt:lpstr>
      <vt:lpstr>ClassicFrameVTI</vt:lpstr>
      <vt:lpstr>The Sacred Motet in the Renaissance</vt:lpstr>
      <vt:lpstr>Motet</vt:lpstr>
      <vt:lpstr>Renaissance sacred musical style</vt:lpstr>
      <vt:lpstr>Early renaissance style: Josquin</vt:lpstr>
      <vt:lpstr>Josquin: Missa Hercules dux Ferrariae</vt:lpstr>
      <vt:lpstr>Missa dulce domum alabama: Kyrie</vt:lpstr>
      <vt:lpstr>Renaissance humanism in Josquin’s ave maria, virgo serena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Sacred Motet in the Renaissance</dc:title>
  <dc:creator>Seigel, Lester Charles</dc:creator>
  <cp:lastModifiedBy>Seigel, Lester Charles</cp:lastModifiedBy>
  <cp:revision>7</cp:revision>
  <dcterms:created xsi:type="dcterms:W3CDTF">2020-08-11T21:30:03Z</dcterms:created>
  <dcterms:modified xsi:type="dcterms:W3CDTF">2020-08-12T15:26:32Z</dcterms:modified>
</cp:coreProperties>
</file>