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5"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p:restoredTop sz="96208"/>
  </p:normalViewPr>
  <p:slideViewPr>
    <p:cSldViewPr snapToGrid="0" snapToObjects="1">
      <p:cViewPr varScale="1">
        <p:scale>
          <a:sx n="104" d="100"/>
          <a:sy n="104" d="100"/>
        </p:scale>
        <p:origin x="232" y="7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fld id="{ED291B17-9318-49DB-B28B-6E5994AE9581}" type="datetime1">
              <a:rPr lang="en-US" smtClean="0"/>
              <a:t>8/13/20</a:t>
            </a:fld>
            <a:endParaRPr lang="en-US" dirty="0"/>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4084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ED4963-E985-44C4-B8C4-FDD613B7C2F8}" type="datetime1">
              <a:rPr lang="en-US" smtClean="0"/>
              <a:t>8/13/20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40046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id="{5C74A470-3BD3-4F33-80E5-67E6E87FCBE7}"/>
              </a:ext>
            </a:extLst>
          </p:cNvPr>
          <p:cNvSpPr>
            <a:spLocks noGrp="1"/>
          </p:cNvSpPr>
          <p:nvPr>
            <p:ph type="dt" sz="half" idx="10"/>
          </p:nvPr>
        </p:nvSpPr>
        <p:spPr/>
        <p:txBody>
          <a:bodyPr/>
          <a:lstStyle/>
          <a:p>
            <a:fld id="{ED291B17-9318-49DB-B28B-6E5994AE9581}" type="datetime1">
              <a:rPr lang="en-US" smtClean="0"/>
              <a:t>8/13/20</a:t>
            </a:fld>
            <a:endParaRPr lang="en-US" dirty="0"/>
          </a:p>
        </p:txBody>
      </p:sp>
      <p:sp>
        <p:nvSpPr>
          <p:cNvPr id="12" name="Footer Placeholder 11">
            <a:extLst>
              <a:ext uri="{FF2B5EF4-FFF2-40B4-BE49-F238E27FC236}">
                <a16:creationId xmlns:a16="http://schemas.microsoft.com/office/drawing/2014/main"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80459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fld id="{78DD82B9-B8EE-4375-B6FF-88FA6ABB15D9}" type="datetime1">
              <a:rPr lang="en-US" smtClean="0"/>
              <a:t>8/13/20</a:t>
            </a:fld>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24592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61582016-5696-4A93-887F-BBB3B9002FE5}"/>
              </a:ext>
            </a:extLst>
          </p:cNvPr>
          <p:cNvSpPr>
            <a:spLocks noGrp="1"/>
          </p:cNvSpPr>
          <p:nvPr>
            <p:ph type="dt" sz="half" idx="10"/>
          </p:nvPr>
        </p:nvSpPr>
        <p:spPr/>
        <p:txBody>
          <a:bodyPr/>
          <a:lstStyle/>
          <a:p>
            <a:fld id="{B2497495-0637-405E-AE64-5CC7506D51F5}" type="datetime1">
              <a:rPr lang="en-US" smtClean="0"/>
              <a:t>8/13/20</a:t>
            </a:fld>
            <a:endParaRPr lang="en-US" dirty="0"/>
          </a:p>
        </p:txBody>
      </p:sp>
      <p:sp>
        <p:nvSpPr>
          <p:cNvPr id="9" name="Footer Placeholder 8">
            <a:extLst>
              <a:ext uri="{FF2B5EF4-FFF2-40B4-BE49-F238E27FC236}">
                <a16:creationId xmlns:a16="http://schemas.microsoft.com/office/drawing/2014/main"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70649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BFFD690-9426-415D-8B65-26881E07B2D4}" type="datetime1">
              <a:rPr lang="en-US" smtClean="0"/>
              <a:t>8/13/20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75921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C4989A-474C-40DE-95B9-011C28B71673}" type="datetime1">
              <a:rPr lang="en-US" smtClean="0"/>
              <a:t>8/13/20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773471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DB4ED54-5B5E-4A04-93D3-5772E3CE3818}" type="datetime1">
              <a:rPr lang="en-US" smtClean="0"/>
              <a:t>8/13/20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241355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DE50D6-574B-40AF-946F-D52A04ADE379}" type="datetime1">
              <a:rPr lang="en-US" smtClean="0"/>
              <a:t>8/13/20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2946194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fld id="{D82884F1-FFEA-405F-9602-3DCA865EDA4E}" type="datetime1">
              <a:rPr lang="en-US" smtClean="0"/>
              <a:t>8/13/20</a:t>
            </a:fld>
            <a:endParaRPr lang="en-US" dirty="0"/>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4252101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18DB4A-8810-4A10-AD5C-D5E2C667F5B3}" type="datetime1">
              <a:rPr lang="en-US" smtClean="0"/>
              <a:t>8/13/20</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40671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ED291B17-9318-49DB-B28B-6E5994AE9581}" type="datetime1">
              <a:rPr lang="en-US" smtClean="0"/>
              <a:t>8/13/20</a:t>
            </a:fld>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186348592"/>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74" r:id="rId6"/>
    <p:sldLayoutId id="2147483769" r:id="rId7"/>
    <p:sldLayoutId id="2147483770" r:id="rId8"/>
    <p:sldLayoutId id="2147483771" r:id="rId9"/>
    <p:sldLayoutId id="2147483773" r:id="rId10"/>
    <p:sldLayoutId id="2147483772" r:id="rId11"/>
  </p:sldLayoutIdLst>
  <p:hf sldNum="0" hdr="0" ftr="0" dt="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6">
            <a:extLst>
              <a:ext uri="{FF2B5EF4-FFF2-40B4-BE49-F238E27FC236}">
                <a16:creationId xmlns:a16="http://schemas.microsoft.com/office/drawing/2014/main" id="{6B695AA2-4B70-477F-AF90-536B720A1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clock, building, organ, mounted&#10;&#10;Description automatically generated">
            <a:extLst>
              <a:ext uri="{FF2B5EF4-FFF2-40B4-BE49-F238E27FC236}">
                <a16:creationId xmlns:a16="http://schemas.microsoft.com/office/drawing/2014/main" id="{059308A9-784E-CA41-9C3D-4EB104026670}"/>
              </a:ext>
            </a:extLst>
          </p:cNvPr>
          <p:cNvPicPr>
            <a:picLocks noChangeAspect="1"/>
          </p:cNvPicPr>
          <p:nvPr/>
        </p:nvPicPr>
        <p:blipFill rotWithShape="1">
          <a:blip r:embed="rId2">
            <a:alphaModFix/>
          </a:blip>
          <a:srcRect t="5235" b="9537"/>
          <a:stretch/>
        </p:blipFill>
        <p:spPr>
          <a:xfrm>
            <a:off x="3" y="-22"/>
            <a:ext cx="12191997" cy="6858022"/>
          </a:xfrm>
          <a:prstGeom prst="rect">
            <a:avLst/>
          </a:prstGeom>
        </p:spPr>
      </p:pic>
      <p:sp>
        <p:nvSpPr>
          <p:cNvPr id="22" name="Rectangle 18">
            <a:extLst>
              <a:ext uri="{FF2B5EF4-FFF2-40B4-BE49-F238E27FC236}">
                <a16:creationId xmlns:a16="http://schemas.microsoft.com/office/drawing/2014/main" id="{E2EDC3F9-BBE3-45A8-BBC7-E154E21D9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07" y="3090890"/>
            <a:ext cx="12188952" cy="3767110"/>
          </a:xfrm>
          <a:prstGeom prst="rect">
            <a:avLst/>
          </a:prstGeom>
          <a:gradFill>
            <a:gsLst>
              <a:gs pos="42000">
                <a:schemeClr val="tx1">
                  <a:alpha val="23000"/>
                </a:schemeClr>
              </a:gs>
              <a:gs pos="0">
                <a:schemeClr val="tx1">
                  <a:alpha val="0"/>
                </a:schemeClr>
              </a:gs>
              <a:gs pos="100000">
                <a:schemeClr val="tx1">
                  <a:alpha val="3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A136A0-A3D8-1644-9655-E9AB47B3D707}"/>
              </a:ext>
            </a:extLst>
          </p:cNvPr>
          <p:cNvSpPr>
            <a:spLocks noGrp="1"/>
          </p:cNvSpPr>
          <p:nvPr>
            <p:ph type="ctrTitle"/>
          </p:nvPr>
        </p:nvSpPr>
        <p:spPr>
          <a:xfrm>
            <a:off x="965201" y="3591034"/>
            <a:ext cx="10225530" cy="1475013"/>
          </a:xfrm>
        </p:spPr>
        <p:txBody>
          <a:bodyPr>
            <a:normAutofit/>
          </a:bodyPr>
          <a:lstStyle/>
          <a:p>
            <a:r>
              <a:rPr lang="en-US" sz="4000">
                <a:solidFill>
                  <a:schemeClr val="bg1"/>
                </a:solidFill>
                <a:latin typeface="Century Schoolbook" panose="02040604050505020304" pitchFamily="18" charset="0"/>
              </a:rPr>
              <a:t>The Lutheran Cantata in the Baroque Era</a:t>
            </a:r>
          </a:p>
        </p:txBody>
      </p:sp>
      <p:sp>
        <p:nvSpPr>
          <p:cNvPr id="3" name="Subtitle 2">
            <a:extLst>
              <a:ext uri="{FF2B5EF4-FFF2-40B4-BE49-F238E27FC236}">
                <a16:creationId xmlns:a16="http://schemas.microsoft.com/office/drawing/2014/main" id="{6C3B6034-FA81-8447-B8E0-5FE6471B1DD6}"/>
              </a:ext>
            </a:extLst>
          </p:cNvPr>
          <p:cNvSpPr>
            <a:spLocks noGrp="1"/>
          </p:cNvSpPr>
          <p:nvPr>
            <p:ph type="subTitle" idx="1"/>
          </p:nvPr>
        </p:nvSpPr>
        <p:spPr>
          <a:xfrm>
            <a:off x="965200" y="5066048"/>
            <a:ext cx="10225530" cy="590321"/>
          </a:xfrm>
        </p:spPr>
        <p:txBody>
          <a:bodyPr>
            <a:normAutofit/>
          </a:bodyPr>
          <a:lstStyle/>
          <a:p>
            <a:r>
              <a:rPr lang="en-US">
                <a:solidFill>
                  <a:schemeClr val="bg1"/>
                </a:solidFill>
                <a:latin typeface="Century Schoolbook" panose="02040604050505020304" pitchFamily="18" charset="0"/>
              </a:rPr>
              <a:t>MU 121 Introduction to Music – Class 10</a:t>
            </a:r>
          </a:p>
        </p:txBody>
      </p:sp>
    </p:spTree>
    <p:extLst>
      <p:ext uri="{BB962C8B-B14F-4D97-AF65-F5344CB8AC3E}">
        <p14:creationId xmlns:p14="http://schemas.microsoft.com/office/powerpoint/2010/main" val="4007391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858DF7D-C2D0-4B03-A7A0-2F06B789E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B26B711-3121-40B0-8377-A64F3DC00C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645C4D3D-ABBA-4B4E-93E5-01E3437198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98DDD5E5-0097-4C6C-B266-5732EDA96C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8952EF87-C74F-4D3F-9CAD-EEA1733C9B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597643"/>
            <a:ext cx="3703320" cy="5792922"/>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37C0DB22-E888-9A48-AAE3-8F065C476CBC}"/>
              </a:ext>
            </a:extLst>
          </p:cNvPr>
          <p:cNvSpPr>
            <a:spLocks noGrp="1"/>
          </p:cNvSpPr>
          <p:nvPr>
            <p:ph type="title"/>
          </p:nvPr>
        </p:nvSpPr>
        <p:spPr>
          <a:xfrm>
            <a:off x="771148" y="1037967"/>
            <a:ext cx="3054091" cy="4709131"/>
          </a:xfrm>
        </p:spPr>
        <p:txBody>
          <a:bodyPr anchor="ctr">
            <a:normAutofit/>
          </a:bodyPr>
          <a:lstStyle/>
          <a:p>
            <a:r>
              <a:rPr lang="en-US">
                <a:solidFill>
                  <a:srgbClr val="FFFEFF"/>
                </a:solidFill>
                <a:latin typeface="Century Schoolbook" panose="02040604050505020304" pitchFamily="18" charset="0"/>
              </a:rPr>
              <a:t>Music in the Lutheran protestant tradition</a:t>
            </a:r>
          </a:p>
        </p:txBody>
      </p:sp>
      <p:sp>
        <p:nvSpPr>
          <p:cNvPr id="3" name="Content Placeholder 2">
            <a:extLst>
              <a:ext uri="{FF2B5EF4-FFF2-40B4-BE49-F238E27FC236}">
                <a16:creationId xmlns:a16="http://schemas.microsoft.com/office/drawing/2014/main" id="{D632CE83-5E1A-364A-B3EC-6E316BF11CDF}"/>
              </a:ext>
            </a:extLst>
          </p:cNvPr>
          <p:cNvSpPr>
            <a:spLocks noGrp="1"/>
          </p:cNvSpPr>
          <p:nvPr>
            <p:ph idx="1"/>
          </p:nvPr>
        </p:nvSpPr>
        <p:spPr>
          <a:xfrm>
            <a:off x="4534935" y="1037968"/>
            <a:ext cx="6725899" cy="4820832"/>
          </a:xfrm>
        </p:spPr>
        <p:txBody>
          <a:bodyPr>
            <a:normAutofit/>
          </a:bodyPr>
          <a:lstStyle/>
          <a:p>
            <a:r>
              <a:rPr lang="en-US" dirty="0"/>
              <a:t>What were the musical reforms resulting from Luther’s Protestant movement from the Catholic church?</a:t>
            </a:r>
          </a:p>
          <a:p>
            <a:r>
              <a:rPr lang="en-US" dirty="0"/>
              <a:t>Ways Luther’s ideals became realized:</a:t>
            </a:r>
          </a:p>
          <a:p>
            <a:pPr lvl="1"/>
            <a:r>
              <a:rPr lang="en-US" dirty="0"/>
              <a:t>How do you encourage congregational singing in worship?</a:t>
            </a:r>
          </a:p>
          <a:p>
            <a:pPr lvl="1"/>
            <a:r>
              <a:rPr lang="en-US" dirty="0"/>
              <a:t>The Lutheran chorale:</a:t>
            </a:r>
          </a:p>
          <a:p>
            <a:pPr lvl="2"/>
            <a:r>
              <a:rPr lang="en-US" dirty="0"/>
              <a:t>Melodies that are easy to sing, memorable</a:t>
            </a:r>
          </a:p>
          <a:p>
            <a:pPr lvl="2"/>
            <a:r>
              <a:rPr lang="en-US" dirty="0"/>
              <a:t>Regularly-recurring rhythms and simple form</a:t>
            </a:r>
          </a:p>
          <a:p>
            <a:pPr lvl="2"/>
            <a:r>
              <a:rPr lang="en-US" dirty="0"/>
              <a:t>Texture that is homophonic, with melody in soprano voice</a:t>
            </a:r>
          </a:p>
          <a:p>
            <a:pPr lvl="2"/>
            <a:r>
              <a:rPr lang="en-US" dirty="0"/>
              <a:t>Words in the vernacular language, clearly understood and readable by the congregation</a:t>
            </a:r>
          </a:p>
          <a:p>
            <a:pPr lvl="2"/>
            <a:r>
              <a:rPr lang="en-US" dirty="0"/>
              <a:t>Texts that disseminate Protestant Christian doctrine, including biblical knowledge, evangelism, etc.</a:t>
            </a:r>
          </a:p>
        </p:txBody>
      </p:sp>
    </p:spTree>
    <p:extLst>
      <p:ext uri="{BB962C8B-B14F-4D97-AF65-F5344CB8AC3E}">
        <p14:creationId xmlns:p14="http://schemas.microsoft.com/office/powerpoint/2010/main" val="2048255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82363-C2F0-1D44-A22E-6F415573F03A}"/>
              </a:ext>
            </a:extLst>
          </p:cNvPr>
          <p:cNvSpPr>
            <a:spLocks noGrp="1"/>
          </p:cNvSpPr>
          <p:nvPr>
            <p:ph type="title"/>
          </p:nvPr>
        </p:nvSpPr>
        <p:spPr>
          <a:xfrm>
            <a:off x="581192" y="702156"/>
            <a:ext cx="11029616" cy="926947"/>
          </a:xfrm>
        </p:spPr>
        <p:txBody>
          <a:bodyPr>
            <a:normAutofit fontScale="90000"/>
          </a:bodyPr>
          <a:lstStyle/>
          <a:p>
            <a:r>
              <a:rPr lang="en-US" dirty="0">
                <a:latin typeface="Century Schoolbook" panose="02040604050505020304" pitchFamily="18" charset="0"/>
              </a:rPr>
              <a:t>A Lutheran chorale: </a:t>
            </a:r>
            <a:r>
              <a:rPr lang="en-US" cap="none" dirty="0">
                <a:latin typeface="Century Schoolbook" panose="02040604050505020304" pitchFamily="18" charset="0"/>
              </a:rPr>
              <a:t>”Sleepers, wake! A Voice is calling”</a:t>
            </a:r>
            <a:r>
              <a:rPr lang="en-US" dirty="0">
                <a:latin typeface="Century Schoolbook" panose="02040604050505020304" pitchFamily="18" charset="0"/>
              </a:rPr>
              <a:t> </a:t>
            </a:r>
            <a:br>
              <a:rPr lang="en-US" dirty="0">
                <a:latin typeface="Century Schoolbook" panose="02040604050505020304" pitchFamily="18" charset="0"/>
              </a:rPr>
            </a:br>
            <a:r>
              <a:rPr lang="en-US" dirty="0">
                <a:latin typeface="Century Schoolbook" panose="02040604050505020304" pitchFamily="18" charset="0"/>
              </a:rPr>
              <a:t>(</a:t>
            </a:r>
            <a:r>
              <a:rPr lang="en-US" i="1" cap="none" dirty="0" err="1">
                <a:latin typeface="Century Schoolbook" panose="02040604050505020304" pitchFamily="18" charset="0"/>
              </a:rPr>
              <a:t>Wachet</a:t>
            </a:r>
            <a:r>
              <a:rPr lang="en-US" i="1" cap="none" dirty="0">
                <a:latin typeface="Century Schoolbook" panose="02040604050505020304" pitchFamily="18" charset="0"/>
              </a:rPr>
              <a:t> auf, </a:t>
            </a:r>
            <a:r>
              <a:rPr lang="en-US" i="1" cap="none" dirty="0" err="1">
                <a:latin typeface="Century Schoolbook" panose="02040604050505020304" pitchFamily="18" charset="0"/>
              </a:rPr>
              <a:t>ruft</a:t>
            </a:r>
            <a:r>
              <a:rPr lang="en-US" i="1" cap="none" dirty="0">
                <a:latin typeface="Century Schoolbook" panose="02040604050505020304" pitchFamily="18" charset="0"/>
              </a:rPr>
              <a:t> </a:t>
            </a:r>
            <a:r>
              <a:rPr lang="en-US" i="1" cap="none" dirty="0" err="1">
                <a:latin typeface="Century Schoolbook" panose="02040604050505020304" pitchFamily="18" charset="0"/>
              </a:rPr>
              <a:t>uns</a:t>
            </a:r>
            <a:r>
              <a:rPr lang="en-US" i="1" cap="none" dirty="0">
                <a:latin typeface="Century Schoolbook" panose="02040604050505020304" pitchFamily="18" charset="0"/>
              </a:rPr>
              <a:t> die </a:t>
            </a:r>
            <a:r>
              <a:rPr lang="en-US" i="1" cap="none" dirty="0" err="1">
                <a:latin typeface="Century Schoolbook" panose="02040604050505020304" pitchFamily="18" charset="0"/>
              </a:rPr>
              <a:t>Stimme</a:t>
            </a:r>
            <a:r>
              <a:rPr lang="en-US" cap="none" dirty="0">
                <a:latin typeface="Century Schoolbook" panose="02040604050505020304" pitchFamily="18" charset="0"/>
              </a:rPr>
              <a:t>)    Composer: Philipp Nicolai, 1599</a:t>
            </a:r>
            <a:endParaRPr lang="en-US" dirty="0">
              <a:latin typeface="Century Schoolbook" panose="02040604050505020304" pitchFamily="18" charset="0"/>
            </a:endParaRPr>
          </a:p>
        </p:txBody>
      </p:sp>
      <p:pic>
        <p:nvPicPr>
          <p:cNvPr id="4" name="Content Placeholder 3">
            <a:extLst>
              <a:ext uri="{FF2B5EF4-FFF2-40B4-BE49-F238E27FC236}">
                <a16:creationId xmlns:a16="http://schemas.microsoft.com/office/drawing/2014/main" id="{EEB9EBE4-641B-6842-ACDF-77A440E94993}"/>
              </a:ext>
            </a:extLst>
          </p:cNvPr>
          <p:cNvPicPr>
            <a:picLocks noGrp="1" noChangeAspect="1"/>
          </p:cNvPicPr>
          <p:nvPr>
            <p:ph idx="1"/>
          </p:nvPr>
        </p:nvPicPr>
        <p:blipFill>
          <a:blip r:embed="rId2"/>
          <a:stretch>
            <a:fillRect/>
          </a:stretch>
        </p:blipFill>
        <p:spPr>
          <a:xfrm>
            <a:off x="1866312" y="1832922"/>
            <a:ext cx="8459376" cy="4477351"/>
          </a:xfrm>
          <a:prstGeom prst="rect">
            <a:avLst/>
          </a:prstGeom>
        </p:spPr>
      </p:pic>
    </p:spTree>
    <p:extLst>
      <p:ext uri="{BB962C8B-B14F-4D97-AF65-F5344CB8AC3E}">
        <p14:creationId xmlns:p14="http://schemas.microsoft.com/office/powerpoint/2010/main" val="24685738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D1F1056-9A78-4FBC-9404-54512B6B58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BC44365-9786-334D-92C5-3ED5D3E574AF}"/>
              </a:ext>
            </a:extLst>
          </p:cNvPr>
          <p:cNvSpPr>
            <a:spLocks noGrp="1"/>
          </p:cNvSpPr>
          <p:nvPr>
            <p:ph type="title"/>
          </p:nvPr>
        </p:nvSpPr>
        <p:spPr>
          <a:xfrm>
            <a:off x="581192" y="702156"/>
            <a:ext cx="10679642" cy="590616"/>
          </a:xfrm>
        </p:spPr>
        <p:txBody>
          <a:bodyPr>
            <a:normAutofit/>
          </a:bodyPr>
          <a:lstStyle/>
          <a:p>
            <a:pPr algn="ctr"/>
            <a:r>
              <a:rPr lang="en-US" cap="none" dirty="0">
                <a:solidFill>
                  <a:schemeClr val="accent1"/>
                </a:solidFill>
                <a:latin typeface="Century Schoolbook" panose="02040604050505020304" pitchFamily="18" charset="0"/>
              </a:rPr>
              <a:t>The German Lutheran Cantata as a “Musical Sermon”</a:t>
            </a:r>
          </a:p>
        </p:txBody>
      </p:sp>
      <p:sp>
        <p:nvSpPr>
          <p:cNvPr id="10" name="Rectangle 9">
            <a:extLst>
              <a:ext uri="{FF2B5EF4-FFF2-40B4-BE49-F238E27FC236}">
                <a16:creationId xmlns:a16="http://schemas.microsoft.com/office/drawing/2014/main" id="{9659E4B7-86DE-4B00-A707-DD85CE5DB3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457201"/>
            <a:ext cx="11298933" cy="9144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9B82BB70-4494-8F42-80F8-C7EAE4491275}"/>
              </a:ext>
            </a:extLst>
          </p:cNvPr>
          <p:cNvSpPr>
            <a:spLocks noGrp="1"/>
          </p:cNvSpPr>
          <p:nvPr>
            <p:ph idx="1"/>
          </p:nvPr>
        </p:nvSpPr>
        <p:spPr>
          <a:xfrm>
            <a:off x="446533" y="2049516"/>
            <a:ext cx="10978212" cy="4666593"/>
          </a:xfrm>
        </p:spPr>
        <p:txBody>
          <a:bodyPr>
            <a:normAutofit fontScale="77500" lnSpcReduction="20000"/>
          </a:bodyPr>
          <a:lstStyle/>
          <a:p>
            <a:pPr>
              <a:lnSpc>
                <a:spcPct val="100000"/>
              </a:lnSpc>
            </a:pPr>
            <a:r>
              <a:rPr lang="en-US" sz="2400" dirty="0"/>
              <a:t>Luther “reformed” the traditional Catholic Mass and Offices, yet used them as models for Protestant worship</a:t>
            </a:r>
          </a:p>
          <a:p>
            <a:pPr>
              <a:lnSpc>
                <a:spcPct val="100000"/>
              </a:lnSpc>
            </a:pPr>
            <a:r>
              <a:rPr lang="en-US" sz="2400" dirty="0"/>
              <a:t>Catholic Mass became “The Lord’s Supper,” retaining some of the sung Ordinary movements of the Mass (Kyrie, Gloria, Sanctus, Agnus Dei)</a:t>
            </a:r>
          </a:p>
          <a:p>
            <a:pPr>
              <a:lnSpc>
                <a:spcPct val="100000"/>
              </a:lnSpc>
            </a:pPr>
            <a:r>
              <a:rPr lang="en-US" sz="2400" dirty="0"/>
              <a:t>Protestant services were lengthy, stressed the sermon as an instructive and homiletical opportunity. The proclaimed Scriptures (Hebrew Scriptures, Epistles and Gospel readings, Sermon) became equal with Communion in importance. Likewise, the Cantata, as a musical “sermon,” was a significant part of the service. Of course, all were in German, the vernacular.</a:t>
            </a:r>
          </a:p>
          <a:p>
            <a:pPr>
              <a:lnSpc>
                <a:spcPct val="100000"/>
              </a:lnSpc>
            </a:pPr>
            <a:r>
              <a:rPr lang="en-US" sz="2400" dirty="0"/>
              <a:t>Cantatas were multi-movement, with choir, soloists, and a small orchestra, composed in the style of the opera of the day, with arias, recitatives, and choruses. Length could run 20-30 minutes on average.</a:t>
            </a:r>
          </a:p>
          <a:p>
            <a:pPr>
              <a:lnSpc>
                <a:spcPct val="100000"/>
              </a:lnSpc>
            </a:pPr>
            <a:r>
              <a:rPr lang="en-US" sz="2400" dirty="0"/>
              <a:t>Cantatas were frequently based on a </a:t>
            </a:r>
            <a:r>
              <a:rPr lang="en-US" sz="2400" b="1" dirty="0"/>
              <a:t>cantus firmus</a:t>
            </a:r>
            <a:r>
              <a:rPr lang="en-US" sz="2400" dirty="0"/>
              <a:t>, as Renaissance Masses did, but the </a:t>
            </a:r>
            <a:r>
              <a:rPr lang="en-US" sz="2400" i="1" dirty="0"/>
              <a:t>cantus </a:t>
            </a:r>
            <a:r>
              <a:rPr lang="en-US" sz="2400" i="1" dirty="0" err="1"/>
              <a:t>firmi</a:t>
            </a:r>
            <a:r>
              <a:rPr lang="en-US" sz="2400" i="1" dirty="0"/>
              <a:t> </a:t>
            </a:r>
            <a:r>
              <a:rPr lang="en-US" sz="2400" dirty="0"/>
              <a:t>of the Cantatas were usually a familiar Lutheran chorale melody on a given topic, often tied to the liturgical season. Cantatas composed for Sundays and major feasts, and also for minor occasions and even some secular occasions, such as “</a:t>
            </a:r>
            <a:r>
              <a:rPr lang="en-US" sz="2400" dirty="0" err="1"/>
              <a:t>Wachet</a:t>
            </a:r>
            <a:r>
              <a:rPr lang="en-US" sz="2400" dirty="0"/>
              <a:t> auf!,” which referenced Matthew 25, the parable of the wise and foolish maidens, the traditional Gospel reading for the Sunday prior to Advent in the fall (usually late November).</a:t>
            </a:r>
          </a:p>
          <a:p>
            <a:pPr>
              <a:lnSpc>
                <a:spcPct val="100000"/>
              </a:lnSpc>
            </a:pPr>
            <a:endParaRPr lang="en-US" sz="2400" dirty="0"/>
          </a:p>
          <a:p>
            <a:pPr>
              <a:lnSpc>
                <a:spcPct val="100000"/>
              </a:lnSpc>
            </a:pPr>
            <a:endParaRPr lang="en-US" sz="1400" dirty="0"/>
          </a:p>
          <a:p>
            <a:pPr>
              <a:lnSpc>
                <a:spcPct val="100000"/>
              </a:lnSpc>
            </a:pPr>
            <a:endParaRPr lang="en-US" sz="1400" dirty="0"/>
          </a:p>
        </p:txBody>
      </p:sp>
    </p:spTree>
    <p:extLst>
      <p:ext uri="{BB962C8B-B14F-4D97-AF65-F5344CB8AC3E}">
        <p14:creationId xmlns:p14="http://schemas.microsoft.com/office/powerpoint/2010/main" val="3496644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63578-7B91-874B-A247-3450569C6348}"/>
              </a:ext>
            </a:extLst>
          </p:cNvPr>
          <p:cNvSpPr>
            <a:spLocks noGrp="1"/>
          </p:cNvSpPr>
          <p:nvPr>
            <p:ph type="title"/>
          </p:nvPr>
        </p:nvSpPr>
        <p:spPr>
          <a:xfrm>
            <a:off x="581192" y="702156"/>
            <a:ext cx="11029616" cy="560114"/>
          </a:xfrm>
        </p:spPr>
        <p:txBody>
          <a:bodyPr/>
          <a:lstStyle/>
          <a:p>
            <a:r>
              <a:rPr lang="en-US" i="1" cap="none" dirty="0">
                <a:latin typeface="Times New Roman" panose="02020603050405020304" pitchFamily="18" charset="0"/>
                <a:cs typeface="Times New Roman" panose="02020603050405020304" pitchFamily="18" charset="0"/>
              </a:rPr>
              <a:t>Cantata no. 140, “</a:t>
            </a:r>
            <a:r>
              <a:rPr lang="en-US" i="1" cap="none" dirty="0" err="1">
                <a:latin typeface="Times New Roman" panose="02020603050405020304" pitchFamily="18" charset="0"/>
                <a:cs typeface="Times New Roman" panose="02020603050405020304" pitchFamily="18" charset="0"/>
              </a:rPr>
              <a:t>Wachet</a:t>
            </a:r>
            <a:r>
              <a:rPr lang="en-US" i="1" cap="none" dirty="0">
                <a:latin typeface="Times New Roman" panose="02020603050405020304" pitchFamily="18" charset="0"/>
                <a:cs typeface="Times New Roman" panose="02020603050405020304" pitchFamily="18" charset="0"/>
              </a:rPr>
              <a:t> Auf,” </a:t>
            </a:r>
            <a:r>
              <a:rPr lang="en-US" cap="none" dirty="0">
                <a:latin typeface="Times New Roman" panose="02020603050405020304" pitchFamily="18" charset="0"/>
                <a:cs typeface="Times New Roman" panose="02020603050405020304" pitchFamily="18" charset="0"/>
              </a:rPr>
              <a:t>by Johann Sebastian Bach</a:t>
            </a:r>
          </a:p>
        </p:txBody>
      </p:sp>
      <p:sp>
        <p:nvSpPr>
          <p:cNvPr id="3" name="Content Placeholder 2">
            <a:extLst>
              <a:ext uri="{FF2B5EF4-FFF2-40B4-BE49-F238E27FC236}">
                <a16:creationId xmlns:a16="http://schemas.microsoft.com/office/drawing/2014/main" id="{D0AF3C93-3EF3-2742-B3D1-8CBA02DCA142}"/>
              </a:ext>
            </a:extLst>
          </p:cNvPr>
          <p:cNvSpPr>
            <a:spLocks noGrp="1"/>
          </p:cNvSpPr>
          <p:nvPr>
            <p:ph idx="1"/>
          </p:nvPr>
        </p:nvSpPr>
        <p:spPr>
          <a:xfrm>
            <a:off x="581192" y="1401417"/>
            <a:ext cx="11029615" cy="4573933"/>
          </a:xfrm>
        </p:spPr>
        <p:txBody>
          <a:bodyPr anchor="t">
            <a:normAutofit fontScale="92500" lnSpcReduction="10000"/>
          </a:bodyPr>
          <a:lstStyle/>
          <a:p>
            <a:r>
              <a:rPr lang="en-US" dirty="0"/>
              <a:t>Genre: Lutheran Cantata in 7 movements, based on the chorale by Philip Nicolai, from around 1731.</a:t>
            </a:r>
          </a:p>
          <a:p>
            <a:r>
              <a:rPr lang="en-US" dirty="0"/>
              <a:t>Performing forces: Choir, soprano, tenor and bass soloists, 2 oboes, Violins, Violas, Cellos, Bass and Organ</a:t>
            </a:r>
          </a:p>
          <a:p>
            <a:r>
              <a:rPr lang="en-US" dirty="0"/>
              <a:t>Movements in order:</a:t>
            </a:r>
          </a:p>
          <a:p>
            <a:pPr marL="324000" lvl="1" indent="0">
              <a:buNone/>
            </a:pPr>
            <a:r>
              <a:rPr lang="en-US" sz="1800" dirty="0"/>
              <a:t>1. </a:t>
            </a:r>
            <a:r>
              <a:rPr lang="en-US" sz="1800" b="1" dirty="0"/>
              <a:t>Chorale fantasia </a:t>
            </a:r>
            <a:r>
              <a:rPr lang="en-US" sz="1800" dirty="0"/>
              <a:t>(verse 1 of the chorale); sopranos have cantus firmus (melody) in slow values with imitative counterpoint in the other three sections and full orchestral accompaniment with characteristic “dotted-rhythm” accompaniment, in tonic key (E-flat Major)</a:t>
            </a:r>
          </a:p>
          <a:p>
            <a:pPr marL="324000" lvl="1" indent="0">
              <a:buNone/>
            </a:pPr>
            <a:r>
              <a:rPr lang="en-US" sz="1800" dirty="0"/>
              <a:t>2. </a:t>
            </a:r>
            <a:r>
              <a:rPr lang="en-US" sz="1800" b="1" dirty="0"/>
              <a:t>Tenor solo recitative </a:t>
            </a:r>
            <a:r>
              <a:rPr lang="en-US" sz="1800" dirty="0"/>
              <a:t>(sung speech with light accompaniment), in key of C minor (the related minor of E-Flat Major)</a:t>
            </a:r>
          </a:p>
          <a:p>
            <a:pPr marL="324000" lvl="1" indent="0">
              <a:buNone/>
            </a:pPr>
            <a:r>
              <a:rPr lang="en-US" sz="1800" dirty="0"/>
              <a:t>3. </a:t>
            </a:r>
            <a:r>
              <a:rPr lang="en-US" sz="1800" b="1" dirty="0"/>
              <a:t>Aria</a:t>
            </a:r>
            <a:r>
              <a:rPr lang="en-US" sz="1800" dirty="0"/>
              <a:t>: A duet for Soprano and Bass, (Bride and Bridegroom), in key of C minor.</a:t>
            </a:r>
          </a:p>
          <a:p>
            <a:pPr marL="324000" lvl="1" indent="0">
              <a:buNone/>
            </a:pPr>
            <a:r>
              <a:rPr lang="en-US" sz="1800" dirty="0"/>
              <a:t>4</a:t>
            </a:r>
            <a:r>
              <a:rPr lang="en-US" sz="1800" b="1" dirty="0"/>
              <a:t>. Unison Chorale </a:t>
            </a:r>
            <a:r>
              <a:rPr lang="en-US" sz="1800" dirty="0"/>
              <a:t>verse (verse 2 of the chorale), in E-Flat Major (tonic), in a 3-part trio texture: violas, tenor section, and bass (+organ)</a:t>
            </a:r>
          </a:p>
          <a:p>
            <a:pPr marL="324000" lvl="1" indent="0">
              <a:buNone/>
            </a:pPr>
            <a:r>
              <a:rPr lang="en-US" sz="1800" dirty="0"/>
              <a:t>5. </a:t>
            </a:r>
            <a:r>
              <a:rPr lang="en-US" sz="1800" b="1" dirty="0"/>
              <a:t>Bass solo recitative</a:t>
            </a:r>
            <a:r>
              <a:rPr lang="en-US" sz="1800" dirty="0"/>
              <a:t>, modulates key from E-Flat Major to B-Flat Major</a:t>
            </a:r>
          </a:p>
          <a:p>
            <a:pPr marL="324000" lvl="1" indent="0">
              <a:buNone/>
            </a:pPr>
            <a:r>
              <a:rPr lang="en-US" sz="1800" dirty="0"/>
              <a:t>6. </a:t>
            </a:r>
            <a:r>
              <a:rPr lang="en-US" sz="1800" b="1" dirty="0"/>
              <a:t>Aria</a:t>
            </a:r>
            <a:r>
              <a:rPr lang="en-US" sz="1800" dirty="0"/>
              <a:t>: A duet for Soprano and Bass, in B-Flat Major (closely-related key to E-Flat Major)</a:t>
            </a:r>
          </a:p>
          <a:p>
            <a:pPr marL="324000" lvl="1" indent="0">
              <a:buNone/>
            </a:pPr>
            <a:r>
              <a:rPr lang="en-US" sz="1800" dirty="0"/>
              <a:t>7. </a:t>
            </a:r>
            <a:r>
              <a:rPr lang="en-US" sz="1800" b="1" dirty="0"/>
              <a:t>Final chorale </a:t>
            </a:r>
            <a:r>
              <a:rPr lang="en-US" sz="1800" dirty="0"/>
              <a:t>for the Choir and orchestra, (verse 3 of the chorale), in E-Flat Major</a:t>
            </a:r>
          </a:p>
        </p:txBody>
      </p:sp>
    </p:spTree>
    <p:extLst>
      <p:ext uri="{BB962C8B-B14F-4D97-AF65-F5344CB8AC3E}">
        <p14:creationId xmlns:p14="http://schemas.microsoft.com/office/powerpoint/2010/main" val="811785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04BED40-EAF7-4E55-AFF7-2CD840EBD3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5333F9-70F5-A647-B902-D989BB0968E0}"/>
              </a:ext>
            </a:extLst>
          </p:cNvPr>
          <p:cNvSpPr>
            <a:spLocks noGrp="1"/>
          </p:cNvSpPr>
          <p:nvPr>
            <p:ph type="title"/>
          </p:nvPr>
        </p:nvSpPr>
        <p:spPr>
          <a:xfrm>
            <a:off x="581193" y="552197"/>
            <a:ext cx="6309003" cy="1163759"/>
          </a:xfrm>
        </p:spPr>
        <p:txBody>
          <a:bodyPr anchor="t">
            <a:normAutofit/>
          </a:bodyPr>
          <a:lstStyle/>
          <a:p>
            <a:r>
              <a:rPr lang="en-US" cap="none" dirty="0">
                <a:solidFill>
                  <a:schemeClr val="tx2"/>
                </a:solidFill>
                <a:latin typeface="Times New Roman" panose="02020603050405020304" pitchFamily="18" charset="0"/>
                <a:cs typeface="Times New Roman" panose="02020603050405020304" pitchFamily="18" charset="0"/>
              </a:rPr>
              <a:t>Composer Spotlight: </a:t>
            </a:r>
            <a:br>
              <a:rPr lang="en-US" cap="none" dirty="0">
                <a:solidFill>
                  <a:schemeClr val="tx2"/>
                </a:solidFill>
                <a:latin typeface="Times New Roman" panose="02020603050405020304" pitchFamily="18" charset="0"/>
                <a:cs typeface="Times New Roman" panose="02020603050405020304" pitchFamily="18" charset="0"/>
              </a:rPr>
            </a:br>
            <a:r>
              <a:rPr lang="en-US" cap="none" dirty="0">
                <a:solidFill>
                  <a:schemeClr val="tx2"/>
                </a:solidFill>
                <a:latin typeface="Times New Roman" panose="02020603050405020304" pitchFamily="18" charset="0"/>
                <a:cs typeface="Times New Roman" panose="02020603050405020304" pitchFamily="18" charset="0"/>
              </a:rPr>
              <a:t>Johann Sebastian Bach (1685-1750)</a:t>
            </a:r>
          </a:p>
        </p:txBody>
      </p:sp>
      <p:sp>
        <p:nvSpPr>
          <p:cNvPr id="12" name="Rectangle 11">
            <a:extLst>
              <a:ext uri="{FF2B5EF4-FFF2-40B4-BE49-F238E27FC236}">
                <a16:creationId xmlns:a16="http://schemas.microsoft.com/office/drawing/2014/main" id="{F367CCF1-BB1E-41CF-8499-94A870C33E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66751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DBF3D74B-FD0D-B44E-A20C-479A0EB97A3A}"/>
              </a:ext>
            </a:extLst>
          </p:cNvPr>
          <p:cNvSpPr>
            <a:spLocks noGrp="1"/>
          </p:cNvSpPr>
          <p:nvPr>
            <p:ph idx="1"/>
          </p:nvPr>
        </p:nvSpPr>
        <p:spPr>
          <a:xfrm>
            <a:off x="581192" y="1461944"/>
            <a:ext cx="6309004" cy="4486309"/>
          </a:xfrm>
        </p:spPr>
        <p:txBody>
          <a:bodyPr>
            <a:normAutofit fontScale="92500"/>
          </a:bodyPr>
          <a:lstStyle/>
          <a:p>
            <a:pPr>
              <a:lnSpc>
                <a:spcPct val="90000"/>
              </a:lnSpc>
            </a:pPr>
            <a:r>
              <a:rPr lang="en-US" dirty="0">
                <a:solidFill>
                  <a:schemeClr val="tx2"/>
                </a:solidFill>
              </a:rPr>
              <a:t>Considered one of the greatest composers of all time, in any era.</a:t>
            </a:r>
          </a:p>
          <a:p>
            <a:pPr>
              <a:lnSpc>
                <a:spcPct val="90000"/>
              </a:lnSpc>
            </a:pPr>
            <a:r>
              <a:rPr lang="en-US" dirty="0">
                <a:solidFill>
                  <a:schemeClr val="tx2"/>
                </a:solidFill>
              </a:rPr>
              <a:t>Substantial contributions in every genre of music except for opera.</a:t>
            </a:r>
          </a:p>
          <a:p>
            <a:pPr>
              <a:lnSpc>
                <a:spcPct val="90000"/>
              </a:lnSpc>
            </a:pPr>
            <a:r>
              <a:rPr lang="en-US" dirty="0">
                <a:solidFill>
                  <a:schemeClr val="tx2"/>
                </a:solidFill>
              </a:rPr>
              <a:t>As a composer of sacred music:</a:t>
            </a:r>
          </a:p>
          <a:p>
            <a:pPr lvl="1">
              <a:lnSpc>
                <a:spcPct val="90000"/>
              </a:lnSpc>
            </a:pPr>
            <a:r>
              <a:rPr lang="en-US" sz="1700" dirty="0">
                <a:solidFill>
                  <a:schemeClr val="tx2"/>
                </a:solidFill>
              </a:rPr>
              <a:t>Bach served several positions in churches throughout central Germany and was dedicated to the ideal of the German Lutheran tradition his entire life.</a:t>
            </a:r>
          </a:p>
          <a:p>
            <a:pPr lvl="1">
              <a:lnSpc>
                <a:spcPct val="90000"/>
              </a:lnSpc>
            </a:pPr>
            <a:r>
              <a:rPr lang="en-US" sz="1700" dirty="0">
                <a:solidFill>
                  <a:schemeClr val="tx2"/>
                </a:solidFill>
              </a:rPr>
              <a:t>Most important, and longest position was at St. Thomas Church and School in Leipzig from 1723 until his death in 1750.</a:t>
            </a:r>
          </a:p>
          <a:p>
            <a:pPr lvl="1">
              <a:lnSpc>
                <a:spcPct val="90000"/>
              </a:lnSpc>
            </a:pPr>
            <a:r>
              <a:rPr lang="en-US" sz="1700" dirty="0">
                <a:solidFill>
                  <a:schemeClr val="tx2"/>
                </a:solidFill>
              </a:rPr>
              <a:t>Over 200 cantatas, the </a:t>
            </a:r>
            <a:r>
              <a:rPr lang="en-US" sz="1700" i="1" dirty="0">
                <a:solidFill>
                  <a:schemeClr val="tx2"/>
                </a:solidFill>
              </a:rPr>
              <a:t>Mass in B Minor</a:t>
            </a:r>
            <a:r>
              <a:rPr lang="en-US" sz="1700" dirty="0">
                <a:solidFill>
                  <a:schemeClr val="tx2"/>
                </a:solidFill>
              </a:rPr>
              <a:t>, settings for the </a:t>
            </a:r>
            <a:r>
              <a:rPr lang="en-US" sz="1700" i="1" dirty="0">
                <a:solidFill>
                  <a:schemeClr val="tx2"/>
                </a:solidFill>
              </a:rPr>
              <a:t>Passion of St. Matthew</a:t>
            </a:r>
            <a:r>
              <a:rPr lang="en-US" sz="1700" dirty="0">
                <a:solidFill>
                  <a:schemeClr val="tx2"/>
                </a:solidFill>
              </a:rPr>
              <a:t>, </a:t>
            </a:r>
            <a:r>
              <a:rPr lang="en-US" sz="1700" i="1" dirty="0">
                <a:solidFill>
                  <a:schemeClr val="tx2"/>
                </a:solidFill>
              </a:rPr>
              <a:t>St. Mark </a:t>
            </a:r>
            <a:r>
              <a:rPr lang="en-US" sz="1700" dirty="0">
                <a:solidFill>
                  <a:schemeClr val="tx2"/>
                </a:solidFill>
              </a:rPr>
              <a:t>and </a:t>
            </a:r>
            <a:r>
              <a:rPr lang="en-US" sz="1700" i="1" dirty="0">
                <a:solidFill>
                  <a:schemeClr val="tx2"/>
                </a:solidFill>
              </a:rPr>
              <a:t>St. John, </a:t>
            </a:r>
            <a:r>
              <a:rPr lang="en-US" sz="1700" dirty="0">
                <a:solidFill>
                  <a:schemeClr val="tx2"/>
                </a:solidFill>
              </a:rPr>
              <a:t>Motets, </a:t>
            </a:r>
            <a:r>
              <a:rPr lang="en-US" sz="1700" i="1" dirty="0">
                <a:solidFill>
                  <a:schemeClr val="tx2"/>
                </a:solidFill>
              </a:rPr>
              <a:t>Magnificat</a:t>
            </a:r>
            <a:r>
              <a:rPr lang="en-US" sz="1700" dirty="0">
                <a:solidFill>
                  <a:schemeClr val="tx2"/>
                </a:solidFill>
              </a:rPr>
              <a:t>, Lutheran Mass settings in German and other shorter sacred works (and those are just his SACRED works!)</a:t>
            </a:r>
            <a:endParaRPr lang="en-US" sz="1700" i="1" dirty="0">
              <a:solidFill>
                <a:schemeClr val="tx2"/>
              </a:solidFill>
            </a:endParaRPr>
          </a:p>
          <a:p>
            <a:pPr>
              <a:lnSpc>
                <a:spcPct val="90000"/>
              </a:lnSpc>
            </a:pPr>
            <a:r>
              <a:rPr lang="en-US" dirty="0">
                <a:solidFill>
                  <a:schemeClr val="tx2"/>
                </a:solidFill>
              </a:rPr>
              <a:t>Virtuosic performer on harpsichord, organ, violin and renowned at spontaneous improvisation</a:t>
            </a:r>
          </a:p>
          <a:p>
            <a:pPr>
              <a:lnSpc>
                <a:spcPct val="90000"/>
              </a:lnSpc>
            </a:pPr>
            <a:r>
              <a:rPr lang="en-US" dirty="0">
                <a:solidFill>
                  <a:schemeClr val="tx2"/>
                </a:solidFill>
              </a:rPr>
              <a:t>Organ-building consultant throughout Germany</a:t>
            </a:r>
          </a:p>
        </p:txBody>
      </p:sp>
      <p:pic>
        <p:nvPicPr>
          <p:cNvPr id="5" name="Picture 4" descr="A person posing for the camera&#10;&#10;Description automatically generated">
            <a:extLst>
              <a:ext uri="{FF2B5EF4-FFF2-40B4-BE49-F238E27FC236}">
                <a16:creationId xmlns:a16="http://schemas.microsoft.com/office/drawing/2014/main" id="{A98991C9-657A-BE4D-B36F-7D8217A1F22B}"/>
              </a:ext>
            </a:extLst>
          </p:cNvPr>
          <p:cNvPicPr>
            <a:picLocks noChangeAspect="1"/>
          </p:cNvPicPr>
          <p:nvPr/>
        </p:nvPicPr>
        <p:blipFill rotWithShape="1">
          <a:blip r:embed="rId2"/>
          <a:srcRect l="8535" r="3016"/>
          <a:stretch/>
        </p:blipFill>
        <p:spPr>
          <a:xfrm>
            <a:off x="7521283" y="10"/>
            <a:ext cx="4670717" cy="6857990"/>
          </a:xfrm>
          <a:prstGeom prst="rect">
            <a:avLst/>
          </a:prstGeom>
        </p:spPr>
      </p:pic>
    </p:spTree>
    <p:extLst>
      <p:ext uri="{BB962C8B-B14F-4D97-AF65-F5344CB8AC3E}">
        <p14:creationId xmlns:p14="http://schemas.microsoft.com/office/powerpoint/2010/main" val="3252000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8D841-EB9D-D341-B7A6-61A986A7F644}"/>
              </a:ext>
            </a:extLst>
          </p:cNvPr>
          <p:cNvSpPr>
            <a:spLocks noGrp="1"/>
          </p:cNvSpPr>
          <p:nvPr>
            <p:ph type="title"/>
          </p:nvPr>
        </p:nvSpPr>
        <p:spPr>
          <a:xfrm>
            <a:off x="581192" y="702156"/>
            <a:ext cx="11029616" cy="560114"/>
          </a:xfrm>
        </p:spPr>
        <p:txBody>
          <a:bodyPr anchor="t"/>
          <a:lstStyle/>
          <a:p>
            <a:pPr algn="ctr"/>
            <a:r>
              <a:rPr lang="en-US" b="1" cap="none" dirty="0">
                <a:latin typeface="Times New Roman" panose="02020603050405020304" pitchFamily="18" charset="0"/>
                <a:cs typeface="Times New Roman" panose="02020603050405020304" pitchFamily="18" charset="0"/>
              </a:rPr>
              <a:t>Bach’s Employment Contract as Cantor of St. Thomas’s</a:t>
            </a:r>
          </a:p>
        </p:txBody>
      </p:sp>
      <p:sp>
        <p:nvSpPr>
          <p:cNvPr id="3" name="Content Placeholder 2">
            <a:extLst>
              <a:ext uri="{FF2B5EF4-FFF2-40B4-BE49-F238E27FC236}">
                <a16:creationId xmlns:a16="http://schemas.microsoft.com/office/drawing/2014/main" id="{708F9F77-039C-3243-9B41-DDFD0750D52A}"/>
              </a:ext>
            </a:extLst>
          </p:cNvPr>
          <p:cNvSpPr>
            <a:spLocks noGrp="1"/>
          </p:cNvSpPr>
          <p:nvPr>
            <p:ph idx="1"/>
          </p:nvPr>
        </p:nvSpPr>
        <p:spPr>
          <a:xfrm>
            <a:off x="581193" y="1371600"/>
            <a:ext cx="11029615" cy="5135091"/>
          </a:xfrm>
        </p:spPr>
        <p:txBody>
          <a:bodyPr anchor="t">
            <a:normAutofit fontScale="92500" lnSpcReduction="10000"/>
          </a:bodyPr>
          <a:lstStyle/>
          <a:p>
            <a:pPr marL="0" indent="0">
              <a:buNone/>
            </a:pPr>
            <a:r>
              <a:rPr lang="en-US" sz="2800" dirty="0">
                <a:latin typeface="Times New Roman" panose="02020603050405020304" pitchFamily="18" charset="0"/>
                <a:cs typeface="Times New Roman" panose="02020603050405020304" pitchFamily="18" charset="0"/>
              </a:rPr>
              <a:t>Whereas</a:t>
            </a:r>
            <a:r>
              <a:rPr lang="en-US" dirty="0"/>
              <a:t> </a:t>
            </a:r>
            <a:r>
              <a:rPr lang="en-US" sz="1900" dirty="0">
                <a:latin typeface="Times New Roman" panose="02020603050405020304" pitchFamily="18" charset="0"/>
                <a:cs typeface="Times New Roman" panose="02020603050405020304" pitchFamily="18" charset="0"/>
              </a:rPr>
              <a:t>the </a:t>
            </a:r>
            <a:r>
              <a:rPr lang="en-US" sz="1900" cap="small" dirty="0">
                <a:latin typeface="Times New Roman" panose="02020603050405020304" pitchFamily="18" charset="0"/>
                <a:cs typeface="Times New Roman" panose="02020603050405020304" pitchFamily="18" charset="0"/>
              </a:rPr>
              <a:t>Honorable and Most Wise Council </a:t>
            </a:r>
            <a:r>
              <a:rPr lang="en-US" sz="1900" dirty="0">
                <a:latin typeface="Times New Roman" panose="02020603050405020304" pitchFamily="18" charset="0"/>
                <a:cs typeface="Times New Roman" panose="02020603050405020304" pitchFamily="18" charset="0"/>
              </a:rPr>
              <a:t>of the City of Leipzig have appointed me Cantor of St. Thomas’s School and asked me to sign a contract concerning the following matters:</a:t>
            </a:r>
          </a:p>
          <a:p>
            <a:pPr marL="342900" indent="-342900">
              <a:buAutoNum type="arabicPeriod"/>
            </a:pPr>
            <a:r>
              <a:rPr lang="en-US" sz="1900" dirty="0">
                <a:latin typeface="Times New Roman" panose="02020603050405020304" pitchFamily="18" charset="0"/>
                <a:cs typeface="Times New Roman" panose="02020603050405020304" pitchFamily="18" charset="0"/>
              </a:rPr>
              <a:t>That my life will be a good example to the boys at the schools…</a:t>
            </a:r>
          </a:p>
          <a:p>
            <a:pPr marL="342900" indent="-342900">
              <a:buAutoNum type="arabicPeriod"/>
            </a:pPr>
            <a:r>
              <a:rPr lang="en-US" sz="1900" dirty="0">
                <a:latin typeface="Times New Roman" panose="02020603050405020304" pitchFamily="18" charset="0"/>
                <a:cs typeface="Times New Roman" panose="02020603050405020304" pitchFamily="18" charset="0"/>
              </a:rPr>
              <a:t>That I will make music in the two major city churches as well as I can.</a:t>
            </a:r>
          </a:p>
          <a:p>
            <a:pPr marL="342900" indent="-342900">
              <a:buAutoNum type="arabicPeriod"/>
            </a:pPr>
            <a:r>
              <a:rPr lang="en-US" sz="1900" dirty="0">
                <a:latin typeface="Times New Roman" panose="02020603050405020304" pitchFamily="18" charset="0"/>
                <a:cs typeface="Times New Roman" panose="02020603050405020304" pitchFamily="18" charset="0"/>
              </a:rPr>
              <a:t>That I will accord the </a:t>
            </a:r>
            <a:r>
              <a:rPr lang="en-US" sz="1900" cap="small" dirty="0">
                <a:latin typeface="Times New Roman" panose="02020603050405020304" pitchFamily="18" charset="0"/>
                <a:cs typeface="Times New Roman" panose="02020603050405020304" pitchFamily="18" charset="0"/>
              </a:rPr>
              <a:t>Honorable and Most Wise Council </a:t>
            </a:r>
            <a:r>
              <a:rPr lang="en-US" sz="1900" dirty="0">
                <a:latin typeface="Times New Roman" panose="02020603050405020304" pitchFamily="18" charset="0"/>
                <a:cs typeface="Times New Roman" panose="02020603050405020304" pitchFamily="18" charset="0"/>
              </a:rPr>
              <a:t>all due respect, obey their instructions, observe and support their honor and reputation everywhere as far as I can. If any </a:t>
            </a:r>
            <a:r>
              <a:rPr lang="en-US" sz="1900" dirty="0" err="1">
                <a:latin typeface="Times New Roman" panose="02020603050405020304" pitchFamily="18" charset="0"/>
                <a:cs typeface="Times New Roman" panose="02020603050405020304" pitchFamily="18" charset="0"/>
              </a:rPr>
              <a:t>Councillor</a:t>
            </a:r>
            <a:r>
              <a:rPr lang="en-US" sz="1900" dirty="0">
                <a:latin typeface="Times New Roman" panose="02020603050405020304" pitchFamily="18" charset="0"/>
                <a:cs typeface="Times New Roman" panose="02020603050405020304" pitchFamily="18" charset="0"/>
              </a:rPr>
              <a:t> asks the boys to make music, this will be done without hesitation. They will never leave the city to make music at funerals or weddings without the consent of the ruling Mayor and Headmasters of the schools.</a:t>
            </a:r>
          </a:p>
          <a:p>
            <a:pPr marL="342900" indent="-342900">
              <a:buAutoNum type="arabicPeriod"/>
            </a:pPr>
            <a:r>
              <a:rPr lang="en-US" sz="1900" dirty="0">
                <a:latin typeface="Times New Roman" panose="02020603050405020304" pitchFamily="18" charset="0"/>
                <a:cs typeface="Times New Roman" panose="02020603050405020304" pitchFamily="18" charset="0"/>
              </a:rPr>
              <a:t>That I will obey the Superintendents and Headmasters concerning anything they order in the name of the </a:t>
            </a:r>
            <a:r>
              <a:rPr lang="en-US" sz="1900" cap="small" dirty="0">
                <a:latin typeface="Times New Roman" panose="02020603050405020304" pitchFamily="18" charset="0"/>
                <a:cs typeface="Times New Roman" panose="02020603050405020304" pitchFamily="18" charset="0"/>
              </a:rPr>
              <a:t>Honorable and Most Wise Council.</a:t>
            </a:r>
          </a:p>
          <a:p>
            <a:pPr marL="342900" indent="-342900">
              <a:buAutoNum type="arabicPeriod"/>
            </a:pPr>
            <a:r>
              <a:rPr lang="en-US" sz="1900" dirty="0">
                <a:latin typeface="Times New Roman" panose="02020603050405020304" pitchFamily="18" charset="0"/>
                <a:cs typeface="Times New Roman" panose="02020603050405020304" pitchFamily="18" charset="0"/>
              </a:rPr>
              <a:t>That I will not accept any boys who have not yet had basic instruction in music…</a:t>
            </a:r>
          </a:p>
          <a:p>
            <a:pPr marL="342900" indent="-342900">
              <a:buAutoNum type="arabicPeriod"/>
            </a:pPr>
            <a:r>
              <a:rPr lang="en-US" sz="1900" dirty="0">
                <a:latin typeface="Times New Roman" panose="02020603050405020304" pitchFamily="18" charset="0"/>
                <a:cs typeface="Times New Roman" panose="02020603050405020304" pitchFamily="18" charset="0"/>
              </a:rPr>
              <a:t>That I will instruct the boys both in vocal and instrumental music to avoid unnecessary expenses by the churches</a:t>
            </a:r>
          </a:p>
          <a:p>
            <a:pPr marL="342900" indent="-342900">
              <a:buAutoNum type="arabicPeriod"/>
            </a:pPr>
            <a:r>
              <a:rPr lang="en-US" sz="1900" dirty="0">
                <a:latin typeface="Times New Roman" panose="02020603050405020304" pitchFamily="18" charset="0"/>
                <a:cs typeface="Times New Roman" panose="02020603050405020304" pitchFamily="18" charset="0"/>
              </a:rPr>
              <a:t>That…I will perform music in such a way that it will not take too much time and not sound like an opera but rather encourage the listeners to pray and worship God.</a:t>
            </a:r>
          </a:p>
          <a:p>
            <a:pPr marL="0" indent="0">
              <a:buNone/>
            </a:pPr>
            <a:endParaRPr lang="en-US" dirty="0"/>
          </a:p>
        </p:txBody>
      </p:sp>
    </p:spTree>
    <p:extLst>
      <p:ext uri="{BB962C8B-B14F-4D97-AF65-F5344CB8AC3E}">
        <p14:creationId xmlns:p14="http://schemas.microsoft.com/office/powerpoint/2010/main" val="1998244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594BA7CF-31F1-8947-B74E-37E8B1DB5AEF}"/>
              </a:ext>
            </a:extLst>
          </p:cNvPr>
          <p:cNvPicPr>
            <a:picLocks noChangeAspect="1"/>
          </p:cNvPicPr>
          <p:nvPr/>
        </p:nvPicPr>
        <p:blipFill>
          <a:blip r:embed="rId2">
            <a:alphaModFix amt="29000"/>
          </a:blip>
          <a:stretch>
            <a:fillRect/>
          </a:stretch>
        </p:blipFill>
        <p:spPr>
          <a:xfrm>
            <a:off x="1579603" y="4954411"/>
            <a:ext cx="9032791" cy="1804734"/>
          </a:xfrm>
          <a:prstGeom prst="rect">
            <a:avLst/>
          </a:prstGeom>
          <a:solidFill>
            <a:schemeClr val="bg1">
              <a:alpha val="0"/>
            </a:schemeClr>
          </a:solidFill>
          <a:ln>
            <a:noFill/>
          </a:ln>
        </p:spPr>
      </p:pic>
      <p:sp>
        <p:nvSpPr>
          <p:cNvPr id="3" name="Content Placeholder 2">
            <a:extLst>
              <a:ext uri="{FF2B5EF4-FFF2-40B4-BE49-F238E27FC236}">
                <a16:creationId xmlns:a16="http://schemas.microsoft.com/office/drawing/2014/main" id="{02B18BCF-6852-3449-B0F3-DB649A2B9AD3}"/>
              </a:ext>
            </a:extLst>
          </p:cNvPr>
          <p:cNvSpPr>
            <a:spLocks noGrp="1"/>
          </p:cNvSpPr>
          <p:nvPr>
            <p:ph idx="1"/>
          </p:nvPr>
        </p:nvSpPr>
        <p:spPr>
          <a:xfrm>
            <a:off x="581192" y="665921"/>
            <a:ext cx="11029615" cy="4696911"/>
          </a:xfrm>
        </p:spPr>
        <p:txBody>
          <a:bodyPr anchor="t">
            <a:normAutofit lnSpcReduction="10000"/>
          </a:bodyPr>
          <a:lstStyle/>
          <a:p>
            <a:pPr marL="0" indent="0">
              <a:buNone/>
            </a:pPr>
            <a:r>
              <a:rPr lang="en-US" sz="1800" dirty="0">
                <a:solidFill>
                  <a:schemeClr val="accent1">
                    <a:lumMod val="75000"/>
                  </a:schemeClr>
                </a:solidFill>
              </a:rPr>
              <a:t>8</a:t>
            </a:r>
            <a:r>
              <a:rPr lang="en-US" sz="1800" dirty="0">
                <a:solidFill>
                  <a:schemeClr val="accent1">
                    <a:lumMod val="75000"/>
                  </a:schemeClr>
                </a:solidFill>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That I will provide the new church with good students.</a:t>
            </a:r>
          </a:p>
          <a:p>
            <a:pPr marL="0" indent="0">
              <a:buNone/>
            </a:pPr>
            <a:r>
              <a:rPr lang="en-US" sz="1800" dirty="0">
                <a:solidFill>
                  <a:schemeClr val="accent1">
                    <a:lumMod val="75000"/>
                  </a:schemeClr>
                </a:solidFill>
                <a:latin typeface="Times New Roman" panose="02020603050405020304" pitchFamily="18" charset="0"/>
                <a:cs typeface="Times New Roman" panose="02020603050405020304" pitchFamily="18" charset="0"/>
              </a:rPr>
              <a:t>9. </a:t>
            </a:r>
            <a:r>
              <a:rPr lang="en-US" sz="1800" dirty="0">
                <a:latin typeface="Times New Roman" panose="02020603050405020304" pitchFamily="18" charset="0"/>
                <a:cs typeface="Times New Roman" panose="02020603050405020304" pitchFamily="18" charset="0"/>
              </a:rPr>
              <a:t>That I will deal with the boys in a friendly manner, but if they do not wish to obey orders, will discipline them with moderation or inform the Authorities responsible.</a:t>
            </a:r>
          </a:p>
          <a:p>
            <a:pPr marL="0" indent="0">
              <a:buNone/>
            </a:pPr>
            <a:r>
              <a:rPr lang="en-US" sz="1800" dirty="0">
                <a:solidFill>
                  <a:schemeClr val="accent1">
                    <a:lumMod val="75000"/>
                  </a:schemeClr>
                </a:solidFill>
                <a:latin typeface="Times New Roman" panose="02020603050405020304" pitchFamily="18" charset="0"/>
                <a:cs typeface="Times New Roman" panose="02020603050405020304" pitchFamily="18" charset="0"/>
              </a:rPr>
              <a:t>10. </a:t>
            </a:r>
            <a:r>
              <a:rPr lang="en-US" sz="1800" dirty="0">
                <a:latin typeface="Times New Roman" panose="02020603050405020304" pitchFamily="18" charset="0"/>
                <a:cs typeface="Times New Roman" panose="02020603050405020304" pitchFamily="18" charset="0"/>
              </a:rPr>
              <a:t>That I will carry out the instruction at school and anything else I have to do in a loyal way.</a:t>
            </a:r>
          </a:p>
          <a:p>
            <a:pPr marL="0" indent="0">
              <a:buNone/>
            </a:pPr>
            <a:r>
              <a:rPr lang="en-US" sz="1800" dirty="0">
                <a:solidFill>
                  <a:schemeClr val="accent1">
                    <a:lumMod val="75000"/>
                  </a:schemeClr>
                </a:solidFill>
                <a:latin typeface="Times New Roman" panose="02020603050405020304" pitchFamily="18" charset="0"/>
                <a:cs typeface="Times New Roman" panose="02020603050405020304" pitchFamily="18" charset="0"/>
              </a:rPr>
              <a:t>11. </a:t>
            </a:r>
            <a:r>
              <a:rPr lang="en-US" sz="1800" dirty="0">
                <a:latin typeface="Times New Roman" panose="02020603050405020304" pitchFamily="18" charset="0"/>
                <a:cs typeface="Times New Roman" panose="02020603050405020304" pitchFamily="18" charset="0"/>
              </a:rPr>
              <a:t>That I will not ask another person to do so if I am not able to do so myself, without receiving financial support by your </a:t>
            </a:r>
            <a:r>
              <a:rPr lang="en-US" sz="1800" cap="small" dirty="0">
                <a:latin typeface="Times New Roman" panose="02020603050405020304" pitchFamily="18" charset="0"/>
                <a:cs typeface="Times New Roman" panose="02020603050405020304" pitchFamily="18" charset="0"/>
              </a:rPr>
              <a:t>Honorable and Most Wise Council </a:t>
            </a:r>
            <a:r>
              <a:rPr lang="en-US" sz="1800" dirty="0">
                <a:latin typeface="Times New Roman" panose="02020603050405020304" pitchFamily="18" charset="0"/>
                <a:cs typeface="Times New Roman" panose="02020603050405020304" pitchFamily="18" charset="0"/>
              </a:rPr>
              <a:t>or the school.</a:t>
            </a:r>
          </a:p>
          <a:p>
            <a:pPr marL="0" indent="0">
              <a:buNone/>
            </a:pPr>
            <a:r>
              <a:rPr lang="en-US" sz="1800" dirty="0">
                <a:solidFill>
                  <a:schemeClr val="accent1">
                    <a:lumMod val="75000"/>
                  </a:schemeClr>
                </a:solidFill>
                <a:latin typeface="Times New Roman" panose="02020603050405020304" pitchFamily="18" charset="0"/>
                <a:cs typeface="Times New Roman" panose="02020603050405020304" pitchFamily="18" charset="0"/>
              </a:rPr>
              <a:t>12</a:t>
            </a:r>
            <a:r>
              <a:rPr lang="en-US" sz="1800" dirty="0">
                <a:latin typeface="Times New Roman" panose="02020603050405020304" pitchFamily="18" charset="0"/>
                <a:cs typeface="Times New Roman" panose="02020603050405020304" pitchFamily="18" charset="0"/>
              </a:rPr>
              <a:t>. That I will not leave town without the Mayor’s permission.</a:t>
            </a:r>
          </a:p>
          <a:p>
            <a:pPr marL="0" indent="0">
              <a:buNone/>
            </a:pPr>
            <a:r>
              <a:rPr lang="en-US" sz="1800" dirty="0">
                <a:solidFill>
                  <a:schemeClr val="accent1">
                    <a:lumMod val="75000"/>
                  </a:schemeClr>
                </a:solidFill>
                <a:latin typeface="Times New Roman" panose="02020603050405020304" pitchFamily="18" charset="0"/>
                <a:cs typeface="Times New Roman" panose="02020603050405020304" pitchFamily="18" charset="0"/>
              </a:rPr>
              <a:t>13. </a:t>
            </a:r>
            <a:r>
              <a:rPr lang="en-US" sz="1800" dirty="0">
                <a:latin typeface="Times New Roman" panose="02020603050405020304" pitchFamily="18" charset="0"/>
                <a:cs typeface="Times New Roman" panose="02020603050405020304" pitchFamily="18" charset="0"/>
              </a:rPr>
              <a:t>That I will accompany the boys at funerals as far as possible.</a:t>
            </a:r>
          </a:p>
          <a:p>
            <a:pPr marL="0" indent="0">
              <a:buNone/>
            </a:pPr>
            <a:r>
              <a:rPr lang="en-US" sz="1800" dirty="0">
                <a:solidFill>
                  <a:schemeClr val="accent1">
                    <a:lumMod val="75000"/>
                  </a:schemeClr>
                </a:solidFill>
                <a:latin typeface="Times New Roman" panose="02020603050405020304" pitchFamily="18" charset="0"/>
                <a:cs typeface="Times New Roman" panose="02020603050405020304" pitchFamily="18" charset="0"/>
              </a:rPr>
              <a:t>14. </a:t>
            </a:r>
            <a:r>
              <a:rPr lang="en-US" sz="1800" dirty="0">
                <a:latin typeface="Times New Roman" panose="02020603050405020304" pitchFamily="18" charset="0"/>
                <a:cs typeface="Times New Roman" panose="02020603050405020304" pitchFamily="18" charset="0"/>
              </a:rPr>
              <a:t>I will not accept any post at the university [of Leipzig] without the </a:t>
            </a:r>
            <a:r>
              <a:rPr lang="en-US" sz="1800" cap="small" dirty="0">
                <a:latin typeface="Times New Roman" panose="02020603050405020304" pitchFamily="18" charset="0"/>
                <a:cs typeface="Times New Roman" panose="02020603050405020304" pitchFamily="18" charset="0"/>
              </a:rPr>
              <a:t>Honorable and Respected Council’s </a:t>
            </a:r>
            <a:r>
              <a:rPr lang="en-US" sz="1800" dirty="0">
                <a:latin typeface="Times New Roman" panose="02020603050405020304" pitchFamily="18" charset="0"/>
                <a:cs typeface="Times New Roman" panose="02020603050405020304" pitchFamily="18" charset="0"/>
              </a:rPr>
              <a:t>permission.</a:t>
            </a:r>
          </a:p>
          <a:p>
            <a:pPr marL="0" indent="0">
              <a:buNone/>
            </a:pPr>
            <a:r>
              <a:rPr lang="en-US" sz="1800" b="1" dirty="0">
                <a:latin typeface="Times New Roman" panose="02020603050405020304" pitchFamily="18" charset="0"/>
                <a:cs typeface="Times New Roman" panose="02020603050405020304" pitchFamily="18" charset="0"/>
              </a:rPr>
              <a:t>I hereby</a:t>
            </a:r>
            <a:r>
              <a:rPr lang="en-US" sz="1800" dirty="0">
                <a:latin typeface="Times New Roman" panose="02020603050405020304" pitchFamily="18" charset="0"/>
                <a:cs typeface="Times New Roman" panose="02020603050405020304" pitchFamily="18" charset="0"/>
              </a:rPr>
              <a:t> commit myself truly and loyally to keep all the provisions mentioned above, and I will not break these rules knowing that I might otherwise lose my position. I signed this contract with my own hand and confirmed it with my own seal. This was done in Leipzig on May 5, 1723.</a:t>
            </a:r>
          </a:p>
        </p:txBody>
      </p:sp>
    </p:spTree>
    <p:extLst>
      <p:ext uri="{BB962C8B-B14F-4D97-AF65-F5344CB8AC3E}">
        <p14:creationId xmlns:p14="http://schemas.microsoft.com/office/powerpoint/2010/main" val="2566275676"/>
      </p:ext>
    </p:extLst>
  </p:cSld>
  <p:clrMapOvr>
    <a:masterClrMapping/>
  </p:clrMapOvr>
</p:sld>
</file>

<file path=ppt/theme/theme1.xml><?xml version="1.0" encoding="utf-8"?>
<a:theme xmlns:a="http://schemas.openxmlformats.org/drawingml/2006/main" name="DividendVTI">
  <a:themeElements>
    <a:clrScheme name="DividendVTI">
      <a:dk1>
        <a:sysClr val="windowText" lastClr="000000"/>
      </a:dk1>
      <a:lt1>
        <a:sysClr val="window" lastClr="FFFFFF"/>
      </a:lt1>
      <a:dk2>
        <a:srgbClr val="3D3D3D"/>
      </a:dk2>
      <a:lt2>
        <a:srgbClr val="EBEBEB"/>
      </a:lt2>
      <a:accent1>
        <a:srgbClr val="ED8428"/>
      </a:accent1>
      <a:accent2>
        <a:srgbClr val="E6C46D"/>
      </a:accent2>
      <a:accent3>
        <a:srgbClr val="537685"/>
      </a:accent3>
      <a:accent4>
        <a:srgbClr val="969FA7"/>
      </a:accent4>
      <a:accent5>
        <a:srgbClr val="A9C37C"/>
      </a:accent5>
      <a:accent6>
        <a:srgbClr val="5A8071"/>
      </a:accent6>
      <a:hlink>
        <a:srgbClr val="828282"/>
      </a:hlink>
      <a:folHlink>
        <a:srgbClr val="A5A5A5"/>
      </a:folHlink>
    </a:clrScheme>
    <a:fontScheme name="Dividend">
      <a:majorFont>
        <a:latin typeface="Franklin Gothic Demi"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docProps/app.xml><?xml version="1.0" encoding="utf-8"?>
<Properties xmlns="http://schemas.openxmlformats.org/officeDocument/2006/extended-properties" xmlns:vt="http://schemas.openxmlformats.org/officeDocument/2006/docPropsVTypes">
  <TotalTime>28</TotalTime>
  <Words>1258</Words>
  <Application>Microsoft Macintosh PowerPoint</Application>
  <PresentationFormat>Widescreen</PresentationFormat>
  <Paragraphs>57</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Century Schoolbook</vt:lpstr>
      <vt:lpstr>Franklin Gothic Book</vt:lpstr>
      <vt:lpstr>Franklin Gothic Demi</vt:lpstr>
      <vt:lpstr>Times New Roman</vt:lpstr>
      <vt:lpstr>Wingdings 2</vt:lpstr>
      <vt:lpstr>DividendVTI</vt:lpstr>
      <vt:lpstr>The Lutheran Cantata in the Baroque Era</vt:lpstr>
      <vt:lpstr>Music in the Lutheran protestant tradition</vt:lpstr>
      <vt:lpstr>A Lutheran chorale: ”Sleepers, wake! A Voice is calling”  (Wachet auf, ruft uns die Stimme)    Composer: Philipp Nicolai, 1599</vt:lpstr>
      <vt:lpstr>The German Lutheran Cantata as a “Musical Sermon”</vt:lpstr>
      <vt:lpstr>Cantata no. 140, “Wachet Auf,” by Johann Sebastian Bach</vt:lpstr>
      <vt:lpstr>Composer Spotlight:  Johann Sebastian Bach (1685-1750)</vt:lpstr>
      <vt:lpstr>Bach’s Employment Contract as Cantor of St. Thomas’s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Lutheran Cantata in the Baroque Era</dc:title>
  <dc:creator>Seigel, Lester Charles</dc:creator>
  <cp:lastModifiedBy>Seigel, Lester Charles</cp:lastModifiedBy>
  <cp:revision>5</cp:revision>
  <dcterms:created xsi:type="dcterms:W3CDTF">2020-08-13T22:52:01Z</dcterms:created>
  <dcterms:modified xsi:type="dcterms:W3CDTF">2020-08-14T01:13:29Z</dcterms:modified>
</cp:coreProperties>
</file>