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5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104" d="100"/>
          <a:sy n="104" d="100"/>
        </p:scale>
        <p:origin x="23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C81A0-FB7A-4357-8B37-1EC930D1E0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1523999"/>
            <a:ext cx="10668000" cy="19859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3C075C-7238-4F43-87E7-63A35BE690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" y="3809999"/>
            <a:ext cx="10667998" cy="19859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67EEB-ABA8-4DA9-803B-0C6CD8A12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b" anchorCtr="0"/>
          <a:lstStyle/>
          <a:p>
            <a:fld id="{F4D57BDD-E64A-4D27-8978-82FFCA18A12C}" type="datetimeFigureOut">
              <a:rPr lang="en-US" smtClean="0"/>
              <a:t>8/13/20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FD314-1E75-41B9-A585-4F4A32A34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CC8E8-C649-4A81-BF53-F078B2A98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746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CE73F-2F7C-4941-9B13-ACB43A498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9144000" cy="15239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BC107E-F2BE-4057-B06B-1E50FD12B5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2000" y="3048000"/>
            <a:ext cx="10668000" cy="3048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9D7D8-1932-4215-A6E0-C16DA0DDB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78B662-65E3-47B2-AD95-B041B57F3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3DBC5-88B5-4F2A-A0E3-752CB4217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098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6599DF-5B13-4800-ADD7-3A2A2F1C48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1523999"/>
            <a:ext cx="2705100" cy="45720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191E12-22D9-4DA9-A336-EA6A8B9B55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2000" y="1524000"/>
            <a:ext cx="7620000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2A1D5-B7EF-43A4-81EF-B5A7EA356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09DFB-4410-42BF-B886-C984E3A5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487E8-E9A0-429E-88E5-34B1BE86B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013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6A6A6-C260-4F8B-99DF-249C907BE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6F8CB-5C97-4437-A672-4E43D0E5AE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0C990-05C1-4ECD-A899-722057AEA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9811C-37A0-4DD1-8607-EFD4226E5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CAB506-9570-4D3E-804F-A184A73DB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364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569B8-DEA4-4F12-9078-ECD731F2A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30351"/>
            <a:ext cx="10668000" cy="22796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0D1F3B-E79C-4822-999D-205B0E76C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4589464"/>
            <a:ext cx="10668000" cy="118318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45166-621E-4C71-A40F-64E514536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8A175-E39F-477F-997B-99FF8677A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9115F-5456-4FA3-8484-B1806E7C4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047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8BC5C-CCF0-4BA5-B102-213AC6FD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9144000" cy="126364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37E63-3B4F-4C2F-A87C-9533227EB6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0" y="3048000"/>
            <a:ext cx="4572000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8ACE3E-2FED-4289-B138-3EC2826909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8000" y="3048000"/>
            <a:ext cx="4572000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55DB51-20DA-4BEF-90BA-DDD37DC08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8/13/20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D22E1-F0DB-4CB7-B2E3-D578EEAA6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29146B-54D6-4291-8EA2-643002482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852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B4AE7-507A-4E14-96E2-5412FF8EA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7048"/>
            <a:ext cx="10668000" cy="7589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DEEE83-2945-4C22-9597-57F1F1262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285999"/>
            <a:ext cx="4572001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C2494D-AD1D-4CB7-A17C-B69079113D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2001" y="3059113"/>
            <a:ext cx="4572000" cy="3036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3E4950-830D-4EE3-9F51-DD730255E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7998" y="2286000"/>
            <a:ext cx="4572001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F244AA-BDAA-4FDD-B742-449DF90573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858000" y="3059113"/>
            <a:ext cx="4571998" cy="3036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B78494-ECE0-41D2-97E2-CFAC0434A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8/13/20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5E4C20-6CC5-4259-B554-B19F1A7AA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09AB13-CCCC-4074-9B66-CE0B37902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722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FB5FF-4FD1-4CE4-BBC5-E6402FE06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9144000" cy="381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E71AAD-C5B9-485B-84DD-60DAFD5F1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8/13/20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7CACFF-0406-4EE2-9E8F-F594B952C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52A47E-1990-4B6B-BCCB-75B6F213A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448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C8FE4C-64F1-4C88-9D30-17F8131ED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8/13/20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5D8FB3-6FA4-40A7-BDBF-76CD0F22F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649F41-A021-4490-BB80-C89DF0293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873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CEF60-874B-45DE-BF65-CF0D08577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3821113" cy="152400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757B0-722D-425F-8BD4-9CD9093BC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0" y="1524000"/>
            <a:ext cx="6096000" cy="381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DB0F60-AADF-41C3-8BFC-B405E0A3F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0" y="3048000"/>
            <a:ext cx="3821113" cy="3048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AB1E11-97B6-42FD-9F45-6EDC3B83F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8/13/20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4D7DA9-F910-4337-99A2-91F4EA361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93A2F2-339E-4406-9A90-534A38C5A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454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71599-6E07-4A55-9B93-4CA5EFE3F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1524000"/>
            <a:ext cx="3810000" cy="15240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2C2D26-DACA-4941-955E-18F7E23675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33999" y="1524000"/>
            <a:ext cx="6095999" cy="381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EDB26D-C5B0-41D6-A75F-F89A87BE2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1" y="3048000"/>
            <a:ext cx="3810000" cy="3048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9304B6-48DF-41FA-A089-8C83BBA63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8/13/20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DFB82F-A17A-4BC7-A522-CD934BC3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CC530C-8824-4BE3-884E-2AFF30B57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876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1B49B9-8C94-4604-AEEE-CB5051962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9144000" cy="126364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C3204E-CAF5-48A1-928F-757507EC4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3047999"/>
            <a:ext cx="10668000" cy="3048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540D12-4B42-4790-8677-C9250F3CDD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2000" y="401594"/>
            <a:ext cx="3048000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F4D57BDD-E64A-4D27-8978-82FFCA18A12C}" type="datetimeFigureOut">
              <a:rPr lang="en-US" smtClean="0"/>
              <a:pPr/>
              <a:t>8/13/20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B17CD-6C27-4CD1-B20D-EA4B8E54F4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858000" y="609600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A934F-C817-4C99-A2CF-C763A3F206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0" y="401594"/>
            <a:ext cx="2286000" cy="7620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fld id="{D643A852-0206-46AC-B0EB-6456129331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0819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4" r:id="rId10"/>
    <p:sldLayoutId id="21474837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cNwN1DJmOXY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9B37791B-B040-4694-BFDC-8DD132D86E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3B71C499-B969-B242-9C4F-F3E4F8CD61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23135" r="1" b="2359"/>
          <a:stretch/>
        </p:blipFill>
        <p:spPr>
          <a:xfrm>
            <a:off x="20" y="10"/>
            <a:ext cx="12191435" cy="6857989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A5761B15-C433-40FE-BB67-ECF17E50A6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033486"/>
            <a:ext cx="12192001" cy="3062512"/>
          </a:xfrm>
          <a:prstGeom prst="rect">
            <a:avLst/>
          </a:prstGeom>
          <a:gradFill flip="none" rotWithShape="1">
            <a:gsLst>
              <a:gs pos="41000">
                <a:srgbClr val="000000">
                  <a:alpha val="30000"/>
                </a:srgbClr>
              </a:gs>
              <a:gs pos="60000">
                <a:srgbClr val="000000">
                  <a:alpha val="30000"/>
                </a:srgb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B446A2-D264-FF40-8775-B016B79488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3320798"/>
            <a:ext cx="10668000" cy="1985963"/>
          </a:xfrm>
        </p:spPr>
        <p:txBody>
          <a:bodyPr>
            <a:normAutofit/>
          </a:bodyPr>
          <a:lstStyle/>
          <a:p>
            <a:r>
              <a:rPr lang="en-US" sz="74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Baroque Era Oratorio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8E5340-8B70-D14F-B2AB-706BF55B24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" y="5516561"/>
            <a:ext cx="10668000" cy="47673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 121-GP Introduction to Music</a:t>
            </a:r>
          </a:p>
        </p:txBody>
      </p:sp>
    </p:spTree>
    <p:extLst>
      <p:ext uri="{BB962C8B-B14F-4D97-AF65-F5344CB8AC3E}">
        <p14:creationId xmlns:p14="http://schemas.microsoft.com/office/powerpoint/2010/main" val="3075403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accent4">
                <a:lumMod val="100000"/>
              </a:schemeClr>
            </a:gs>
            <a:gs pos="54000">
              <a:schemeClr val="accent4">
                <a:lumMod val="89000"/>
              </a:schemeClr>
            </a:gs>
            <a:gs pos="69000">
              <a:schemeClr val="accent4">
                <a:lumMod val="75000"/>
              </a:schemeClr>
            </a:gs>
            <a:gs pos="85000">
              <a:schemeClr val="accent4">
                <a:lumMod val="40000"/>
                <a:lumOff val="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BF15A-5C3E-5742-8CDD-104B7D79D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3087" y="371062"/>
            <a:ext cx="8845825" cy="602974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Oratorio = a hybrid genre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B1F776-C240-F642-8E2E-3BB8D28FFD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260389"/>
            <a:ext cx="10668000" cy="483561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Dramatic presentation, with all the elements of opera, except staging, costumes and scenery</a:t>
            </a:r>
          </a:p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Sacred plot</a:t>
            </a:r>
          </a:p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Choir’s role more significant than in opera</a:t>
            </a:r>
          </a:p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Serves both to edify and to entertain – “a moral alternative to opera”</a:t>
            </a:r>
          </a:p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“church music” </a:t>
            </a:r>
          </a:p>
        </p:txBody>
      </p:sp>
    </p:spTree>
    <p:extLst>
      <p:ext uri="{BB962C8B-B14F-4D97-AF65-F5344CB8AC3E}">
        <p14:creationId xmlns:p14="http://schemas.microsoft.com/office/powerpoint/2010/main" val="3088935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0">
            <a:extLst>
              <a:ext uri="{FF2B5EF4-FFF2-40B4-BE49-F238E27FC236}">
                <a16:creationId xmlns:a16="http://schemas.microsoft.com/office/drawing/2014/main" id="{5964CBE2-084A-47DF-A704-CF5F6217B5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E0CDD6-44C1-844D-9059-84CC61E9D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2148" y="255104"/>
            <a:ext cx="5334000" cy="1444487"/>
          </a:xfr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Composer spotlight: 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George Frederick Handel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(1685-1759)</a:t>
            </a:r>
          </a:p>
        </p:txBody>
      </p:sp>
      <p:pic>
        <p:nvPicPr>
          <p:cNvPr id="5" name="Content Placeholder 4" descr="An old photo of a person&#10;&#10;Description automatically generated">
            <a:extLst>
              <a:ext uri="{FF2B5EF4-FFF2-40B4-BE49-F238E27FC236}">
                <a16:creationId xmlns:a16="http://schemas.microsoft.com/office/drawing/2014/main" id="{3D6FB984-2DDD-7F4F-95AE-C1DF065630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8059" r="7109" b="7650"/>
          <a:stretch/>
        </p:blipFill>
        <p:spPr>
          <a:xfrm>
            <a:off x="1270005" y="762000"/>
            <a:ext cx="3462633" cy="49221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126BD18-0DC1-3D43-8FB3-5C5278913C7C}"/>
              </a:ext>
            </a:extLst>
          </p:cNvPr>
          <p:cNvSpPr txBox="1"/>
          <p:nvPr/>
        </p:nvSpPr>
        <p:spPr>
          <a:xfrm>
            <a:off x="5508787" y="1850125"/>
            <a:ext cx="533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Sacred Oratorios by Handel:</a:t>
            </a:r>
          </a:p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Belshazzar		Joshua</a:t>
            </a:r>
          </a:p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Deborah		Judas Maccabaeus</a:t>
            </a:r>
          </a:p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Esther			Messiah</a:t>
            </a:r>
          </a:p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Gideon		Samson</a:t>
            </a:r>
          </a:p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Israel in Egypt	Saul</a:t>
            </a:r>
          </a:p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Jephtha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Solomon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4DD343-A954-C245-9DA8-001BA5A321C9}"/>
              </a:ext>
            </a:extLst>
          </p:cNvPr>
          <p:cNvSpPr txBox="1"/>
          <p:nvPr/>
        </p:nvSpPr>
        <p:spPr>
          <a:xfrm>
            <a:off x="5508788" y="1769164"/>
            <a:ext cx="5413208" cy="3139321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Born in Halle, Germany in 1685</a:t>
            </a:r>
          </a:p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Attended University, studying law, later abandoned</a:t>
            </a:r>
          </a:p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Violinist in opera house in Hamburg</a:t>
            </a:r>
          </a:p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21, moved to Italy to study opera style at its source</a:t>
            </a:r>
          </a:p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Like Bach, had a plan, but a much more worldly one</a:t>
            </a:r>
          </a:p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 27, settled in London as opera composer and producer</a:t>
            </a:r>
          </a:p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1728: Opera’s popularity began to decline in London,</a:t>
            </a:r>
          </a:p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Handel turned to Oratorio</a:t>
            </a:r>
          </a:p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1759: Died in London, famous and celebrated: buried in Westminster Abbey</a:t>
            </a:r>
          </a:p>
        </p:txBody>
      </p:sp>
    </p:spTree>
    <p:extLst>
      <p:ext uri="{BB962C8B-B14F-4D97-AF65-F5344CB8AC3E}">
        <p14:creationId xmlns:p14="http://schemas.microsoft.com/office/powerpoint/2010/main" val="3206070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DnDiag">
          <a:fgClr>
            <a:schemeClr val="tx1"/>
          </a:fgClr>
          <a:bgClr>
            <a:schemeClr val="accent4">
              <a:lumMod val="40000"/>
              <a:lumOff val="6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F817D-F7C7-8A44-99F8-D828BCB7B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832020"/>
            <a:ext cx="9144000" cy="634314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Spotlight on Form: The “Da Capo” Aria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A56BA-57AF-F646-9EF3-494139482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705233"/>
            <a:ext cx="10668000" cy="439076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specific type of TERNARY ( 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b="1" i="1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), or three-part, form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in 18</a:t>
            </a:r>
            <a:r>
              <a:rPr lang="en-US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-c. Italian opera, and also in Oratorio</a:t>
            </a:r>
          </a:p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section = 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in the tonic key, with a set tempo, melody and character</a:t>
            </a:r>
          </a:p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section = 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in a contrasting key (usually contrasting mode as well), new melody, and character</a:t>
            </a:r>
          </a:p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 section = 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b="1" i="1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en-US" sz="1800" b="1" i="1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literally returns to the beginning, usually with extra ornamentations added by the singer, ending in the tonic key at a point just before the second section began earlier.</a:t>
            </a:r>
          </a:p>
        </p:txBody>
      </p:sp>
    </p:spTree>
    <p:extLst>
      <p:ext uri="{BB962C8B-B14F-4D97-AF65-F5344CB8AC3E}">
        <p14:creationId xmlns:p14="http://schemas.microsoft.com/office/powerpoint/2010/main" val="82856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B95B9BA8-1D69-4796-85F5-B6D0BD5235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98B454-89B2-0C4D-AFE5-97C920A18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13805" y="926757"/>
            <a:ext cx="2915719" cy="4571285"/>
          </a:xfrm>
        </p:spPr>
        <p:txBody>
          <a:bodyPr>
            <a:normAutofit/>
          </a:bodyPr>
          <a:lstStyle/>
          <a:p>
            <a:pPr algn="ctr"/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20</a:t>
            </a:r>
            <a:r>
              <a:rPr lang="en-US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-century Oratorio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Gates of Justice  (1969)</a:t>
            </a:r>
            <a:b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Dave Brubeck (1920-2012)</a:t>
            </a:r>
          </a:p>
        </p:txBody>
      </p:sp>
      <p:pic>
        <p:nvPicPr>
          <p:cNvPr id="4" name="Online Media 3" descr="Dave Brubeck's The Gates of Justice">
            <a:hlinkClick r:id="" action="ppaction://media"/>
            <a:extLst>
              <a:ext uri="{FF2B5EF4-FFF2-40B4-BE49-F238E27FC236}">
                <a16:creationId xmlns:a16="http://schemas.microsoft.com/office/drawing/2014/main" id="{E303B80C-051F-D649-B7EA-02557CE0BF6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85568" y="808002"/>
            <a:ext cx="6989329" cy="5241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04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ornVTI">
  <a:themeElements>
    <a:clrScheme name="Custom 1">
      <a:dk1>
        <a:sysClr val="windowText" lastClr="000000"/>
      </a:dk1>
      <a:lt1>
        <a:sysClr val="window" lastClr="FFFFFF"/>
      </a:lt1>
      <a:dk2>
        <a:srgbClr val="131523"/>
      </a:dk2>
      <a:lt2>
        <a:srgbClr val="E7E6E6"/>
      </a:lt2>
      <a:accent1>
        <a:srgbClr val="3FB96C"/>
      </a:accent1>
      <a:accent2>
        <a:srgbClr val="699EFA"/>
      </a:accent2>
      <a:accent3>
        <a:srgbClr val="8039C1"/>
      </a:accent3>
      <a:accent4>
        <a:srgbClr val="D1971A"/>
      </a:accent4>
      <a:accent5>
        <a:srgbClr val="E62B59"/>
      </a:accent5>
      <a:accent6>
        <a:srgbClr val="9CA2AB"/>
      </a:accent6>
      <a:hlink>
        <a:srgbClr val="FFFFFF"/>
      </a:hlink>
      <a:folHlink>
        <a:srgbClr val="57618E"/>
      </a:folHlink>
    </a:clrScheme>
    <a:fontScheme name="Torn">
      <a:majorFont>
        <a:latin typeface="Modern Love"/>
        <a:ea typeface=""/>
        <a:cs typeface=""/>
      </a:majorFont>
      <a:minorFont>
        <a:latin typeface="Arial Nova C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ornVTI" id="{D93270A2-BAD7-4DCC-9D1D-3427EACCFA88}" vid="{1B17486C-9B79-43FC-98F9-5BF7AA5600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332</Words>
  <Application>Microsoft Macintosh PowerPoint</Application>
  <PresentationFormat>Widescreen</PresentationFormat>
  <Paragraphs>33</Paragraphs>
  <Slides>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Arial Nova Cond</vt:lpstr>
      <vt:lpstr>Modern Love</vt:lpstr>
      <vt:lpstr>Times New Roman</vt:lpstr>
      <vt:lpstr>TornVTI</vt:lpstr>
      <vt:lpstr>The Baroque Era Oratorio</vt:lpstr>
      <vt:lpstr>Oratorio = a hybrid genre</vt:lpstr>
      <vt:lpstr>Composer spotlight:  George Frederick Handel (1685-1759)</vt:lpstr>
      <vt:lpstr>Spotlight on Form: The “Da Capo” Aria</vt:lpstr>
      <vt:lpstr>  A 20th-century Oratorio  The Gates of Justice  (1969)  by Dave Brubeck (1920-2012)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Baroque Era Oratorio</dc:title>
  <dc:creator>Seigel, Lester Charles</dc:creator>
  <cp:lastModifiedBy>Seigel, Lester Charles</cp:lastModifiedBy>
  <cp:revision>4</cp:revision>
  <dcterms:created xsi:type="dcterms:W3CDTF">2020-08-14T14:51:49Z</dcterms:created>
  <dcterms:modified xsi:type="dcterms:W3CDTF">2020-08-14T14:59:45Z</dcterms:modified>
</cp:coreProperties>
</file>