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9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59" r:id="rId8"/>
    <p:sldId id="262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57560F"/>
    <a:srgbClr val="6C5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6327" autoAdjust="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D58F0D9-A40A-418C-A93E-49FFF1C696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A322DA-6D61-493C-9226-A092520145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DDB92-3317-4B9C-B989-3EB0B44A5A4A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581A2-DB2F-40D7-B1A3-70F4450F3D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92494D-5DF8-4272-AF70-90734D1FFE8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35C5E-88AC-4A67-B70E-0C66EA6AF9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31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92BB80-3726-4084-9E76-EB2EA862C828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A7A7E-4FCE-4AF5-84C5-94C9D6C82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191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A7A7E-4FCE-4AF5-84C5-94C9D6C82EC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62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BFE64-CACA-4842-A0F5-9C33EB427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2AF590-1BAD-C349-AFBA-598C1E0FD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3F3A0-C6E0-2D41-BC46-DB3700D3E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1711-02DC-4F5A-B0A4-D7A4CFB82638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D10B7-91EB-F743-A54F-ED64CDAC8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4E5E0-BD0F-CF49-A0D9-B03CE20EC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92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ACB77-1E71-784C-B267-2F6EE492D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1E3035-9291-5843-A31F-041D407A5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E909F-4A34-9E42-B096-69F73A3DB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8DAD3-627C-1A43-A0B2-586A8D7FE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E094A-0078-134A-B4F4-DB0A42E94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2104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299DD8-151A-344A-BA0A-E05CCC4208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FBB76F-35A4-854E-8491-E3B05014B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73A75-1336-AF4B-9D07-A11BE28F7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3D3E3-30A8-AB46-8FD3-FEA32BE99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5EF79-BABB-D948-8D1C-1EEA3AC4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2241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574-C7C6-7648-84AF-64D783650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5865-74B1-CF4A-A353-A7EE1946F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471A-5C87-424E-AB9A-093483E96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962C4-A39A-3E41-BDDB-310117CE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7D02D-DA8D-594E-88A8-C1F27457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5095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A1610-1A54-264C-9B8E-FA8341822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FDDE3-EEBD-FF40-835B-049CA44CC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9C8EF-4B10-CE46-B23B-466EF7764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B61-F054-442D-881D-6A81C2774BFE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BD88B-DC6D-3E4E-82E5-4A52329EC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107EA-C971-CC43-AC1C-F0213411A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4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D7004-0AA1-EF4C-BD3E-2AF2020FB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9FD71-6ED1-E74C-A96E-04799222D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7519FC-6A6C-D94E-818B-F6DFCDE43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4FDF2-B0DD-9841-8FFC-2D8B7755A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79D82-27D3-D242-B683-6CCD2B9B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9BEC01-FC19-BA41-B72A-8951CEBF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29072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9B7E8-30CC-8E4F-AA5C-CCB0CB4C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19F32-F214-F248-8BDC-BFF0A566B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98A615-A7DF-0741-8F31-8AA4CA93D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C91C8-EDC4-8742-926B-64E2C3095A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8F9708-8332-7947-B21A-1FE3ED4F6C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A5FD1C-D54B-3744-B412-CA6252FE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CE509B-C7F7-7B44-B819-747E9FAF0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CB0447-5D4E-DF42-8499-5C08DFBE8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10379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5A1B2-7A18-704A-A42A-C958E9AB6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68D2B7-7853-0B4E-A52A-5E941C7B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A528B-AADB-4276-9F0D-B13FCF86F309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40BDC0-470C-AE4F-BEE7-3113E7149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19721E-795B-F040-A451-8B114BE61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2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0C221A-5565-164C-926E-2472F8F45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6497F-A1E4-4C0B-8811-954A59B26923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BBC79F-E4E0-BE4E-977E-0DDF6822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9F230E-EC5B-8147-8DE8-ABC8F116C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50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B99F2-AC66-7D47-A949-4E8D2910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0A52D-955B-7249-B7C9-CCC7EBFB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8080DD-ADAC-2C42-86E3-312B66692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8DFA2-7E8F-884F-8F2C-EAC69720F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26E8D-6B68-3643-A4FC-D2B58B71F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D4241-B50B-674A-A5F9-A81E35F2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1072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D779E-D784-744F-9806-B2F56FCD3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29ADA5-1DD5-0D4A-9644-B3C7C2DA7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F105E-EFFA-F143-9DE9-5B5B878FE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62731-93FD-334D-A0C3-7D85395D7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AAD9C-D29C-4D1E-A739-CC3C95B41085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D7DFD-250A-0542-B8D0-F022714F9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F4BF14-2F5A-2143-AE95-01B12788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16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AEF6FF-A3CC-3E41-91C2-F3E8E4B13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BDBD5-2E84-A444-B423-62703791C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4C868-6063-7A47-A956-8D2EEC4B2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8ED7C-D9A5-4EA8-B309-6E368BFA8F2B}" type="datetimeFigureOut">
              <a:rPr lang="en-US" smtClean="0"/>
              <a:t>9/18/20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25A90-2F8F-9244-B660-8E8E545A8A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56134-3A64-0349-8E1D-2C06400E2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55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5.xml"/><Relationship Id="rId1" Type="http://schemas.openxmlformats.org/officeDocument/2006/relationships/video" Target="https://www.youtube.com/embed/k1-TrAvp_xs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1Tb9HmlPuVI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K1G8PgDfCI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F138222-D274-4866-96E7-C3B1D6DA8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888E255-D20B-4F26-B9DA-3DF036797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604789">
            <a:off x="675639" y="775849"/>
            <a:ext cx="2987899" cy="2987899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2AD46D6-02D6-45B3-921C-F4033826E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2790" y="5367348"/>
            <a:ext cx="616353" cy="5996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 descr="A picture containing train, bus, mirror, person&#10;&#10;Description automatically generated">
            <a:extLst>
              <a:ext uri="{FF2B5EF4-FFF2-40B4-BE49-F238E27FC236}">
                <a16:creationId xmlns:a16="http://schemas.microsoft.com/office/drawing/2014/main" id="{390C53F5-41A9-AA4A-8D1A-E35F3A15A7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1000" contrast="28000"/>
                    </a14:imgEffect>
                  </a14:imgLayer>
                </a14:imgProps>
              </a:ext>
            </a:extLst>
          </a:blip>
          <a:srcRect r="21045"/>
          <a:stretch/>
        </p:blipFill>
        <p:spPr>
          <a:xfrm>
            <a:off x="6515100" y="660400"/>
            <a:ext cx="2197100" cy="2794000"/>
          </a:xfrm>
          <a:prstGeom prst="rect">
            <a:avLst/>
          </a:prstGeom>
        </p:spPr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CF9B79DA-0F8A-5141-9DF2-48A6CD1517C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8775700" y="660400"/>
            <a:ext cx="2717800" cy="2794000"/>
          </a:xfrm>
          <a:prstGeom prst="roundRect">
            <a:avLst>
              <a:gd name="adj" fmla="val 8594"/>
            </a:avLst>
          </a:prstGeom>
        </p:spPr>
      </p:pic>
      <p:pic>
        <p:nvPicPr>
          <p:cNvPr id="9" name="Picture 8" descr="A picture containing text, book, photo, painting&#10;&#10;Description automatically generated">
            <a:extLst>
              <a:ext uri="{FF2B5EF4-FFF2-40B4-BE49-F238E27FC236}">
                <a16:creationId xmlns:a16="http://schemas.microsoft.com/office/drawing/2014/main" id="{40E252AC-B44E-6A41-A326-05A0AACE99D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42000"/>
                    </a14:imgEffect>
                    <a14:imgEffect>
                      <a14:brightnessContrast bright="10000" contrast="3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15100" y="3530600"/>
            <a:ext cx="2997200" cy="2616200"/>
          </a:xfrm>
          <a:prstGeom prst="roundRect">
            <a:avLst>
              <a:gd name="adj" fmla="val 8594"/>
            </a:avLst>
          </a:prstGeom>
        </p:spPr>
      </p:pic>
      <p:pic>
        <p:nvPicPr>
          <p:cNvPr id="11" name="Picture 10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82AF0423-7A70-804F-8304-1093CA1B6FC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5000"/>
                    </a14:imgEffect>
                  </a14:imgLayer>
                </a14:imgProps>
              </a:ext>
            </a:extLst>
          </a:blip>
          <a:srcRect l="12415" t="-1791" r="13870" b="1791"/>
          <a:stretch/>
        </p:blipFill>
        <p:spPr>
          <a:xfrm>
            <a:off x="9575800" y="3530600"/>
            <a:ext cx="1917700" cy="2616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27D09F-2F1E-4DAD-B786-189E47A2A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512" y="1122363"/>
            <a:ext cx="5087631" cy="2387600"/>
          </a:xfrm>
        </p:spPr>
        <p:txBody>
          <a:bodyPr>
            <a:normAutofit/>
          </a:bodyPr>
          <a:lstStyle/>
          <a:p>
            <a:r>
              <a:rPr lang="en-US" sz="4200" b="1">
                <a:solidFill>
                  <a:srgbClr val="FFFFFF"/>
                </a:solidFill>
                <a:latin typeface="Castellar" panose="020F0502020204030204" pitchFamily="34" charset="0"/>
                <a:cs typeface="Castellar" panose="020F0502020204030204" pitchFamily="34" charset="0"/>
              </a:rPr>
              <a:t>Two Requiems by Mozart and Brahms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F96823-18E9-4FD7-A8FB-A5248AAB3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512" y="3602037"/>
            <a:ext cx="5087631" cy="2133599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121 Class 12 – Introduction to Music</a:t>
            </a:r>
          </a:p>
        </p:txBody>
      </p:sp>
    </p:spTree>
    <p:extLst>
      <p:ext uri="{BB962C8B-B14F-4D97-AF65-F5344CB8AC3E}">
        <p14:creationId xmlns:p14="http://schemas.microsoft.com/office/powerpoint/2010/main" val="98311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640D9-9B21-F945-89F0-B4D828B95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REQUIEM (“Rest”)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01847-56E1-DD45-AF27-2E1A9B956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 type of Catholic Mass for the burial of the deceased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some elements of the Ordinary of the Mass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special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Propers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occasion (“Dies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Irae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,” e.g.)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Earliest music for Requiems = Medieval Gregorian Chant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Requiems date from Renaissance for the Catholic Church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Beginning around 17</a:t>
            </a:r>
            <a:r>
              <a:rPr 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century, “reformation” of Requiem as a non-liturgical concept (no communion = no Mass), more akin to an oratorio for the deceased (and for the living)</a:t>
            </a:r>
          </a:p>
        </p:txBody>
      </p:sp>
    </p:spTree>
    <p:extLst>
      <p:ext uri="{BB962C8B-B14F-4D97-AF65-F5344CB8AC3E}">
        <p14:creationId xmlns:p14="http://schemas.microsoft.com/office/powerpoint/2010/main" val="1739440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04C0-8A2C-2247-B50C-A3693355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Requiem Mass in D Minor 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b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Wolfgang Amadeus Mozart (1756-1791)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3E6B5D8-EDE7-42F2-B506-D7EDBFD56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Mozart as “supreme genius of music” (Nicolas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Slonimsky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Baker’s Biographical Dictionary of Music and Musicians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the height of the Classical Style of the late 18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Century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 renowned for opera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particular circumstances of the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Requiem’s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composition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E230B9A2-FAC4-4E4D-BBAE-EC3D3E81E9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34" r="36985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8728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nline Media 8" descr="Mozart - Lacrimosa">
            <a:hlinkClick r:id="" action="ppaction://media"/>
            <a:extLst>
              <a:ext uri="{FF2B5EF4-FFF2-40B4-BE49-F238E27FC236}">
                <a16:creationId xmlns:a16="http://schemas.microsoft.com/office/drawing/2014/main" id="{E6D461FB-F1E5-3B48-8839-C203B8FF7C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425586" y="1784765"/>
            <a:ext cx="3044073" cy="2281397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softEdge">
            <a:bevelT w="203200" h="101600" prst="cross"/>
            <a:contourClr>
              <a:srgbClr val="FFFFFF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F6F3F3-C0B1-D24F-ABB9-97ACF3B74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0721"/>
            <a:ext cx="10515600" cy="5700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Mozart, “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Lachrymosa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from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Requiem in D Minor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DD3CFE-BFD2-1C45-8CF3-6DFDB41EF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1545" y="1267484"/>
            <a:ext cx="5157787" cy="353400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Lachrymosa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dies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illa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resurget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favilla</a:t>
            </a: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Judicandus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homo reus.</a:t>
            </a:r>
          </a:p>
          <a:p>
            <a:pPr marL="0" indent="0">
              <a:buNone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Huic ergo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parce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Deus:</a:t>
            </a:r>
          </a:p>
          <a:p>
            <a:pPr marL="0" indent="0">
              <a:buNone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Pie Jesu Domine,</a:t>
            </a:r>
          </a:p>
          <a:p>
            <a:pPr marL="0" indent="0">
              <a:buNone/>
            </a:pP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Dona </a:t>
            </a:r>
            <a:r>
              <a:rPr 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eis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requiem. Amen.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of tears will be that day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from the ashes shall arise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guilty man to be judged;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 spare him, O God,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Merciful Lord Jesus,</a:t>
            </a:r>
          </a:p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Grant them eternal rest. Amen.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878147B-05CA-2B46-9AA6-E265C7F424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2" y="1372809"/>
            <a:ext cx="5544556" cy="3449683"/>
          </a:xfrm>
        </p:spPr>
        <p:txBody>
          <a:bodyPr numCol="2">
            <a:normAutofit/>
          </a:bodyPr>
          <a:lstStyle/>
          <a:p>
            <a:pPr marL="0" indent="0" fontAlgn="t">
              <a:lnSpc>
                <a:spcPct val="120000"/>
              </a:lnSpc>
              <a:buNone/>
            </a:pP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99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6A34-509D-4E42-857A-496ECAB6E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5462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Mozart, “Dies Irae” from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Requiem in D Minor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EF1DB8-EC0C-1244-AC81-032FA9BB96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0741" y="1263741"/>
            <a:ext cx="5689058" cy="4737269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lnSpc>
                <a:spcPct val="120000"/>
              </a:lnSpc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Dies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iræ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dies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illa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Solvet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sæclum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favilla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 David cum Sibylla.</a:t>
            </a:r>
          </a:p>
          <a:p>
            <a:pPr marL="0" indent="0" fontAlgn="t">
              <a:lnSpc>
                <a:spcPct val="120000"/>
              </a:lnSpc>
              <a:buNone/>
            </a:pP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tremor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futurus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Quando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Judex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venturus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Cuncta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stricte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discussurus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fontAlgn="t">
              <a:lnSpc>
                <a:spcPct val="120000"/>
              </a:lnSpc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t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day of wrath, that day will dissolve the world in ashes, </a:t>
            </a:r>
          </a:p>
          <a:p>
            <a:pPr marL="0" indent="0" fontAlgn="t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being witness along with the Sibyl.</a:t>
            </a:r>
          </a:p>
          <a:p>
            <a:pPr marL="0" indent="0" fontAlgn="t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great will be the quaking, when the Judge is about to come,</a:t>
            </a:r>
          </a:p>
          <a:p>
            <a:pPr marL="0" indent="0" fontAlgn="t">
              <a:lnSpc>
                <a:spcPct val="120000"/>
              </a:lnSpc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strictly investigating all things.</a:t>
            </a:r>
          </a:p>
          <a:p>
            <a:endParaRPr lang="en-US" dirty="0"/>
          </a:p>
        </p:txBody>
      </p:sp>
      <p:pic>
        <p:nvPicPr>
          <p:cNvPr id="8" name="Online Media 16" descr="Mozart Requiem Bernstein 03. Dies irae.mpg">
            <a:hlinkClick r:id="" action="ppaction://media"/>
            <a:extLst>
              <a:ext uri="{FF2B5EF4-FFF2-40B4-BE49-F238E27FC236}">
                <a16:creationId xmlns:a16="http://schemas.microsoft.com/office/drawing/2014/main" id="{D12710A6-83B5-2944-878C-117AC8B772A9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172202" y="1690688"/>
            <a:ext cx="5181600" cy="388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72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rgbClr val="2F2F2F">
                <a:lumMod val="72000"/>
              </a:srgbClr>
            </a:gs>
            <a:gs pos="8500">
              <a:srgbClr val="3D3C19"/>
            </a:gs>
            <a:gs pos="0">
              <a:srgbClr val="57560F">
                <a:alpha val="98824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E92E69BC-0B78-1D43-9E10-1E1B3F9F8F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15000" contrast="3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62046" y="0"/>
            <a:ext cx="6701743" cy="6858001"/>
          </a:xfrm>
          <a:solidFill>
            <a:schemeClr val="bg2">
              <a:lumMod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>
              <a:schemeClr val="accent1"/>
            </a:glow>
            <a:softEdge rad="0"/>
          </a:effec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C88EE5CF-DE87-E948-9491-42A2200A6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9697" y="376699"/>
            <a:ext cx="4142772" cy="827067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Johannes Brahms (1833-1897) and a different kind of Requiem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5B190A-075A-DB46-8049-67AF4E8085FC}"/>
              </a:ext>
            </a:extLst>
          </p:cNvPr>
          <p:cNvSpPr txBox="1"/>
          <p:nvPr/>
        </p:nvSpPr>
        <p:spPr>
          <a:xfrm>
            <a:off x="5369688" y="1284790"/>
            <a:ext cx="670174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Among the greatest of the 19</a:t>
            </a:r>
            <a:r>
              <a:rPr lang="en-US" sz="20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-century German composers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Romantic-era style, emphasis on emotional expression, but within formal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German Requiem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composed in 1868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liturgical movements in this Requiem, more akin to Oratorio than any other genre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Biblical texts chosen by Brahms himself, in the vernacular; seven movements in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large orchestra, chorus, soprano and baritone soloists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73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D66196-3D9B-064E-94F3-15EF708137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641553"/>
              </p:ext>
            </p:extLst>
          </p:nvPr>
        </p:nvGraphicFramePr>
        <p:xfrm>
          <a:off x="319549" y="129262"/>
          <a:ext cx="11125199" cy="5424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574">
                  <a:extLst>
                    <a:ext uri="{9D8B030D-6E8A-4147-A177-3AD203B41FA5}">
                      <a16:colId xmlns:a16="http://schemas.microsoft.com/office/drawing/2014/main" val="909112087"/>
                    </a:ext>
                  </a:extLst>
                </a:gridCol>
                <a:gridCol w="2109019">
                  <a:extLst>
                    <a:ext uri="{9D8B030D-6E8A-4147-A177-3AD203B41FA5}">
                      <a16:colId xmlns:a16="http://schemas.microsoft.com/office/drawing/2014/main" val="2279099884"/>
                    </a:ext>
                  </a:extLst>
                </a:gridCol>
                <a:gridCol w="2182761">
                  <a:extLst>
                    <a:ext uri="{9D8B030D-6E8A-4147-A177-3AD203B41FA5}">
                      <a16:colId xmlns:a16="http://schemas.microsoft.com/office/drawing/2014/main" val="2388042410"/>
                    </a:ext>
                  </a:extLst>
                </a:gridCol>
                <a:gridCol w="2305665">
                  <a:extLst>
                    <a:ext uri="{9D8B030D-6E8A-4147-A177-3AD203B41FA5}">
                      <a16:colId xmlns:a16="http://schemas.microsoft.com/office/drawing/2014/main" val="155722196"/>
                    </a:ext>
                  </a:extLst>
                </a:gridCol>
                <a:gridCol w="2920180">
                  <a:extLst>
                    <a:ext uri="{9D8B030D-6E8A-4147-A177-3AD203B41FA5}">
                      <a16:colId xmlns:a16="http://schemas.microsoft.com/office/drawing/2014/main" val="3285586060"/>
                    </a:ext>
                  </a:extLst>
                </a:gridCol>
              </a:tblGrid>
              <a:tr h="41664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915829"/>
                  </a:ext>
                </a:extLst>
              </a:tr>
              <a:tr h="583299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E♭ Major (I)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 minor (ii),</a:t>
                      </a:r>
                    </a:p>
                    <a:p>
                      <a:pPr algn="ctr"/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modulatory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E♭ Major (I)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(modulatory)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E♭ Major (I)</a:t>
                      </a:r>
                    </a:p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505664"/>
                  </a:ext>
                </a:extLst>
              </a:tr>
              <a:tr h="1350739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Homophonic, flowing theme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Polyphonic with angular theme, then homophonic with new rhythmically accented motive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Homophonic as in beginning, with variation on the 1</a:t>
                      </a:r>
                      <a:r>
                        <a:rPr lang="en-US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theme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Polyphonic, triadic outlined theme, faster tempo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Coda, new theme is a developed variation of original theme, flowing, homophonic with some call-and-response textures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623030"/>
                  </a:ext>
                </a:extLst>
              </a:tr>
              <a:tr h="2821644">
                <a:tc>
                  <a:txBody>
                    <a:bodyPr/>
                    <a:lstStyle/>
                    <a:p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Wie </a:t>
                      </a:r>
                      <a:r>
                        <a:rPr lang="en-US" sz="1600" b="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lieblich</a:t>
                      </a:r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sind</a:t>
                      </a:r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deine</a:t>
                      </a:r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Wohnungen</a:t>
                      </a:r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Herr </a:t>
                      </a:r>
                      <a:r>
                        <a:rPr lang="en-US" sz="1600" b="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Zabaoth</a:t>
                      </a:r>
                      <a:r>
                        <a:rPr lang="en-US" sz="1600" b="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  <a:p>
                      <a:endParaRPr lang="en-US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lovely are Your dwelling-places, Lord of hosts!</a:t>
                      </a:r>
                    </a:p>
                    <a:p>
                      <a:endParaRPr lang="en-US" sz="16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Meine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Seele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verlanget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und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sehnet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nach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den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Vorhöfen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des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Herrn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mein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Leib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und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Seele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freuen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dem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lebendigen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Gott.</a:t>
                      </a:r>
                    </a:p>
                    <a:p>
                      <a:endPara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 soul longs, even faints for the courts of the Lord; my body and soul cry out for the living God.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Wie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lieblich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sind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deine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Wohnungen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Herr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Zabaoth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 Wohl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die in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deinem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Hause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wohnen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endPara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lovely is Your dwelling-place, Lord of hosts! Blessed are they that live in Your house,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Die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loben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dich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immerdar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</a:t>
                      </a:r>
                    </a:p>
                    <a:p>
                      <a:endPara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 praise Your Name for ever!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Wie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lieblich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sind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deine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Wohnungen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endParaRPr lang="en-US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lovely are Your dwelling-places…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826233"/>
                  </a:ext>
                </a:extLst>
              </a:tr>
            </a:tbl>
          </a:graphicData>
        </a:graphic>
      </p:graphicFrame>
      <p:pic>
        <p:nvPicPr>
          <p:cNvPr id="3" name="Online Media 2" descr="Brahms - Ein deutsches Requiem - IV. Wie lieblich sind deine Wohnungen - Fragment">
            <a:hlinkClick r:id="" action="ppaction://media"/>
            <a:extLst>
              <a:ext uri="{FF2B5EF4-FFF2-40B4-BE49-F238E27FC236}">
                <a16:creationId xmlns:a16="http://schemas.microsoft.com/office/drawing/2014/main" id="{36743709-A460-C846-A1B0-8C35DF3D3D3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223819" y="3937819"/>
            <a:ext cx="5068382" cy="279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DA70F7-4E17-4283-953E-07CDE98A1E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F73F19-7BB3-4A4E-880E-97266610124A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FEF362EA-361F-4FD6-9EE0-EBD0EACEB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615</Words>
  <Application>Microsoft Macintosh PowerPoint</Application>
  <PresentationFormat>Widescreen</PresentationFormat>
  <Paragraphs>83</Paragraphs>
  <Slides>7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Castellar</vt:lpstr>
      <vt:lpstr>Times New Roman</vt:lpstr>
      <vt:lpstr>Office Theme</vt:lpstr>
      <vt:lpstr>Two Requiems by Mozart and Brahms</vt:lpstr>
      <vt:lpstr>REQUIEM (“Rest”)</vt:lpstr>
      <vt:lpstr>Requiem Mass in D Minor by  Wolfgang Amadeus Mozart (1756-1791)</vt:lpstr>
      <vt:lpstr>Mozart, “Lachrymosa” from Requiem in D Minor </vt:lpstr>
      <vt:lpstr>Mozart, “Dies Irae” from Requiem in D Minor</vt:lpstr>
      <vt:lpstr>Johannes Brahms (1833-1897) and a different kind of Requiem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Requiems by Mozart and Brahms</dc:title>
  <dc:creator>Seigel, Lester Charles</dc:creator>
  <cp:lastModifiedBy>Seigel, Lester Charles</cp:lastModifiedBy>
  <cp:revision>2</cp:revision>
  <dcterms:created xsi:type="dcterms:W3CDTF">2020-09-17T14:23:52Z</dcterms:created>
  <dcterms:modified xsi:type="dcterms:W3CDTF">2020-09-18T15:32:53Z</dcterms:modified>
</cp:coreProperties>
</file>