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sldIdLst>
    <p:sldId id="256" r:id="rId2"/>
    <p:sldId id="257" r:id="rId3"/>
    <p:sldId id="258" r:id="rId4"/>
    <p:sldId id="261" r:id="rId5"/>
    <p:sldId id="259" r:id="rId6"/>
    <p:sldId id="260"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94"/>
  </p:normalViewPr>
  <p:slideViewPr>
    <p:cSldViewPr snapToGrid="0" snapToObjects="1">
      <p:cViewPr varScale="1">
        <p:scale>
          <a:sx n="104" d="100"/>
          <a:sy n="104" d="100"/>
        </p:scale>
        <p:origin x="232" y="5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0448878-711A-304D-9FE3-5CE0CB9F36B7}" type="datetimeFigureOut">
              <a:rPr lang="en-US" smtClean="0"/>
              <a:t>8/29/20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1F08A7-B621-C049-86AD-809692EACDCB}" type="slidenum">
              <a:rPr lang="en-US" smtClean="0"/>
              <a:t>‹#›</a:t>
            </a:fld>
            <a:endParaRPr lang="en-US"/>
          </a:p>
        </p:txBody>
      </p:sp>
    </p:spTree>
    <p:extLst>
      <p:ext uri="{BB962C8B-B14F-4D97-AF65-F5344CB8AC3E}">
        <p14:creationId xmlns:p14="http://schemas.microsoft.com/office/powerpoint/2010/main" val="17102012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41F08A7-B621-C049-86AD-809692EACDCB}" type="slidenum">
              <a:rPr lang="en-US" smtClean="0"/>
              <a:t>5</a:t>
            </a:fld>
            <a:endParaRPr lang="en-US"/>
          </a:p>
        </p:txBody>
      </p:sp>
    </p:spTree>
    <p:extLst>
      <p:ext uri="{BB962C8B-B14F-4D97-AF65-F5344CB8AC3E}">
        <p14:creationId xmlns:p14="http://schemas.microsoft.com/office/powerpoint/2010/main" val="26289105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B71A-6E45-5D44-95B8-BC3188DCFB0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3EC5EC5-CB67-BA41-9755-7E415BA13CA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E6CAD14-2549-BA45-980E-ABA4AC531A7E}"/>
              </a:ext>
            </a:extLst>
          </p:cNvPr>
          <p:cNvSpPr>
            <a:spLocks noGrp="1"/>
          </p:cNvSpPr>
          <p:nvPr>
            <p:ph type="dt" sz="half" idx="10"/>
          </p:nvPr>
        </p:nvSpPr>
        <p:spPr/>
        <p:txBody>
          <a:bodyPr/>
          <a:lstStyle/>
          <a:p>
            <a:fld id="{0FE65867-D5AE-9E43-9A19-D5B2F0F6673D}" type="datetimeFigureOut">
              <a:rPr lang="en-US" smtClean="0"/>
              <a:t>8/29/20</a:t>
            </a:fld>
            <a:endParaRPr lang="en-US"/>
          </a:p>
        </p:txBody>
      </p:sp>
      <p:sp>
        <p:nvSpPr>
          <p:cNvPr id="5" name="Footer Placeholder 4">
            <a:extLst>
              <a:ext uri="{FF2B5EF4-FFF2-40B4-BE49-F238E27FC236}">
                <a16:creationId xmlns:a16="http://schemas.microsoft.com/office/drawing/2014/main" id="{DBC2A4BA-3C03-5746-887D-EB6802C93FE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30EB011-7943-EE4D-9C00-7FBCCC1EF0C3}"/>
              </a:ext>
            </a:extLst>
          </p:cNvPr>
          <p:cNvSpPr>
            <a:spLocks noGrp="1"/>
          </p:cNvSpPr>
          <p:nvPr>
            <p:ph type="sldNum" sz="quarter" idx="12"/>
          </p:nvPr>
        </p:nvSpPr>
        <p:spPr/>
        <p:txBody>
          <a:bodyPr/>
          <a:lstStyle/>
          <a:p>
            <a:fld id="{F588EC05-5F81-A648-AD2C-52B635D52A5B}" type="slidenum">
              <a:rPr lang="en-US" smtClean="0"/>
              <a:t>‹#›</a:t>
            </a:fld>
            <a:endParaRPr lang="en-US"/>
          </a:p>
        </p:txBody>
      </p:sp>
    </p:spTree>
    <p:extLst>
      <p:ext uri="{BB962C8B-B14F-4D97-AF65-F5344CB8AC3E}">
        <p14:creationId xmlns:p14="http://schemas.microsoft.com/office/powerpoint/2010/main" val="9728102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E917F3-4985-184E-8F9A-6C6F7C9D95F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E83F702-CF84-E94F-A7B6-8131AE5B89B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2221B05-A53C-3546-B69A-C336B8966462}"/>
              </a:ext>
            </a:extLst>
          </p:cNvPr>
          <p:cNvSpPr>
            <a:spLocks noGrp="1"/>
          </p:cNvSpPr>
          <p:nvPr>
            <p:ph type="dt" sz="half" idx="10"/>
          </p:nvPr>
        </p:nvSpPr>
        <p:spPr/>
        <p:txBody>
          <a:bodyPr/>
          <a:lstStyle/>
          <a:p>
            <a:fld id="{0FE65867-D5AE-9E43-9A19-D5B2F0F6673D}" type="datetimeFigureOut">
              <a:rPr lang="en-US" smtClean="0"/>
              <a:t>8/29/20</a:t>
            </a:fld>
            <a:endParaRPr lang="en-US"/>
          </a:p>
        </p:txBody>
      </p:sp>
      <p:sp>
        <p:nvSpPr>
          <p:cNvPr id="5" name="Footer Placeholder 4">
            <a:extLst>
              <a:ext uri="{FF2B5EF4-FFF2-40B4-BE49-F238E27FC236}">
                <a16:creationId xmlns:a16="http://schemas.microsoft.com/office/drawing/2014/main" id="{EFD2AE5D-A9A6-2742-9FC9-1D393638EF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7786DC-7EE0-5743-AB9F-58743AE49F38}"/>
              </a:ext>
            </a:extLst>
          </p:cNvPr>
          <p:cNvSpPr>
            <a:spLocks noGrp="1"/>
          </p:cNvSpPr>
          <p:nvPr>
            <p:ph type="sldNum" sz="quarter" idx="12"/>
          </p:nvPr>
        </p:nvSpPr>
        <p:spPr/>
        <p:txBody>
          <a:bodyPr/>
          <a:lstStyle/>
          <a:p>
            <a:fld id="{F588EC05-5F81-A648-AD2C-52B635D52A5B}" type="slidenum">
              <a:rPr lang="en-US" smtClean="0"/>
              <a:t>‹#›</a:t>
            </a:fld>
            <a:endParaRPr lang="en-US"/>
          </a:p>
        </p:txBody>
      </p:sp>
    </p:spTree>
    <p:extLst>
      <p:ext uri="{BB962C8B-B14F-4D97-AF65-F5344CB8AC3E}">
        <p14:creationId xmlns:p14="http://schemas.microsoft.com/office/powerpoint/2010/main" val="16053534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48DB402-17E5-D14E-8055-3409B3BD86A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212A313-A139-BF48-A5E7-4CEC828E7A0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4AB9F2F-0D47-F246-8594-7773CAC1C60E}"/>
              </a:ext>
            </a:extLst>
          </p:cNvPr>
          <p:cNvSpPr>
            <a:spLocks noGrp="1"/>
          </p:cNvSpPr>
          <p:nvPr>
            <p:ph type="dt" sz="half" idx="10"/>
          </p:nvPr>
        </p:nvSpPr>
        <p:spPr/>
        <p:txBody>
          <a:bodyPr/>
          <a:lstStyle/>
          <a:p>
            <a:fld id="{0FE65867-D5AE-9E43-9A19-D5B2F0F6673D}" type="datetimeFigureOut">
              <a:rPr lang="en-US" smtClean="0"/>
              <a:t>8/29/20</a:t>
            </a:fld>
            <a:endParaRPr lang="en-US"/>
          </a:p>
        </p:txBody>
      </p:sp>
      <p:sp>
        <p:nvSpPr>
          <p:cNvPr id="5" name="Footer Placeholder 4">
            <a:extLst>
              <a:ext uri="{FF2B5EF4-FFF2-40B4-BE49-F238E27FC236}">
                <a16:creationId xmlns:a16="http://schemas.microsoft.com/office/drawing/2014/main" id="{E7D25331-1C72-3045-9694-AF862FAE1A7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A437705-CD27-2044-A65D-BE5C49182CCA}"/>
              </a:ext>
            </a:extLst>
          </p:cNvPr>
          <p:cNvSpPr>
            <a:spLocks noGrp="1"/>
          </p:cNvSpPr>
          <p:nvPr>
            <p:ph type="sldNum" sz="quarter" idx="12"/>
          </p:nvPr>
        </p:nvSpPr>
        <p:spPr/>
        <p:txBody>
          <a:bodyPr/>
          <a:lstStyle/>
          <a:p>
            <a:fld id="{F588EC05-5F81-A648-AD2C-52B635D52A5B}" type="slidenum">
              <a:rPr lang="en-US" smtClean="0"/>
              <a:t>‹#›</a:t>
            </a:fld>
            <a:endParaRPr lang="en-US"/>
          </a:p>
        </p:txBody>
      </p:sp>
    </p:spTree>
    <p:extLst>
      <p:ext uri="{BB962C8B-B14F-4D97-AF65-F5344CB8AC3E}">
        <p14:creationId xmlns:p14="http://schemas.microsoft.com/office/powerpoint/2010/main" val="1765827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91E8EF-7FCA-3749-8D0D-921BAB99289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711E01F-44BE-534B-A38C-54B724A4CAD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718FAD2-B234-C849-8E53-D1666F5E3BD0}"/>
              </a:ext>
            </a:extLst>
          </p:cNvPr>
          <p:cNvSpPr>
            <a:spLocks noGrp="1"/>
          </p:cNvSpPr>
          <p:nvPr>
            <p:ph type="dt" sz="half" idx="10"/>
          </p:nvPr>
        </p:nvSpPr>
        <p:spPr/>
        <p:txBody>
          <a:bodyPr/>
          <a:lstStyle/>
          <a:p>
            <a:fld id="{0FE65867-D5AE-9E43-9A19-D5B2F0F6673D}" type="datetimeFigureOut">
              <a:rPr lang="en-US" smtClean="0"/>
              <a:t>8/29/20</a:t>
            </a:fld>
            <a:endParaRPr lang="en-US"/>
          </a:p>
        </p:txBody>
      </p:sp>
      <p:sp>
        <p:nvSpPr>
          <p:cNvPr id="5" name="Footer Placeholder 4">
            <a:extLst>
              <a:ext uri="{FF2B5EF4-FFF2-40B4-BE49-F238E27FC236}">
                <a16:creationId xmlns:a16="http://schemas.microsoft.com/office/drawing/2014/main" id="{44DC2804-ABE4-D44B-835D-6CFBB78AF3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6DD03C-2473-054B-B134-19FA624900B4}"/>
              </a:ext>
            </a:extLst>
          </p:cNvPr>
          <p:cNvSpPr>
            <a:spLocks noGrp="1"/>
          </p:cNvSpPr>
          <p:nvPr>
            <p:ph type="sldNum" sz="quarter" idx="12"/>
          </p:nvPr>
        </p:nvSpPr>
        <p:spPr/>
        <p:txBody>
          <a:bodyPr/>
          <a:lstStyle/>
          <a:p>
            <a:fld id="{F588EC05-5F81-A648-AD2C-52B635D52A5B}" type="slidenum">
              <a:rPr lang="en-US" smtClean="0"/>
              <a:t>‹#›</a:t>
            </a:fld>
            <a:endParaRPr lang="en-US"/>
          </a:p>
        </p:txBody>
      </p:sp>
    </p:spTree>
    <p:extLst>
      <p:ext uri="{BB962C8B-B14F-4D97-AF65-F5344CB8AC3E}">
        <p14:creationId xmlns:p14="http://schemas.microsoft.com/office/powerpoint/2010/main" val="23760881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4949E1-F7C4-8B40-9689-E4F22280143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648F266-A57B-3F44-A626-C900919F266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5567115-1448-7B45-8E5F-4F1FF71681E1}"/>
              </a:ext>
            </a:extLst>
          </p:cNvPr>
          <p:cNvSpPr>
            <a:spLocks noGrp="1"/>
          </p:cNvSpPr>
          <p:nvPr>
            <p:ph type="dt" sz="half" idx="10"/>
          </p:nvPr>
        </p:nvSpPr>
        <p:spPr/>
        <p:txBody>
          <a:bodyPr/>
          <a:lstStyle/>
          <a:p>
            <a:fld id="{0FE65867-D5AE-9E43-9A19-D5B2F0F6673D}" type="datetimeFigureOut">
              <a:rPr lang="en-US" smtClean="0"/>
              <a:t>8/29/20</a:t>
            </a:fld>
            <a:endParaRPr lang="en-US"/>
          </a:p>
        </p:txBody>
      </p:sp>
      <p:sp>
        <p:nvSpPr>
          <p:cNvPr id="5" name="Footer Placeholder 4">
            <a:extLst>
              <a:ext uri="{FF2B5EF4-FFF2-40B4-BE49-F238E27FC236}">
                <a16:creationId xmlns:a16="http://schemas.microsoft.com/office/drawing/2014/main" id="{E23DF7D8-054D-764B-8F68-9F07763F6F1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F05D295-73F4-AA42-9C44-73D4B5D42DEF}"/>
              </a:ext>
            </a:extLst>
          </p:cNvPr>
          <p:cNvSpPr>
            <a:spLocks noGrp="1"/>
          </p:cNvSpPr>
          <p:nvPr>
            <p:ph type="sldNum" sz="quarter" idx="12"/>
          </p:nvPr>
        </p:nvSpPr>
        <p:spPr/>
        <p:txBody>
          <a:bodyPr/>
          <a:lstStyle/>
          <a:p>
            <a:fld id="{F588EC05-5F81-A648-AD2C-52B635D52A5B}" type="slidenum">
              <a:rPr lang="en-US" smtClean="0"/>
              <a:t>‹#›</a:t>
            </a:fld>
            <a:endParaRPr lang="en-US"/>
          </a:p>
        </p:txBody>
      </p:sp>
    </p:spTree>
    <p:extLst>
      <p:ext uri="{BB962C8B-B14F-4D97-AF65-F5344CB8AC3E}">
        <p14:creationId xmlns:p14="http://schemas.microsoft.com/office/powerpoint/2010/main" val="25324036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3E54F-3A84-2848-9057-9B3B67C6FFA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2C49048-B571-8349-A38C-4D13A985A28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E9A8077-1B6B-A44C-8AFE-F76B5FE517B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2683F9B-9B13-7343-9BB4-09277532F2F0}"/>
              </a:ext>
            </a:extLst>
          </p:cNvPr>
          <p:cNvSpPr>
            <a:spLocks noGrp="1"/>
          </p:cNvSpPr>
          <p:nvPr>
            <p:ph type="dt" sz="half" idx="10"/>
          </p:nvPr>
        </p:nvSpPr>
        <p:spPr/>
        <p:txBody>
          <a:bodyPr/>
          <a:lstStyle/>
          <a:p>
            <a:fld id="{0FE65867-D5AE-9E43-9A19-D5B2F0F6673D}" type="datetimeFigureOut">
              <a:rPr lang="en-US" smtClean="0"/>
              <a:t>8/29/20</a:t>
            </a:fld>
            <a:endParaRPr lang="en-US"/>
          </a:p>
        </p:txBody>
      </p:sp>
      <p:sp>
        <p:nvSpPr>
          <p:cNvPr id="6" name="Footer Placeholder 5">
            <a:extLst>
              <a:ext uri="{FF2B5EF4-FFF2-40B4-BE49-F238E27FC236}">
                <a16:creationId xmlns:a16="http://schemas.microsoft.com/office/drawing/2014/main" id="{FEBBB5BD-A265-1041-B233-E9D69DBC98E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39045C9-07C8-0F48-936C-6FFF9E958DD2}"/>
              </a:ext>
            </a:extLst>
          </p:cNvPr>
          <p:cNvSpPr>
            <a:spLocks noGrp="1"/>
          </p:cNvSpPr>
          <p:nvPr>
            <p:ph type="sldNum" sz="quarter" idx="12"/>
          </p:nvPr>
        </p:nvSpPr>
        <p:spPr/>
        <p:txBody>
          <a:bodyPr/>
          <a:lstStyle/>
          <a:p>
            <a:fld id="{F588EC05-5F81-A648-AD2C-52B635D52A5B}" type="slidenum">
              <a:rPr lang="en-US" smtClean="0"/>
              <a:t>‹#›</a:t>
            </a:fld>
            <a:endParaRPr lang="en-US"/>
          </a:p>
        </p:txBody>
      </p:sp>
    </p:spTree>
    <p:extLst>
      <p:ext uri="{BB962C8B-B14F-4D97-AF65-F5344CB8AC3E}">
        <p14:creationId xmlns:p14="http://schemas.microsoft.com/office/powerpoint/2010/main" val="16996634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0760A8-6B36-4244-84AA-C318466F851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1F8095E-1B76-124E-B734-3F07FC1D543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9030568-F07E-054E-8C9F-7924615E7E2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B4CAE58-D9B9-EE4A-8751-DA47CA86F5D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DA66092-466C-F345-92D0-22D5B1CC388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4959D4A-A52C-7D4F-8A8D-4235CBFEECF1}"/>
              </a:ext>
            </a:extLst>
          </p:cNvPr>
          <p:cNvSpPr>
            <a:spLocks noGrp="1"/>
          </p:cNvSpPr>
          <p:nvPr>
            <p:ph type="dt" sz="half" idx="10"/>
          </p:nvPr>
        </p:nvSpPr>
        <p:spPr/>
        <p:txBody>
          <a:bodyPr/>
          <a:lstStyle/>
          <a:p>
            <a:fld id="{0FE65867-D5AE-9E43-9A19-D5B2F0F6673D}" type="datetimeFigureOut">
              <a:rPr lang="en-US" smtClean="0"/>
              <a:t>8/29/20</a:t>
            </a:fld>
            <a:endParaRPr lang="en-US"/>
          </a:p>
        </p:txBody>
      </p:sp>
      <p:sp>
        <p:nvSpPr>
          <p:cNvPr id="8" name="Footer Placeholder 7">
            <a:extLst>
              <a:ext uri="{FF2B5EF4-FFF2-40B4-BE49-F238E27FC236}">
                <a16:creationId xmlns:a16="http://schemas.microsoft.com/office/drawing/2014/main" id="{36E78FC4-1C5F-3D4E-AB53-F6A0FD89AFC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B7B0F6D-940D-0749-B1EB-CAE19C691FAC}"/>
              </a:ext>
            </a:extLst>
          </p:cNvPr>
          <p:cNvSpPr>
            <a:spLocks noGrp="1"/>
          </p:cNvSpPr>
          <p:nvPr>
            <p:ph type="sldNum" sz="quarter" idx="12"/>
          </p:nvPr>
        </p:nvSpPr>
        <p:spPr/>
        <p:txBody>
          <a:bodyPr/>
          <a:lstStyle/>
          <a:p>
            <a:fld id="{F588EC05-5F81-A648-AD2C-52B635D52A5B}" type="slidenum">
              <a:rPr lang="en-US" smtClean="0"/>
              <a:t>‹#›</a:t>
            </a:fld>
            <a:endParaRPr lang="en-US"/>
          </a:p>
        </p:txBody>
      </p:sp>
    </p:spTree>
    <p:extLst>
      <p:ext uri="{BB962C8B-B14F-4D97-AF65-F5344CB8AC3E}">
        <p14:creationId xmlns:p14="http://schemas.microsoft.com/office/powerpoint/2010/main" val="41193479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FD0DE1-2236-B740-A1AA-2FB4EE1BE1E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6D9707C-A9B8-4C4C-8323-D504DE7555B4}"/>
              </a:ext>
            </a:extLst>
          </p:cNvPr>
          <p:cNvSpPr>
            <a:spLocks noGrp="1"/>
          </p:cNvSpPr>
          <p:nvPr>
            <p:ph type="dt" sz="half" idx="10"/>
          </p:nvPr>
        </p:nvSpPr>
        <p:spPr/>
        <p:txBody>
          <a:bodyPr/>
          <a:lstStyle/>
          <a:p>
            <a:fld id="{0FE65867-D5AE-9E43-9A19-D5B2F0F6673D}" type="datetimeFigureOut">
              <a:rPr lang="en-US" smtClean="0"/>
              <a:t>8/29/20</a:t>
            </a:fld>
            <a:endParaRPr lang="en-US"/>
          </a:p>
        </p:txBody>
      </p:sp>
      <p:sp>
        <p:nvSpPr>
          <p:cNvPr id="4" name="Footer Placeholder 3">
            <a:extLst>
              <a:ext uri="{FF2B5EF4-FFF2-40B4-BE49-F238E27FC236}">
                <a16:creationId xmlns:a16="http://schemas.microsoft.com/office/drawing/2014/main" id="{3B6333DF-1EA6-E54D-A946-84D6487FE5E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3A54E37-4FB5-9D4D-8045-12825E403A72}"/>
              </a:ext>
            </a:extLst>
          </p:cNvPr>
          <p:cNvSpPr>
            <a:spLocks noGrp="1"/>
          </p:cNvSpPr>
          <p:nvPr>
            <p:ph type="sldNum" sz="quarter" idx="12"/>
          </p:nvPr>
        </p:nvSpPr>
        <p:spPr/>
        <p:txBody>
          <a:bodyPr/>
          <a:lstStyle/>
          <a:p>
            <a:fld id="{F588EC05-5F81-A648-AD2C-52B635D52A5B}" type="slidenum">
              <a:rPr lang="en-US" smtClean="0"/>
              <a:t>‹#›</a:t>
            </a:fld>
            <a:endParaRPr lang="en-US"/>
          </a:p>
        </p:txBody>
      </p:sp>
    </p:spTree>
    <p:extLst>
      <p:ext uri="{BB962C8B-B14F-4D97-AF65-F5344CB8AC3E}">
        <p14:creationId xmlns:p14="http://schemas.microsoft.com/office/powerpoint/2010/main" val="31180394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0947D0-CA72-8E4B-AAF0-5F14C81B9DF3}"/>
              </a:ext>
            </a:extLst>
          </p:cNvPr>
          <p:cNvSpPr>
            <a:spLocks noGrp="1"/>
          </p:cNvSpPr>
          <p:nvPr>
            <p:ph type="dt" sz="half" idx="10"/>
          </p:nvPr>
        </p:nvSpPr>
        <p:spPr/>
        <p:txBody>
          <a:bodyPr/>
          <a:lstStyle/>
          <a:p>
            <a:fld id="{0FE65867-D5AE-9E43-9A19-D5B2F0F6673D}" type="datetimeFigureOut">
              <a:rPr lang="en-US" smtClean="0"/>
              <a:t>8/29/20</a:t>
            </a:fld>
            <a:endParaRPr lang="en-US"/>
          </a:p>
        </p:txBody>
      </p:sp>
      <p:sp>
        <p:nvSpPr>
          <p:cNvPr id="3" name="Footer Placeholder 2">
            <a:extLst>
              <a:ext uri="{FF2B5EF4-FFF2-40B4-BE49-F238E27FC236}">
                <a16:creationId xmlns:a16="http://schemas.microsoft.com/office/drawing/2014/main" id="{EBD1DD2F-BA56-5E4E-ADAE-DA82DD729B8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48B54E2-C281-3140-A0A1-6C3E2FAF4B9B}"/>
              </a:ext>
            </a:extLst>
          </p:cNvPr>
          <p:cNvSpPr>
            <a:spLocks noGrp="1"/>
          </p:cNvSpPr>
          <p:nvPr>
            <p:ph type="sldNum" sz="quarter" idx="12"/>
          </p:nvPr>
        </p:nvSpPr>
        <p:spPr/>
        <p:txBody>
          <a:bodyPr/>
          <a:lstStyle/>
          <a:p>
            <a:fld id="{F588EC05-5F81-A648-AD2C-52B635D52A5B}" type="slidenum">
              <a:rPr lang="en-US" smtClean="0"/>
              <a:t>‹#›</a:t>
            </a:fld>
            <a:endParaRPr lang="en-US"/>
          </a:p>
        </p:txBody>
      </p:sp>
    </p:spTree>
    <p:extLst>
      <p:ext uri="{BB962C8B-B14F-4D97-AF65-F5344CB8AC3E}">
        <p14:creationId xmlns:p14="http://schemas.microsoft.com/office/powerpoint/2010/main" val="24520096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75C2A-02DD-454E-9913-6F158B5686C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4638B91-05E3-FB4B-A1DA-A3EE87FBE98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EC5BAC1-9FB7-F74C-89F9-63F1BEBE96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171339D-BF39-434F-A7A4-E09DC2BD348D}"/>
              </a:ext>
            </a:extLst>
          </p:cNvPr>
          <p:cNvSpPr>
            <a:spLocks noGrp="1"/>
          </p:cNvSpPr>
          <p:nvPr>
            <p:ph type="dt" sz="half" idx="10"/>
          </p:nvPr>
        </p:nvSpPr>
        <p:spPr/>
        <p:txBody>
          <a:bodyPr/>
          <a:lstStyle/>
          <a:p>
            <a:fld id="{0FE65867-D5AE-9E43-9A19-D5B2F0F6673D}" type="datetimeFigureOut">
              <a:rPr lang="en-US" smtClean="0"/>
              <a:t>8/29/20</a:t>
            </a:fld>
            <a:endParaRPr lang="en-US"/>
          </a:p>
        </p:txBody>
      </p:sp>
      <p:sp>
        <p:nvSpPr>
          <p:cNvPr id="6" name="Footer Placeholder 5">
            <a:extLst>
              <a:ext uri="{FF2B5EF4-FFF2-40B4-BE49-F238E27FC236}">
                <a16:creationId xmlns:a16="http://schemas.microsoft.com/office/drawing/2014/main" id="{EB9D0CC7-C5E0-8F40-9D3A-FEF2F317BCD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C27CA70-FA82-E544-9E81-5B9B9FA0414D}"/>
              </a:ext>
            </a:extLst>
          </p:cNvPr>
          <p:cNvSpPr>
            <a:spLocks noGrp="1"/>
          </p:cNvSpPr>
          <p:nvPr>
            <p:ph type="sldNum" sz="quarter" idx="12"/>
          </p:nvPr>
        </p:nvSpPr>
        <p:spPr/>
        <p:txBody>
          <a:bodyPr/>
          <a:lstStyle/>
          <a:p>
            <a:fld id="{F588EC05-5F81-A648-AD2C-52B635D52A5B}" type="slidenum">
              <a:rPr lang="en-US" smtClean="0"/>
              <a:t>‹#›</a:t>
            </a:fld>
            <a:endParaRPr lang="en-US"/>
          </a:p>
        </p:txBody>
      </p:sp>
    </p:spTree>
    <p:extLst>
      <p:ext uri="{BB962C8B-B14F-4D97-AF65-F5344CB8AC3E}">
        <p14:creationId xmlns:p14="http://schemas.microsoft.com/office/powerpoint/2010/main" val="17796458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3BC55-0C8B-0B48-ADDA-9810053684C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9CBD492-5931-A94E-8396-E2874704CB2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8C63074-AF17-C24F-9995-7CB73EB100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C856788-1A43-554D-A86F-6EB632D65CFE}"/>
              </a:ext>
            </a:extLst>
          </p:cNvPr>
          <p:cNvSpPr>
            <a:spLocks noGrp="1"/>
          </p:cNvSpPr>
          <p:nvPr>
            <p:ph type="dt" sz="half" idx="10"/>
          </p:nvPr>
        </p:nvSpPr>
        <p:spPr/>
        <p:txBody>
          <a:bodyPr/>
          <a:lstStyle/>
          <a:p>
            <a:fld id="{0FE65867-D5AE-9E43-9A19-D5B2F0F6673D}" type="datetimeFigureOut">
              <a:rPr lang="en-US" smtClean="0"/>
              <a:t>8/29/20</a:t>
            </a:fld>
            <a:endParaRPr lang="en-US"/>
          </a:p>
        </p:txBody>
      </p:sp>
      <p:sp>
        <p:nvSpPr>
          <p:cNvPr id="6" name="Footer Placeholder 5">
            <a:extLst>
              <a:ext uri="{FF2B5EF4-FFF2-40B4-BE49-F238E27FC236}">
                <a16:creationId xmlns:a16="http://schemas.microsoft.com/office/drawing/2014/main" id="{64E7545F-77F0-A34E-8744-F73349FB3C2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981DB64-DAB6-1145-9C16-8A7E0028CE56}"/>
              </a:ext>
            </a:extLst>
          </p:cNvPr>
          <p:cNvSpPr>
            <a:spLocks noGrp="1"/>
          </p:cNvSpPr>
          <p:nvPr>
            <p:ph type="sldNum" sz="quarter" idx="12"/>
          </p:nvPr>
        </p:nvSpPr>
        <p:spPr/>
        <p:txBody>
          <a:bodyPr/>
          <a:lstStyle/>
          <a:p>
            <a:fld id="{F588EC05-5F81-A648-AD2C-52B635D52A5B}" type="slidenum">
              <a:rPr lang="en-US" smtClean="0"/>
              <a:t>‹#›</a:t>
            </a:fld>
            <a:endParaRPr lang="en-US"/>
          </a:p>
        </p:txBody>
      </p:sp>
    </p:spTree>
    <p:extLst>
      <p:ext uri="{BB962C8B-B14F-4D97-AF65-F5344CB8AC3E}">
        <p14:creationId xmlns:p14="http://schemas.microsoft.com/office/powerpoint/2010/main" val="18992297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918FF60-9591-4B49-B6F9-A0C70ED2362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1BCA414-2F98-0241-83FE-CF2BD0A2BF8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E4E57DF-4F34-E145-A829-3B83EB0A3F4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E65867-D5AE-9E43-9A19-D5B2F0F6673D}" type="datetimeFigureOut">
              <a:rPr lang="en-US" smtClean="0"/>
              <a:t>8/29/20</a:t>
            </a:fld>
            <a:endParaRPr lang="en-US"/>
          </a:p>
        </p:txBody>
      </p:sp>
      <p:sp>
        <p:nvSpPr>
          <p:cNvPr id="5" name="Footer Placeholder 4">
            <a:extLst>
              <a:ext uri="{FF2B5EF4-FFF2-40B4-BE49-F238E27FC236}">
                <a16:creationId xmlns:a16="http://schemas.microsoft.com/office/drawing/2014/main" id="{0376311F-3C5E-1747-820F-EE40F0F3B1C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F162404-93B1-3E4D-A981-B5E8BDF2608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88EC05-5F81-A648-AD2C-52B635D52A5B}" type="slidenum">
              <a:rPr lang="en-US" smtClean="0"/>
              <a:t>‹#›</a:t>
            </a:fld>
            <a:endParaRPr lang="en-US"/>
          </a:p>
        </p:txBody>
      </p:sp>
    </p:spTree>
    <p:extLst>
      <p:ext uri="{BB962C8B-B14F-4D97-AF65-F5344CB8AC3E}">
        <p14:creationId xmlns:p14="http://schemas.microsoft.com/office/powerpoint/2010/main" val="14608839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tif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0BC9EFE1-D8CB-4668-9980-DB108327A7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6271569"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CBAE1BD-B8E4-4029-8AA2-C77E4FED986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84947DD5-CD23-004D-86A4-496E17AC20CD}"/>
              </a:ext>
            </a:extLst>
          </p:cNvPr>
          <p:cNvSpPr>
            <a:spLocks noGrp="1"/>
          </p:cNvSpPr>
          <p:nvPr>
            <p:ph type="ctrTitle"/>
          </p:nvPr>
        </p:nvSpPr>
        <p:spPr>
          <a:xfrm>
            <a:off x="6585882" y="4267832"/>
            <a:ext cx="4805996" cy="1401448"/>
          </a:xfrm>
        </p:spPr>
        <p:txBody>
          <a:bodyPr anchor="t">
            <a:normAutofit/>
          </a:bodyPr>
          <a:lstStyle/>
          <a:p>
            <a:pPr algn="l"/>
            <a:r>
              <a:rPr lang="en-US" sz="4400">
                <a:solidFill>
                  <a:srgbClr val="000000"/>
                </a:solidFill>
                <a:latin typeface="Times New Roman" panose="02020603050405020304" pitchFamily="18" charset="0"/>
                <a:cs typeface="Times New Roman" panose="02020603050405020304" pitchFamily="18" charset="0"/>
              </a:rPr>
              <a:t>Syncretism in Music</a:t>
            </a:r>
          </a:p>
        </p:txBody>
      </p:sp>
      <p:sp>
        <p:nvSpPr>
          <p:cNvPr id="3" name="Subtitle 2">
            <a:extLst>
              <a:ext uri="{FF2B5EF4-FFF2-40B4-BE49-F238E27FC236}">
                <a16:creationId xmlns:a16="http://schemas.microsoft.com/office/drawing/2014/main" id="{533F8BA0-9CF5-C343-8438-5D4DF46534A4}"/>
              </a:ext>
            </a:extLst>
          </p:cNvPr>
          <p:cNvSpPr>
            <a:spLocks noGrp="1"/>
          </p:cNvSpPr>
          <p:nvPr>
            <p:ph type="subTitle" idx="1"/>
          </p:nvPr>
        </p:nvSpPr>
        <p:spPr>
          <a:xfrm>
            <a:off x="6586186" y="3428999"/>
            <a:ext cx="4805691" cy="838831"/>
          </a:xfrm>
        </p:spPr>
        <p:txBody>
          <a:bodyPr anchor="b">
            <a:normAutofit/>
          </a:bodyPr>
          <a:lstStyle/>
          <a:p>
            <a:pPr algn="l"/>
            <a:r>
              <a:rPr lang="en-US" sz="1800">
                <a:solidFill>
                  <a:srgbClr val="000000"/>
                </a:solidFill>
              </a:rPr>
              <a:t>MU 121, Introduction to Music, Class 13</a:t>
            </a:r>
          </a:p>
        </p:txBody>
      </p:sp>
      <p:sp>
        <p:nvSpPr>
          <p:cNvPr id="19" name="Freeform 49">
            <a:extLst>
              <a:ext uri="{FF2B5EF4-FFF2-40B4-BE49-F238E27FC236}">
                <a16:creationId xmlns:a16="http://schemas.microsoft.com/office/drawing/2014/main" id="{77DA6D33-2D62-458C-BF5D-DBF612FD55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590635"/>
            <a:ext cx="5478085" cy="6276841"/>
          </a:xfrm>
          <a:custGeom>
            <a:avLst/>
            <a:gdLst>
              <a:gd name="connsiteX0" fmla="*/ 2178155 w 5478085"/>
              <a:gd name="connsiteY0" fmla="*/ 0 h 6276841"/>
              <a:gd name="connsiteX1" fmla="*/ 5478085 w 5478085"/>
              <a:gd name="connsiteY1" fmla="*/ 3299930 h 6276841"/>
              <a:gd name="connsiteX2" fmla="*/ 3751098 w 5478085"/>
              <a:gd name="connsiteY2" fmla="*/ 6201577 h 6276841"/>
              <a:gd name="connsiteX3" fmla="*/ 3594858 w 5478085"/>
              <a:gd name="connsiteY3" fmla="*/ 6276841 h 6276841"/>
              <a:gd name="connsiteX4" fmla="*/ 761453 w 5478085"/>
              <a:gd name="connsiteY4" fmla="*/ 6276841 h 6276841"/>
              <a:gd name="connsiteX5" fmla="*/ 605213 w 5478085"/>
              <a:gd name="connsiteY5" fmla="*/ 6201577 h 6276841"/>
              <a:gd name="connsiteX6" fmla="*/ 79093 w 5478085"/>
              <a:gd name="connsiteY6" fmla="*/ 5846317 h 6276841"/>
              <a:gd name="connsiteX7" fmla="*/ 0 w 5478085"/>
              <a:gd name="connsiteY7" fmla="*/ 5774432 h 6276841"/>
              <a:gd name="connsiteX8" fmla="*/ 0 w 5478085"/>
              <a:gd name="connsiteY8" fmla="*/ 825429 h 6276841"/>
              <a:gd name="connsiteX9" fmla="*/ 79093 w 5478085"/>
              <a:gd name="connsiteY9" fmla="*/ 753544 h 6276841"/>
              <a:gd name="connsiteX10" fmla="*/ 2178155 w 5478085"/>
              <a:gd name="connsiteY10" fmla="*/ 0 h 6276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78085" h="6276841">
                <a:moveTo>
                  <a:pt x="2178155" y="0"/>
                </a:moveTo>
                <a:cubicBezTo>
                  <a:pt x="4000656" y="0"/>
                  <a:pt x="5478085" y="1477429"/>
                  <a:pt x="5478085" y="3299930"/>
                </a:cubicBezTo>
                <a:cubicBezTo>
                  <a:pt x="5478085" y="4552900"/>
                  <a:pt x="4779769" y="5642769"/>
                  <a:pt x="3751098" y="6201577"/>
                </a:cubicBezTo>
                <a:lnTo>
                  <a:pt x="3594858" y="6276841"/>
                </a:lnTo>
                <a:lnTo>
                  <a:pt x="761453" y="6276841"/>
                </a:lnTo>
                <a:lnTo>
                  <a:pt x="605213" y="6201577"/>
                </a:lnTo>
                <a:cubicBezTo>
                  <a:pt x="418182" y="6099975"/>
                  <a:pt x="242071" y="5980818"/>
                  <a:pt x="79093" y="5846317"/>
                </a:cubicBezTo>
                <a:lnTo>
                  <a:pt x="0" y="5774432"/>
                </a:lnTo>
                <a:lnTo>
                  <a:pt x="0" y="825429"/>
                </a:lnTo>
                <a:lnTo>
                  <a:pt x="79093" y="753544"/>
                </a:lnTo>
                <a:cubicBezTo>
                  <a:pt x="649516" y="282789"/>
                  <a:pt x="1380811" y="0"/>
                  <a:pt x="2178155"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accent3"/>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Picture 4" descr="A drawing of a cartoon character&#10;&#10;Description automatically generated">
            <a:extLst>
              <a:ext uri="{FF2B5EF4-FFF2-40B4-BE49-F238E27FC236}">
                <a16:creationId xmlns:a16="http://schemas.microsoft.com/office/drawing/2014/main" id="{A768B311-B275-7344-A3EF-4BAF5DEECDEF}"/>
              </a:ext>
            </a:extLst>
          </p:cNvPr>
          <p:cNvPicPr>
            <a:picLocks noChangeAspect="1"/>
          </p:cNvPicPr>
          <p:nvPr/>
        </p:nvPicPr>
        <p:blipFill rotWithShape="1">
          <a:blip r:embed="rId3">
            <a:alphaModFix/>
          </a:blip>
          <a:srcRect l="1730" r="11371"/>
          <a:stretch/>
        </p:blipFill>
        <p:spPr>
          <a:xfrm>
            <a:off x="1" y="770037"/>
            <a:ext cx="5298683" cy="6097438"/>
          </a:xfrm>
          <a:custGeom>
            <a:avLst/>
            <a:gdLst/>
            <a:ahLst/>
            <a:cxnLst/>
            <a:rect l="l" t="t" r="r" b="b"/>
            <a:pathLst>
              <a:path w="5298683" h="6097438">
                <a:moveTo>
                  <a:pt x="2178155" y="0"/>
                </a:moveTo>
                <a:cubicBezTo>
                  <a:pt x="3901575" y="0"/>
                  <a:pt x="5298683" y="1397108"/>
                  <a:pt x="5298683" y="3120527"/>
                </a:cubicBezTo>
                <a:cubicBezTo>
                  <a:pt x="5298683" y="4413092"/>
                  <a:pt x="4512810" y="5522106"/>
                  <a:pt x="3392805" y="5995828"/>
                </a:cubicBezTo>
                <a:lnTo>
                  <a:pt x="3115184" y="6097438"/>
                </a:lnTo>
                <a:lnTo>
                  <a:pt x="1241127" y="6097438"/>
                </a:lnTo>
                <a:lnTo>
                  <a:pt x="963506" y="5995828"/>
                </a:lnTo>
                <a:cubicBezTo>
                  <a:pt x="683504" y="5877397"/>
                  <a:pt x="424387" y="5719261"/>
                  <a:pt x="193210" y="5528477"/>
                </a:cubicBezTo>
                <a:lnTo>
                  <a:pt x="0" y="5352876"/>
                </a:lnTo>
                <a:lnTo>
                  <a:pt x="0" y="888178"/>
                </a:lnTo>
                <a:lnTo>
                  <a:pt x="193210" y="712577"/>
                </a:lnTo>
                <a:cubicBezTo>
                  <a:pt x="732621" y="267415"/>
                  <a:pt x="1424159" y="0"/>
                  <a:pt x="2178155" y="0"/>
                </a:cubicBezTo>
                <a:close/>
              </a:path>
            </a:pathLst>
          </a:custGeom>
          <a:effectLst>
            <a:softEdge rad="0"/>
          </a:effectLst>
        </p:spPr>
      </p:pic>
    </p:spTree>
    <p:extLst>
      <p:ext uri="{BB962C8B-B14F-4D97-AF65-F5344CB8AC3E}">
        <p14:creationId xmlns:p14="http://schemas.microsoft.com/office/powerpoint/2010/main" val="11212759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FA67CD3-AB4E-4A7A-BEB8-53C445D8C4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726"/>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07CF545F-9C2E-4446-97CD-AD92990C2B6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9D4C78DD-7427-9147-B6CD-73E378E2F179}"/>
              </a:ext>
            </a:extLst>
          </p:cNvPr>
          <p:cNvSpPr>
            <a:spLocks noGrp="1"/>
          </p:cNvSpPr>
          <p:nvPr>
            <p:ph type="title"/>
          </p:nvPr>
        </p:nvSpPr>
        <p:spPr>
          <a:xfrm>
            <a:off x="6094105" y="802955"/>
            <a:ext cx="4977976" cy="1454051"/>
          </a:xfrm>
        </p:spPr>
        <p:txBody>
          <a:bodyPr>
            <a:normAutofit/>
          </a:bodyPr>
          <a:lstStyle/>
          <a:p>
            <a:r>
              <a:rPr lang="en-US" dirty="0">
                <a:solidFill>
                  <a:srgbClr val="000000"/>
                </a:solidFill>
                <a:latin typeface="Times New Roman" panose="02020603050405020304" pitchFamily="18" charset="0"/>
                <a:cs typeface="Times New Roman" panose="02020603050405020304" pitchFamily="18" charset="0"/>
              </a:rPr>
              <a:t>What is musical syncretism?</a:t>
            </a:r>
          </a:p>
        </p:txBody>
      </p:sp>
      <p:sp>
        <p:nvSpPr>
          <p:cNvPr id="14" name="Freeform 62">
            <a:extLst>
              <a:ext uri="{FF2B5EF4-FFF2-40B4-BE49-F238E27FC236}">
                <a16:creationId xmlns:a16="http://schemas.microsoft.com/office/drawing/2014/main" id="{339C8D78-A644-462F-B674-F440635E53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85000"/>
                  </a:schemeClr>
                </a:gs>
                <a:gs pos="100000">
                  <a:schemeClr val="bg2">
                    <a:lumMod val="8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Picture 4" descr="A drawing of a person&#10;&#10;Description automatically generated">
            <a:extLst>
              <a:ext uri="{FF2B5EF4-FFF2-40B4-BE49-F238E27FC236}">
                <a16:creationId xmlns:a16="http://schemas.microsoft.com/office/drawing/2014/main" id="{03A81FF5-C5CC-494A-9E86-000C96F160AC}"/>
              </a:ext>
            </a:extLst>
          </p:cNvPr>
          <p:cNvPicPr>
            <a:picLocks noChangeAspect="1"/>
          </p:cNvPicPr>
          <p:nvPr/>
        </p:nvPicPr>
        <p:blipFill>
          <a:blip r:embed="rId3"/>
          <a:stretch>
            <a:fillRect/>
          </a:stretch>
        </p:blipFill>
        <p:spPr>
          <a:xfrm>
            <a:off x="187611" y="2824467"/>
            <a:ext cx="4064087" cy="1209065"/>
          </a:xfrm>
          <a:prstGeom prst="rect">
            <a:avLst/>
          </a:prstGeom>
        </p:spPr>
      </p:pic>
      <p:sp>
        <p:nvSpPr>
          <p:cNvPr id="3" name="Content Placeholder 2">
            <a:extLst>
              <a:ext uri="{FF2B5EF4-FFF2-40B4-BE49-F238E27FC236}">
                <a16:creationId xmlns:a16="http://schemas.microsoft.com/office/drawing/2014/main" id="{E2F23FEC-F819-A840-A4F8-139D11103E30}"/>
              </a:ext>
            </a:extLst>
          </p:cNvPr>
          <p:cNvSpPr>
            <a:spLocks noGrp="1"/>
          </p:cNvSpPr>
          <p:nvPr>
            <p:ph idx="1"/>
          </p:nvPr>
        </p:nvSpPr>
        <p:spPr>
          <a:xfrm>
            <a:off x="6090574" y="2257006"/>
            <a:ext cx="4977578" cy="3803965"/>
          </a:xfrm>
        </p:spPr>
        <p:txBody>
          <a:bodyPr anchor="ctr">
            <a:normAutofit fontScale="92500" lnSpcReduction="10000"/>
          </a:bodyPr>
          <a:lstStyle/>
          <a:p>
            <a:endParaRPr lang="en-US" sz="2000" dirty="0">
              <a:solidFill>
                <a:srgbClr val="000000"/>
              </a:solidFill>
              <a:latin typeface="Times New Roman" panose="02020603050405020304" pitchFamily="18" charset="0"/>
              <a:cs typeface="Times New Roman" panose="02020603050405020304" pitchFamily="18" charset="0"/>
            </a:endParaRPr>
          </a:p>
          <a:p>
            <a:r>
              <a:rPr lang="en-US" sz="2000" dirty="0">
                <a:solidFill>
                  <a:srgbClr val="000000"/>
                </a:solidFill>
                <a:latin typeface="Times New Roman" panose="02020603050405020304" pitchFamily="18" charset="0"/>
                <a:cs typeface="Times New Roman" panose="02020603050405020304" pitchFamily="18" charset="0"/>
              </a:rPr>
              <a:t>Syncretism is usually employed to refer to blending elements of different religious traditions to encourage ecumenism among different faiths.</a:t>
            </a:r>
          </a:p>
          <a:p>
            <a:r>
              <a:rPr lang="en-US" sz="2000" dirty="0">
                <a:solidFill>
                  <a:srgbClr val="000000"/>
                </a:solidFill>
                <a:latin typeface="Times New Roman" panose="02020603050405020304" pitchFamily="18" charset="0"/>
                <a:cs typeface="Times New Roman" panose="02020603050405020304" pitchFamily="18" charset="0"/>
              </a:rPr>
              <a:t>In </a:t>
            </a:r>
            <a:r>
              <a:rPr lang="en-US" sz="2000" b="1" dirty="0">
                <a:solidFill>
                  <a:srgbClr val="000000"/>
                </a:solidFill>
                <a:latin typeface="Times New Roman" panose="02020603050405020304" pitchFamily="18" charset="0"/>
                <a:cs typeface="Times New Roman" panose="02020603050405020304" pitchFamily="18" charset="0"/>
              </a:rPr>
              <a:t>music</a:t>
            </a:r>
            <a:r>
              <a:rPr lang="en-US" sz="2000" dirty="0">
                <a:solidFill>
                  <a:srgbClr val="000000"/>
                </a:solidFill>
                <a:latin typeface="Times New Roman" panose="02020603050405020304" pitchFamily="18" charset="0"/>
                <a:cs typeface="Times New Roman" panose="02020603050405020304" pitchFamily="18" charset="0"/>
              </a:rPr>
              <a:t>, syncretism refers to the blending or fusion of elements of folk art within high art. </a:t>
            </a:r>
          </a:p>
          <a:p>
            <a:r>
              <a:rPr lang="en-US" sz="2000" dirty="0">
                <a:solidFill>
                  <a:srgbClr val="000000"/>
                </a:solidFill>
                <a:latin typeface="Times New Roman" panose="02020603050405020304" pitchFamily="18" charset="0"/>
                <a:cs typeface="Times New Roman" panose="02020603050405020304" pitchFamily="18" charset="0"/>
              </a:rPr>
              <a:t>Primarily it is found in music involving voices, percussion, and the use of other instruments from outside the “classical” sphere of Western music combined with traditional “classical” instruments, often in forms that blend the two types of music.</a:t>
            </a:r>
          </a:p>
          <a:p>
            <a:pPr marL="0" indent="0">
              <a:buNone/>
            </a:pPr>
            <a:endParaRPr lang="en-US" sz="2000" dirty="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38332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229CB52F-046B-2141-AFF7-036B54B89913}"/>
              </a:ext>
            </a:extLst>
          </p:cNvPr>
          <p:cNvSpPr>
            <a:spLocks noGrp="1"/>
          </p:cNvSpPr>
          <p:nvPr>
            <p:ph type="title"/>
          </p:nvPr>
        </p:nvSpPr>
        <p:spPr>
          <a:xfrm>
            <a:off x="643466" y="321734"/>
            <a:ext cx="6891187" cy="1135737"/>
          </a:xfrm>
        </p:spPr>
        <p:txBody>
          <a:bodyPr>
            <a:normAutofit/>
          </a:bodyPr>
          <a:lstStyle/>
          <a:p>
            <a:r>
              <a:rPr lang="en-US" sz="3600" dirty="0">
                <a:latin typeface="Times New Roman" panose="02020603050405020304" pitchFamily="18" charset="0"/>
                <a:cs typeface="Times New Roman" panose="02020603050405020304" pitchFamily="18" charset="0"/>
              </a:rPr>
              <a:t>Composer Tania León (b. 1943) on syncretic music</a:t>
            </a:r>
          </a:p>
        </p:txBody>
      </p:sp>
      <p:sp>
        <p:nvSpPr>
          <p:cNvPr id="3" name="Content Placeholder 2">
            <a:extLst>
              <a:ext uri="{FF2B5EF4-FFF2-40B4-BE49-F238E27FC236}">
                <a16:creationId xmlns:a16="http://schemas.microsoft.com/office/drawing/2014/main" id="{0016F258-CDE5-3A41-B4F2-8FCFF3E05F65}"/>
              </a:ext>
            </a:extLst>
          </p:cNvPr>
          <p:cNvSpPr>
            <a:spLocks noGrp="1"/>
          </p:cNvSpPr>
          <p:nvPr>
            <p:ph idx="1"/>
          </p:nvPr>
        </p:nvSpPr>
        <p:spPr>
          <a:xfrm>
            <a:off x="643467" y="1782981"/>
            <a:ext cx="6891187" cy="4393982"/>
          </a:xfrm>
        </p:spPr>
        <p:txBody>
          <a:bodyPr>
            <a:normAutofit/>
          </a:bodyPr>
          <a:lstStyle/>
          <a:p>
            <a:pPr marL="0" indent="0">
              <a:buNone/>
            </a:pPr>
            <a:r>
              <a:rPr lang="en-US" sz="2000" dirty="0">
                <a:latin typeface="Times New Roman" panose="02020603050405020304" pitchFamily="18" charset="0"/>
                <a:cs typeface="Times New Roman" panose="02020603050405020304" pitchFamily="18" charset="0"/>
              </a:rPr>
              <a:t>“Well, I very much believe in the syncretic idea of everything—that’s why I say that everything is interrelated. Syncretic, why? Because we call American music a hybrid of many things. All the music of the world, same story. . . .</a:t>
            </a:r>
          </a:p>
          <a:p>
            <a:pPr marL="0" indent="0">
              <a:buNone/>
            </a:pPr>
            <a:r>
              <a:rPr lang="en-US" sz="2000" dirty="0">
                <a:latin typeface="Times New Roman" panose="02020603050405020304" pitchFamily="18" charset="0"/>
                <a:cs typeface="Times New Roman" panose="02020603050405020304" pitchFamily="18" charset="0"/>
              </a:rPr>
              <a:t>Cuban music is a composite of influences of the Caribbean Amerindians, Spaniards, </a:t>
            </a:r>
            <a:r>
              <a:rPr lang="en-US" sz="2000" dirty="0" err="1">
                <a:latin typeface="Times New Roman" panose="02020603050405020304" pitchFamily="18" charset="0"/>
                <a:cs typeface="Times New Roman" panose="02020603050405020304" pitchFamily="18" charset="0"/>
              </a:rPr>
              <a:t>Africanos</a:t>
            </a:r>
            <a:r>
              <a:rPr lang="en-US" sz="2000" dirty="0">
                <a:latin typeface="Times New Roman" panose="02020603050405020304" pitchFamily="18" charset="0"/>
                <a:cs typeface="Times New Roman" panose="02020603050405020304" pitchFamily="18" charset="0"/>
              </a:rPr>
              <a:t>, Asians, people of French heritage. . . . In other words, you put all of that together in the soup—that created the music of Cuba.”</a:t>
            </a:r>
          </a:p>
          <a:p>
            <a:pPr marL="0" indent="0">
              <a:buNone/>
            </a:pPr>
            <a:r>
              <a:rPr lang="en-US" sz="2000" dirty="0">
                <a:latin typeface="Times New Roman" panose="02020603050405020304" pitchFamily="18" charset="0"/>
                <a:cs typeface="Times New Roman" panose="02020603050405020304" pitchFamily="18" charset="0"/>
              </a:rPr>
              <a:t>(Quoted in Jennifer Kelly, </a:t>
            </a:r>
            <a:r>
              <a:rPr lang="en-US" sz="2000" i="1" dirty="0">
                <a:latin typeface="Times New Roman" panose="02020603050405020304" pitchFamily="18" charset="0"/>
                <a:cs typeface="Times New Roman" panose="02020603050405020304" pitchFamily="18" charset="0"/>
              </a:rPr>
              <a:t>In Her Own Words: Conversations with Composers in the United States</a:t>
            </a:r>
            <a:r>
              <a:rPr lang="en-US" sz="2000" dirty="0">
                <a:latin typeface="Times New Roman" panose="02020603050405020304" pitchFamily="18" charset="0"/>
                <a:cs typeface="Times New Roman" panose="02020603050405020304" pitchFamily="18" charset="0"/>
              </a:rPr>
              <a:t>, p. 130)</a:t>
            </a:r>
          </a:p>
        </p:txBody>
      </p:sp>
      <p:sp>
        <p:nvSpPr>
          <p:cNvPr id="19" name="Isosceles Triangle 18">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erson smiling for the camera&#10;&#10;Description automatically generated">
            <a:extLst>
              <a:ext uri="{FF2B5EF4-FFF2-40B4-BE49-F238E27FC236}">
                <a16:creationId xmlns:a16="http://schemas.microsoft.com/office/drawing/2014/main" id="{07DD6EA2-1E41-BF4B-AC04-4B1C039084F2}"/>
              </a:ext>
            </a:extLst>
          </p:cNvPr>
          <p:cNvPicPr>
            <a:picLocks noChangeAspect="1"/>
          </p:cNvPicPr>
          <p:nvPr/>
        </p:nvPicPr>
        <p:blipFill rotWithShape="1">
          <a:blip r:embed="rId2"/>
          <a:srcRect l="1248" r="8432" b="1"/>
          <a:stretch/>
        </p:blipFill>
        <p:spPr>
          <a:xfrm>
            <a:off x="8847792" y="1340708"/>
            <a:ext cx="2031067" cy="3429000"/>
          </a:xfrm>
          <a:prstGeom prst="rect">
            <a:avLst/>
          </a:prstGeom>
          <a:ln w="76200">
            <a:solidFill>
              <a:schemeClr val="tx2"/>
            </a:solidFill>
          </a:ln>
        </p:spPr>
      </p:pic>
      <p:grpSp>
        <p:nvGrpSpPr>
          <p:cNvPr id="23" name="Group 22">
            <a:extLst>
              <a:ext uri="{FF2B5EF4-FFF2-40B4-BE49-F238E27FC236}">
                <a16:creationId xmlns:a16="http://schemas.microsoft.com/office/drawing/2014/main" id="{07EAA094-9CF6-4695-958A-33D9BCAA947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123132" y="713128"/>
            <a:ext cx="1068867" cy="2126625"/>
            <a:chOff x="10918968" y="713127"/>
            <a:chExt cx="1273032" cy="2532832"/>
          </a:xfrm>
        </p:grpSpPr>
        <p:sp>
          <p:nvSpPr>
            <p:cNvPr id="24" name="Rectangle 23">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Isosceles Triangle 24">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8805414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D55E05-51A2-4173-A7FA-869DE4F71A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1345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81B1261-B493-5C41-8D07-20B184449C2C}"/>
              </a:ext>
            </a:extLst>
          </p:cNvPr>
          <p:cNvSpPr>
            <a:spLocks noGrp="1"/>
          </p:cNvSpPr>
          <p:nvPr>
            <p:ph type="title"/>
          </p:nvPr>
        </p:nvSpPr>
        <p:spPr>
          <a:xfrm>
            <a:off x="838200" y="621792"/>
            <a:ext cx="4795157" cy="5413248"/>
          </a:xfrm>
        </p:spPr>
        <p:txBody>
          <a:bodyPr>
            <a:normAutofit/>
          </a:bodyPr>
          <a:lstStyle/>
          <a:p>
            <a:r>
              <a:rPr lang="en-US" sz="5200" dirty="0">
                <a:solidFill>
                  <a:schemeClr val="bg1"/>
                </a:solidFill>
                <a:latin typeface="Times New Roman" panose="02020603050405020304" pitchFamily="18" charset="0"/>
                <a:cs typeface="Times New Roman" panose="02020603050405020304" pitchFamily="18" charset="0"/>
              </a:rPr>
              <a:t>Syncretic elements in Leon’s “Understanding” from </a:t>
            </a:r>
            <a:r>
              <a:rPr lang="en-US" sz="5200" i="1" dirty="0" err="1">
                <a:solidFill>
                  <a:schemeClr val="bg1"/>
                </a:solidFill>
                <a:latin typeface="Times New Roman" panose="02020603050405020304" pitchFamily="18" charset="0"/>
                <a:cs typeface="Times New Roman" panose="02020603050405020304" pitchFamily="18" charset="0"/>
              </a:rPr>
              <a:t>Inura</a:t>
            </a:r>
            <a:endParaRPr lang="en-US" sz="5200" i="1" dirty="0">
              <a:solidFill>
                <a:schemeClr val="bg1"/>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C9FCF833-EF91-2147-9F34-EF42AC52F18D}"/>
              </a:ext>
            </a:extLst>
          </p:cNvPr>
          <p:cNvSpPr>
            <a:spLocks noGrp="1"/>
          </p:cNvSpPr>
          <p:nvPr>
            <p:ph idx="1"/>
          </p:nvPr>
        </p:nvSpPr>
        <p:spPr>
          <a:xfrm>
            <a:off x="6521450" y="621792"/>
            <a:ext cx="4832349" cy="5413248"/>
          </a:xfrm>
        </p:spPr>
        <p:txBody>
          <a:bodyPr anchor="ctr">
            <a:normAutofit/>
          </a:bodyPr>
          <a:lstStyle/>
          <a:p>
            <a:r>
              <a:rPr lang="en-US" sz="2400" dirty="0">
                <a:latin typeface="Times New Roman" panose="02020603050405020304" pitchFamily="18" charset="0"/>
                <a:cs typeface="Times New Roman" panose="02020603050405020304" pitchFamily="18" charset="0"/>
              </a:rPr>
              <a:t>Genre: Musical score for a ballet</a:t>
            </a:r>
          </a:p>
          <a:p>
            <a:r>
              <a:rPr lang="en-US" sz="2400" dirty="0">
                <a:latin typeface="Times New Roman" panose="02020603050405020304" pitchFamily="18" charset="0"/>
                <a:cs typeface="Times New Roman" panose="02020603050405020304" pitchFamily="18" charset="0"/>
              </a:rPr>
              <a:t>Melodic source: Pentatonic scale</a:t>
            </a:r>
          </a:p>
          <a:p>
            <a:r>
              <a:rPr lang="en-US" sz="2400" dirty="0">
                <a:latin typeface="Times New Roman" panose="02020603050405020304" pitchFamily="18" charset="0"/>
                <a:cs typeface="Times New Roman" panose="02020603050405020304" pitchFamily="18" charset="0"/>
              </a:rPr>
              <a:t>Harmony: Pentatonic primarily</a:t>
            </a:r>
          </a:p>
          <a:p>
            <a:r>
              <a:rPr lang="en-US" sz="2400" dirty="0">
                <a:latin typeface="Times New Roman" panose="02020603050405020304" pitchFamily="18" charset="0"/>
                <a:cs typeface="Times New Roman" panose="02020603050405020304" pitchFamily="18" charset="0"/>
              </a:rPr>
              <a:t>Texture: Layered and thick, frequent call-and-response between voices and instruments (antiphonal)</a:t>
            </a:r>
          </a:p>
          <a:p>
            <a:r>
              <a:rPr lang="en-US" sz="2400" dirty="0">
                <a:latin typeface="Times New Roman" panose="02020603050405020304" pitchFamily="18" charset="0"/>
                <a:cs typeface="Times New Roman" panose="02020603050405020304" pitchFamily="18" charset="0"/>
              </a:rPr>
              <a:t>Rhythm: Layers of dance patterns with syncopations.</a:t>
            </a:r>
          </a:p>
          <a:p>
            <a:r>
              <a:rPr lang="en-US" sz="2400" dirty="0">
                <a:latin typeface="Times New Roman" panose="02020603050405020304" pitchFamily="18" charset="0"/>
                <a:cs typeface="Times New Roman" panose="02020603050405020304" pitchFamily="18" charset="0"/>
              </a:rPr>
              <a:t>Timbres: strings with extensive percussion and voices</a:t>
            </a:r>
          </a:p>
        </p:txBody>
      </p:sp>
    </p:spTree>
    <p:extLst>
      <p:ext uri="{BB962C8B-B14F-4D97-AF65-F5344CB8AC3E}">
        <p14:creationId xmlns:p14="http://schemas.microsoft.com/office/powerpoint/2010/main" val="20111384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D7A453D2-15D8-4403-815F-291FA16340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8161EA6B-09CA-445B-AB0D-8DF76FA92D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tx1">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5" name="Group 34">
            <a:extLst>
              <a:ext uri="{FF2B5EF4-FFF2-40B4-BE49-F238E27FC236}">
                <a16:creationId xmlns:a16="http://schemas.microsoft.com/office/drawing/2014/main" id="{7F277EAE-FC73-4AE5-9BDB-0BE814F9540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2075420"/>
            <a:ext cx="12048729" cy="4093306"/>
            <a:chOff x="1" y="2075420"/>
            <a:chExt cx="12048729" cy="4093306"/>
          </a:xfrm>
        </p:grpSpPr>
        <p:sp>
          <p:nvSpPr>
            <p:cNvPr id="36" name="Oval 35">
              <a:extLst>
                <a:ext uri="{FF2B5EF4-FFF2-40B4-BE49-F238E27FC236}">
                  <a16:creationId xmlns:a16="http://schemas.microsoft.com/office/drawing/2014/main" id="{66CC8DCE-8D82-400F-A315-4CD008FDA60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7942191" y="2507571"/>
              <a:ext cx="3563871" cy="3563871"/>
            </a:xfrm>
            <a:prstGeom prst="ellipse">
              <a:avLst/>
            </a:prstGeom>
            <a:noFill/>
            <a:ln w="31750">
              <a:gradFill>
                <a:gsLst>
                  <a:gs pos="0">
                    <a:schemeClr val="tx2">
                      <a:lumMod val="60000"/>
                      <a:lumOff val="40000"/>
                      <a:alpha val="1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339B13E9-2F1D-489D-842D-20AC7313D1E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435065" y="4048931"/>
              <a:ext cx="1381607" cy="1381607"/>
            </a:xfrm>
            <a:prstGeom prst="ellipse">
              <a:avLst/>
            </a:prstGeom>
            <a:noFill/>
            <a:ln w="31750">
              <a:gradFill>
                <a:gsLst>
                  <a:gs pos="0">
                    <a:schemeClr val="tx2">
                      <a:lumMod val="60000"/>
                      <a:lumOff val="40000"/>
                      <a:alpha val="2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1E7447BD-F39C-4290-8A87-E61FD98A289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 y="2075420"/>
              <a:ext cx="3144364" cy="3144364"/>
            </a:xfrm>
            <a:prstGeom prst="ellipse">
              <a:avLst/>
            </a:prstGeom>
            <a:gradFill>
              <a:gsLst>
                <a:gs pos="0">
                  <a:schemeClr val="tx2">
                    <a:lumMod val="75000"/>
                    <a:alpha val="20000"/>
                  </a:schemeClr>
                </a:gs>
                <a:gs pos="100000">
                  <a:schemeClr val="tx2">
                    <a:lumMod val="50000"/>
                    <a:alpha val="1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AEB36854-40EE-40C4-A488-60EAA83B27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2600000">
              <a:off x="10150845" y="4270841"/>
              <a:ext cx="1897885" cy="1897885"/>
            </a:xfrm>
            <a:prstGeom prst="ellipse">
              <a:avLst/>
            </a:prstGeom>
            <a:gradFill>
              <a:gsLst>
                <a:gs pos="0">
                  <a:schemeClr val="tx2">
                    <a:lumMod val="75000"/>
                    <a:alpha val="10000"/>
                  </a:schemeClr>
                </a:gs>
                <a:gs pos="100000">
                  <a:schemeClr val="tx2">
                    <a:lumMod val="75000"/>
                    <a:alpha val="2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Oval 39">
              <a:extLst>
                <a:ext uri="{FF2B5EF4-FFF2-40B4-BE49-F238E27FC236}">
                  <a16:creationId xmlns:a16="http://schemas.microsoft.com/office/drawing/2014/main" id="{77165098-3853-4969-9EAF-796B9751F2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2046780" y="3040492"/>
              <a:ext cx="2579322" cy="2579322"/>
            </a:xfrm>
            <a:prstGeom prst="ellipse">
              <a:avLst/>
            </a:prstGeom>
            <a:noFill/>
            <a:ln w="31750">
              <a:gradFill>
                <a:gsLst>
                  <a:gs pos="0">
                    <a:schemeClr val="tx2">
                      <a:lumMod val="60000"/>
                      <a:lumOff val="40000"/>
                      <a:alpha val="2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A7EF9153-D515-4DA2-A63C-58C0298309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2224640" y="3193975"/>
              <a:ext cx="2243193" cy="2243193"/>
            </a:xfrm>
            <a:prstGeom prst="ellipse">
              <a:avLst/>
            </a:prstGeom>
            <a:noFill/>
            <a:ln w="31750">
              <a:gradFill>
                <a:gsLst>
                  <a:gs pos="0">
                    <a:schemeClr val="tx2">
                      <a:lumMod val="60000"/>
                      <a:lumOff val="40000"/>
                      <a:alpha val="10000"/>
                    </a:schemeClr>
                  </a:gs>
                  <a:gs pos="100000">
                    <a:schemeClr val="tx2">
                      <a:lumMod val="50000"/>
                      <a:alpha val="1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 name="Picture 3">
            <a:extLst>
              <a:ext uri="{FF2B5EF4-FFF2-40B4-BE49-F238E27FC236}">
                <a16:creationId xmlns:a16="http://schemas.microsoft.com/office/drawing/2014/main" id="{7FC411FC-2413-DB40-B12F-60707DB484EE}"/>
              </a:ext>
            </a:extLst>
          </p:cNvPr>
          <p:cNvPicPr>
            <a:picLocks noChangeAspect="1"/>
          </p:cNvPicPr>
          <p:nvPr/>
        </p:nvPicPr>
        <p:blipFill rotWithShape="1">
          <a:blip r:embed="rId3"/>
          <a:srcRect t="3078" b="22727"/>
          <a:stretch/>
        </p:blipFill>
        <p:spPr>
          <a:xfrm>
            <a:off x="762146" y="509960"/>
            <a:ext cx="2350479" cy="2771500"/>
          </a:xfrm>
          <a:prstGeom prst="rect">
            <a:avLst/>
          </a:prstGeom>
        </p:spPr>
      </p:pic>
      <p:grpSp>
        <p:nvGrpSpPr>
          <p:cNvPr id="43" name="Group 42">
            <a:extLst>
              <a:ext uri="{FF2B5EF4-FFF2-40B4-BE49-F238E27FC236}">
                <a16:creationId xmlns:a16="http://schemas.microsoft.com/office/drawing/2014/main" id="{AF19A774-30A5-488B-9BAF-629C6440294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6200000">
            <a:off x="470585" y="561296"/>
            <a:ext cx="304800" cy="429768"/>
            <a:chOff x="215328" y="-46937"/>
            <a:chExt cx="304800" cy="2773841"/>
          </a:xfrm>
        </p:grpSpPr>
        <p:cxnSp>
          <p:nvCxnSpPr>
            <p:cNvPr id="44" name="Straight Connector 43">
              <a:extLst>
                <a:ext uri="{FF2B5EF4-FFF2-40B4-BE49-F238E27FC236}">
                  <a16:creationId xmlns:a16="http://schemas.microsoft.com/office/drawing/2014/main" id="{291EBF88-5B98-4258-A542-14C3AF2E522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53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8FBC2D58-9E3C-490D-BD7A-61EF07EA79E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69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B6CF1BB4-1C1D-4EDE-BA26-0243FCF83BB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85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00C83729-E02F-4512-AFE7-F4792228BDA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201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grpSp>
      <p:pic>
        <p:nvPicPr>
          <p:cNvPr id="6" name="Picture 5">
            <a:extLst>
              <a:ext uri="{FF2B5EF4-FFF2-40B4-BE49-F238E27FC236}">
                <a16:creationId xmlns:a16="http://schemas.microsoft.com/office/drawing/2014/main" id="{5C604260-12BC-7C4D-8B62-E8720F390B78}"/>
              </a:ext>
            </a:extLst>
          </p:cNvPr>
          <p:cNvPicPr>
            <a:picLocks noChangeAspect="1"/>
          </p:cNvPicPr>
          <p:nvPr/>
        </p:nvPicPr>
        <p:blipFill rotWithShape="1">
          <a:blip r:embed="rId4"/>
          <a:srcRect r="-3" b="10051"/>
          <a:stretch/>
        </p:blipFill>
        <p:spPr>
          <a:xfrm>
            <a:off x="3466670" y="509960"/>
            <a:ext cx="2408433" cy="2786489"/>
          </a:xfrm>
          <a:prstGeom prst="rect">
            <a:avLst/>
          </a:prstGeom>
        </p:spPr>
      </p:pic>
      <p:sp>
        <p:nvSpPr>
          <p:cNvPr id="49" name="Rectangle 48">
            <a:extLst>
              <a:ext uri="{FF2B5EF4-FFF2-40B4-BE49-F238E27FC236}">
                <a16:creationId xmlns:a16="http://schemas.microsoft.com/office/drawing/2014/main" id="{B8114C98-A349-4111-A123-E8EAB86ABE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438146" y="1042605"/>
            <a:ext cx="2796461" cy="711252"/>
          </a:xfrm>
          <a:prstGeom prst="rect">
            <a:avLst/>
          </a:prstGeom>
          <a:gradFill flip="none" rotWithShape="1">
            <a:gsLst>
              <a:gs pos="0">
                <a:schemeClr val="tx2">
                  <a:lumMod val="40000"/>
                  <a:lumOff val="60000"/>
                  <a:alpha val="0"/>
                </a:schemeClr>
              </a:gs>
              <a:gs pos="100000">
                <a:schemeClr val="tx2">
                  <a:lumMod val="75000"/>
                  <a:alpha val="10000"/>
                </a:scheme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a:extLst>
              <a:ext uri="{FF2B5EF4-FFF2-40B4-BE49-F238E27FC236}">
                <a16:creationId xmlns:a16="http://schemas.microsoft.com/office/drawing/2014/main" id="{670FB431-AE18-414D-92F4-1D12D199115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259539" y="317578"/>
            <a:ext cx="548640" cy="549007"/>
            <a:chOff x="7029447" y="3514725"/>
            <a:chExt cx="1285875" cy="549007"/>
          </a:xfrm>
        </p:grpSpPr>
        <p:cxnSp>
          <p:nvCxnSpPr>
            <p:cNvPr id="52" name="Straight Connector 51">
              <a:extLst>
                <a:ext uri="{FF2B5EF4-FFF2-40B4-BE49-F238E27FC236}">
                  <a16:creationId xmlns:a16="http://schemas.microsoft.com/office/drawing/2014/main" id="{24467063-D74E-4D42-8790-B9F6D69584B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514725"/>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A1D19BAC-1681-47BC-AAF5-92FAFFF6F4C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697727"/>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94347C2B-E846-452C-97AA-7E254FC1CE8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880729"/>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10EA2B35-7959-4C2A-84AA-FF5D94FEDE9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4063732"/>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grpSp>
      <p:sp>
        <p:nvSpPr>
          <p:cNvPr id="57" name="Rectangle 56">
            <a:extLst>
              <a:ext uri="{FF2B5EF4-FFF2-40B4-BE49-F238E27FC236}">
                <a16:creationId xmlns:a16="http://schemas.microsoft.com/office/drawing/2014/main" id="{E2D3D3F2-ABBB-4453-B1C5-1BEBF7E4DD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6140785"/>
            <a:ext cx="6095997" cy="711252"/>
          </a:xfrm>
          <a:prstGeom prst="rect">
            <a:avLst/>
          </a:prstGeom>
          <a:gradFill flip="none" rotWithShape="1">
            <a:gsLst>
              <a:gs pos="10000">
                <a:schemeClr val="tx2">
                  <a:lumMod val="50000"/>
                  <a:alpha val="10000"/>
                </a:schemeClr>
              </a:gs>
              <a:gs pos="100000">
                <a:schemeClr val="tx2">
                  <a:lumMod val="60000"/>
                  <a:lumOff val="40000"/>
                  <a:alpha val="0"/>
                </a:scheme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9" name="Group 58">
            <a:extLst>
              <a:ext uri="{FF2B5EF4-FFF2-40B4-BE49-F238E27FC236}">
                <a16:creationId xmlns:a16="http://schemas.microsoft.com/office/drawing/2014/main" id="{8214E4A5-A0D2-42C4-8D14-D2A7E495F04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616345" y="5940560"/>
            <a:ext cx="1285875" cy="549007"/>
            <a:chOff x="7029447" y="3514725"/>
            <a:chExt cx="1285875" cy="549007"/>
          </a:xfrm>
        </p:grpSpPr>
        <p:cxnSp>
          <p:nvCxnSpPr>
            <p:cNvPr id="60" name="Straight Connector 59">
              <a:extLst>
                <a:ext uri="{FF2B5EF4-FFF2-40B4-BE49-F238E27FC236}">
                  <a16:creationId xmlns:a16="http://schemas.microsoft.com/office/drawing/2014/main" id="{7494D7A0-6B21-41E8-A7D3-0033BBB7915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514725"/>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1E141D7D-32B0-448E-A666-EA8703AFCF2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697727"/>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8D87E268-6345-420F-8B97-B37ED04100E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880729"/>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35E1622E-7FA6-4760-A2BF-A8105EBF7BB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4063732"/>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C0A9D813-48EB-134E-A3B6-82314BADBFB6}"/>
              </a:ext>
            </a:extLst>
          </p:cNvPr>
          <p:cNvSpPr>
            <a:spLocks noGrp="1"/>
          </p:cNvSpPr>
          <p:nvPr>
            <p:ph type="title"/>
          </p:nvPr>
        </p:nvSpPr>
        <p:spPr>
          <a:xfrm>
            <a:off x="534986" y="3727113"/>
            <a:ext cx="4773499" cy="943641"/>
          </a:xfrm>
          <a:noFill/>
        </p:spPr>
        <p:txBody>
          <a:bodyPr anchor="t">
            <a:normAutofit fontScale="90000"/>
          </a:bodyPr>
          <a:lstStyle/>
          <a:p>
            <a:r>
              <a:rPr lang="en-US" sz="3200" dirty="0">
                <a:solidFill>
                  <a:schemeClr val="bg1"/>
                </a:solidFill>
                <a:latin typeface="Times New Roman" panose="02020603050405020304" pitchFamily="18" charset="0"/>
                <a:cs typeface="Times New Roman" panose="02020603050405020304" pitchFamily="18" charset="0"/>
              </a:rPr>
              <a:t>Contextualization in Sacred Music	</a:t>
            </a:r>
          </a:p>
        </p:txBody>
      </p:sp>
      <p:sp>
        <p:nvSpPr>
          <p:cNvPr id="3" name="Content Placeholder 2">
            <a:extLst>
              <a:ext uri="{FF2B5EF4-FFF2-40B4-BE49-F238E27FC236}">
                <a16:creationId xmlns:a16="http://schemas.microsoft.com/office/drawing/2014/main" id="{368A38BB-EABC-FA41-80CA-21BFD008C079}"/>
              </a:ext>
            </a:extLst>
          </p:cNvPr>
          <p:cNvSpPr>
            <a:spLocks noGrp="1"/>
          </p:cNvSpPr>
          <p:nvPr>
            <p:ph idx="1"/>
          </p:nvPr>
        </p:nvSpPr>
        <p:spPr>
          <a:xfrm>
            <a:off x="375328" y="4721995"/>
            <a:ext cx="5994666" cy="1619263"/>
          </a:xfrm>
          <a:noFill/>
        </p:spPr>
        <p:txBody>
          <a:bodyPr anchor="t">
            <a:normAutofit/>
          </a:bodyPr>
          <a:lstStyle/>
          <a:p>
            <a:r>
              <a:rPr lang="en-US" sz="1800" dirty="0">
                <a:solidFill>
                  <a:schemeClr val="bg1"/>
                </a:solidFill>
                <a:latin typeface="Times New Roman" panose="02020603050405020304" pitchFamily="18" charset="0"/>
                <a:cs typeface="Times New Roman" panose="02020603050405020304" pitchFamily="18" charset="0"/>
              </a:rPr>
              <a:t>The practice of a sacred religious tradition in a different cultural environment or location, usually associated with efforts at evangelism.</a:t>
            </a:r>
          </a:p>
          <a:p>
            <a:r>
              <a:rPr lang="en-US" sz="1800" dirty="0">
                <a:solidFill>
                  <a:schemeClr val="bg1"/>
                </a:solidFill>
                <a:latin typeface="Times New Roman" panose="02020603050405020304" pitchFamily="18" charset="0"/>
                <a:cs typeface="Times New Roman" panose="02020603050405020304" pitchFamily="18" charset="0"/>
              </a:rPr>
              <a:t>Considered the opposite of syncretism</a:t>
            </a:r>
          </a:p>
          <a:p>
            <a:r>
              <a:rPr lang="en-US" sz="1800" dirty="0">
                <a:solidFill>
                  <a:schemeClr val="bg1"/>
                </a:solidFill>
                <a:latin typeface="Times New Roman" panose="02020603050405020304" pitchFamily="18" charset="0"/>
                <a:cs typeface="Times New Roman" panose="02020603050405020304" pitchFamily="18" charset="0"/>
              </a:rPr>
              <a:t>“Jesus Loves Me”</a:t>
            </a:r>
          </a:p>
        </p:txBody>
      </p:sp>
      <p:pic>
        <p:nvPicPr>
          <p:cNvPr id="10" name="Picture 9" descr="A close up of text on a black background&#10;&#10;Description automatically generated">
            <a:extLst>
              <a:ext uri="{FF2B5EF4-FFF2-40B4-BE49-F238E27FC236}">
                <a16:creationId xmlns:a16="http://schemas.microsoft.com/office/drawing/2014/main" id="{342699E5-8878-1142-A073-5113C6EE1D5B}"/>
              </a:ext>
            </a:extLst>
          </p:cNvPr>
          <p:cNvPicPr>
            <a:picLocks noChangeAspect="1"/>
          </p:cNvPicPr>
          <p:nvPr/>
        </p:nvPicPr>
        <p:blipFill rotWithShape="1">
          <a:blip r:embed="rId5"/>
          <a:srcRect b="25226"/>
          <a:stretch/>
        </p:blipFill>
        <p:spPr>
          <a:xfrm>
            <a:off x="7023400" y="333512"/>
            <a:ext cx="4918323" cy="6022170"/>
          </a:xfrm>
          <a:prstGeom prst="rect">
            <a:avLst/>
          </a:prstGeom>
        </p:spPr>
      </p:pic>
      <p:sp>
        <p:nvSpPr>
          <p:cNvPr id="18" name="TextBox 17">
            <a:extLst>
              <a:ext uri="{FF2B5EF4-FFF2-40B4-BE49-F238E27FC236}">
                <a16:creationId xmlns:a16="http://schemas.microsoft.com/office/drawing/2014/main" id="{C2A19360-EB30-2D4B-A0FC-82D2FCAC30A2}"/>
              </a:ext>
            </a:extLst>
          </p:cNvPr>
          <p:cNvSpPr txBox="1"/>
          <p:nvPr/>
        </p:nvSpPr>
        <p:spPr>
          <a:xfrm>
            <a:off x="539929" y="75049"/>
            <a:ext cx="5451207" cy="368681"/>
          </a:xfrm>
          <a:prstGeom prst="rect">
            <a:avLst/>
          </a:prstGeom>
          <a:noFill/>
        </p:spPr>
        <p:txBody>
          <a:bodyPr wrap="square" rtlCol="0">
            <a:spAutoFit/>
          </a:bodyPr>
          <a:lstStyle/>
          <a:p>
            <a:r>
              <a:rPr lang="en-US" dirty="0">
                <a:solidFill>
                  <a:schemeClr val="bg1"/>
                </a:solidFill>
                <a:latin typeface="Times New Roman" panose="02020603050405020304" pitchFamily="18" charset="0"/>
                <a:cs typeface="Times New Roman" panose="02020603050405020304" pitchFamily="18" charset="0"/>
              </a:rPr>
              <a:t>William Bradbury, composer	     Anna B. Warner, poet</a:t>
            </a:r>
          </a:p>
        </p:txBody>
      </p:sp>
    </p:spTree>
    <p:extLst>
      <p:ext uri="{BB962C8B-B14F-4D97-AF65-F5344CB8AC3E}">
        <p14:creationId xmlns:p14="http://schemas.microsoft.com/office/powerpoint/2010/main" val="1029076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C6F32-20BF-7D40-83D7-A05E897D5C11}"/>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A655AB57-9B20-324C-996C-F928965868BB}"/>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23704951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341</Words>
  <Application>Microsoft Macintosh PowerPoint</Application>
  <PresentationFormat>Widescreen</PresentationFormat>
  <Paragraphs>24</Paragraphs>
  <Slides>6</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Calibri Light</vt:lpstr>
      <vt:lpstr>Times New Roman</vt:lpstr>
      <vt:lpstr>Office Theme</vt:lpstr>
      <vt:lpstr>Syncretism in Music</vt:lpstr>
      <vt:lpstr>What is musical syncretism?</vt:lpstr>
      <vt:lpstr>Composer Tania León (b. 1943) on syncretic music</vt:lpstr>
      <vt:lpstr>Syncretic elements in Leon’s “Understanding” from Inura</vt:lpstr>
      <vt:lpstr>Contextualization in Sacred Music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Syncretism in Music</dc:title>
  <dc:creator>Seigel, Lester Charles</dc:creator>
  <cp:lastModifiedBy>Seigel, Lester Charles</cp:lastModifiedBy>
  <cp:revision>1</cp:revision>
  <dcterms:created xsi:type="dcterms:W3CDTF">2020-08-29T16:40:39Z</dcterms:created>
  <dcterms:modified xsi:type="dcterms:W3CDTF">2020-08-29T16:45:19Z</dcterms:modified>
</cp:coreProperties>
</file>