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4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37661-5BF8-ED43-9CDB-E4E1C5D921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02F7AE-CF83-CC49-992F-7EF058570A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C6C00-1D38-9F48-B2B9-CA3C8B626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D4E00-BA5B-714D-A4C7-4CB56D60A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F3B9D-5853-ED4D-B136-E600A2F9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68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1F93A-9A7F-3044-A528-EBC222277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80A6EB-B202-B149-B2D6-C2A7F37F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A389-3997-614B-8204-1067CAAE9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ECA24-6323-8F42-B28A-0AA518B1A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33A50-0667-D848-94FF-917EE8821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8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61D050-8CC6-D242-8E78-2CE4091B3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478FB7-78B7-C54D-84C1-65972DEC4A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FFDED-E7A5-EC45-849B-D9BE5C339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5EB40-57C9-7E4B-8320-216F4256D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62A75-C6FA-B040-918B-71E28B5F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97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56801-78EE-7242-81AE-2F7FB2AFD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86DE1-1823-F942-A3A5-2748A4BEA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03766-49F8-414A-9840-C9B06D506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E0663-5868-4640-BA4A-2FC48A9DF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DC363-7A14-F441-A350-78A5AD8F5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137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47FF9-E555-6744-BE3C-7F705F80E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58B344-C7C8-3349-B02C-314AF323D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4C837-2D7B-CA43-9FB6-0E37C91CB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98245-C67B-894B-9375-2E4F813D2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CEAE-A2FB-8C4D-9349-E60C01EA9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0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149C7-7904-4849-AC49-3549A976F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C4CDC-E673-FB49-A32A-F5B5C972FD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D5A634-85AD-904D-9BC8-04D0B86BF8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6F9B0E-BEEA-EB48-942E-2547965FA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DE21A0-FDAD-A944-B2D7-3E9EB9E0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586FF9-94F6-7A4E-87C4-6CDDDBDBF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032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B33F6-F993-0E46-A721-8482901B5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C571FB-81D1-3A44-80E4-22CBAE840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19E7EB-EE2B-EF47-AF46-28A35A99A9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C439C8-1653-4D46-A6F9-72C34F167A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7C3BA9-51F6-314B-B393-EFBB013087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489FB9-0A74-DD41-8754-AB50A85DA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F2BBC2-A4A1-194B-AD70-49DBD8CC7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5432E1-0612-BE4C-AD69-2F193F472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3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2269E-B644-6246-B51D-64AC028C6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86529C-D133-F143-9B8E-7FB0C98D5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0CF25-C282-E241-B3EC-8CC649F8D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A98C1C-3225-874C-8878-5A24C9EEE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600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9AB4BF-403F-CF4C-99CC-FB79524C3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A06321-67D6-6640-9D46-6EF4A15AD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C15355-A56E-5F4C-BFDB-69FF14F45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94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B35FD-E2DD-884D-AF09-1856D8574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277E6-595E-6B4A-848A-40046ED76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0528E0-2D97-FB42-802A-0FB78C889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87713-A038-1E47-93EA-78A0AC389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55B53F-2931-4949-AFD6-7E7048E12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491346-BEDE-BC41-906D-3E2E022E0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42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53E0A-A79C-6E4E-A128-BAF518569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D50FE0-8DCF-8B40-8098-A8F9913C6F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D4DC6C-AC27-324B-89AD-93E3DA4118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00ADA4-D0D8-E144-AD87-A8254DEF5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30B24-1C14-8149-94B0-F0B629BDE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39845-782C-8145-AE5A-1B2BFCEB9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08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DE22BD-76A1-5C4D-A598-59F914F1E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5C656D-B923-B143-8476-72FB40129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FE151-89E9-0949-84D8-6D74B1F8DF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77C9C-6E2E-AB41-B05F-B47E6A03079C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B374A-2791-9447-8F9C-0ACCF596AF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397FE-D0DF-7A4E-A805-2332C47C51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7FB32-BA68-4041-B918-26E01E8B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7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ykQ7jc09OAk?feature=oemb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eRwBiu4wfQ?feature=oemb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JI_gygXsfs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A92BC41-5AE1-432E-87C7-12BF9E03D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01415" y="476778"/>
            <a:ext cx="7212450" cy="5920653"/>
          </a:xfrm>
          <a:prstGeom prst="rect">
            <a:avLst/>
          </a:prstGeom>
          <a:solidFill>
            <a:srgbClr val="5B2A1E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0E1208-0B30-4396-AE7C-AEBFFAEE66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478" y="4713662"/>
            <a:ext cx="365760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291C08A2-352A-C84B-8627-773A406151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40" r="8103" b="-1"/>
          <a:stretch/>
        </p:blipFill>
        <p:spPr>
          <a:xfrm>
            <a:off x="475488" y="476777"/>
            <a:ext cx="3864383" cy="59206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F682E7-DE15-AC46-9AEB-3DDEEA45E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81900" y="748835"/>
            <a:ext cx="5851480" cy="856521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spc="600" dirty="0" err="1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Hebrew" pitchFamily="2" charset="-79"/>
                <a:ea typeface="Noto Sans Gothic" panose="020B0502040504020204" pitchFamily="34" charset="0"/>
                <a:cs typeface="Arial Hebrew" pitchFamily="2" charset="-79"/>
              </a:rPr>
              <a:t>Gesamtkünstwerk</a:t>
            </a:r>
            <a:r>
              <a:rPr lang="en-US" sz="4400" spc="600" dirty="0">
                <a:ln>
                  <a:solidFill>
                    <a:sysClr val="windowText" lastClr="000000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Hebrew" pitchFamily="2" charset="-79"/>
                <a:ea typeface="Noto Sans Gothic" panose="020B0502040504020204" pitchFamily="34" charset="0"/>
                <a:cs typeface="Arial Hebrew" pitchFamily="2" charset="-79"/>
              </a:rPr>
              <a:t>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CD3956-3775-D54F-87DE-D32DB466333C}"/>
              </a:ext>
            </a:extLst>
          </p:cNvPr>
          <p:cNvSpPr txBox="1"/>
          <p:nvPr/>
        </p:nvSpPr>
        <p:spPr>
          <a:xfrm>
            <a:off x="5181900" y="1605356"/>
            <a:ext cx="55998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 Hebrew" pitchFamily="2" charset="-79"/>
                <a:cs typeface="Arial Hebrew" pitchFamily="2" charset="-79"/>
              </a:rPr>
              <a:t>Richard Wagner and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Arial Hebrew" pitchFamily="2" charset="-79"/>
                <a:cs typeface="Arial Hebrew" pitchFamily="2" charset="-79"/>
              </a:rPr>
              <a:t>German Romantic-Era Opera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1E4CAA-FDFD-4949-99F6-551576D548AE}"/>
              </a:ext>
            </a:extLst>
          </p:cNvPr>
          <p:cNvSpPr txBox="1"/>
          <p:nvPr/>
        </p:nvSpPr>
        <p:spPr>
          <a:xfrm>
            <a:off x="5428527" y="4929478"/>
            <a:ext cx="4224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 Hebrew" pitchFamily="2" charset="-79"/>
                <a:cs typeface="Arial Hebrew" pitchFamily="2" charset="-79"/>
              </a:rPr>
              <a:t>MU 121 – Introduction to Music</a:t>
            </a:r>
          </a:p>
          <a:p>
            <a:r>
              <a:rPr lang="en-US" dirty="0">
                <a:solidFill>
                  <a:schemeClr val="bg1"/>
                </a:solidFill>
                <a:latin typeface="Arial Hebrew" pitchFamily="2" charset="-79"/>
                <a:cs typeface="Arial Hebrew" pitchFamily="2" charset="-79"/>
              </a:rPr>
              <a:t>Class 17</a:t>
            </a:r>
          </a:p>
        </p:txBody>
      </p:sp>
    </p:spTree>
    <p:extLst>
      <p:ext uri="{BB962C8B-B14F-4D97-AF65-F5344CB8AC3E}">
        <p14:creationId xmlns:p14="http://schemas.microsoft.com/office/powerpoint/2010/main" val="1011236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D55E05-51A2-4173-A7FA-869DE4F71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1345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7A1840-35E7-9841-8451-2669C08F1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1792"/>
            <a:ext cx="4795157" cy="5413248"/>
          </a:xfrm>
        </p:spPr>
        <p:txBody>
          <a:bodyPr>
            <a:normAutofit/>
          </a:bodyPr>
          <a:lstStyle/>
          <a:p>
            <a:r>
              <a:rPr lang="en-US" sz="5200">
                <a:solidFill>
                  <a:schemeClr val="bg1"/>
                </a:solidFill>
                <a:latin typeface="Arial Hebrew" pitchFamily="2" charset="-79"/>
                <a:cs typeface="Arial Hebrew" pitchFamily="2" charset="-79"/>
              </a:rPr>
              <a:t>Wagner’s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81601-5CCC-1044-BAAF-EDEFF0100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1450" y="621792"/>
            <a:ext cx="4832349" cy="5413248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Hebrew" pitchFamily="2" charset="-79"/>
                <a:cs typeface="Arial Hebrew" pitchFamily="2" charset="-79"/>
              </a:rPr>
              <a:t>Dates: 1813-1883</a:t>
            </a:r>
          </a:p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Hebrew" pitchFamily="2" charset="-79"/>
                <a:cs typeface="Arial Hebrew" pitchFamily="2" charset="-79"/>
              </a:rPr>
              <a:t>Re-defined the concept of German opera: ”Music Drama”</a:t>
            </a:r>
          </a:p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Hebrew" pitchFamily="2" charset="-79"/>
                <a:cs typeface="Arial Hebrew" pitchFamily="2" charset="-79"/>
              </a:rPr>
              <a:t>Pioneered the “epic” concept in theatre in the modern world</a:t>
            </a:r>
          </a:p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Hebrew" pitchFamily="2" charset="-79"/>
                <a:cs typeface="Arial Hebrew" pitchFamily="2" charset="-79"/>
              </a:rPr>
              <a:t>Total control: composer, librettist, director, scene design…</a:t>
            </a:r>
          </a:p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Hebrew" pitchFamily="2" charset="-79"/>
                <a:cs typeface="Arial Hebrew" pitchFamily="2" charset="-79"/>
              </a:rPr>
              <a:t>Celebrated conductor</a:t>
            </a:r>
          </a:p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Hebrew" pitchFamily="2" charset="-79"/>
                <a:cs typeface="Arial Hebrew" pitchFamily="2" charset="-79"/>
              </a:rPr>
              <a:t>Political activist</a:t>
            </a:r>
          </a:p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Hebrew" pitchFamily="2" charset="-79"/>
                <a:cs typeface="Arial Hebrew" pitchFamily="2" charset="-79"/>
              </a:rPr>
              <a:t>Essayist on music, politics</a:t>
            </a:r>
          </a:p>
          <a:p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 Hebrew" pitchFamily="2" charset="-79"/>
                <a:cs typeface="Arial Hebrew" pitchFamily="2" charset="-79"/>
              </a:rPr>
              <a:t>Progenitor of German Nationalism</a:t>
            </a:r>
          </a:p>
        </p:txBody>
      </p:sp>
    </p:spTree>
    <p:extLst>
      <p:ext uri="{BB962C8B-B14F-4D97-AF65-F5344CB8AC3E}">
        <p14:creationId xmlns:p14="http://schemas.microsoft.com/office/powerpoint/2010/main" val="3942663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nline Media 4" descr="An Animated Guide to The Ring">
            <a:hlinkClick r:id="" action="ppaction://media"/>
            <a:extLst>
              <a:ext uri="{FF2B5EF4-FFF2-40B4-BE49-F238E27FC236}">
                <a16:creationId xmlns:a16="http://schemas.microsoft.com/office/drawing/2014/main" id="{24C0BCB5-C902-2143-885C-6BB92D43466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79372" y="1000897"/>
            <a:ext cx="8655222" cy="486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8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4C806-B3E3-E947-83AC-E77E5295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kern="1200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Bayreuth: Wagner’s </a:t>
            </a:r>
            <a:r>
              <a:rPr lang="en-US" sz="4200" i="1" kern="1200" dirty="0" err="1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Festspielhaus</a:t>
            </a:r>
            <a:r>
              <a:rPr lang="en-US" sz="4200" kern="1200" dirty="0">
                <a:solidFill>
                  <a:schemeClr val="tx1"/>
                </a:solidFill>
                <a:latin typeface="Arial Hebrew" pitchFamily="2" charset="-79"/>
                <a:cs typeface="Arial Hebrew" pitchFamily="2" charset="-79"/>
              </a:rPr>
              <a:t> and Festival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B4247A9-6D9B-3F46-A64E-F3AF670F2D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92"/>
          <a:stretch/>
        </p:blipFill>
        <p:spPr>
          <a:xfrm>
            <a:off x="92596" y="-10386"/>
            <a:ext cx="6095974" cy="4252522"/>
          </a:xfrm>
          <a:prstGeom prst="rect">
            <a:avLst/>
          </a:prstGeom>
        </p:spPr>
      </p:pic>
      <p:pic>
        <p:nvPicPr>
          <p:cNvPr id="5" name="Content Placeholder 4" descr="A large lawn in front of a house&#10;&#10;Description automatically generated">
            <a:extLst>
              <a:ext uri="{FF2B5EF4-FFF2-40B4-BE49-F238E27FC236}">
                <a16:creationId xmlns:a16="http://schemas.microsoft.com/office/drawing/2014/main" id="{B7ED2DEB-3003-3046-9D9B-13256E201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3970" b="-1"/>
          <a:stretch/>
        </p:blipFill>
        <p:spPr>
          <a:xfrm>
            <a:off x="6095999" y="-681"/>
            <a:ext cx="6096001" cy="425321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AD6A72-88E8-42F7-88B9-CAF74453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00968E-0A99-46C4-A9B2-6A63AC66F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2" y="4242136"/>
            <a:ext cx="12192002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399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descr="Metropolitan Opera Orchestra – Wagner: Ride of the Valkyries - Ring (Official Video)">
            <a:hlinkClick r:id="" action="ppaction://media"/>
            <a:extLst>
              <a:ext uri="{FF2B5EF4-FFF2-40B4-BE49-F238E27FC236}">
                <a16:creationId xmlns:a16="http://schemas.microsoft.com/office/drawing/2014/main" id="{9595F94B-4216-DB4D-A7D6-4CC5C53911EC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3466" y="1579649"/>
            <a:ext cx="6569451" cy="3695316"/>
          </a:xfrm>
          <a:prstGeom prst="rect">
            <a:avLst/>
          </a:prstGeom>
        </p:spPr>
      </p:pic>
      <p:sp>
        <p:nvSpPr>
          <p:cNvPr id="23" name="Rectangle 8">
            <a:extLst>
              <a:ext uri="{FF2B5EF4-FFF2-40B4-BE49-F238E27FC236}">
                <a16:creationId xmlns:a16="http://schemas.microsoft.com/office/drawing/2014/main" id="{02D44074-0B69-4F0C-A7B3-5645CE40D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0"/>
            <a:ext cx="4657344" cy="6858000"/>
          </a:xfrm>
          <a:prstGeom prst="rect">
            <a:avLst/>
          </a:prstGeom>
          <a:solidFill>
            <a:srgbClr val="655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459188-1498-2F4E-8D10-6C5B7539D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399" y="640081"/>
            <a:ext cx="3395133" cy="557445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Ride of the Valkyries, Opening of Act III of </a:t>
            </a:r>
            <a:r>
              <a:rPr lang="en-US" i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Die Walküre </a:t>
            </a:r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i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The Ring of the Nibelung</a:t>
            </a:r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5600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descr="Looney Tunes | Be Vewy Quiet, I'm Hunting Wabbits! | Classic Cartoon | WB Kids">
            <a:hlinkClick r:id="" action="ppaction://media"/>
            <a:extLst>
              <a:ext uri="{FF2B5EF4-FFF2-40B4-BE49-F238E27FC236}">
                <a16:creationId xmlns:a16="http://schemas.microsoft.com/office/drawing/2014/main" id="{F4C2A05F-A211-2C41-A563-0AB259ECDC3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09429" y="613458"/>
            <a:ext cx="9211836" cy="518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7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94</Words>
  <Application>Microsoft Macintosh PowerPoint</Application>
  <PresentationFormat>Widescreen</PresentationFormat>
  <Paragraphs>16</Paragraphs>
  <Slides>6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Hebrew</vt:lpstr>
      <vt:lpstr>Calibri</vt:lpstr>
      <vt:lpstr>Calibri Light</vt:lpstr>
      <vt:lpstr>Office Theme</vt:lpstr>
      <vt:lpstr>Gesamtkünstwerk:</vt:lpstr>
      <vt:lpstr>Wagner’s impact</vt:lpstr>
      <vt:lpstr>PowerPoint Presentation</vt:lpstr>
      <vt:lpstr>Bayreuth: Wagner’s Festspielhaus and Festival</vt:lpstr>
      <vt:lpstr>Ride of the Valkyries, Opening of Act III of Die Walküre (The Ring of the Nibelung)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Gesamtkünstwerk:</dc:title>
  <dc:creator>Seigel, Lester Charles</dc:creator>
  <cp:lastModifiedBy>Seigel, Lester Charles</cp:lastModifiedBy>
  <cp:revision>3</cp:revision>
  <dcterms:created xsi:type="dcterms:W3CDTF">2020-10-02T04:27:56Z</dcterms:created>
  <dcterms:modified xsi:type="dcterms:W3CDTF">2020-10-02T15:31:28Z</dcterms:modified>
</cp:coreProperties>
</file>