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9/23/20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77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9/23/20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9/23/20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3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9/23/20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7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9/23/20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8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9/23/20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9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9/23/20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9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9/23/20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37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9/23/20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19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9/23/20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92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9/23/20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9/23/20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2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pL_bNDWIUk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k4I0Y8SMd0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F642132-805A-497E-9C84-8D6774339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E7F1DA-407F-41FD-AC0F-D9CAD1187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0" y="685800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5B6AAC-5EF6-804E-8531-B769D58C61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7600" y="1371599"/>
            <a:ext cx="3390900" cy="2360429"/>
          </a:xfrm>
        </p:spPr>
        <p:txBody>
          <a:bodyPr>
            <a:normAutofit/>
          </a:bodyPr>
          <a:lstStyle/>
          <a:p>
            <a:r>
              <a:rPr lang="en-US" sz="33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Music for the Stage and Screen:</a:t>
            </a:r>
            <a:br>
              <a:rPr lang="en-US" sz="33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3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 Opera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0B52B-C4CD-2440-A8EA-C27C6890F1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7600" y="4114800"/>
            <a:ext cx="3390900" cy="137160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121 – Class 14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B12F41-E01D-40BA-95AA-A361407DAB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667" r="-1" b="-1"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746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88BE379-4785-4815-8FC9-A24E80D37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62F85E-7856-415B-BA26-EFA2D2EF05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09600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A94DEED-5E0F-4E41-A445-58C14864C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71600" y="1371600"/>
            <a:ext cx="3390900" cy="411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B6F30D-0321-1543-A52C-9F7FD0244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6526" y="1695893"/>
            <a:ext cx="2732567" cy="348748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Music and theater: A love duet for the ages</a:t>
            </a: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53539-2447-3941-95C0-8772B5E94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6080" y="568842"/>
            <a:ext cx="4770120" cy="5762846"/>
          </a:xfrm>
        </p:spPr>
        <p:txBody>
          <a:bodyPr anchor="ctr">
            <a:normAutofit/>
          </a:bodyPr>
          <a:lstStyle/>
          <a:p>
            <a:r>
              <a:rPr lang="en-US" dirty="0"/>
              <a:t>Ancient Greece</a:t>
            </a:r>
          </a:p>
          <a:p>
            <a:r>
              <a:rPr lang="en-US" dirty="0"/>
              <a:t>Early Christianity</a:t>
            </a:r>
          </a:p>
          <a:p>
            <a:r>
              <a:rPr lang="en-US" dirty="0"/>
              <a:t>Early 17</a:t>
            </a:r>
            <a:r>
              <a:rPr lang="en-US" baseline="30000" dirty="0"/>
              <a:t>th</a:t>
            </a:r>
            <a:r>
              <a:rPr lang="en-US" dirty="0"/>
              <a:t> century: The birth of Opera (“</a:t>
            </a:r>
            <a:r>
              <a:rPr lang="en-US" dirty="0" err="1"/>
              <a:t>Dramma</a:t>
            </a:r>
            <a:r>
              <a:rPr lang="en-US" dirty="0"/>
              <a:t> per </a:t>
            </a:r>
            <a:r>
              <a:rPr lang="en-US" dirty="0" err="1"/>
              <a:t>musica</a:t>
            </a:r>
            <a:r>
              <a:rPr lang="en-US" dirty="0"/>
              <a:t>”)</a:t>
            </a:r>
          </a:p>
          <a:p>
            <a:r>
              <a:rPr lang="en-US" dirty="0"/>
              <a:t>Earliest operas were Italian by birth, development and style</a:t>
            </a:r>
          </a:p>
          <a:p>
            <a:pPr lvl="1"/>
            <a:r>
              <a:rPr lang="en-US" dirty="0"/>
              <a:t>Aria (“air”) – a solo sung by a character onstage</a:t>
            </a:r>
          </a:p>
          <a:p>
            <a:pPr lvl="1"/>
            <a:r>
              <a:rPr lang="en-US" dirty="0"/>
              <a:t>Duets, trios, etc.</a:t>
            </a:r>
          </a:p>
          <a:p>
            <a:pPr lvl="1"/>
            <a:r>
              <a:rPr lang="en-US" dirty="0"/>
              <a:t>Chorus</a:t>
            </a:r>
          </a:p>
          <a:p>
            <a:pPr lvl="1"/>
            <a:r>
              <a:rPr lang="en-US" dirty="0"/>
              <a:t>Recitative</a:t>
            </a:r>
          </a:p>
          <a:p>
            <a:pPr lvl="1"/>
            <a:r>
              <a:rPr lang="en-US" dirty="0"/>
              <a:t>Overtures</a:t>
            </a:r>
          </a:p>
          <a:p>
            <a:pPr lvl="1"/>
            <a:r>
              <a:rPr lang="en-US" dirty="0"/>
              <a:t>Libretto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3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BB8F75B-C884-4D2B-AE54-13C07B581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B82DC-8AD6-7441-A732-6B55C7698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177" y="568842"/>
            <a:ext cx="3880229" cy="5709684"/>
          </a:xfrm>
        </p:spPr>
        <p:txBody>
          <a:bodyPr anchor="ctr">
            <a:normAutofit/>
          </a:bodyPr>
          <a:lstStyle/>
          <a:p>
            <a:pPr algn="ctr"/>
            <a:r>
              <a:rPr lang="en-US" sz="3600"/>
              <a:t>Qualities of opera and national types in the genre’s early years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200" y="0"/>
            <a:ext cx="67818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89A3F-160A-AE4F-BBBD-B1305F8EB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568842"/>
            <a:ext cx="5426846" cy="5709684"/>
          </a:xfrm>
        </p:spPr>
        <p:txBody>
          <a:bodyPr anchor="ctr">
            <a:normAutofit/>
          </a:bodyPr>
          <a:lstStyle/>
          <a:p>
            <a:r>
              <a:rPr lang="en-US" dirty="0"/>
              <a:t>Italian opera: </a:t>
            </a:r>
            <a:r>
              <a:rPr lang="en-US" i="1" dirty="0"/>
              <a:t>Opera </a:t>
            </a:r>
            <a:r>
              <a:rPr lang="en-US" i="1" dirty="0" err="1"/>
              <a:t>seria</a:t>
            </a:r>
            <a:r>
              <a:rPr lang="en-US" i="1" dirty="0"/>
              <a:t> </a:t>
            </a:r>
            <a:endParaRPr lang="en-US" dirty="0"/>
          </a:p>
          <a:p>
            <a:r>
              <a:rPr lang="en-US" dirty="0"/>
              <a:t>Opera in France</a:t>
            </a:r>
          </a:p>
          <a:p>
            <a:r>
              <a:rPr lang="en-US" dirty="0"/>
              <a:t>German-speaking countries?</a:t>
            </a:r>
          </a:p>
          <a:p>
            <a:r>
              <a:rPr lang="en-US" dirty="0"/>
              <a:t>England</a:t>
            </a:r>
          </a:p>
        </p:txBody>
      </p:sp>
    </p:spTree>
    <p:extLst>
      <p:ext uri="{BB962C8B-B14F-4D97-AF65-F5344CB8AC3E}">
        <p14:creationId xmlns:p14="http://schemas.microsoft.com/office/powerpoint/2010/main" val="3861716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D88A92C-0BD1-4D13-9480-9CA5056B10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50E0BE-0A13-43E4-9007-A06960852F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1"/>
            <a:ext cx="6118275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EDDC60-D787-0C48-94C4-A0AE4E9B2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706" y="834548"/>
            <a:ext cx="5212188" cy="964407"/>
          </a:xfrm>
        </p:spPr>
        <p:txBody>
          <a:bodyPr>
            <a:normAutofit/>
          </a:bodyPr>
          <a:lstStyle/>
          <a:p>
            <a:pPr algn="ctr"/>
            <a:r>
              <a:rPr lang="en-US" sz="3000" dirty="0"/>
              <a:t>Henry Purcell </a:t>
            </a:r>
            <a:br>
              <a:rPr lang="en-US" sz="3000" dirty="0"/>
            </a:br>
            <a:r>
              <a:rPr lang="en-US" sz="3000" dirty="0"/>
              <a:t>(1659-1695)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328B2-CDE7-D14A-8C7A-84F47D33E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41855"/>
            <a:ext cx="6118274" cy="437324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Musician at courts of Charles II, James II, William and Mary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Synthesized French grandeur, Italian lyrical melodic style, in English language in his operas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Great deal of English church music and several operas and other music for stage works, including “masques” during the Commonwealth era.</a:t>
            </a:r>
          </a:p>
          <a:p>
            <a:pPr>
              <a:lnSpc>
                <a:spcPct val="90000"/>
              </a:lnSpc>
            </a:pPr>
            <a:r>
              <a:rPr lang="en-US" sz="2000" i="1" dirty="0"/>
              <a:t>Dido and Aeneas</a:t>
            </a:r>
            <a:r>
              <a:rPr lang="en-US" sz="2000" dirty="0"/>
              <a:t>: most famous opera; first performance 1689 for amateur singers</a:t>
            </a:r>
          </a:p>
        </p:txBody>
      </p:sp>
      <p:pic>
        <p:nvPicPr>
          <p:cNvPr id="5" name="Picture 4" descr="A close up of a mans face&#10;&#10;Description automatically generated">
            <a:extLst>
              <a:ext uri="{FF2B5EF4-FFF2-40B4-BE49-F238E27FC236}">
                <a16:creationId xmlns:a16="http://schemas.microsoft.com/office/drawing/2014/main" id="{95D9FB0D-50C7-1A41-80F7-57A15C3F30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95" r="17629" b="1"/>
          <a:stretch/>
        </p:blipFill>
        <p:spPr>
          <a:xfrm>
            <a:off x="7467600" y="12"/>
            <a:ext cx="4724400" cy="685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12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29AE00-6D8C-41D7-8B33-B44A25E0D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E793DA-F1DD-4288-A72D-1AFC134DB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1"/>
            <a:ext cx="7467601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F2D7D-5C65-AF40-844F-9F3A3C84D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9583" y="841325"/>
            <a:ext cx="6096000" cy="1032351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i="1" dirty="0"/>
              <a:t>Dido and </a:t>
            </a:r>
            <a:r>
              <a:rPr lang="en-US" i="1" dirty="0" err="1"/>
              <a:t>aeneas</a:t>
            </a:r>
            <a:br>
              <a:rPr lang="en-US" dirty="0"/>
            </a:br>
            <a:r>
              <a:rPr lang="en-US" sz="2000" dirty="0"/>
              <a:t>Music composed by Henry Purcell</a:t>
            </a:r>
            <a:br>
              <a:rPr lang="en-US" sz="2000" dirty="0"/>
            </a:br>
            <a:r>
              <a:rPr lang="en-US" sz="2000" dirty="0"/>
              <a:t>Libretto by Nahum Tate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D165B-42D6-094A-85FF-9F5B84487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651" y="2135938"/>
            <a:ext cx="6697814" cy="37740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From story by Virgil found in </a:t>
            </a:r>
            <a:r>
              <a:rPr lang="en-US" sz="2000" i="1" dirty="0"/>
              <a:t>The Aeneid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Heroic characters, nobility of love, tragic ending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Chorus as commentary, also doubling as witches, sailors, spirits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Principals: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Dido, Queen of Carthage (soprano)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Aeneas, Adventurer hero, favored of the Gods (baritone)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Belinda, Dido’s maid (soprano)</a:t>
            </a:r>
          </a:p>
          <a:p>
            <a:pPr>
              <a:lnSpc>
                <a:spcPct val="90000"/>
              </a:lnSpc>
            </a:pPr>
            <a:endParaRPr lang="en-US" sz="1500" dirty="0"/>
          </a:p>
        </p:txBody>
      </p:sp>
      <p:pic>
        <p:nvPicPr>
          <p:cNvPr id="5" name="Picture 4" descr="A group of people around each other&#10;&#10;Description automatically generated">
            <a:extLst>
              <a:ext uri="{FF2B5EF4-FFF2-40B4-BE49-F238E27FC236}">
                <a16:creationId xmlns:a16="http://schemas.microsoft.com/office/drawing/2014/main" id="{58F62FAA-F1A3-794E-BAB6-02A5A78EEE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16" r="19034" b="-1"/>
          <a:stretch/>
        </p:blipFill>
        <p:spPr>
          <a:xfrm>
            <a:off x="8153400" y="685800"/>
            <a:ext cx="3397211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65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6ED2F-7D88-5848-B473-05363E62B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421" y="278027"/>
            <a:ext cx="7470174" cy="1007076"/>
          </a:xfrm>
        </p:spPr>
        <p:txBody>
          <a:bodyPr/>
          <a:lstStyle/>
          <a:p>
            <a:r>
              <a:rPr lang="en-US" dirty="0"/>
              <a:t>Aria and Chorus: </a:t>
            </a:r>
            <a:br>
              <a:rPr lang="en-US" dirty="0"/>
            </a:br>
            <a:r>
              <a:rPr lang="en-US" dirty="0"/>
              <a:t>“Come Away, Fellow sailors”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720E3-09E2-2649-BD9E-6054E53A7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421" y="1285103"/>
            <a:ext cx="5470634" cy="6698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An example of low comedy within the context of a “serious” opera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B6BA0E-F984-3349-A755-3EB87A70FBB7}"/>
              </a:ext>
            </a:extLst>
          </p:cNvPr>
          <p:cNvSpPr txBox="1"/>
          <p:nvPr/>
        </p:nvSpPr>
        <p:spPr>
          <a:xfrm>
            <a:off x="173421" y="1954924"/>
            <a:ext cx="52264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Come away, fellow Sailors, come away your anchors be weighing, </a:t>
            </a: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and tide will admit no delaying. </a:t>
            </a: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a boozy short leave of your nymphs on the shore, And silence their mourning, With vows of returning, But never intending to visit them more. </a:t>
            </a: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never intending to visit them more. </a:t>
            </a: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never, no never, intending to visit them more.</a:t>
            </a:r>
          </a:p>
          <a:p>
            <a:endParaRPr lang="en-US" dirty="0"/>
          </a:p>
        </p:txBody>
      </p:sp>
      <p:pic>
        <p:nvPicPr>
          <p:cNvPr id="5" name="Online Media 4" descr="Purcell: Dido and Aeneas - Come away, fellow sailors - The sailors' dance">
            <a:hlinkClick r:id="" action="ppaction://media"/>
            <a:extLst>
              <a:ext uri="{FF2B5EF4-FFF2-40B4-BE49-F238E27FC236}">
                <a16:creationId xmlns:a16="http://schemas.microsoft.com/office/drawing/2014/main" id="{5094DCEC-FCB5-EB43-B47B-3941CEAC997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22579" y="1393224"/>
            <a:ext cx="6096000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0D9BCD-37D4-C349-9BA5-71831584E757}"/>
              </a:ext>
            </a:extLst>
          </p:cNvPr>
          <p:cNvSpPr txBox="1"/>
          <p:nvPr/>
        </p:nvSpPr>
        <p:spPr>
          <a:xfrm>
            <a:off x="283779" y="4943094"/>
            <a:ext cx="53602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Ritornello by orchestra: sailor’s dance in compound duple (6/8) 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Aria and chorus sung by chief sailor and “sailors”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Closing ritornello by orchestra: a second sailor’s dance</a:t>
            </a:r>
          </a:p>
        </p:txBody>
      </p:sp>
    </p:spTree>
    <p:extLst>
      <p:ext uri="{BB962C8B-B14F-4D97-AF65-F5344CB8AC3E}">
        <p14:creationId xmlns:p14="http://schemas.microsoft.com/office/powerpoint/2010/main" val="179935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F9146B-4CCD-4CDB-AB9C-458005307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1FEFA6-7D4F-4746-AE64-D4D52FE7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F8DA3CF-9D4B-403A-9AD4-BB177DAB6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A88813-5453-BC47-843A-D9C0934C5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10097"/>
            <a:ext cx="9486901" cy="608638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dirty="0"/>
              <a:t>“Dido’s lament” – recitative and aria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4EDC0-4970-9041-A685-6E2C14B0A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549" y="1830343"/>
            <a:ext cx="9486901" cy="413024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200" b="1" dirty="0"/>
              <a:t>Recitative</a:t>
            </a:r>
            <a:r>
              <a:rPr lang="en-US" sz="2200" dirty="0"/>
              <a:t>: “</a:t>
            </a:r>
            <a:r>
              <a:rPr lang="en-US" sz="2200" i="1" dirty="0"/>
              <a:t>Thy hand, Belinda, darkness shades me. … Death is now a welcome guest</a:t>
            </a:r>
            <a:r>
              <a:rPr lang="en-US" sz="2200" dirty="0"/>
              <a:t>.” Free rhythm, modeled somewhat on “lament” speech rhythms; melodic gestures include “sigh” motives.</a:t>
            </a:r>
          </a:p>
          <a:p>
            <a:pPr>
              <a:lnSpc>
                <a:spcPct val="90000"/>
              </a:lnSpc>
            </a:pPr>
            <a:r>
              <a:rPr lang="en-US" sz="2200" b="1" dirty="0"/>
              <a:t>Aria</a:t>
            </a:r>
            <a:r>
              <a:rPr lang="en-US" sz="2200" dirty="0"/>
              <a:t>: Begins with instrumental phrase, cello + lute (basso continuo)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/>
              <a:t>   	Cello plays a descending, mostly chromatic line, in ¾ time, which repeats                       	throughout the aria and “grounds” the piece (“ground” or “ground bass”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200" b="1" dirty="0"/>
              <a:t>   	Text</a:t>
            </a:r>
            <a:r>
              <a:rPr lang="en-US" sz="2200" dirty="0"/>
              <a:t>: “</a:t>
            </a:r>
            <a:r>
              <a:rPr lang="en-US" sz="2200" i="1" dirty="0"/>
              <a:t>When I am laid in earth, may my wrongs create no sorrow in thy breast. 	…Remember me, but ah! Forget my fate</a:t>
            </a:r>
            <a:r>
              <a:rPr lang="en-US" sz="2200" dirty="0"/>
              <a:t>”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/>
              <a:t>	</a:t>
            </a:r>
            <a:r>
              <a:rPr lang="en-US" sz="2200" b="1" dirty="0"/>
              <a:t>Form</a:t>
            </a:r>
            <a:r>
              <a:rPr lang="en-US" sz="2200" dirty="0"/>
              <a:t>: ritornello – A – A – B – B – ritornello (unified further by ground 	bass)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/>
              <a:t>	</a:t>
            </a:r>
            <a:r>
              <a:rPr lang="en-US" sz="2200" b="1" dirty="0"/>
              <a:t>Orchestration</a:t>
            </a:r>
            <a:r>
              <a:rPr lang="en-US" sz="2200" dirty="0"/>
              <a:t>: Strings (violins, violas, cellos), basso continuo (solo cello + 	lute)</a:t>
            </a:r>
          </a:p>
          <a:p>
            <a:pPr marL="0" indent="0">
              <a:lnSpc>
                <a:spcPct val="9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93092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C478F1-26B5-44C9-823B-523B85B11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37CC61-9E93-4D80-9F1C-12CE9A0C0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625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861F9B-FA97-9044-801C-7DA50D571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57" y="1714500"/>
            <a:ext cx="4456386" cy="326531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n-US" sz="3600" kern="1200" cap="none" spc="3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Dido’s Lament</a:t>
            </a:r>
            <a: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” </a:t>
            </a:r>
            <a:b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cap="none" spc="3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r>
              <a:rPr lang="en-US" sz="3600" i="1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Dido and Aeneas</a:t>
            </a:r>
            <a: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, </a:t>
            </a:r>
            <a:b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cap="none" spc="3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Act III</a:t>
            </a:r>
            <a:br>
              <a:rPr lang="en-US" sz="3600" kern="1200" cap="none" spc="3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br>
              <a:rPr lang="en-US" sz="3600" kern="1200" cap="all" spc="300" baseline="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r>
              <a:rPr lang="en-US" sz="3600" kern="1200" cap="none" spc="3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Patricia </a:t>
            </a:r>
            <a:r>
              <a:rPr lang="en-US" sz="3600" kern="1200" cap="none" spc="3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Petibone</a:t>
            </a:r>
            <a:r>
              <a:rPr lang="en-US" sz="3600" kern="1200" cap="none" spc="3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, soprano</a:t>
            </a:r>
          </a:p>
        </p:txBody>
      </p:sp>
      <p:pic>
        <p:nvPicPr>
          <p:cNvPr id="4" name="Online Media 3" descr="Patricia Petibon - Purcell: 'When I am laid in earth' from Dido and Aeneas (Official Video)">
            <a:hlinkClick r:id="" action="ppaction://media"/>
            <a:extLst>
              <a:ext uri="{FF2B5EF4-FFF2-40B4-BE49-F238E27FC236}">
                <a16:creationId xmlns:a16="http://schemas.microsoft.com/office/drawing/2014/main" id="{50F103E4-14F8-5F44-99A1-22B4ACBE119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954372" y="1248032"/>
            <a:ext cx="6925277" cy="389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4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lassicFrameVTI">
  <a:themeElements>
    <a:clrScheme name="AnalogousFromRegularSeedLeftStep">
      <a:dk1>
        <a:srgbClr val="000000"/>
      </a:dk1>
      <a:lt1>
        <a:srgbClr val="FFFFFF"/>
      </a:lt1>
      <a:dk2>
        <a:srgbClr val="223A3D"/>
      </a:dk2>
      <a:lt2>
        <a:srgbClr val="E2E6E8"/>
      </a:lt2>
      <a:accent1>
        <a:srgbClr val="C37C4D"/>
      </a:accent1>
      <a:accent2>
        <a:srgbClr val="B34042"/>
      </a:accent2>
      <a:accent3>
        <a:srgbClr val="C34D80"/>
      </a:accent3>
      <a:accent4>
        <a:srgbClr val="B13BA0"/>
      </a:accent4>
      <a:accent5>
        <a:srgbClr val="A34DC3"/>
      </a:accent5>
      <a:accent6>
        <a:srgbClr val="7555BC"/>
      </a:accent6>
      <a:hlink>
        <a:srgbClr val="3E89BA"/>
      </a:hlink>
      <a:folHlink>
        <a:srgbClr val="7F7F7F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569</Words>
  <Application>Microsoft Macintosh PowerPoint</Application>
  <PresentationFormat>Widescreen</PresentationFormat>
  <Paragraphs>49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Gill Sans MT</vt:lpstr>
      <vt:lpstr>Goudy Old Style</vt:lpstr>
      <vt:lpstr>Times New Roman</vt:lpstr>
      <vt:lpstr>ClassicFrameVTI</vt:lpstr>
      <vt:lpstr>Music for the Stage and Screen: Early Opera</vt:lpstr>
      <vt:lpstr>Music and theater: A love duet for the ages</vt:lpstr>
      <vt:lpstr>Qualities of opera and national types in the genre’s early years</vt:lpstr>
      <vt:lpstr>Henry Purcell  (1659-1695)</vt:lpstr>
      <vt:lpstr>    Dido and aeneas Music composed by Henry Purcell Libretto by Nahum Tate</vt:lpstr>
      <vt:lpstr>Aria and Chorus:  “Come Away, Fellow sailors”</vt:lpstr>
      <vt:lpstr>“Dido’s lament” – recitative and aria</vt:lpstr>
      <vt:lpstr>“Dido’s Lament”  from  Dido and Aeneas,  Act III  Patricia Petibone, soprano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for the Stage and Screen: Early Opera</dc:title>
  <dc:creator>Seigel, Lester Charles</dc:creator>
  <cp:lastModifiedBy>Seigel, Lester Charles</cp:lastModifiedBy>
  <cp:revision>3</cp:revision>
  <dcterms:created xsi:type="dcterms:W3CDTF">2020-09-23T13:22:01Z</dcterms:created>
  <dcterms:modified xsi:type="dcterms:W3CDTF">2020-09-23T13:27:13Z</dcterms:modified>
</cp:coreProperties>
</file>