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4"/>
  </p:notesMasterIdLst>
  <p:sldIdLst>
    <p:sldId id="386" r:id="rId11"/>
    <p:sldId id="342" r:id="rId12"/>
    <p:sldId id="369" r:id="rId13"/>
    <p:sldId id="273" r:id="rId14"/>
    <p:sldId id="387" r:id="rId15"/>
    <p:sldId id="347" r:id="rId16"/>
    <p:sldId id="319" r:id="rId17"/>
    <p:sldId id="370" r:id="rId18"/>
    <p:sldId id="348" r:id="rId19"/>
    <p:sldId id="371" r:id="rId20"/>
    <p:sldId id="372" r:id="rId21"/>
    <p:sldId id="349" r:id="rId22"/>
    <p:sldId id="350" r:id="rId23"/>
    <p:sldId id="351" r:id="rId24"/>
    <p:sldId id="373" r:id="rId25"/>
    <p:sldId id="322" r:id="rId26"/>
    <p:sldId id="353" r:id="rId27"/>
    <p:sldId id="334" r:id="rId28"/>
    <p:sldId id="326" r:id="rId29"/>
    <p:sldId id="354" r:id="rId30"/>
    <p:sldId id="355" r:id="rId31"/>
    <p:sldId id="356" r:id="rId32"/>
    <p:sldId id="374" r:id="rId33"/>
    <p:sldId id="357" r:id="rId34"/>
    <p:sldId id="336" r:id="rId35"/>
    <p:sldId id="379" r:id="rId36"/>
    <p:sldId id="380" r:id="rId37"/>
    <p:sldId id="381" r:id="rId38"/>
    <p:sldId id="382" r:id="rId39"/>
    <p:sldId id="362" r:id="rId40"/>
    <p:sldId id="383" r:id="rId41"/>
    <p:sldId id="368" r:id="rId42"/>
    <p:sldId id="385" r:id="rId43"/>
  </p:sldIdLst>
  <p:sldSz cx="9144000" cy="6858000" type="screen4x3"/>
  <p:notesSz cx="7315200" cy="96012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6E78"/>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98" autoAdjust="0"/>
    <p:restoredTop sz="96296" autoAdjust="0"/>
  </p:normalViewPr>
  <p:slideViewPr>
    <p:cSldViewPr>
      <p:cViewPr varScale="1">
        <p:scale>
          <a:sx n="73" d="100"/>
          <a:sy n="73" d="100"/>
        </p:scale>
        <p:origin x="1392" y="66"/>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viewProps" Target="viewProps.xml"/><Relationship Id="rId8" Type="http://schemas.openxmlformats.org/officeDocument/2006/relationships/slideMaster" Target="slideMasters/slideMaster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10/3/2020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826372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with No Numbers and One-column</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340378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and Double-numbered</a:t>
            </a:r>
          </a:p>
          <a:p>
            <a:pPr lvl="0"/>
            <a:r>
              <a:rPr lang="en-US" dirty="0"/>
              <a:t>1.2	It is Two-column </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051878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1.1	This Is a Sample Outline for Two-Column (2 Boxes) and Double-numbered</a:t>
            </a:r>
          </a:p>
          <a:p>
            <a:pPr lvl="0"/>
            <a:r>
              <a:rPr lang="en-US" dirty="0"/>
              <a:t>1.2	It is Two-column </a:t>
            </a:r>
          </a:p>
          <a:p>
            <a:pPr lvl="0"/>
            <a:r>
              <a:rPr lang="en-US" dirty="0"/>
              <a:t>1.3	This Outline Has No Sub-lists</a:t>
            </a:r>
          </a:p>
          <a:p>
            <a:pPr lvl="0"/>
            <a:r>
              <a:rPr lang="en-US" dirty="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a:t>1.5	The Outline Slide Has a Footer</a:t>
            </a:r>
          </a:p>
          <a:p>
            <a:pPr lvl="0"/>
            <a:r>
              <a:rPr lang="en-US" dirty="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410060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a:t>This Is a Sample Outline with No Numbers</a:t>
            </a:r>
          </a:p>
          <a:p>
            <a:pPr lvl="1"/>
            <a:r>
              <a:rPr lang="en-US" dirty="0"/>
              <a:t>Learning Objective</a:t>
            </a:r>
          </a:p>
          <a:p>
            <a:pPr lvl="2"/>
            <a:r>
              <a:rPr lang="en-US" dirty="0"/>
              <a:t>Describe what racial &amp; ethnic group make up Latin America.</a:t>
            </a:r>
          </a:p>
          <a:p>
            <a:pPr lvl="2"/>
            <a:r>
              <a:rPr lang="en-US" dirty="0"/>
              <a:t>Explain Latin American agricultural systems.</a:t>
            </a:r>
          </a:p>
          <a:p>
            <a:pPr lvl="2"/>
            <a:r>
              <a:rPr lang="en-US" dirty="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©2017 John Wiley &amp; Son, Inc. </a:t>
            </a:r>
          </a:p>
        </p:txBody>
      </p:sp>
    </p:spTree>
    <p:extLst>
      <p:ext uri="{BB962C8B-B14F-4D97-AF65-F5344CB8AC3E}">
        <p14:creationId xmlns:p14="http://schemas.microsoft.com/office/powerpoint/2010/main" val="195633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8232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a:t>Learning Objectives</a:t>
            </a:r>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Explain the time value of money and why it is so important in the field of finance.</a:t>
            </a:r>
          </a:p>
          <a:p>
            <a:pPr lvl="0"/>
            <a:r>
              <a:rPr lang="en-US" dirty="0"/>
              <a:t>Explain the concept of future value, including the meaning of the terms principal, simple interest, and compound interest.</a:t>
            </a:r>
          </a:p>
          <a:p>
            <a:pPr lvl="0"/>
            <a:r>
              <a:rPr lang="en-US" dirty="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7718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a:t>1.1 Periodicity Assumption</a:t>
            </a:r>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a:t>Which one of these statements about the accrual basis of accounting is false?</a:t>
            </a:r>
          </a:p>
          <a:p>
            <a:pPr lvl="1"/>
            <a:r>
              <a:rPr lang="en-US" dirty="0"/>
              <a:t>Companies record events that change their financial statements in the period in which events occur, even if cash was not exchanged.</a:t>
            </a:r>
          </a:p>
          <a:p>
            <a:pPr lvl="1"/>
            <a:r>
              <a:rPr lang="en-US" dirty="0"/>
              <a:t>Companies recognize revenue in the period in which the performance obligation is satisfied.</a:t>
            </a:r>
          </a:p>
          <a:p>
            <a:pPr lvl="1"/>
            <a:r>
              <a:rPr lang="en-US" dirty="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12438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1.1 Periodicity Assumption</a:t>
            </a:r>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a:t>Which one of these statements about the accrual basis of accounting is false?</a:t>
            </a:r>
          </a:p>
          <a:p>
            <a:pPr lvl="1"/>
            <a:r>
              <a:rPr lang="en-US" dirty="0"/>
              <a:t>a.	Companies record events that change their financial statements in the period in which events occur, even if cash was not exchanged.</a:t>
            </a:r>
          </a:p>
          <a:p>
            <a:pPr lvl="2"/>
            <a:r>
              <a:rPr lang="en-US" dirty="0"/>
              <a:t>✔️b.	Companies recognize revenue in the period in which the performance obligation is satisfied.</a:t>
            </a:r>
          </a:p>
          <a:p>
            <a:pPr lvl="1"/>
            <a:r>
              <a:rPr lang="en-US" dirty="0"/>
              <a:t>c.	This basis is accord with generally accepted accounting principles.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852393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Form of communication using sounds and symbols combined according to specified rules</a:t>
            </a:r>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a:t>Media link placeholder</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700609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a:t>Anatomy and Physiology Defined</a:t>
            </a:r>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a:t>Anatomy is the science of structure and the relationships among structures.</a:t>
            </a:r>
          </a:p>
          <a:p>
            <a:pPr lvl="0"/>
            <a:r>
              <a:rPr lang="en-US" dirty="0"/>
              <a:t>Physiology is the science of body functions, that is, how the body parts work.</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6227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a:t>Click to Edit Book Title</a:t>
            </a:r>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253979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66081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26142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48824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5908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0480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3505200"/>
            <a:ext cx="8534400" cy="412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11" name="Content Placeholder"/>
          <p:cNvSpPr>
            <a:spLocks noGrp="1"/>
          </p:cNvSpPr>
          <p:nvPr>
            <p:ph sz="quarter" idx="21"/>
          </p:nvPr>
        </p:nvSpPr>
        <p:spPr>
          <a:xfrm>
            <a:off x="304800" y="4038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4648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304800" y="5257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304800" y="5791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32011596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4760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6132984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67376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a:t>Image Title</a:t>
            </a:r>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Bulleted</a:t>
            </a:r>
          </a:p>
          <a:p>
            <a:pPr lvl="0"/>
            <a:r>
              <a:rPr lang="en-US" dirty="0"/>
              <a:t>The Outline Slide Has a Footer</a:t>
            </a:r>
          </a:p>
          <a:p>
            <a:pPr lvl="0"/>
            <a:r>
              <a:rPr lang="en-US" dirty="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8669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Two-Column</a:t>
            </a:r>
          </a:p>
          <a:p>
            <a:pPr lvl="0"/>
            <a:r>
              <a:rPr lang="en-US" dirty="0"/>
              <a:t>This Outline Has No Sub-lists</a:t>
            </a:r>
          </a:p>
          <a:p>
            <a:pPr lvl="0"/>
            <a:r>
              <a:rPr lang="en-US" dirty="0"/>
              <a:t>This List Is Bulleted</a:t>
            </a:r>
          </a:p>
          <a:p>
            <a:pPr lvl="0"/>
            <a:r>
              <a:rPr lang="en-US" dirty="0"/>
              <a:t>The Outline Slide Has A Footer</a:t>
            </a:r>
          </a:p>
          <a:p>
            <a:pPr lvl="0"/>
            <a:r>
              <a:rPr lang="en-US" dirty="0"/>
              <a:t>Outline Items Usually Have No Ending Punctuation</a:t>
            </a:r>
          </a:p>
          <a:p>
            <a:pPr lvl="0"/>
            <a:r>
              <a:rPr lang="en-US" dirty="0"/>
              <a:t>This is Another Heading</a:t>
            </a:r>
          </a:p>
          <a:p>
            <a:pPr lvl="0"/>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a:t>This is Another Heading</a:t>
            </a:r>
          </a:p>
          <a:p>
            <a:pPr lvl="0"/>
            <a:endParaRPr lang="en-US" dirty="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99360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One-Column</a:t>
            </a:r>
          </a:p>
          <a:p>
            <a:pPr lvl="0"/>
            <a:r>
              <a:rPr lang="en-US" dirty="0"/>
              <a:t>It Is One-Column Only</a:t>
            </a:r>
          </a:p>
          <a:p>
            <a:pPr lvl="0"/>
            <a:r>
              <a:rPr lang="en-US" dirty="0"/>
              <a:t>This Outline Has H1 Headings Only</a:t>
            </a:r>
          </a:p>
          <a:p>
            <a:pPr lvl="0"/>
            <a:r>
              <a:rPr lang="en-US" dirty="0"/>
              <a:t>The Headings Are in Title Case, Matching the </a:t>
            </a:r>
            <a:r>
              <a:rPr lang="en-US" dirty="0" err="1"/>
              <a:t>eText</a:t>
            </a:r>
            <a:r>
              <a:rPr lang="en-US" dirty="0"/>
              <a:t>; This Can Vary by Title</a:t>
            </a:r>
          </a:p>
          <a:p>
            <a:pPr lvl="0"/>
            <a:r>
              <a:rPr lang="en-US" dirty="0"/>
              <a:t>This List Is Numbered</a:t>
            </a:r>
          </a:p>
          <a:p>
            <a:pPr lvl="0"/>
            <a:r>
              <a:rPr lang="en-US" dirty="0"/>
              <a:t>The Outline Slide Has a Footer</a:t>
            </a:r>
          </a:p>
          <a:p>
            <a:pPr lvl="0"/>
            <a:r>
              <a:rPr lang="en-US" dirty="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78642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a:t>1.1	This Is a Sample Outline for One-Column and Double-numbered</a:t>
            </a:r>
          </a:p>
          <a:p>
            <a:pPr lvl="0"/>
            <a:r>
              <a:rPr lang="en-US" dirty="0"/>
              <a:t>1.2	It is One-column Only</a:t>
            </a:r>
          </a:p>
          <a:p>
            <a:pPr lvl="0"/>
            <a:r>
              <a:rPr lang="en-US" dirty="0"/>
              <a:t>1.3	This Outline Has No Sub-lists</a:t>
            </a:r>
          </a:p>
          <a:p>
            <a:pPr lvl="0"/>
            <a:r>
              <a:rPr lang="en-US" dirty="0"/>
              <a:t>1.4	This List Is Double-numbered</a:t>
            </a:r>
          </a:p>
          <a:p>
            <a:pPr lvl="0"/>
            <a:r>
              <a:rPr lang="en-US" dirty="0"/>
              <a:t>1.5	The Outline Slide Has a Footer</a:t>
            </a:r>
          </a:p>
          <a:p>
            <a:pPr lvl="0"/>
            <a:r>
              <a:rPr lang="en-US" dirty="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12357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a:t>This Is a Sample Outline for 1-Column </a:t>
            </a:r>
          </a:p>
          <a:p>
            <a:pPr lvl="1"/>
            <a:r>
              <a:rPr lang="en-US" dirty="0"/>
              <a:t>It Has H2s</a:t>
            </a:r>
          </a:p>
          <a:p>
            <a:pPr lvl="0"/>
            <a:r>
              <a:rPr lang="en-US" dirty="0"/>
              <a:t>It Is One-column Only</a:t>
            </a:r>
          </a:p>
          <a:p>
            <a:pPr lvl="1"/>
            <a:r>
              <a:rPr lang="en-US" dirty="0"/>
              <a:t>It Will Probably Not Have Art</a:t>
            </a:r>
          </a:p>
          <a:p>
            <a:pPr lvl="0"/>
            <a:r>
              <a:rPr lang="en-US" dirty="0"/>
              <a:t>This Is a Bulleted List</a:t>
            </a:r>
          </a:p>
          <a:p>
            <a:pPr lvl="1"/>
            <a:r>
              <a:rPr lang="en-US" dirty="0"/>
              <a:t>Make Sure That Any Links Included Here, for Any Reason, Have Descriptive Hyperlinks</a:t>
            </a:r>
          </a:p>
          <a:p>
            <a:pPr lvl="0"/>
            <a:r>
              <a:rPr lang="en-US" dirty="0"/>
              <a:t>Outline Items Usually Have No Ending Punctuation</a:t>
            </a:r>
          </a:p>
          <a:p>
            <a:pPr lvl="1"/>
            <a:r>
              <a:rPr lang="en-US" dirty="0"/>
              <a:t>There is a Footer</a:t>
            </a:r>
          </a:p>
        </p:txBody>
      </p:sp>
    </p:spTree>
    <p:extLst>
      <p:ext uri="{BB962C8B-B14F-4D97-AF65-F5344CB8AC3E}">
        <p14:creationId xmlns:p14="http://schemas.microsoft.com/office/powerpoint/2010/main" val="83790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This Is a Sample Outline for One-Column and single number</a:t>
            </a:r>
          </a:p>
          <a:p>
            <a:pPr lvl="1"/>
            <a:r>
              <a:rPr lang="en-US" dirty="0"/>
              <a:t>The H2 Level Does Not Have a Number</a:t>
            </a:r>
          </a:p>
          <a:p>
            <a:pPr lvl="2"/>
            <a:r>
              <a:rPr lang="en-US" dirty="0"/>
              <a:t>One of the Subheadings May Be a Special Feature  </a:t>
            </a:r>
          </a:p>
          <a:p>
            <a:pPr lvl="0"/>
            <a:r>
              <a:rPr lang="en-US" dirty="0"/>
              <a:t>This Outline Has Two Levels</a:t>
            </a:r>
          </a:p>
          <a:p>
            <a:pPr lvl="1"/>
            <a:r>
              <a:rPr lang="en-US" dirty="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26343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a:t>Chapter Outline</a:t>
            </a:r>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a:t>1.1	This Is a Sample Outline for One-Column and Double-numbered</a:t>
            </a:r>
          </a:p>
          <a:p>
            <a:pPr lvl="1"/>
            <a:r>
              <a:rPr lang="en-US" dirty="0"/>
              <a:t>The H2 Level Does Not Have a Number</a:t>
            </a:r>
          </a:p>
          <a:p>
            <a:pPr lvl="2"/>
            <a:r>
              <a:rPr lang="en-US" dirty="0"/>
              <a:t>One of the Subheadings May Be a Special Feature </a:t>
            </a:r>
          </a:p>
          <a:p>
            <a:pPr lvl="0"/>
            <a:r>
              <a:rPr lang="en-US" dirty="0"/>
              <a:t>10.2	This Outline Has Two Levels</a:t>
            </a:r>
          </a:p>
          <a:p>
            <a:pPr lvl="1"/>
            <a:r>
              <a:rPr lang="en-US" dirty="0"/>
              <a:t>Outline Items Usually Have No Ending Punctuation</a:t>
            </a:r>
          </a:p>
          <a:p>
            <a:pPr lvl="2"/>
            <a:r>
              <a:rPr lang="en-US" dirty="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a:t>Copyright ©2018 John Wiley &amp; Sons, Inc. </a:t>
            </a:r>
          </a:p>
        </p:txBody>
      </p:sp>
    </p:spTree>
    <p:extLst>
      <p:ext uri="{BB962C8B-B14F-4D97-AF65-F5344CB8AC3E}">
        <p14:creationId xmlns:p14="http://schemas.microsoft.com/office/powerpoint/2010/main" val="104265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a:t>Click to edit Master title style</a:t>
            </a:r>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a:t>Copyright ©2018 John Wiley &amp; Sons, Inc. </a:t>
            </a:r>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83" r:id="rId6"/>
    <p:sldLayoutId id="2147483974" r:id="rId7"/>
    <p:sldLayoutId id="2147483975" r:id="rId8"/>
  </p:sldLayoutIdLst>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©2018 John Wiley &amp; Sons, Inc. </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5.xml"/><Relationship Id="rId1" Type="http://schemas.openxmlformats.org/officeDocument/2006/relationships/vmlDrawing" Target="../drawings/vmlDrawing2.vml"/><Relationship Id="rId6" Type="http://schemas.openxmlformats.org/officeDocument/2006/relationships/image" Target="../media/image19.wmf"/><Relationship Id="rId5" Type="http://schemas.openxmlformats.org/officeDocument/2006/relationships/oleObject" Target="../embeddings/oleObject3.bin"/><Relationship Id="rId4" Type="http://schemas.openxmlformats.org/officeDocument/2006/relationships/image" Target="../media/image18.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a:t>Environment</a:t>
            </a:r>
          </a:p>
        </p:txBody>
      </p:sp>
      <p:sp>
        <p:nvSpPr>
          <p:cNvPr id="5" name="CN"/>
          <p:cNvSpPr>
            <a:spLocks noGrp="1"/>
          </p:cNvSpPr>
          <p:nvPr>
            <p:ph sz="quarter" idx="19"/>
          </p:nvPr>
        </p:nvSpPr>
        <p:spPr>
          <a:xfrm>
            <a:off x="152400" y="3733800"/>
            <a:ext cx="8839200" cy="609600"/>
          </a:xfrm>
        </p:spPr>
        <p:txBody>
          <a:bodyPr/>
          <a:lstStyle/>
          <a:p>
            <a:r>
              <a:rPr lang="en-US" b="1" dirty="0"/>
              <a:t>Chapter 13</a:t>
            </a:r>
          </a:p>
        </p:txBody>
      </p:sp>
      <p:sp>
        <p:nvSpPr>
          <p:cNvPr id="6" name="CT"/>
          <p:cNvSpPr>
            <a:spLocks noGrp="1"/>
          </p:cNvSpPr>
          <p:nvPr>
            <p:ph sz="quarter" idx="20"/>
          </p:nvPr>
        </p:nvSpPr>
        <p:spPr>
          <a:xfrm>
            <a:off x="152400" y="4648200"/>
            <a:ext cx="8839200" cy="990600"/>
          </a:xfrm>
        </p:spPr>
        <p:txBody>
          <a:bodyPr/>
          <a:lstStyle/>
          <a:p>
            <a:r>
              <a:rPr lang="en-US" altLang="en-US" dirty="0">
                <a:latin typeface="Calibri" panose="020F0502020204030204" pitchFamily="34" charset="0"/>
                <a:ea typeface="ＭＳ Ｐゴシック" panose="020B0600070205080204" pitchFamily="34" charset="-128"/>
              </a:rPr>
              <a:t>Water: A Limited Resource</a:t>
            </a:r>
          </a:p>
        </p:txBody>
      </p:sp>
    </p:spTree>
    <p:extLst>
      <p:ext uri="{BB962C8B-B14F-4D97-AF65-F5344CB8AC3E}">
        <p14:creationId xmlns:p14="http://schemas.microsoft.com/office/powerpoint/2010/main" val="3952625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Floodplains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00200"/>
            <a:ext cx="4419600" cy="46482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Area bordering a river channel that has potential to flood</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We increasingly build on floodplains</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Government restrictions on building</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Levees can fail</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Rather than rebuild levees adjacent to rivers, experts suggest allowing some floodplains to flood</a:t>
            </a:r>
          </a:p>
        </p:txBody>
      </p:sp>
      <p:pic>
        <p:nvPicPr>
          <p:cNvPr id="8" name="Content Placeholder 7" descr="A photo. A flooded area in which only buildings and trees are visible over flooding. REUTERS/Alamy Stock Photo"/>
          <p:cNvPicPr>
            <a:picLocks noGrp="1" noChangeAspect="1"/>
          </p:cNvPicPr>
          <p:nvPr>
            <p:ph sz="quarter" idx="15"/>
          </p:nvPr>
        </p:nvPicPr>
        <p:blipFill>
          <a:blip r:embed="rId2"/>
          <a:stretch>
            <a:fillRect/>
          </a:stretch>
        </p:blipFill>
        <p:spPr>
          <a:xfrm>
            <a:off x="4981113" y="2511598"/>
            <a:ext cx="3886200" cy="245098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10</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336215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latin typeface="Calibri" panose="020F0502020204030204" pitchFamily="34" charset="0"/>
                <a:ea typeface="ＭＳ Ｐゴシック" panose="020B0600070205080204" pitchFamily="34" charset="-128"/>
              </a:rPr>
              <a:t>Flood Management with River Channels or Levees</a:t>
            </a:r>
            <a:endParaRPr lang="en-IN" b="1" dirty="0">
              <a:latin typeface="Calibri" panose="020F0502020204030204" pitchFamily="34" charset="0"/>
            </a:endParaRPr>
          </a:p>
        </p:txBody>
      </p:sp>
      <p:pic>
        <p:nvPicPr>
          <p:cNvPr id="10" name="Content Placeholder 9" descr="An illustrated diagram. A river is channelized between high levees adjacent to the river.&#10;"/>
          <p:cNvPicPr>
            <a:picLocks noGrp="1" noChangeAspect="1"/>
          </p:cNvPicPr>
          <p:nvPr>
            <p:ph sz="quarter" idx="16"/>
          </p:nvPr>
        </p:nvPicPr>
        <p:blipFill>
          <a:blip r:embed="rId2"/>
          <a:stretch>
            <a:fillRect/>
          </a:stretch>
        </p:blipFill>
        <p:spPr>
          <a:xfrm>
            <a:off x="762000" y="2010712"/>
            <a:ext cx="3962400" cy="2033492"/>
          </a:xfrm>
          <a:prstGeom prst="rect">
            <a:avLst/>
          </a:prstGeom>
        </p:spPr>
      </p:pic>
      <p:sp>
        <p:nvSpPr>
          <p:cNvPr id="4" name="Content Placeholder 3"/>
          <p:cNvSpPr>
            <a:spLocks noGrp="1"/>
          </p:cNvSpPr>
          <p:nvPr>
            <p:ph sz="quarter" idx="17"/>
          </p:nvPr>
        </p:nvSpPr>
        <p:spPr>
          <a:xfrm>
            <a:off x="5562600" y="2209800"/>
            <a:ext cx="3048000" cy="1143000"/>
          </a:xfrm>
        </p:spPr>
        <p:txBody>
          <a:bodyPr/>
          <a:lstStyle/>
          <a:p>
            <a:r>
              <a:rPr lang="en-US" altLang="en-US" dirty="0">
                <a:latin typeface="Calibri" panose="020F0502020204030204" pitchFamily="34" charset="0"/>
              </a:rPr>
              <a:t>Left: Traditional levees adjacent to channelized river</a:t>
            </a:r>
          </a:p>
        </p:txBody>
      </p:sp>
      <p:sp>
        <p:nvSpPr>
          <p:cNvPr id="5" name="Content Placeholder 4"/>
          <p:cNvSpPr>
            <a:spLocks noGrp="1"/>
          </p:cNvSpPr>
          <p:nvPr>
            <p:ph sz="quarter" idx="18"/>
          </p:nvPr>
        </p:nvSpPr>
        <p:spPr>
          <a:xfrm>
            <a:off x="606669" y="4484564"/>
            <a:ext cx="2974731" cy="1154236"/>
          </a:xfrm>
        </p:spPr>
        <p:txBody>
          <a:bodyPr/>
          <a:lstStyle/>
          <a:p>
            <a:r>
              <a:rPr lang="en-US" altLang="en-US" dirty="0">
                <a:latin typeface="Calibri" panose="020F0502020204030204" pitchFamily="34" charset="0"/>
              </a:rPr>
              <a:t>Right: Suggested levee style, set back from river</a:t>
            </a:r>
          </a:p>
        </p:txBody>
      </p:sp>
      <p:pic>
        <p:nvPicPr>
          <p:cNvPr id="11" name="Content Placeholder 10" descr="An illustrated diagram. A natural river meanders on the floodplain with small levees set back on either side.&#10;"/>
          <p:cNvPicPr>
            <a:picLocks noGrp="1" noChangeAspect="1"/>
          </p:cNvPicPr>
          <p:nvPr>
            <p:ph sz="quarter" idx="19"/>
          </p:nvPr>
        </p:nvPicPr>
        <p:blipFill>
          <a:blip r:embed="rId3"/>
          <a:stretch>
            <a:fillRect/>
          </a:stretch>
        </p:blipFill>
        <p:spPr>
          <a:xfrm>
            <a:off x="4419600" y="4114800"/>
            <a:ext cx="3953041" cy="2024085"/>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11</a:t>
            </a:fld>
            <a:endParaRPr lang="en-US" dirty="0">
              <a:latin typeface="Calibri" panose="020F0502020204030204" pitchFamily="34" charset="0"/>
            </a:endParaRPr>
          </a:p>
        </p:txBody>
      </p:sp>
      <p:sp>
        <p:nvSpPr>
          <p:cNvPr id="9" name="Footer Placeholder 8"/>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306462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Mississippi: Floods of Summer 2011</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1752600"/>
            <a:ext cx="5029200" cy="4435064"/>
          </a:xfrm>
        </p:spPr>
        <p:txBody>
          <a:bodyPr/>
          <a:lstStyle/>
          <a:p>
            <a:pPr marL="291600" indent="-291600">
              <a:spcBef>
                <a:spcPts val="6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Heavy rains and abundant snowmelt high in Mississippi River watershed</a:t>
            </a:r>
          </a:p>
          <a:p>
            <a:pPr marL="291600" indent="-291600">
              <a:spcBef>
                <a:spcPts val="6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Mississippi R. has extensive flood control mechanisms</a:t>
            </a:r>
          </a:p>
          <a:p>
            <a:pPr marL="622800" lvl="1" indent="-320400">
              <a:spcBef>
                <a:spcPts val="600"/>
              </a:spcBef>
              <a:buClr>
                <a:schemeClr val="accent2"/>
              </a:buClr>
              <a:buSzPct val="80000"/>
              <a:buFont typeface="Courier New" panose="02070309020205020404" pitchFamily="49" charset="0"/>
              <a:buChar char="o"/>
            </a:pPr>
            <a:r>
              <a:rPr lang="en-US" altLang="en-US" sz="2000" dirty="0">
                <a:latin typeface="Calibri" panose="020F0502020204030204" pitchFamily="34" charset="0"/>
              </a:rPr>
              <a:t>Many failures, but many floods prevented</a:t>
            </a:r>
          </a:p>
          <a:p>
            <a:pPr marL="291600" indent="-291600">
              <a:spcBef>
                <a:spcPts val="6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Debate over the degree of river alteration and building in floodplain</a:t>
            </a:r>
          </a:p>
          <a:p>
            <a:pPr marL="291600" indent="-291600">
              <a:spcBef>
                <a:spcPts val="6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Alteration in precipitation with climate change?</a:t>
            </a:r>
          </a:p>
        </p:txBody>
      </p:sp>
      <p:pic>
        <p:nvPicPr>
          <p:cNvPr id="3" name="Content Placeholder 2" descr="A map of flooded stretches along the Mississippi River in May of 2011. The flooded areas of the Mississippi extend from Louisiana to Missouri before overflowing the Ohio and Wabash Rivers to reach up to Indiana. Illinois and Iowa are also affected. In the worst places, such as Louisiana, Mississippi, Arkansas, Missouri, and Indiana, the flood reaches over 100 kilometers from the river. The worst affected states are Louisiana and Arkansas.&#10;"/>
          <p:cNvPicPr>
            <a:picLocks noGrp="1" noChangeAspect="1"/>
          </p:cNvPicPr>
          <p:nvPr>
            <p:ph sz="quarter" idx="19"/>
          </p:nvPr>
        </p:nvPicPr>
        <p:blipFill>
          <a:blip r:embed="rId2"/>
          <a:stretch>
            <a:fillRect/>
          </a:stretch>
        </p:blipFill>
        <p:spPr>
          <a:xfrm>
            <a:off x="6115050" y="1755291"/>
            <a:ext cx="2372882" cy="4432373"/>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411582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Too Little Water</a:t>
            </a:r>
            <a:endParaRPr lang="en-IN" b="1" dirty="0">
              <a:latin typeface="Calibri" panose="020F0502020204030204" pitchFamily="34" charset="0"/>
            </a:endParaRPr>
          </a:p>
        </p:txBody>
      </p:sp>
      <p:sp>
        <p:nvSpPr>
          <p:cNvPr id="2" name="Content Placeholder 1"/>
          <p:cNvSpPr>
            <a:spLocks noGrp="1"/>
          </p:cNvSpPr>
          <p:nvPr>
            <p:ph sz="quarter" idx="17"/>
          </p:nvPr>
        </p:nvSpPr>
        <p:spPr>
          <a:xfrm>
            <a:off x="304800" y="1752600"/>
            <a:ext cx="3810000" cy="4419600"/>
          </a:xfrm>
        </p:spPr>
        <p:txBody>
          <a:bodyPr/>
          <a:lstStyle/>
          <a:p>
            <a:pPr marL="291600" indent="-291600">
              <a:spcBef>
                <a:spcPts val="6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Arid (deserts) or semiarid lands have frequent, prolonged droughts</a:t>
            </a:r>
          </a:p>
          <a:p>
            <a:pPr marL="291600" indent="-291600">
              <a:spcBef>
                <a:spcPts val="600"/>
              </a:spcBef>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Problems: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Overdrawing water  for irrigation purposes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Population growth</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Aquifer depletion</a:t>
            </a:r>
          </a:p>
          <a:p>
            <a:pPr marL="1130400" lvl="2">
              <a:buClr>
                <a:schemeClr val="accent2"/>
              </a:buClr>
              <a:buSzPct val="80000"/>
              <a:buFont typeface="Arial" panose="020B0604020202020204" pitchFamily="34" charset="0"/>
              <a:buChar char="•"/>
              <a:defRPr/>
            </a:pPr>
            <a:r>
              <a:rPr lang="en-US" altLang="en-US" dirty="0">
                <a:latin typeface="Calibri" panose="020F0502020204030204" pitchFamily="34" charset="0"/>
              </a:rPr>
              <a:t>Subsidence</a:t>
            </a:r>
          </a:p>
          <a:p>
            <a:pPr marL="1130400" lvl="2">
              <a:buClr>
                <a:schemeClr val="accent2"/>
              </a:buClr>
              <a:buSzPct val="80000"/>
              <a:buFont typeface="Arial" panose="020B0604020202020204" pitchFamily="34" charset="0"/>
              <a:buChar char="•"/>
              <a:defRPr/>
            </a:pPr>
            <a:r>
              <a:rPr lang="en-US" altLang="en-US" dirty="0">
                <a:latin typeface="Calibri" panose="020F0502020204030204" pitchFamily="34" charset="0"/>
              </a:rPr>
              <a:t>Sinkholes</a:t>
            </a:r>
          </a:p>
        </p:txBody>
      </p:sp>
      <p:pic>
        <p:nvPicPr>
          <p:cNvPr id="9" name="Content Placeholder 8" descr="A photo. An agricultural area is divided into sets of circles in different shades of brown and green. Bryan and Cherry Alexander/Science Source"/>
          <p:cNvPicPr>
            <a:picLocks noGrp="1" noChangeAspect="1"/>
          </p:cNvPicPr>
          <p:nvPr>
            <p:ph sz="quarter" idx="16"/>
          </p:nvPr>
        </p:nvPicPr>
        <p:blipFill>
          <a:blip r:embed="rId2"/>
          <a:stretch>
            <a:fillRect/>
          </a:stretch>
        </p:blipFill>
        <p:spPr>
          <a:xfrm>
            <a:off x="4205605" y="2232115"/>
            <a:ext cx="4633595" cy="3339919"/>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13</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456335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Saltwater Intrusion</a:t>
            </a:r>
            <a:endParaRPr lang="en-IN" b="1" dirty="0">
              <a:latin typeface="Calibri" panose="020F0502020204030204" pitchFamily="34" charset="0"/>
            </a:endParaRPr>
          </a:p>
        </p:txBody>
      </p:sp>
      <p:sp>
        <p:nvSpPr>
          <p:cNvPr id="3" name="Content Placeholder 2"/>
          <p:cNvSpPr>
            <a:spLocks noGrp="1"/>
          </p:cNvSpPr>
          <p:nvPr>
            <p:ph sz="quarter" idx="15"/>
          </p:nvPr>
        </p:nvSpPr>
        <p:spPr>
          <a:xfrm>
            <a:off x="304800" y="1752599"/>
            <a:ext cx="8534400" cy="1447801"/>
          </a:xfrm>
        </p:spPr>
        <p:txBody>
          <a:bodyPr/>
          <a:lstStyle/>
          <a:p>
            <a:pPr marL="291600" indent="-291600">
              <a:spcBef>
                <a:spcPts val="600"/>
              </a:spcBef>
              <a:buClr>
                <a:schemeClr val="accent2"/>
              </a:buClr>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rPr>
              <a:t>Problems (continued)</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Saltwater Intrusion</a:t>
            </a:r>
          </a:p>
          <a:p>
            <a:pPr marL="1130400" lvl="2">
              <a:buClr>
                <a:schemeClr val="accent2"/>
              </a:buClr>
              <a:buSzPct val="80000"/>
              <a:buFont typeface="Arial" panose="020B0604020202020204" pitchFamily="34" charset="0"/>
              <a:buChar char="•"/>
              <a:defRPr/>
            </a:pPr>
            <a:r>
              <a:rPr lang="en-US" altLang="en-US" dirty="0">
                <a:latin typeface="Calibri" panose="020F0502020204030204" pitchFamily="34" charset="0"/>
              </a:rPr>
              <a:t>Why are an increasing number of regions likely to experience saltwater intrusion?</a:t>
            </a:r>
          </a:p>
        </p:txBody>
      </p:sp>
      <p:pic>
        <p:nvPicPr>
          <p:cNvPr id="8" name="Content Placeholder 7" descr="A diagram illustrates saltwater the process of accessing groundwater. Saltwater and freshwater interface before pumping. Saltwater moves through a transition zone to freshwater and through a cone of depression and then through a pumped well.A diagram illustrates saltwater intrusion in which there is no space between freshwater and saltwater for interfacing before entering the pumped well. Bryan and Cherry Alexander/ScienceSourc."/>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1016954" y="3640903"/>
            <a:ext cx="7110092" cy="2286780"/>
          </a:xfr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14</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209673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Water Problems in U.S. and Canada</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1752600"/>
            <a:ext cx="4038600" cy="4435064"/>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Overall, U.S. has a plentiful supply of freshwater</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Many areas have severe shortages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Geographical variations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Seasonal variations</a:t>
            </a:r>
          </a:p>
        </p:txBody>
      </p:sp>
      <p:pic>
        <p:nvPicPr>
          <p:cNvPr id="8" name="Content Placeholder 7" descr="Map shows regions in North America with average annual precipitation ranging from 0.1 to 560 centimeter per year. Precipitation largely increases from west to east. However, greater precipitation is present along the western coast.&#10;"/>
          <p:cNvPicPr>
            <a:picLocks noGrp="1" noChangeAspect="1"/>
          </p:cNvPicPr>
          <p:nvPr>
            <p:ph sz="quarter" idx="19"/>
          </p:nvPr>
        </p:nvPicPr>
        <p:blipFill>
          <a:blip r:embed="rId2"/>
          <a:stretch>
            <a:fillRect/>
          </a:stretch>
        </p:blipFill>
        <p:spPr>
          <a:xfrm>
            <a:off x="4540220" y="1792232"/>
            <a:ext cx="4051955" cy="4298212"/>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875173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a:bodyPr>
          <a:lstStyle/>
          <a:p>
            <a:r>
              <a:rPr lang="en-US" altLang="en-US" b="1" dirty="0">
                <a:latin typeface="Calibri" panose="020F0502020204030204" pitchFamily="34" charset="0"/>
                <a:ea typeface="ＭＳ Ｐゴシック" panose="020B0600070205080204" pitchFamily="34" charset="-128"/>
              </a:rPr>
              <a:t>Surface Water Shortages</a:t>
            </a:r>
            <a:endParaRPr lang="en-US" altLang="en-US" sz="2700" b="1" dirty="0">
              <a:latin typeface="Calibri" panose="020F0502020204030204" pitchFamily="34" charset="0"/>
              <a:ea typeface="ＭＳ Ｐゴシック" panose="020B0600070205080204" pitchFamily="34" charset="-128"/>
            </a:endParaRPr>
          </a:p>
        </p:txBody>
      </p:sp>
      <p:sp>
        <p:nvSpPr>
          <p:cNvPr id="2" name="Content Placeholder 1"/>
          <p:cNvSpPr>
            <a:spLocks noGrp="1"/>
          </p:cNvSpPr>
          <p:nvPr>
            <p:ph sz="quarter" idx="16"/>
          </p:nvPr>
        </p:nvSpPr>
        <p:spPr>
          <a:xfrm>
            <a:off x="304800" y="1752600"/>
            <a:ext cx="3886200" cy="44196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Particularly severe in West and Southwest of U.S.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Water is diverted and transported via aqueducts</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Arid or semiarid region</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Historically diverted water used for irrigation</a:t>
            </a:r>
          </a:p>
          <a:p>
            <a:pPr marL="1130400" lvl="2">
              <a:buClr>
                <a:schemeClr val="accent2"/>
              </a:buClr>
              <a:buSzPct val="80000"/>
            </a:pPr>
            <a:r>
              <a:rPr lang="en-US" altLang="en-US" dirty="0">
                <a:latin typeface="Calibri" panose="020F0502020204030204" pitchFamily="34" charset="0"/>
              </a:rPr>
              <a:t>Now, used more for commercial and industrial purposes</a:t>
            </a:r>
            <a:endParaRPr lang="en-IN" dirty="0">
              <a:latin typeface="Calibri" panose="020F0502020204030204" pitchFamily="34" charset="0"/>
            </a:endParaRPr>
          </a:p>
        </p:txBody>
      </p:sp>
      <p:pic>
        <p:nvPicPr>
          <p:cNvPr id="4" name="Content Placeholder 3" descr="A photo of an aqueduct surrounded by a barbed wire fence ©Jim West/Alamy"/>
          <p:cNvPicPr>
            <a:picLocks noGrp="1" noChangeAspect="1"/>
          </p:cNvPicPr>
          <p:nvPr>
            <p:ph sz="quarter" idx="15"/>
          </p:nvPr>
        </p:nvPicPr>
        <p:blipFill>
          <a:blip r:embed="rId2"/>
          <a:stretch>
            <a:fillRect/>
          </a:stretch>
        </p:blipFill>
        <p:spPr>
          <a:xfrm>
            <a:off x="4451217" y="2417150"/>
            <a:ext cx="4387983" cy="3115654"/>
          </a:xfrm>
          <a:prstGeom prst="rect">
            <a:avLst/>
          </a:prstGeom>
        </p:spPr>
      </p:pic>
      <p:sp>
        <p:nvSpPr>
          <p:cNvPr id="6" name="Slide Number Placeholder 4"/>
          <p:cNvSpPr>
            <a:spLocks noGrp="1"/>
          </p:cNvSpPr>
          <p:nvPr>
            <p:ph type="sldNum" sz="quarter" idx="10"/>
          </p:nvPr>
        </p:nvSpPr>
        <p:spPr/>
        <p:txBody>
          <a:bodyPr/>
          <a:lstStyle/>
          <a:p>
            <a:r>
              <a:rPr lang="en-US" dirty="0">
                <a:latin typeface="Calibri" panose="020F0502020204030204" pitchFamily="34" charset="0"/>
              </a:rPr>
              <a:t>21</a:t>
            </a:r>
          </a:p>
        </p:txBody>
      </p:sp>
      <p:sp>
        <p:nvSpPr>
          <p:cNvPr id="7"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016895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Colorado River Basin</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5105400" cy="4414226"/>
          </a:xfrm>
        </p:spPr>
        <p:txBody>
          <a:bodyPr/>
          <a:lstStyle/>
          <a:p>
            <a:pPr marL="291600" indent="-291600">
              <a:spcBef>
                <a:spcPts val="500"/>
              </a:spcBef>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Provides water for 35-40 million people and irrigation</a:t>
            </a:r>
          </a:p>
          <a:p>
            <a:pPr marL="291600" indent="-291600">
              <a:spcBef>
                <a:spcPts val="500"/>
              </a:spcBef>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Numerous dams for hydropower</a:t>
            </a:r>
          </a:p>
          <a:p>
            <a:pPr marL="291600" indent="-291600">
              <a:spcBef>
                <a:spcPts val="500"/>
              </a:spcBef>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19</a:t>
            </a:r>
            <a:r>
              <a:rPr lang="en-US" altLang="en-US" sz="100" dirty="0">
                <a:latin typeface="Calibri" panose="020F0502020204030204" pitchFamily="34" charset="0"/>
                <a:ea typeface="ＭＳ Ｐゴシック" panose="020B0600070205080204" pitchFamily="34" charset="-128"/>
              </a:rPr>
              <a:t> </a:t>
            </a:r>
            <a:r>
              <a:rPr lang="en-US" altLang="en-US" sz="2200" dirty="0">
                <a:latin typeface="Calibri" panose="020F0502020204030204" pitchFamily="34" charset="0"/>
                <a:ea typeface="ＭＳ Ｐゴシック" panose="020B0600070205080204" pitchFamily="34" charset="-128"/>
              </a:rPr>
              <a:t>22 Colorado River Compact</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Annual 7.5million acre-feet of water to lower C</a:t>
            </a:r>
            <a:r>
              <a:rPr lang="en-US" altLang="en-US" sz="100" dirty="0">
                <a:latin typeface="Calibri" panose="020F0502020204030204" pitchFamily="34" charset="0"/>
                <a:ea typeface="ＭＳ Ｐゴシック" panose="020B0600070205080204" pitchFamily="34" charset="-128"/>
              </a:rPr>
              <a:t> </a:t>
            </a:r>
            <a:r>
              <a:rPr lang="en-US" altLang="en-US" sz="2000" dirty="0">
                <a:latin typeface="Calibri" panose="020F0502020204030204" pitchFamily="34" charset="0"/>
                <a:ea typeface="ＭＳ Ｐゴシック" panose="020B0600070205080204" pitchFamily="34" charset="-128"/>
              </a:rPr>
              <a:t>O area, remainder to upper C</a:t>
            </a:r>
            <a:r>
              <a:rPr lang="en-US" altLang="en-US" sz="100" dirty="0">
                <a:latin typeface="Calibri" panose="020F0502020204030204" pitchFamily="34" charset="0"/>
                <a:ea typeface="ＭＳ Ｐゴシック" panose="020B0600070205080204" pitchFamily="34" charset="-128"/>
              </a:rPr>
              <a:t> </a:t>
            </a:r>
            <a:r>
              <a:rPr lang="en-US" altLang="en-US" sz="2000" dirty="0">
                <a:latin typeface="Calibri" panose="020F0502020204030204" pitchFamily="34" charset="0"/>
                <a:ea typeface="ＭＳ Ｐゴシック" panose="020B0600070205080204" pitchFamily="34" charset="-128"/>
              </a:rPr>
              <a:t>O area</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Overestimation of annual flow</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rPr>
              <a:t>Mexico receives some, but increasingly salty due to use</a:t>
            </a:r>
          </a:p>
          <a:p>
            <a:pPr marL="291600" indent="-291600">
              <a:spcBef>
                <a:spcPts val="500"/>
              </a:spcBef>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rPr>
              <a:t>Colorado River rarely reaches ocean – dries up</a:t>
            </a:r>
          </a:p>
        </p:txBody>
      </p:sp>
      <p:pic>
        <p:nvPicPr>
          <p:cNvPr id="7" name="Content Placeholder 6" descr="A photo of a river in which the land around the river is cracked and dried with no vegetation. PETE MCBRIDE/National Geographic Creative&#10;"/>
          <p:cNvPicPr>
            <a:picLocks noGrp="1" noChangeAspect="1"/>
          </p:cNvPicPr>
          <p:nvPr>
            <p:ph sz="quarter" idx="17"/>
          </p:nvPr>
        </p:nvPicPr>
        <p:blipFill>
          <a:blip r:embed="rId2"/>
          <a:stretch>
            <a:fillRect/>
          </a:stretch>
        </p:blipFill>
        <p:spPr>
          <a:xfrm>
            <a:off x="5867400" y="1825880"/>
            <a:ext cx="2852442" cy="4412803"/>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377433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Colorado River and Climate Change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00200"/>
            <a:ext cx="8534400" cy="29718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Prediction that climate changes may reduce flow 10-30% within 30 years</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May reduce Lake Mead level and affect Hoover Dam’s electrical output</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New turbines in Hoover Dam to work more efficiently under low flow (2014)</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18</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74113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22170"/>
            <a:ext cx="8534400" cy="617680"/>
          </a:xfrm>
        </p:spPr>
        <p:txBody>
          <a:bodyPr>
            <a:normAutofit fontScale="90000"/>
          </a:bodyPr>
          <a:lstStyle/>
          <a:p>
            <a:r>
              <a:rPr lang="en-US" altLang="en-US" b="1" dirty="0">
                <a:latin typeface="Calibri" panose="020F0502020204030204" pitchFamily="34" charset="0"/>
                <a:ea typeface="ＭＳ Ｐゴシック" panose="020B0600070205080204" pitchFamily="34" charset="-128"/>
              </a:rPr>
              <a:t>Groundwater Problems in U.S. and Canada</a:t>
            </a:r>
            <a:endParaRPr lang="en-IN" b="1" dirty="0">
              <a:latin typeface="Calibri" panose="020F0502020204030204" pitchFamily="34" charset="0"/>
            </a:endParaRPr>
          </a:p>
        </p:txBody>
      </p:sp>
      <p:sp>
        <p:nvSpPr>
          <p:cNvPr id="3" name="Content Placeholder 2"/>
          <p:cNvSpPr>
            <a:spLocks noGrp="1"/>
          </p:cNvSpPr>
          <p:nvPr>
            <p:ph sz="quarter" idx="15"/>
          </p:nvPr>
        </p:nvSpPr>
        <p:spPr>
          <a:xfrm>
            <a:off x="304800" y="1524000"/>
            <a:ext cx="4114800" cy="4648199"/>
          </a:xfrm>
        </p:spPr>
        <p:txBody>
          <a:bodyPr/>
          <a:lstStyle/>
          <a:p>
            <a:pPr marL="291600" indent="-291600">
              <a:spcBef>
                <a:spcPts val="600"/>
              </a:spcBef>
              <a:buClr>
                <a:schemeClr val="accent2"/>
              </a:buClr>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rPr>
              <a:t>Aquifer Depletion as half of U.S. uses groundwater for drinking</a:t>
            </a:r>
          </a:p>
          <a:p>
            <a:pPr marL="291600" indent="-291600">
              <a:spcBef>
                <a:spcPts val="600"/>
              </a:spcBef>
              <a:buClr>
                <a:schemeClr val="accent2"/>
              </a:buClr>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rPr>
              <a:t>40% of irrigation from groundwater</a:t>
            </a:r>
          </a:p>
          <a:p>
            <a:pPr marL="291600" indent="-291600">
              <a:spcBef>
                <a:spcPts val="600"/>
              </a:spcBef>
              <a:buClr>
                <a:schemeClr val="accent2"/>
              </a:buClr>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rPr>
              <a:t>Many areas where removal has resulted in salt water intrusion</a:t>
            </a:r>
          </a:p>
        </p:txBody>
      </p:sp>
      <p:pic>
        <p:nvPicPr>
          <p:cNvPr id="9" name="Content Placeholder 8" descr="A map shows regions in United States with aquifer depletion ranging from minus 40 to 400 cubic kilometers. The greatest aquifer depletion is seen in the southern states, including Mississippi and Louisiana, as well as the states in the Midwest as well as Texas, Oklahoma, Arizona, and Nevada. Negative changes is present in Idaho, Washington, and Oregon as well as along the coast of the Mid Atlantic states and southward to the coast of Georgia.&#10;"/>
          <p:cNvPicPr>
            <a:picLocks noGrp="1" noChangeAspect="1"/>
          </p:cNvPicPr>
          <p:nvPr>
            <p:ph sz="quarter" idx="16"/>
          </p:nvPr>
        </p:nvPicPr>
        <p:blipFill>
          <a:blip r:embed="rId2"/>
          <a:stretch>
            <a:fillRect/>
          </a:stretch>
        </p:blipFill>
        <p:spPr>
          <a:xfrm>
            <a:off x="4800600" y="1981200"/>
            <a:ext cx="4117637" cy="318941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19</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935231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Water Scarcity</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00200"/>
            <a:ext cx="4876800" cy="4616336"/>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Lack of adequate water </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663 million people worldwide (1 in 11 people) lack access to improved water source</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40% of world’s population experiences scarcity</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Some need to purchase water from questionable sources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New technology to help areas identify new water reserves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Funding these technologies always an issue</a:t>
            </a:r>
          </a:p>
        </p:txBody>
      </p:sp>
      <p:pic>
        <p:nvPicPr>
          <p:cNvPr id="9" name="Content Placeholder 8" descr="A photo. People fill containers as water begins to flow from a borehole well. Kieran Doherty/Contributor/Getty Images&#10;"/>
          <p:cNvPicPr>
            <a:picLocks noGrp="1" noChangeAspect="1"/>
          </p:cNvPicPr>
          <p:nvPr>
            <p:ph sz="quarter" idx="19"/>
          </p:nvPr>
        </p:nvPicPr>
        <p:blipFill>
          <a:blip r:embed="rId2"/>
          <a:stretch>
            <a:fillRect/>
          </a:stretch>
        </p:blipFill>
        <p:spPr>
          <a:xfrm>
            <a:off x="5334000" y="2612590"/>
            <a:ext cx="3665508" cy="2732474"/>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9555278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1066799"/>
          </a:xfrm>
        </p:spPr>
        <p:txBody>
          <a:bodyPr>
            <a:normAutofit fontScale="90000"/>
          </a:bodyPr>
          <a:lstStyle/>
          <a:p>
            <a:r>
              <a:rPr lang="en-US" altLang="en-US" b="1" dirty="0">
                <a:latin typeface="Calibri" panose="020F0502020204030204" pitchFamily="34" charset="0"/>
                <a:ea typeface="ＭＳ Ｐゴシック" panose="020B0600070205080204" pitchFamily="34" charset="-128"/>
              </a:rPr>
              <a:t>High Plains Aquifer (Largely Ogallala Aquifer) </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799" y="1981200"/>
            <a:ext cx="4724401" cy="4038600"/>
          </a:xfrm>
        </p:spPr>
        <p:txBody>
          <a:bodyPr/>
          <a:lstStyle/>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Largest groundwater deposit in world</a:t>
            </a:r>
          </a:p>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Water removed for agriculture as much as 40x faster than nature can replace it </a:t>
            </a:r>
          </a:p>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Water table lowered 250ft in places</a:t>
            </a:r>
          </a:p>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Uneconomical to pump in some areas</a:t>
            </a:r>
          </a:p>
          <a:p>
            <a:pPr marL="622800" lvl="1" indent="-320400">
              <a:spcBef>
                <a:spcPts val="600"/>
              </a:spcBef>
              <a:buClr>
                <a:schemeClr val="accent2"/>
              </a:buClr>
              <a:buSzPct val="80000"/>
              <a:buFont typeface="Courier New" panose="02070309020205020404" pitchFamily="49" charset="0"/>
              <a:buChar char="o"/>
            </a:pPr>
            <a:r>
              <a:rPr lang="en-US" altLang="en-US" sz="2000" dirty="0">
                <a:latin typeface="Calibri" panose="020F0502020204030204" pitchFamily="34" charset="0"/>
              </a:rPr>
              <a:t>Revert to dryland farming or farmers leaving</a:t>
            </a:r>
          </a:p>
        </p:txBody>
      </p:sp>
      <p:pic>
        <p:nvPicPr>
          <p:cNvPr id="8" name="Content Placeholder 7" descr="Map of changes in water levels of the High Plains Aquifer from pre development to 2013. The stretch reaches from Texas to South Dakota and Wyoming. The strongest declines of more than 150 were in Texas and Kansas with the strongest rises of more than 50 in Nebraska.&#10;"/>
          <p:cNvPicPr>
            <a:picLocks noGrp="1" noChangeAspect="1"/>
          </p:cNvPicPr>
          <p:nvPr>
            <p:ph sz="quarter" idx="17"/>
          </p:nvPr>
        </p:nvPicPr>
        <p:blipFill>
          <a:blip r:embed="rId2"/>
          <a:stretch>
            <a:fillRect/>
          </a:stretch>
        </p:blipFill>
        <p:spPr>
          <a:xfrm>
            <a:off x="5482472" y="1981200"/>
            <a:ext cx="3319696" cy="41148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20</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575718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Global Water Problems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8534400" cy="4495800"/>
          </a:xfrm>
        </p:spPr>
        <p:txBody>
          <a:bodyPr/>
          <a:lstStyle/>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Amount of freshwater on planet can meet human needs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However, unevenly distributed and some places lack stable runoff </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Dependent on the amount from precipitation throughout year</a:t>
            </a:r>
          </a:p>
          <a:p>
            <a:pPr marL="291600" indent="-291600">
              <a:spcBef>
                <a:spcPts val="600"/>
              </a:spcBef>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Problems relating to water:</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Weather and climate variation</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Need for clean, consistent drinking water</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Population growth</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Sharing water resources among countries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389376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Water and Climate Change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00200"/>
            <a:ext cx="8534400" cy="34290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Climate change affects the type and distribution of precipitation</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Potential issues: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Reduced snowfall (or variable runoff) will impact water resources downstream</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Ex: Californian drought 2014-2015</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Sea level rise will cause saltwater intrusion into drinking water supplies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3807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04800" y="762001"/>
            <a:ext cx="8534400" cy="730249"/>
          </a:xfrm>
        </p:spPr>
        <p:txBody>
          <a:bodyPr/>
          <a:lstStyle/>
          <a:p>
            <a:r>
              <a:rPr lang="en-US" altLang="en-US" b="1" dirty="0">
                <a:latin typeface="Calibri" panose="020F0502020204030204" pitchFamily="34" charset="0"/>
                <a:ea typeface="ＭＳ Ｐゴシック" panose="020B0600070205080204" pitchFamily="34" charset="-128"/>
              </a:rPr>
              <a:t>Drinking-Water Problems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7620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Many developing countries have insufficient water to meet drinking and household needs</a:t>
            </a:r>
            <a:endParaRPr lang="en-IN" dirty="0">
              <a:latin typeface="Calibri" panose="020F0502020204030204" pitchFamily="34" charset="0"/>
              <a:ea typeface="ＭＳ Ｐゴシック" panose="020B0600070205080204" pitchFamily="34" charset="-128"/>
            </a:endParaRPr>
          </a:p>
        </p:txBody>
      </p:sp>
      <p:sp>
        <p:nvSpPr>
          <p:cNvPr id="4" name="Content Placeholder 3"/>
          <p:cNvSpPr>
            <a:spLocks noGrp="1"/>
          </p:cNvSpPr>
          <p:nvPr>
            <p:ph sz="quarter" idx="17"/>
          </p:nvPr>
        </p:nvSpPr>
        <p:spPr>
          <a:xfrm>
            <a:off x="304800" y="2590800"/>
            <a:ext cx="457200" cy="304800"/>
          </a:xfrm>
        </p:spPr>
        <p:txBody>
          <a:bodyPr/>
          <a:lstStyle/>
          <a:p>
            <a:pPr marL="291600" indent="-291600">
              <a:spcBef>
                <a:spcPts val="600"/>
              </a:spcBef>
              <a:buClr>
                <a:schemeClr val="accent2"/>
              </a:buClr>
              <a:buFont typeface="Arial" panose="020B0604020202020204" pitchFamily="34" charset="0"/>
              <a:buChar char="•"/>
            </a:pPr>
            <a:r>
              <a:rPr lang="en-IN" dirty="0">
                <a:latin typeface="Calibri" panose="020F0502020204030204" pitchFamily="34" charset="0"/>
                <a:ea typeface="ＭＳ Ｐゴシック" panose="020B0600070205080204" pitchFamily="34" charset="-128"/>
              </a:rPr>
              <a:t> </a:t>
            </a:r>
          </a:p>
        </p:txBody>
      </p:sp>
      <p:graphicFrame>
        <p:nvGraphicFramePr>
          <p:cNvPr id="14" name="Content Placeholder 13" descr="approximately 663"/>
          <p:cNvGraphicFramePr>
            <a:graphicFrameLocks noGrp="1" noChangeAspect="1"/>
          </p:cNvGraphicFramePr>
          <p:nvPr>
            <p:ph sz="quarter" idx="20"/>
            <p:extLst>
              <p:ext uri="{D42A27DB-BD31-4B8C-83A1-F6EECF244321}">
                <p14:modId xmlns:p14="http://schemas.microsoft.com/office/powerpoint/2010/main" val="1480559483"/>
              </p:ext>
            </p:extLst>
          </p:nvPr>
        </p:nvGraphicFramePr>
        <p:xfrm>
          <a:off x="730250" y="2638425"/>
          <a:ext cx="706438" cy="315913"/>
        </p:xfrm>
        <a:graphic>
          <a:graphicData uri="http://schemas.openxmlformats.org/presentationml/2006/ole">
            <mc:AlternateContent xmlns:mc="http://schemas.openxmlformats.org/markup-compatibility/2006">
              <mc:Choice xmlns:v="urn:schemas-microsoft-com:vml" Requires="v">
                <p:oleObj spid="_x0000_s4204" name="Equation" r:id="rId3" imgW="368280" imgH="164880" progId="Equation.DSMT4">
                  <p:embed/>
                </p:oleObj>
              </mc:Choice>
              <mc:Fallback>
                <p:oleObj name="Equation" r:id="rId3" imgW="368280" imgH="164880" progId="Equation.DSMT4">
                  <p:embed/>
                  <p:pic>
                    <p:nvPicPr>
                      <p:cNvPr id="0" name=""/>
                      <p:cNvPicPr/>
                      <p:nvPr/>
                    </p:nvPicPr>
                    <p:blipFill>
                      <a:blip r:embed="rId4"/>
                      <a:stretch>
                        <a:fillRect/>
                      </a:stretch>
                    </p:blipFill>
                    <p:spPr>
                      <a:xfrm>
                        <a:off x="730250" y="2638425"/>
                        <a:ext cx="706438" cy="315913"/>
                      </a:xfrm>
                      <a:prstGeom prst="rect">
                        <a:avLst/>
                      </a:prstGeom>
                    </p:spPr>
                  </p:pic>
                </p:oleObj>
              </mc:Fallback>
            </mc:AlternateContent>
          </a:graphicData>
        </a:graphic>
      </p:graphicFrame>
      <p:sp>
        <p:nvSpPr>
          <p:cNvPr id="17" name="Content Placeholder 16"/>
          <p:cNvSpPr>
            <a:spLocks noGrp="1"/>
          </p:cNvSpPr>
          <p:nvPr>
            <p:ph sz="quarter" idx="22"/>
          </p:nvPr>
        </p:nvSpPr>
        <p:spPr>
          <a:xfrm>
            <a:off x="1422162" y="2548070"/>
            <a:ext cx="7162800" cy="381000"/>
          </a:xfrm>
        </p:spPr>
        <p:txBody>
          <a:bodyPr/>
          <a:lstStyle/>
          <a:p>
            <a:r>
              <a:rPr lang="en-US" altLang="en-US" dirty="0">
                <a:latin typeface="Calibri" panose="020F0502020204030204" pitchFamily="34" charset="0"/>
                <a:ea typeface="ＭＳ Ｐゴシック" panose="020B0600070205080204" pitchFamily="34" charset="-128"/>
              </a:rPr>
              <a:t>million people lack access to safe drinking water</a:t>
            </a:r>
            <a:endParaRPr lang="en-IN" dirty="0">
              <a:latin typeface="Calibri" panose="020F0502020204030204" pitchFamily="34" charset="0"/>
            </a:endParaRPr>
          </a:p>
        </p:txBody>
      </p:sp>
      <p:sp>
        <p:nvSpPr>
          <p:cNvPr id="11" name="Content Placeholder 10"/>
          <p:cNvSpPr>
            <a:spLocks noGrp="1"/>
          </p:cNvSpPr>
          <p:nvPr>
            <p:ph sz="quarter" idx="19"/>
          </p:nvPr>
        </p:nvSpPr>
        <p:spPr>
          <a:xfrm>
            <a:off x="454269" y="3001820"/>
            <a:ext cx="705823" cy="381000"/>
          </a:xfrm>
        </p:spPr>
        <p:txBody>
          <a:bodyPr/>
          <a:lstStyle/>
          <a:p>
            <a:pPr marL="622800" lvl="1" indent="-320400">
              <a:spcBef>
                <a:spcPts val="600"/>
              </a:spcBef>
              <a:buClr>
                <a:schemeClr val="accent2"/>
              </a:buClr>
              <a:buSzPct val="80000"/>
              <a:buFont typeface="Courier New" panose="02070309020205020404" pitchFamily="49" charset="0"/>
              <a:buChar char="o"/>
            </a:pPr>
            <a:r>
              <a:rPr lang="en-IN" dirty="0">
                <a:latin typeface="Calibri" panose="020F0502020204030204" pitchFamily="34" charset="0"/>
              </a:rPr>
              <a:t> </a:t>
            </a:r>
          </a:p>
        </p:txBody>
      </p:sp>
      <p:graphicFrame>
        <p:nvGraphicFramePr>
          <p:cNvPr id="15" name="Content Placeholder 14" descr="approximately 80%"/>
          <p:cNvGraphicFramePr>
            <a:graphicFrameLocks noGrp="1" noChangeAspect="1"/>
          </p:cNvGraphicFramePr>
          <p:nvPr>
            <p:ph sz="quarter" idx="21"/>
            <p:extLst>
              <p:ext uri="{D42A27DB-BD31-4B8C-83A1-F6EECF244321}">
                <p14:modId xmlns:p14="http://schemas.microsoft.com/office/powerpoint/2010/main" val="4067282079"/>
              </p:ext>
            </p:extLst>
          </p:nvPr>
        </p:nvGraphicFramePr>
        <p:xfrm>
          <a:off x="1133764" y="3096781"/>
          <a:ext cx="671513" cy="273050"/>
        </p:xfrm>
        <a:graphic>
          <a:graphicData uri="http://schemas.openxmlformats.org/presentationml/2006/ole">
            <mc:AlternateContent xmlns:mc="http://schemas.openxmlformats.org/markup-compatibility/2006">
              <mc:Choice xmlns:v="urn:schemas-microsoft-com:vml" Requires="v">
                <p:oleObj spid="_x0000_s4205" name="Equation" r:id="rId5" imgW="406080" imgH="164880" progId="Equation.DSMT4">
                  <p:embed/>
                </p:oleObj>
              </mc:Choice>
              <mc:Fallback>
                <p:oleObj name="Equation" r:id="rId5" imgW="406080" imgH="164880" progId="Equation.DSMT4">
                  <p:embed/>
                  <p:pic>
                    <p:nvPicPr>
                      <p:cNvPr id="0" name=""/>
                      <p:cNvPicPr/>
                      <p:nvPr/>
                    </p:nvPicPr>
                    <p:blipFill>
                      <a:blip r:embed="rId6"/>
                      <a:stretch>
                        <a:fillRect/>
                      </a:stretch>
                    </p:blipFill>
                    <p:spPr>
                      <a:xfrm>
                        <a:off x="1133764" y="3096781"/>
                        <a:ext cx="671513" cy="273050"/>
                      </a:xfrm>
                      <a:prstGeom prst="rect">
                        <a:avLst/>
                      </a:prstGeom>
                    </p:spPr>
                  </p:pic>
                </p:oleObj>
              </mc:Fallback>
            </mc:AlternateContent>
          </a:graphicData>
        </a:graphic>
      </p:graphicFrame>
      <p:sp>
        <p:nvSpPr>
          <p:cNvPr id="18" name="Content Placeholder 17"/>
          <p:cNvSpPr>
            <a:spLocks noGrp="1"/>
          </p:cNvSpPr>
          <p:nvPr>
            <p:ph sz="quarter" idx="23"/>
          </p:nvPr>
        </p:nvSpPr>
        <p:spPr>
          <a:xfrm>
            <a:off x="1828800" y="3019934"/>
            <a:ext cx="5715000" cy="381000"/>
          </a:xfrm>
        </p:spPr>
        <p:txBody>
          <a:bodyPr/>
          <a:lstStyle/>
          <a:p>
            <a:r>
              <a:rPr lang="en-US" altLang="en-US" sz="2400" dirty="0">
                <a:latin typeface="Calibri" panose="020F0502020204030204" pitchFamily="34" charset="0"/>
                <a:ea typeface="ＭＳ Ｐゴシック" panose="020B0600070205080204" pitchFamily="34" charset="-128"/>
              </a:rPr>
              <a:t>of human illnesses due to poor water quality</a:t>
            </a:r>
            <a:endParaRPr lang="en-IN" sz="2400" dirty="0">
              <a:latin typeface="Calibri" panose="020F0502020204030204" pitchFamily="34" charset="0"/>
            </a:endParaRPr>
          </a:p>
        </p:txBody>
      </p:sp>
      <p:sp>
        <p:nvSpPr>
          <p:cNvPr id="7" name="Content Placeholder 6"/>
          <p:cNvSpPr>
            <a:spLocks noGrp="1"/>
          </p:cNvSpPr>
          <p:nvPr>
            <p:ph sz="quarter" idx="18"/>
          </p:nvPr>
        </p:nvSpPr>
        <p:spPr>
          <a:xfrm>
            <a:off x="301869" y="3505200"/>
            <a:ext cx="8534400" cy="20574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Population Growth</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Increase in population means an increase in freshwater requirements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Limits drinking water available</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Limits water available for agriculture (food)</a:t>
            </a:r>
            <a:endParaRPr lang="en-IN" dirty="0">
              <a:latin typeface="Calibri" panose="020F0502020204030204" pitchFamily="34" charset="0"/>
            </a:endParaRPr>
          </a:p>
        </p:txBody>
      </p:sp>
      <p:sp>
        <p:nvSpPr>
          <p:cNvPr id="8" name="Slide Number Placeholder 7"/>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23</a:t>
            </a:fld>
            <a:endParaRPr lang="en-US" dirty="0">
              <a:latin typeface="Calibri" panose="020F0502020204030204" pitchFamily="34" charset="0"/>
            </a:endParaRPr>
          </a:p>
        </p:txBody>
      </p:sp>
      <p:sp>
        <p:nvSpPr>
          <p:cNvPr id="9" name="Footer Placeholder 8"/>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64164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Water Management</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8534400" cy="40386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Water viewed differently from other natural resources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Water is transboundary resource</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Management challenges vary with surface water compared with groundwater</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Main goal of management: Provide sustainable supply of high-quality water</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Sustainable water use - use that does not harm essential functions of the hydrologic cycle or the ecosystems on which present and future humans depend</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24</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72614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099573"/>
          </a:xfrm>
        </p:spPr>
        <p:txBody>
          <a:bodyPr>
            <a:noAutofit/>
          </a:bodyPr>
          <a:lstStyle/>
          <a:p>
            <a:r>
              <a:rPr lang="en-US" altLang="en-US" b="1" dirty="0">
                <a:latin typeface="Calibri" panose="020F0502020204030204" pitchFamily="34" charset="0"/>
                <a:ea typeface="ＭＳ Ｐゴシック" panose="020B0600070205080204" pitchFamily="34" charset="-128"/>
              </a:rPr>
              <a:t>Managing Water with Dams and Reservoirs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4572000" cy="4180063"/>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Benefits: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Ensure year-round supply of water with regulated flow</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Generate electricity</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Provide recreational activities</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Disadvantages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Alter the ecosystem</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Reduce sediment load</a:t>
            </a:r>
          </a:p>
        </p:txBody>
      </p:sp>
      <p:pic>
        <p:nvPicPr>
          <p:cNvPr id="8" name="Content Placeholder 7" descr="A photo shows an aerial view of a dam. Courtesy U.S. Department of Energy&#10;"/>
          <p:cNvPicPr>
            <a:picLocks noGrp="1" noChangeAspect="1"/>
          </p:cNvPicPr>
          <p:nvPr>
            <p:ph sz="quarter" idx="17"/>
          </p:nvPr>
        </p:nvPicPr>
        <p:blipFill>
          <a:blip r:embed="rId2"/>
          <a:stretch>
            <a:fillRect/>
          </a:stretch>
        </p:blipFill>
        <p:spPr>
          <a:xfrm>
            <a:off x="5257800" y="1866530"/>
            <a:ext cx="3358455" cy="425626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25</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92828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68215"/>
          </a:xfrm>
        </p:spPr>
        <p:txBody>
          <a:bodyPr>
            <a:normAutofit/>
          </a:bodyPr>
          <a:lstStyle/>
          <a:p>
            <a:r>
              <a:rPr lang="en-US" altLang="en-US" b="1" dirty="0">
                <a:latin typeface="Calibri" panose="020F0502020204030204" pitchFamily="34" charset="0"/>
                <a:ea typeface="ＭＳ Ｐゴシック" panose="020B0600070205080204" pitchFamily="34" charset="-128"/>
              </a:rPr>
              <a:t>Glen Canyon Dam</a:t>
            </a:r>
            <a:endParaRPr lang="en-IN" b="1" dirty="0">
              <a:latin typeface="Calibri" panose="020F0502020204030204" pitchFamily="34" charset="0"/>
            </a:endParaRPr>
          </a:p>
        </p:txBody>
      </p:sp>
      <p:sp>
        <p:nvSpPr>
          <p:cNvPr id="7" name="Content Placeholder 6"/>
          <p:cNvSpPr>
            <a:spLocks noGrp="1"/>
          </p:cNvSpPr>
          <p:nvPr>
            <p:ph sz="quarter" idx="16"/>
          </p:nvPr>
        </p:nvSpPr>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Dam on Colorado River in Grand Canyon National Park</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Powerful spring floods historically brought sediment, which created sandbar habitat</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Essential for wildlife reproduction and habitat</a:t>
            </a:r>
          </a:p>
        </p:txBody>
      </p:sp>
      <p:pic>
        <p:nvPicPr>
          <p:cNvPr id="9" name="Content Placeholder 8" descr="Satellite images show how periodic flooding of the Grand Canyon helps restore the riverbanks. Image A. Before dam construction, natural floods carried sediment that built and maintained sandbars. Thin layer of sand on river floor with sandbars on either side.&#10;"/>
          <p:cNvPicPr>
            <a:picLocks noGrp="1" noChangeAspect="1"/>
          </p:cNvPicPr>
          <p:nvPr>
            <p:ph sz="quarter" idx="17"/>
          </p:nvPr>
        </p:nvPicPr>
        <p:blipFill>
          <a:blip r:embed="rId2"/>
          <a:stretch>
            <a:fillRect/>
          </a:stretch>
        </p:blipFill>
        <p:spPr>
          <a:xfrm>
            <a:off x="1981200" y="3761002"/>
            <a:ext cx="4712368" cy="227296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26</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458786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66001"/>
          </a:xfrm>
        </p:spPr>
        <p:txBody>
          <a:bodyPr>
            <a:normAutofit/>
          </a:bodyPr>
          <a:lstStyle/>
          <a:p>
            <a:r>
              <a:rPr lang="en-US" altLang="en-US" b="1" dirty="0">
                <a:latin typeface="Calibri" panose="020F0502020204030204" pitchFamily="34" charset="0"/>
                <a:ea typeface="ＭＳ Ｐゴシック" panose="020B0600070205080204" pitchFamily="34" charset="-128"/>
              </a:rPr>
              <a:t>Dam Resulted in Loss of Habitat</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1752600"/>
            <a:ext cx="7315200" cy="838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Regulated flow detriment to physical habitat</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Loss of sandbars, loss of habitat</a:t>
            </a:r>
          </a:p>
        </p:txBody>
      </p:sp>
      <p:pic>
        <p:nvPicPr>
          <p:cNvPr id="4" name="Content Placeholder 3" descr="Image B. Satellite image. After dam construction, sandbars eroded and sand accumulated on river bottom. Thick layer of sand on the river floor with eroded sandbars.&#10;"/>
          <p:cNvPicPr>
            <a:picLocks noGrp="1" noChangeAspect="1"/>
          </p:cNvPicPr>
          <p:nvPr>
            <p:ph sz="quarter" idx="17"/>
          </p:nvPr>
        </p:nvPicPr>
        <p:blipFill>
          <a:blip r:embed="rId2"/>
          <a:stretch>
            <a:fillRect/>
          </a:stretch>
        </p:blipFill>
        <p:spPr>
          <a:xfrm>
            <a:off x="1333500" y="2915398"/>
            <a:ext cx="5867400" cy="291724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27</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5470665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Periodic Flooding to Restore Habitat</a:t>
            </a:r>
            <a:endParaRPr lang="en-IN" b="1" dirty="0">
              <a:latin typeface="Calibri" panose="020F0502020204030204" pitchFamily="34" charset="0"/>
            </a:endParaRPr>
          </a:p>
        </p:txBody>
      </p:sp>
      <p:sp>
        <p:nvSpPr>
          <p:cNvPr id="7" name="Content Placeholder 6"/>
          <p:cNvSpPr>
            <a:spLocks noGrp="1"/>
          </p:cNvSpPr>
          <p:nvPr>
            <p:ph sz="quarter" idx="15"/>
          </p:nvPr>
        </p:nvSpPr>
        <p:spPr>
          <a:xfrm>
            <a:off x="304800" y="1752601"/>
            <a:ext cx="8534400" cy="1371599"/>
          </a:xfrm>
        </p:spPr>
        <p:txBody>
          <a:bodyPr/>
          <a:lstStyle/>
          <a:p>
            <a:pPr marL="291600" indent="-291600">
              <a:buClr>
                <a:schemeClr val="accent2"/>
              </a:buClr>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rPr>
              <a:t>To rectify, government started flooding the Grand Canyon periodically starting in 19</a:t>
            </a:r>
            <a:r>
              <a:rPr lang="en-US" altLang="en-US" sz="100" dirty="0">
                <a:latin typeface="Calibri" panose="020F0502020204030204" pitchFamily="34" charset="0"/>
                <a:ea typeface="ＭＳ Ｐゴシック" panose="020B0600070205080204" pitchFamily="34" charset="-128"/>
              </a:rPr>
              <a:t> </a:t>
            </a:r>
            <a:r>
              <a:rPr lang="en-US" altLang="en-US" sz="2800" dirty="0">
                <a:latin typeface="Calibri" panose="020F0502020204030204" pitchFamily="34" charset="0"/>
                <a:ea typeface="ＭＳ Ｐゴシック" panose="020B0600070205080204" pitchFamily="34" charset="-128"/>
              </a:rPr>
              <a:t>96</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More frequent releases in recent years </a:t>
            </a:r>
          </a:p>
        </p:txBody>
      </p:sp>
      <p:pic>
        <p:nvPicPr>
          <p:cNvPr id="9" name="Content Placeholder 8" descr="Image C. Satellite image. During regulated flood, river water is turbid with sediment. Canyon floor flooded with sediment laden water.&#10;"/>
          <p:cNvPicPr>
            <a:picLocks noGrp="1" noChangeAspect="1"/>
          </p:cNvPicPr>
          <p:nvPr>
            <p:ph sz="quarter" idx="16"/>
          </p:nvPr>
        </p:nvPicPr>
        <p:blipFill>
          <a:blip r:embed="rId2"/>
          <a:stretch>
            <a:fillRect/>
          </a:stretch>
        </p:blipFill>
        <p:spPr>
          <a:xfrm>
            <a:off x="863810" y="3348071"/>
            <a:ext cx="3695613" cy="1825895"/>
          </a:xfrm>
          <a:prstGeom prst="rect">
            <a:avLst/>
          </a:prstGeom>
        </p:spPr>
      </p:pic>
      <p:pic>
        <p:nvPicPr>
          <p:cNvPr id="10" name="Content Placeholder 9" descr="Image D. Satellite image. After regulated flood, the sandbars are partially restored. Thin layer of sand on river floor with restored sandbars on either side.&#10;"/>
          <p:cNvPicPr>
            <a:picLocks noGrp="1" noChangeAspect="1"/>
          </p:cNvPicPr>
          <p:nvPr>
            <p:ph sz="quarter" idx="17"/>
          </p:nvPr>
        </p:nvPicPr>
        <p:blipFill>
          <a:blip r:embed="rId3"/>
          <a:stretch>
            <a:fillRect/>
          </a:stretch>
        </p:blipFill>
        <p:spPr>
          <a:xfrm>
            <a:off x="5044197" y="3343438"/>
            <a:ext cx="3795003" cy="192629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28</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41663609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43112"/>
          </a:xfrm>
        </p:spPr>
        <p:txBody>
          <a:bodyPr>
            <a:normAutofit/>
          </a:bodyPr>
          <a:lstStyle/>
          <a:p>
            <a:r>
              <a:rPr lang="en-US" altLang="en-US" b="1" dirty="0">
                <a:latin typeface="Calibri" panose="020F0502020204030204" pitchFamily="34" charset="0"/>
                <a:ea typeface="ＭＳ Ｐゴシック" panose="020B0600070205080204" pitchFamily="34" charset="-128"/>
              </a:rPr>
              <a:t>Water Diversion Projects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4267200" cy="4256263"/>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Water diverted to areas that are deficient</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Much of southern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A receives its water supply from diverted water from northern C</a:t>
            </a:r>
            <a:r>
              <a:rPr lang="en-US" altLang="en-US" sz="100" dirty="0">
                <a:latin typeface="Calibri" panose="020F0502020204030204" pitchFamily="34" charset="0"/>
                <a:ea typeface="ＭＳ Ｐゴシック" panose="020B0600070205080204" pitchFamily="34" charset="-128"/>
              </a:rPr>
              <a:t> </a:t>
            </a:r>
            <a:r>
              <a:rPr lang="en-US" altLang="en-US" dirty="0">
                <a:latin typeface="Calibri" panose="020F0502020204030204" pitchFamily="34" charset="0"/>
                <a:ea typeface="ＭＳ Ｐゴシック" panose="020B0600070205080204" pitchFamily="34" charset="-128"/>
              </a:rPr>
              <a:t>A</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Controversial and expensive</a:t>
            </a:r>
          </a:p>
        </p:txBody>
      </p:sp>
      <p:pic>
        <p:nvPicPr>
          <p:cNvPr id="7" name="Content Placeholder 6" descr="A map shows the water sources of Southern California as follows. Major reservoirs are present North of Los Angeles. Constructed conduits are present throughout. Conduits extends southward to areas without major reservoirs.Adapted from Sean McNaughton, National Geographic Creative, “Replumbing California,” National Geographic April 2010, p. 143."/>
          <p:cNvPicPr>
            <a:picLocks noGrp="1" noChangeAspect="1"/>
          </p:cNvPicPr>
          <p:nvPr>
            <p:ph sz="quarter" idx="17"/>
          </p:nvPr>
        </p:nvPicPr>
        <p:blipFill>
          <a:blip r:embed="rId2"/>
          <a:stretch>
            <a:fillRect/>
          </a:stretch>
        </p:blipFill>
        <p:spPr>
          <a:xfrm>
            <a:off x="4907275" y="1898171"/>
            <a:ext cx="3931925" cy="414488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29</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59369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12417"/>
          </a:xfrm>
        </p:spPr>
        <p:txBody>
          <a:bodyPr/>
          <a:lstStyle/>
          <a:p>
            <a:r>
              <a:rPr lang="en-US" altLang="en-US" b="1" dirty="0">
                <a:latin typeface="Calibri" panose="020F0502020204030204" pitchFamily="34" charset="0"/>
                <a:ea typeface="ＭＳ Ｐゴシック" panose="020B0600070205080204" pitchFamily="34" charset="-128"/>
              </a:rPr>
              <a:t>Distribution of Water</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3962400" cy="1195073"/>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&lt; 2.5% of water on Earth is freshwater</a:t>
            </a:r>
          </a:p>
          <a:p>
            <a:pPr marL="622800" lvl="1" indent="-320400">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rPr>
              <a:t>2% of this in the form of ice</a:t>
            </a:r>
          </a:p>
          <a:p>
            <a:pPr marL="291600" lvl="1" indent="-291600">
              <a:spcBef>
                <a:spcPts val="1000"/>
              </a:spcBef>
              <a:buClr>
                <a:schemeClr val="accent2"/>
              </a:buClr>
              <a:buSzPct val="100000"/>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charset="0"/>
              </a:rPr>
              <a:t>Only</a:t>
            </a:r>
          </a:p>
        </p:txBody>
      </p:sp>
      <p:graphicFrame>
        <p:nvGraphicFramePr>
          <p:cNvPr id="7" name="Content Placeholder 6" descr="approximately 0.5% of water on"/>
          <p:cNvGraphicFramePr>
            <a:graphicFrameLocks noGrp="1" noChangeAspect="1"/>
          </p:cNvGraphicFramePr>
          <p:nvPr>
            <p:ph sz="quarter" idx="20"/>
            <p:extLst>
              <p:ext uri="{D42A27DB-BD31-4B8C-83A1-F6EECF244321}">
                <p14:modId xmlns:p14="http://schemas.microsoft.com/office/powerpoint/2010/main" val="1878092813"/>
              </p:ext>
            </p:extLst>
          </p:nvPr>
        </p:nvGraphicFramePr>
        <p:xfrm>
          <a:off x="1322140" y="2947673"/>
          <a:ext cx="2330362" cy="343607"/>
        </p:xfrm>
        <a:graphic>
          <a:graphicData uri="http://schemas.openxmlformats.org/presentationml/2006/ole">
            <mc:AlternateContent xmlns:mc="http://schemas.openxmlformats.org/markup-compatibility/2006">
              <mc:Choice xmlns:v="urn:schemas-microsoft-com:vml" Requires="v">
                <p:oleObj spid="_x0000_s2113" name="Equation" r:id="rId3" imgW="1206360" imgH="177480" progId="Equation.DSMT4">
                  <p:embed/>
                </p:oleObj>
              </mc:Choice>
              <mc:Fallback>
                <p:oleObj name="Equation" r:id="rId3" imgW="1206360" imgH="177480" progId="Equation.DSMT4">
                  <p:embed/>
                  <p:pic>
                    <p:nvPicPr>
                      <p:cNvPr id="0" name=""/>
                      <p:cNvPicPr/>
                      <p:nvPr/>
                    </p:nvPicPr>
                    <p:blipFill>
                      <a:blip r:embed="rId4"/>
                      <a:stretch>
                        <a:fillRect/>
                      </a:stretch>
                    </p:blipFill>
                    <p:spPr>
                      <a:xfrm>
                        <a:off x="1322140" y="2947673"/>
                        <a:ext cx="2330362" cy="343607"/>
                      </a:xfrm>
                      <a:prstGeom prst="rect">
                        <a:avLst/>
                      </a:prstGeom>
                    </p:spPr>
                  </p:pic>
                </p:oleObj>
              </mc:Fallback>
            </mc:AlternateContent>
          </a:graphicData>
        </a:graphic>
      </p:graphicFrame>
      <p:sp>
        <p:nvSpPr>
          <p:cNvPr id="11" name="Content Placeholder 10"/>
          <p:cNvSpPr>
            <a:spLocks noGrp="1"/>
          </p:cNvSpPr>
          <p:nvPr>
            <p:ph sz="quarter" idx="18"/>
          </p:nvPr>
        </p:nvSpPr>
        <p:spPr>
          <a:xfrm>
            <a:off x="609600" y="3217492"/>
            <a:ext cx="3736731" cy="417235"/>
          </a:xfrm>
        </p:spPr>
        <p:txBody>
          <a:bodyPr/>
          <a:lstStyle/>
          <a:p>
            <a:pPr>
              <a:buClr>
                <a:schemeClr val="accent2"/>
              </a:buClr>
            </a:pPr>
            <a:r>
              <a:rPr lang="en-US" altLang="en-US" sz="2400" dirty="0">
                <a:latin typeface="Calibri" panose="020F0502020204030204" pitchFamily="34" charset="0"/>
                <a:ea typeface="ＭＳ Ｐゴシック" panose="020B0600070205080204" pitchFamily="34" charset="-128"/>
              </a:rPr>
              <a:t>Earth is available freshwater</a:t>
            </a:r>
            <a:endParaRPr lang="en-US" altLang="en-US" sz="2400" dirty="0">
              <a:latin typeface="Calibri" panose="020F0502020204030204" pitchFamily="34" charset="0"/>
            </a:endParaRPr>
          </a:p>
        </p:txBody>
      </p:sp>
      <p:sp>
        <p:nvSpPr>
          <p:cNvPr id="10" name="Content Placeholder 9"/>
          <p:cNvSpPr>
            <a:spLocks noGrp="1"/>
          </p:cNvSpPr>
          <p:nvPr>
            <p:ph sz="quarter" idx="17"/>
          </p:nvPr>
        </p:nvSpPr>
        <p:spPr>
          <a:xfrm>
            <a:off x="304800" y="3725607"/>
            <a:ext cx="3886200" cy="2065593"/>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Certain forms of freshwater are used preferentially </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Which of the categories shown is diminishing due to climate change?</a:t>
            </a:r>
            <a:endParaRPr lang="en-IN" sz="2400" dirty="0">
              <a:latin typeface="Calibri" panose="020F0502020204030204" pitchFamily="34" charset="0"/>
              <a:ea typeface="ＭＳ Ｐゴシック" panose="020B0600070205080204" pitchFamily="34" charset="-128"/>
            </a:endParaRPr>
          </a:p>
        </p:txBody>
      </p:sp>
      <p:pic>
        <p:nvPicPr>
          <p:cNvPr id="9" name="Content Placeholder 8" descr="Pie chart shows share of sea water as 97.5 and fresh water as 2.5 percent which includes ice caps and glaciers of 1.97 percent, ground water of 0.5 percent and other sources of 0.03 percent.&#10;"/>
          <p:cNvPicPr>
            <a:picLocks noGrp="1" noChangeAspect="1"/>
          </p:cNvPicPr>
          <p:nvPr>
            <p:ph sz="quarter" idx="19"/>
          </p:nvPr>
        </p:nvPicPr>
        <p:blipFill>
          <a:blip r:embed="rId5"/>
          <a:stretch>
            <a:fillRect/>
          </a:stretch>
        </p:blipFill>
        <p:spPr>
          <a:xfrm>
            <a:off x="4978260" y="1760690"/>
            <a:ext cx="3201968" cy="431308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2052578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761999"/>
          </a:xfrm>
        </p:spPr>
        <p:txBody>
          <a:bodyPr>
            <a:normAutofit/>
          </a:bodyPr>
          <a:lstStyle/>
          <a:p>
            <a:r>
              <a:rPr lang="en-US" altLang="en-US" b="1" dirty="0">
                <a:latin typeface="Calibri" panose="020F0502020204030204" pitchFamily="34" charset="0"/>
                <a:ea typeface="ＭＳ Ｐゴシック" panose="020B0600070205080204" pitchFamily="34" charset="-128"/>
              </a:rPr>
              <a:t>Desalinization</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40386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Removal of salt from ocean or brackish water</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Two methods: </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Distillation - salt water is evaporated, and water vapor is condensed into freshwater</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Reverse Osmosis- involves forcing salt water through a membrane permeable to water, but not salt </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Expensive, but becoming more economical due to technology and demand (high energy demand)</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Huge industry in Africa and Middle East (where freshwater is scarce) </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30</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4119623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Water Conservation</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4419600" cy="41910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Reducing agricultural water waste</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Agriculture is very inefficient with water</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Microirrigation - irrigation that conserves water by piping to crops through sealed systems (drip or trickle irrigation)</a:t>
            </a:r>
          </a:p>
        </p:txBody>
      </p:sp>
      <p:pic>
        <p:nvPicPr>
          <p:cNvPr id="10" name="Content Placeholder 9" descr="A photo. Cutting away the soil of a tomato field reveals a small tube at the root line. Courtesy U.S. Department of Agriculture"/>
          <p:cNvPicPr>
            <a:picLocks noGrp="1" noChangeAspect="1"/>
          </p:cNvPicPr>
          <p:nvPr>
            <p:ph sz="quarter" idx="19"/>
          </p:nvPr>
        </p:nvPicPr>
        <p:blipFill>
          <a:blip r:embed="rId2"/>
          <a:stretch>
            <a:fillRect/>
          </a:stretch>
        </p:blipFill>
        <p:spPr>
          <a:xfrm>
            <a:off x="5029200" y="2274058"/>
            <a:ext cx="3688080" cy="3148083"/>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523451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Recycling Municipal Water</a:t>
            </a:r>
            <a:endParaRPr lang="en-IN" b="1" dirty="0">
              <a:latin typeface="Calibri" panose="020F0502020204030204" pitchFamily="34" charset="0"/>
            </a:endParaRPr>
          </a:p>
        </p:txBody>
      </p:sp>
      <p:sp>
        <p:nvSpPr>
          <p:cNvPr id="9" name="Content Placeholder 8"/>
          <p:cNvSpPr>
            <a:spLocks noGrp="1"/>
          </p:cNvSpPr>
          <p:nvPr>
            <p:ph sz="quarter" idx="16"/>
          </p:nvPr>
        </p:nvSpPr>
        <p:spPr>
          <a:xfrm>
            <a:off x="304800" y="1828800"/>
            <a:ext cx="3733800" cy="3505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Gray Water</a:t>
            </a:r>
          </a:p>
          <a:p>
            <a:pPr marL="622800" lvl="1" indent="-320400">
              <a:spcBef>
                <a:spcPts val="600"/>
              </a:spcBef>
              <a:buClr>
                <a:schemeClr val="accent2"/>
              </a:buClr>
              <a:buSzPct val="80000"/>
              <a:buFont typeface="Courier New" panose="02070309020205020404" pitchFamily="49" charset="0"/>
              <a:buChar char="o"/>
              <a:defRPr/>
            </a:pPr>
            <a:r>
              <a:rPr lang="en-US" altLang="en-US" dirty="0">
                <a:latin typeface="Calibri" panose="020F0502020204030204" pitchFamily="34" charset="0"/>
              </a:rPr>
              <a:t>Can be used to flush toilets, wash car, or water lawn</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Water saving household fixtures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Government incentives</a:t>
            </a:r>
          </a:p>
        </p:txBody>
      </p:sp>
      <p:pic>
        <p:nvPicPr>
          <p:cNvPr id="3" name="Content Placeholder 2" descr="A diagram illustrates recycling of municipal wastewater. Clean water is used in sinks and tubs. Gray water or the recycled water is used in toilets, washing machines, or outdoor watering hoses.&#10;"/>
          <p:cNvPicPr>
            <a:picLocks noGrp="1" noChangeAspect="1"/>
          </p:cNvPicPr>
          <p:nvPr>
            <p:ph sz="quarter" idx="17"/>
          </p:nvPr>
        </p:nvPicPr>
        <p:blipFill>
          <a:blip r:embed="rId2"/>
          <a:stretch>
            <a:fillRect/>
          </a:stretch>
        </p:blipFill>
        <p:spPr>
          <a:xfrm>
            <a:off x="4649638" y="1828800"/>
            <a:ext cx="3616623" cy="391758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32</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9712054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Practices to Conserve Water</a:t>
            </a:r>
            <a:endParaRPr lang="en-IN" b="1" dirty="0">
              <a:latin typeface="Calibri" panose="020F0502020204030204" pitchFamily="34" charset="0"/>
            </a:endParaRPr>
          </a:p>
        </p:txBody>
      </p:sp>
      <p:sp>
        <p:nvSpPr>
          <p:cNvPr id="9" name="Content Placeholder 8"/>
          <p:cNvSpPr>
            <a:spLocks noGrp="1"/>
          </p:cNvSpPr>
          <p:nvPr>
            <p:ph sz="quarter" idx="16"/>
          </p:nvPr>
        </p:nvSpPr>
        <p:spPr>
          <a:xfrm>
            <a:off x="304800" y="1676400"/>
            <a:ext cx="4495800" cy="4572000"/>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Install water-saving shower heads and faucets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Install low-flush toilets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Fix leaky fixtures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Purchase high efficiency appliances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Modify personal habits</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Use the dishwasher when full instead of washing by hand</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Outdoor xeriscaping</a:t>
            </a:r>
          </a:p>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Water accountability and pricing </a:t>
            </a:r>
          </a:p>
        </p:txBody>
      </p:sp>
      <p:pic>
        <p:nvPicPr>
          <p:cNvPr id="4" name="Content Placeholder 3" descr="A photo of landscaping that uses xeriscaping, including drought tolerant plants and rocks. Nancy Nehring/Getty Images"/>
          <p:cNvPicPr>
            <a:picLocks noGrp="1" noChangeAspect="1"/>
          </p:cNvPicPr>
          <p:nvPr>
            <p:ph sz="quarter" idx="17"/>
          </p:nvPr>
        </p:nvPicPr>
        <p:blipFill>
          <a:blip r:embed="rId2"/>
          <a:stretch>
            <a:fillRect/>
          </a:stretch>
        </p:blipFill>
        <p:spPr>
          <a:xfrm>
            <a:off x="5181368" y="2057400"/>
            <a:ext cx="3657832" cy="38100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33</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439987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685800"/>
          </a:xfrm>
          <a:prstGeom prst="rect">
            <a:avLst/>
          </a:prstGeom>
        </p:spPr>
        <p:txBody>
          <a:bodyPr/>
          <a:lstStyle/>
          <a:p>
            <a:r>
              <a:rPr lang="en-US" altLang="en-US" b="1" dirty="0">
                <a:latin typeface="Calibri" panose="020F0502020204030204" pitchFamily="34" charset="0"/>
                <a:ea typeface="ＭＳ Ｐゴシック" panose="020B0600070205080204" pitchFamily="34" charset="-128"/>
              </a:rPr>
              <a:t>Freshwater Terminology</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524000"/>
            <a:ext cx="8610600" cy="4572000"/>
          </a:xfrm>
        </p:spPr>
        <p:txBody>
          <a:bodyPr/>
          <a:lstStyle/>
          <a:p>
            <a:pPr marL="291600" indent="-291600">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Surface water</a:t>
            </a:r>
          </a:p>
          <a:p>
            <a:pPr marL="622800" lvl="1" indent="-320400">
              <a:spcBef>
                <a:spcPts val="5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mn-cs"/>
              </a:rPr>
              <a:t>Precipitation that remains on the surface and does not seep into soil</a:t>
            </a:r>
          </a:p>
          <a:p>
            <a:r>
              <a:rPr lang="en-US" altLang="en-US" sz="2400" dirty="0">
                <a:latin typeface="Calibri" panose="020F0502020204030204" pitchFamily="34" charset="0"/>
                <a:ea typeface="ＭＳ Ｐゴシック" panose="020B0600070205080204" pitchFamily="34" charset="-128"/>
              </a:rPr>
              <a:t>Runoff</a:t>
            </a:r>
          </a:p>
          <a:p>
            <a:pPr marL="622800" lvl="1" indent="-320400">
              <a:spcBef>
                <a:spcPts val="5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mn-cs"/>
              </a:rPr>
              <a:t>Movement of surface water to lakes, rivers, eventually to ocean</a:t>
            </a:r>
          </a:p>
          <a:p>
            <a:r>
              <a:rPr lang="en-US" altLang="en-US" sz="2400" dirty="0">
                <a:latin typeface="Calibri" panose="020F0502020204030204" pitchFamily="34" charset="0"/>
                <a:ea typeface="ＭＳ Ｐゴシック" panose="020B0600070205080204" pitchFamily="34" charset="-128"/>
              </a:rPr>
              <a:t>Drainage basin (watershed)</a:t>
            </a:r>
          </a:p>
          <a:p>
            <a:pPr marL="622800" lvl="1" indent="-320400">
              <a:spcBef>
                <a:spcPts val="5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mn-cs"/>
              </a:rPr>
              <a:t>Land area that delivers water into a stream or river system</a:t>
            </a:r>
          </a:p>
          <a:p>
            <a:r>
              <a:rPr lang="en-US" altLang="en-US" sz="2400" dirty="0">
                <a:latin typeface="Calibri" panose="020F0502020204030204" pitchFamily="34" charset="0"/>
                <a:ea typeface="ＭＳ Ｐゴシック" panose="020B0600070205080204" pitchFamily="34" charset="-128"/>
              </a:rPr>
              <a:t>Groundwater</a:t>
            </a:r>
          </a:p>
          <a:p>
            <a:pPr marL="622800" lvl="1" indent="-320400">
              <a:spcBef>
                <a:spcPts val="5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mn-cs"/>
              </a:rPr>
              <a:t>Freshwater under the Earth’s surface stored in aquifers</a:t>
            </a:r>
          </a:p>
          <a:p>
            <a:r>
              <a:rPr lang="en-US" altLang="en-US" sz="2400" dirty="0">
                <a:latin typeface="Calibri" panose="020F0502020204030204" pitchFamily="34" charset="0"/>
                <a:ea typeface="ＭＳ Ｐゴシック" panose="020B0600070205080204" pitchFamily="34" charset="-128"/>
              </a:rPr>
              <a:t>Aquifer</a:t>
            </a:r>
          </a:p>
          <a:p>
            <a:pPr marL="622800" lvl="1" indent="-320400">
              <a:spcBef>
                <a:spcPts val="5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ＭＳ Ｐゴシック" panose="020B0600070205080204" pitchFamily="34" charset="-128"/>
                <a:cs typeface="+mn-cs"/>
              </a:rPr>
              <a:t>Underground cavern and porous layer of sand, gravel, and rock in which groundwater is stored</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024830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584446"/>
          </a:xfrm>
        </p:spPr>
        <p:txBody>
          <a:bodyPr>
            <a:noAutofit/>
          </a:bodyPr>
          <a:lstStyle/>
          <a:p>
            <a:r>
              <a:rPr lang="en-US" altLang="en-US" b="1" dirty="0">
                <a:latin typeface="Calibri" panose="020F0502020204030204" pitchFamily="34" charset="0"/>
                <a:ea typeface="ＭＳ Ｐゴシック" panose="020B0600070205080204" pitchFamily="34" charset="-128"/>
              </a:rPr>
              <a:t>Watersheds</a:t>
            </a:r>
            <a:endParaRPr lang="en-IN" dirty="0"/>
          </a:p>
        </p:txBody>
      </p:sp>
      <p:sp>
        <p:nvSpPr>
          <p:cNvPr id="3" name="Content Placeholder 2"/>
          <p:cNvSpPr>
            <a:spLocks noGrp="1"/>
          </p:cNvSpPr>
          <p:nvPr>
            <p:ph sz="quarter" idx="16"/>
          </p:nvPr>
        </p:nvSpPr>
        <p:spPr>
          <a:xfrm>
            <a:off x="304800" y="1219200"/>
            <a:ext cx="8534400" cy="766638"/>
          </a:xfrm>
        </p:spPr>
        <p:txBody>
          <a:bodyPr/>
          <a:lstStyle/>
          <a:p>
            <a:pPr marL="291600" indent="-291600">
              <a:buClr>
                <a:schemeClr val="accent2"/>
              </a:buClr>
              <a:buFont typeface="Arial" panose="020B0604020202020204" pitchFamily="34" charset="0"/>
              <a:buChar char="•"/>
            </a:pPr>
            <a:r>
              <a:rPr lang="en-US" altLang="en-US" sz="2400" dirty="0">
                <a:latin typeface="Calibri" panose="020F0502020204030204" pitchFamily="34" charset="0"/>
                <a:ea typeface="ＭＳ Ｐゴシック" panose="020B0600070205080204" pitchFamily="34" charset="-128"/>
              </a:rPr>
              <a:t>Also known as catchment basins, drainage basins</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sz="2000" dirty="0">
                <a:latin typeface="Calibri" panose="020F0502020204030204" pitchFamily="34" charset="0"/>
              </a:rPr>
              <a:t>Watersheds are essential for water access</a:t>
            </a:r>
          </a:p>
        </p:txBody>
      </p:sp>
      <p:sp>
        <p:nvSpPr>
          <p:cNvPr id="4" name="Content Placeholder 3"/>
          <p:cNvSpPr>
            <a:spLocks noGrp="1"/>
          </p:cNvSpPr>
          <p:nvPr>
            <p:ph sz="quarter" idx="17"/>
          </p:nvPr>
        </p:nvSpPr>
        <p:spPr>
          <a:xfrm>
            <a:off x="304800" y="1981200"/>
            <a:ext cx="6019800" cy="304800"/>
          </a:xfrm>
        </p:spPr>
        <p:txBody>
          <a:bodyPr/>
          <a:lstStyle/>
          <a:p>
            <a:r>
              <a:rPr lang="en-IN" sz="2200" b="1" dirty="0">
                <a:latin typeface="Calibri" panose="020F0502020204030204" pitchFamily="34" charset="0"/>
              </a:rPr>
              <a:t>Table 13.1 </a:t>
            </a:r>
            <a:r>
              <a:rPr lang="en-IN" sz="2200" dirty="0">
                <a:latin typeface="Calibri" panose="020F0502020204030204" pitchFamily="34" charset="0"/>
              </a:rPr>
              <a:t>The World’s 10 Largest Watersheds</a:t>
            </a:r>
            <a:endParaRPr lang="en-IN" sz="2200" dirty="0"/>
          </a:p>
        </p:txBody>
      </p:sp>
      <p:graphicFrame>
        <p:nvGraphicFramePr>
          <p:cNvPr id="10" name="Content Placeholder 9" descr="Table is accessible to screenreaders"/>
          <p:cNvGraphicFramePr>
            <a:graphicFrameLocks noGrp="1"/>
          </p:cNvGraphicFramePr>
          <p:nvPr>
            <p:ph sz="quarter" idx="18"/>
            <p:extLst>
              <p:ext uri="{D42A27DB-BD31-4B8C-83A1-F6EECF244321}">
                <p14:modId xmlns:p14="http://schemas.microsoft.com/office/powerpoint/2010/main" val="1443528332"/>
              </p:ext>
            </p:extLst>
          </p:nvPr>
        </p:nvGraphicFramePr>
        <p:xfrm>
          <a:off x="1600200" y="2357652"/>
          <a:ext cx="5882785" cy="3674340"/>
        </p:xfrm>
        <a:graphic>
          <a:graphicData uri="http://schemas.openxmlformats.org/drawingml/2006/table">
            <a:tbl>
              <a:tblPr firstRow="1" bandRow="1">
                <a:tableStyleId>{5C22544A-7EE6-4342-B048-85BDC9FD1C3A}</a:tableStyleId>
              </a:tblPr>
              <a:tblGrid>
                <a:gridCol w="1298575">
                  <a:extLst>
                    <a:ext uri="{9D8B030D-6E8A-4147-A177-3AD203B41FA5}">
                      <a16:colId xmlns:a16="http://schemas.microsoft.com/office/drawing/2014/main" val="1182139875"/>
                    </a:ext>
                  </a:extLst>
                </a:gridCol>
                <a:gridCol w="1905000">
                  <a:extLst>
                    <a:ext uri="{9D8B030D-6E8A-4147-A177-3AD203B41FA5}">
                      <a16:colId xmlns:a16="http://schemas.microsoft.com/office/drawing/2014/main" val="1970653054"/>
                    </a:ext>
                  </a:extLst>
                </a:gridCol>
                <a:gridCol w="2679210">
                  <a:extLst>
                    <a:ext uri="{9D8B030D-6E8A-4147-A177-3AD203B41FA5}">
                      <a16:colId xmlns:a16="http://schemas.microsoft.com/office/drawing/2014/main" val="187770570"/>
                    </a:ext>
                  </a:extLst>
                </a:gridCol>
              </a:tblGrid>
              <a:tr h="626340">
                <a:tc>
                  <a:txBody>
                    <a:bodyPr/>
                    <a:lstStyle/>
                    <a:p>
                      <a:r>
                        <a:rPr lang="en-IN" sz="1400" b="1" i="0" u="none" strike="noStrike" kern="1200" baseline="0" dirty="0">
                          <a:solidFill>
                            <a:schemeClr val="lt1"/>
                          </a:solidFill>
                          <a:latin typeface="+mn-lt"/>
                          <a:ea typeface="+mn-ea"/>
                          <a:cs typeface="+mn-cs"/>
                        </a:rPr>
                        <a:t>Watershed</a:t>
                      </a:r>
                      <a:endParaRPr lang="en-IN" sz="1400" dirty="0"/>
                    </a:p>
                  </a:txBody>
                  <a:tcPr marL="160020" marR="1600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400" b="1" i="0" u="none" strike="noStrike" kern="1200" baseline="0" dirty="0">
                          <a:solidFill>
                            <a:schemeClr val="lt1"/>
                          </a:solidFill>
                          <a:latin typeface="+mn-lt"/>
                          <a:ea typeface="+mn-ea"/>
                          <a:cs typeface="+mn-cs"/>
                        </a:rPr>
                        <a:t>Region</a:t>
                      </a:r>
                      <a:endParaRPr lang="en-IN" sz="1400" dirty="0"/>
                    </a:p>
                  </a:txBody>
                  <a:tcPr marL="160020" marR="1600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400" b="1" i="0" u="none" strike="noStrike" kern="1200" baseline="0" dirty="0">
                          <a:solidFill>
                            <a:schemeClr val="lt1"/>
                          </a:solidFill>
                          <a:latin typeface="+mn-lt"/>
                          <a:ea typeface="+mn-ea"/>
                          <a:cs typeface="+mn-cs"/>
                        </a:rPr>
                        <a:t>Area of Watershed (thousand square kilometre)</a:t>
                      </a:r>
                      <a:r>
                        <a:rPr lang="en-IN" sz="1400" b="1" i="0" u="none" strike="noStrike" kern="1200" baseline="0" dirty="0">
                          <a:solidFill>
                            <a:srgbClr val="196E78"/>
                          </a:solidFill>
                          <a:latin typeface="+mn-lt"/>
                          <a:ea typeface="+mn-ea"/>
                          <a:cs typeface="+mn-cs"/>
                        </a:rPr>
                        <a:t>(</a:t>
                      </a:r>
                      <a:r>
                        <a:rPr lang="en-IN" sz="500" b="1" i="0" u="none" strike="noStrike" kern="1200" baseline="0" dirty="0">
                          <a:solidFill>
                            <a:srgbClr val="196E78"/>
                          </a:solidFill>
                          <a:latin typeface="+mn-lt"/>
                          <a:ea typeface="+mn-ea"/>
                          <a:cs typeface="+mn-cs"/>
                        </a:rPr>
                        <a:t>thousand square kilometre)</a:t>
                      </a:r>
                      <a:endParaRPr lang="en-IN" sz="500" dirty="0">
                        <a:solidFill>
                          <a:srgbClr val="196E78"/>
                        </a:solidFill>
                      </a:endParaRPr>
                    </a:p>
                  </a:txBody>
                  <a:tcPr marL="160020" marR="1600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1715669"/>
                  </a:ext>
                </a:extLst>
              </a:tr>
              <a:tr h="259080">
                <a:tc>
                  <a:txBody>
                    <a:bodyPr/>
                    <a:lstStyle/>
                    <a:p>
                      <a:r>
                        <a:rPr lang="en-IN" sz="1400" b="0" i="0" u="none" strike="noStrike" kern="1200" baseline="0" dirty="0">
                          <a:solidFill>
                            <a:schemeClr val="dk1"/>
                          </a:solidFill>
                          <a:latin typeface="+mn-lt"/>
                          <a:ea typeface="+mn-ea"/>
                          <a:cs typeface="+mn-cs"/>
                        </a:rPr>
                        <a:t>Amazon</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South America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6145</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80020563"/>
                  </a:ext>
                </a:extLst>
              </a:tr>
              <a:tr h="182880">
                <a:tc>
                  <a:txBody>
                    <a:bodyPr/>
                    <a:lstStyle/>
                    <a:p>
                      <a:r>
                        <a:rPr lang="en-IN" sz="1400" b="0" i="0" u="none" strike="noStrike" kern="1200" baseline="0" dirty="0">
                          <a:solidFill>
                            <a:schemeClr val="dk1"/>
                          </a:solidFill>
                          <a:latin typeface="+mn-lt"/>
                          <a:ea typeface="+mn-ea"/>
                          <a:cs typeface="+mn-cs"/>
                        </a:rPr>
                        <a:t>Congo</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Africa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3731</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1148815"/>
                  </a:ext>
                </a:extLst>
              </a:tr>
              <a:tr h="259080">
                <a:tc>
                  <a:txBody>
                    <a:bodyPr/>
                    <a:lstStyle/>
                    <a:p>
                      <a:r>
                        <a:rPr lang="en-IN" sz="1400" b="0" i="0" u="none" strike="noStrike" kern="1200" baseline="0" dirty="0">
                          <a:solidFill>
                            <a:schemeClr val="dk1"/>
                          </a:solidFill>
                          <a:latin typeface="+mn-lt"/>
                          <a:ea typeface="+mn-ea"/>
                          <a:cs typeface="+mn-cs"/>
                        </a:rPr>
                        <a:t>Nile</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Africa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3255</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9899388"/>
                  </a:ext>
                </a:extLst>
              </a:tr>
              <a:tr h="0">
                <a:tc>
                  <a:txBody>
                    <a:bodyPr/>
                    <a:lstStyle/>
                    <a:p>
                      <a:r>
                        <a:rPr lang="en-IN" sz="1400" b="0" i="0" u="none" strike="noStrike" kern="1200" baseline="0" dirty="0">
                          <a:solidFill>
                            <a:schemeClr val="dk1"/>
                          </a:solidFill>
                          <a:latin typeface="+mn-lt"/>
                          <a:ea typeface="+mn-ea"/>
                          <a:cs typeface="+mn-cs"/>
                        </a:rPr>
                        <a:t>Mississippi</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North America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3202</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0996129"/>
                  </a:ext>
                </a:extLst>
              </a:tr>
              <a:tr h="0">
                <a:tc>
                  <a:txBody>
                    <a:bodyPr/>
                    <a:lstStyle/>
                    <a:p>
                      <a:r>
                        <a:rPr lang="en-IN" sz="1400" b="0" i="0" u="none" strike="noStrike" kern="1200" baseline="0" dirty="0">
                          <a:solidFill>
                            <a:schemeClr val="dk1"/>
                          </a:solidFill>
                          <a:latin typeface="+mn-lt"/>
                          <a:ea typeface="+mn-ea"/>
                          <a:cs typeface="+mn-cs"/>
                        </a:rPr>
                        <a:t>Ob</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Asia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2972</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2847837"/>
                  </a:ext>
                </a:extLst>
              </a:tr>
              <a:tr h="0">
                <a:tc>
                  <a:txBody>
                    <a:bodyPr/>
                    <a:lstStyle/>
                    <a:p>
                      <a:r>
                        <a:rPr lang="en-IN" sz="1400" b="0" i="0" u="none" strike="noStrike" kern="1200" baseline="0" dirty="0">
                          <a:solidFill>
                            <a:schemeClr val="dk1"/>
                          </a:solidFill>
                          <a:latin typeface="+mn-lt"/>
                          <a:ea typeface="+mn-ea"/>
                          <a:cs typeface="+mn-cs"/>
                        </a:rPr>
                        <a:t>Paraná</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South America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2583</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8625434"/>
                  </a:ext>
                </a:extLst>
              </a:tr>
              <a:tr h="187960">
                <a:tc>
                  <a:txBody>
                    <a:bodyPr/>
                    <a:lstStyle/>
                    <a:p>
                      <a:r>
                        <a:rPr lang="en-IN" sz="1400" b="0" i="0" u="none" strike="noStrike" kern="1200" baseline="0" dirty="0">
                          <a:solidFill>
                            <a:schemeClr val="dk1"/>
                          </a:solidFill>
                          <a:latin typeface="+mn-lt"/>
                          <a:ea typeface="+mn-ea"/>
                          <a:cs typeface="+mn-cs"/>
                        </a:rPr>
                        <a:t>Yenisey</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Asia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2554</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167260"/>
                  </a:ext>
                </a:extLst>
              </a:tr>
              <a:tr h="0">
                <a:tc>
                  <a:txBody>
                    <a:bodyPr/>
                    <a:lstStyle/>
                    <a:p>
                      <a:r>
                        <a:rPr lang="en-IN" sz="1400" b="0" i="0" u="none" strike="noStrike" kern="1200" baseline="0" dirty="0">
                          <a:solidFill>
                            <a:schemeClr val="dk1"/>
                          </a:solidFill>
                          <a:latin typeface="+mn-lt"/>
                          <a:ea typeface="+mn-ea"/>
                          <a:cs typeface="+mn-cs"/>
                        </a:rPr>
                        <a:t>Lena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b="0" i="0" u="none" strike="noStrike" kern="1200" baseline="0" dirty="0">
                          <a:solidFill>
                            <a:schemeClr val="dk1"/>
                          </a:solidFill>
                          <a:latin typeface="+mn-lt"/>
                          <a:ea typeface="+mn-ea"/>
                          <a:cs typeface="+mn-cs"/>
                        </a:rPr>
                        <a:t>Asia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b="0" i="0" u="none" strike="noStrike" kern="1200" baseline="0" dirty="0">
                          <a:solidFill>
                            <a:schemeClr val="dk1"/>
                          </a:solidFill>
                          <a:latin typeface="+mn-lt"/>
                          <a:ea typeface="+mn-ea"/>
                          <a:cs typeface="+mn-cs"/>
                        </a:rPr>
                        <a:t>2307</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1979022"/>
                  </a:ext>
                </a:extLst>
              </a:tr>
              <a:tr h="0">
                <a:tc>
                  <a:txBody>
                    <a:bodyPr/>
                    <a:lstStyle/>
                    <a:p>
                      <a:r>
                        <a:rPr lang="en-IN" sz="1400" b="0" i="0" u="none" strike="noStrike" kern="1200" baseline="0" dirty="0">
                          <a:solidFill>
                            <a:schemeClr val="dk1"/>
                          </a:solidFill>
                          <a:latin typeface="+mn-lt"/>
                          <a:ea typeface="+mn-ea"/>
                          <a:cs typeface="+mn-cs"/>
                        </a:rPr>
                        <a:t>Niger</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mn-lt"/>
                          <a:ea typeface="+mn-ea"/>
                          <a:cs typeface="+mn-cs"/>
                        </a:rPr>
                        <a:t>Africa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mn-lt"/>
                          <a:ea typeface="+mn-ea"/>
                          <a:cs typeface="+mn-cs"/>
                        </a:rPr>
                        <a:t>2262</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1765074"/>
                  </a:ext>
                </a:extLst>
              </a:tr>
              <a:tr h="266724">
                <a:tc>
                  <a:txBody>
                    <a:bodyPr/>
                    <a:lstStyle/>
                    <a:p>
                      <a:r>
                        <a:rPr lang="en-IN" sz="1400" b="0" i="0" u="none" strike="noStrike" kern="1200" baseline="0" dirty="0">
                          <a:solidFill>
                            <a:schemeClr val="dk1"/>
                          </a:solidFill>
                          <a:latin typeface="+mn-lt"/>
                          <a:ea typeface="+mn-ea"/>
                          <a:cs typeface="+mn-cs"/>
                        </a:rPr>
                        <a:t>Yangtze</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mn-lt"/>
                          <a:ea typeface="+mn-ea"/>
                          <a:cs typeface="+mn-cs"/>
                        </a:rPr>
                        <a:t>Asia</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mn-lt"/>
                          <a:ea typeface="+mn-ea"/>
                          <a:cs typeface="+mn-cs"/>
                        </a:rPr>
                        <a:t>1722</a:t>
                      </a:r>
                      <a:endParaRPr lang="en-IN" sz="1400" dirty="0"/>
                    </a:p>
                  </a:txBody>
                  <a:tcPr marL="160020" marR="1600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7399344"/>
                  </a:ext>
                </a:extLst>
              </a:tr>
            </a:tbl>
          </a:graphicData>
        </a:graphic>
      </p:graphicFrame>
      <p:sp>
        <p:nvSpPr>
          <p:cNvPr id="6" name="Content Placeholder 5"/>
          <p:cNvSpPr>
            <a:spLocks noGrp="1"/>
          </p:cNvSpPr>
          <p:nvPr>
            <p:ph sz="quarter" idx="19"/>
          </p:nvPr>
        </p:nvSpPr>
        <p:spPr>
          <a:xfrm>
            <a:off x="301869" y="6051610"/>
            <a:ext cx="8534400" cy="272990"/>
          </a:xfrm>
        </p:spPr>
        <p:txBody>
          <a:bodyPr/>
          <a:lstStyle/>
          <a:p>
            <a:r>
              <a:rPr lang="en-IN" sz="1500" dirty="0">
                <a:latin typeface="Calibri" panose="020F0502020204030204" pitchFamily="34" charset="0"/>
              </a:rPr>
              <a:t>Source: Water Resources of the World, World Resources Institute (2010).</a:t>
            </a:r>
          </a:p>
        </p:txBody>
      </p:sp>
      <p:sp>
        <p:nvSpPr>
          <p:cNvPr id="8" name="Slide Number Placeholder 7"/>
          <p:cNvSpPr>
            <a:spLocks noGrp="1"/>
          </p:cNvSpPr>
          <p:nvPr>
            <p:ph type="sldNum" sz="quarter" idx="10"/>
          </p:nvPr>
        </p:nvSpPr>
        <p:spPr/>
        <p:txBody>
          <a:bodyPr/>
          <a:lstStyle/>
          <a:p>
            <a:fld id="{67B19427-F580-D146-B60E-4CADEE75497F}" type="slidenum">
              <a:rPr lang="en-US" smtClean="0"/>
              <a:pPr/>
              <a:t>5</a:t>
            </a:fld>
            <a:endParaRPr lang="en-US" dirty="0"/>
          </a:p>
        </p:txBody>
      </p:sp>
      <p:sp>
        <p:nvSpPr>
          <p:cNvPr id="9" name="Footer Placeholder 8"/>
          <p:cNvSpPr>
            <a:spLocks noGrp="1"/>
          </p:cNvSpPr>
          <p:nvPr>
            <p:ph type="ftr" sz="quarter" idx="11"/>
          </p:nvPr>
        </p:nvSpPr>
        <p:spPr/>
        <p:txBody>
          <a:bodyPr/>
          <a:lstStyle/>
          <a:p>
            <a:r>
              <a:rPr lang="en-US"/>
              <a:t>Copyright ©2018 John Wiley &amp; Sons, Inc. </a:t>
            </a:r>
            <a:endParaRPr lang="en-US" dirty="0"/>
          </a:p>
        </p:txBody>
      </p:sp>
    </p:spTree>
    <p:extLst>
      <p:ext uri="{BB962C8B-B14F-4D97-AF65-F5344CB8AC3E}">
        <p14:creationId xmlns:p14="http://schemas.microsoft.com/office/powerpoint/2010/main" val="3255896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Watersheds and Groundwater</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2057400"/>
            <a:ext cx="2590800" cy="34290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A water table is the upper surface of the saturated zone of groundwater</a:t>
            </a:r>
          </a:p>
        </p:txBody>
      </p:sp>
      <p:pic>
        <p:nvPicPr>
          <p:cNvPr id="10" name="Content Placeholder 9" descr="A diagram illustrates watershed and groundwater. The unconfined aquifer recharge area is the sky while the confined aquifer recharge area is the ground. Precipitation occurs in the sky and causes runoff into the streams and lakes. Infiltration occurs as water seeps into the water table. It finds layers of unconfined aquifer, confined aquifer, and impermeable rock or clay both in between and on the bottom. A water table well digs into the unconfined aquifer. An artesian well digs into the confined aquifer.&#10;"/>
          <p:cNvPicPr>
            <a:picLocks noGrp="1" noChangeAspect="1"/>
          </p:cNvPicPr>
          <p:nvPr>
            <p:ph sz="quarter" idx="19"/>
          </p:nvPr>
        </p:nvPicPr>
        <p:blipFill>
          <a:blip r:embed="rId2"/>
          <a:stretch>
            <a:fillRect/>
          </a:stretch>
        </p:blipFill>
        <p:spPr>
          <a:xfrm>
            <a:off x="3316281" y="2041864"/>
            <a:ext cx="5545113" cy="3898482"/>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6</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50831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Water Use and Resource Problems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7696200" cy="1905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Fall into Three Categories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Too much water</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Too little water</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Poor quality/contamination (addressed in Chapter 21)</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12710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Too Much Water</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077200" cy="3581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Flooding</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Both natural and human-induced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Modern floods are highly destructive (property loss)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Removal of water-absorbing plant cover from soil</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Construction of buildings on floodplains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Floodplain</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Area bordering a river channel that has the potential to flood</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8</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618221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838199"/>
          </a:xfrm>
        </p:spPr>
        <p:txBody>
          <a:bodyPr>
            <a:normAutofit/>
          </a:bodyPr>
          <a:lstStyle/>
          <a:p>
            <a:r>
              <a:rPr lang="en-US" altLang="en-US" b="1" dirty="0">
                <a:latin typeface="Calibri" panose="020F0502020204030204" pitchFamily="34" charset="0"/>
                <a:ea typeface="ＭＳ Ｐゴシック" panose="020B0600070205080204" pitchFamily="34" charset="-128"/>
              </a:rPr>
              <a:t>Pre-Urban vs. Urban Floodplains</a:t>
            </a:r>
            <a:endParaRPr lang="en-IN" b="1" dirty="0">
              <a:latin typeface="Calibri" panose="020F0502020204030204" pitchFamily="34" charset="0"/>
            </a:endParaRPr>
          </a:p>
        </p:txBody>
      </p:sp>
      <p:pic>
        <p:nvPicPr>
          <p:cNvPr id="10" name="Content Placeholder 9" descr="The illustrated diagram shows that from 100 percent of precipitation in a pre urban area, 40 undergoes evaporation and transpiration, 10 undergoes surface runoff, while the remaining 50 percent is transformed to groundwater.&#10;"/>
          <p:cNvPicPr>
            <a:picLocks noGrp="1" noChangeAspect="1"/>
          </p:cNvPicPr>
          <p:nvPr>
            <p:ph sz="quarter" idx="16"/>
          </p:nvPr>
        </p:nvPicPr>
        <p:blipFill>
          <a:blip r:embed="rId2"/>
          <a:stretch>
            <a:fillRect/>
          </a:stretch>
        </p:blipFill>
        <p:spPr>
          <a:xfrm>
            <a:off x="1066800" y="1998045"/>
            <a:ext cx="3321491" cy="4090016"/>
          </a:xfrm>
          <a:prstGeom prst="rect">
            <a:avLst/>
          </a:prstGeom>
        </p:spPr>
      </p:pic>
      <p:pic>
        <p:nvPicPr>
          <p:cNvPr id="11" name="Content Placeholder 10" descr="The illustrated diagram shows that from 100 percent of precipitation in an urban area, 25 undergoes evaporation and transpiration, 43 undergoes surface runoff, while the remaining 32 percent is transformed to groundwater.&#10;"/>
          <p:cNvPicPr>
            <a:picLocks noGrp="1" noChangeAspect="1"/>
          </p:cNvPicPr>
          <p:nvPr>
            <p:ph sz="quarter" idx="17"/>
          </p:nvPr>
        </p:nvPicPr>
        <p:blipFill>
          <a:blip r:embed="rId3"/>
          <a:stretch>
            <a:fillRect/>
          </a:stretch>
        </p:blipFill>
        <p:spPr>
          <a:xfrm>
            <a:off x="4720748" y="1980564"/>
            <a:ext cx="3457575" cy="413313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9</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6704734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fac8e304e48d1cddac257b035ddfed5e9647be"/>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1147181EF1E49A31CD7C99097B6AD" ma:contentTypeVersion="4" ma:contentTypeDescription="Create a new document." ma:contentTypeScope="" ma:versionID="3d33c06fcea50926218be754780d0437">
  <xsd:schema xmlns:xsd="http://www.w3.org/2001/XMLSchema" xmlns:xs="http://www.w3.org/2001/XMLSchema" xmlns:p="http://schemas.microsoft.com/office/2006/metadata/properties" xmlns:ns3="b020c952-d6ce-41f4-aa03-23125b03a1ca" targetNamespace="http://schemas.microsoft.com/office/2006/metadata/properties" ma:root="true" ma:fieldsID="4eb87c9e730e541744233613dd4fc13b" ns3:_="">
    <xsd:import namespace="b020c952-d6ce-41f4-aa03-23125b03a1c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20c952-d6ce-41f4-aa03-23125b03a1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purl.org/dc/elements/1.1/"/>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b020c952-d6ce-41f4-aa03-23125b03a1ca"/>
    <ds:schemaRef ds:uri="http://www.w3.org/XML/1998/namespace"/>
    <ds:schemaRef ds:uri="http://purl.org/dc/dcmityp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18083016-6F74-4215-B709-18F5903F8F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20c952-d6ce-41f4-aa03-23125b03a1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15566</TotalTime>
  <Words>1621</Words>
  <Application>Microsoft Office PowerPoint</Application>
  <PresentationFormat>On-screen Show (4:3)</PresentationFormat>
  <Paragraphs>284</Paragraphs>
  <Slides>33</Slides>
  <Notes>0</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33</vt:i4>
      </vt:variant>
    </vt:vector>
  </HeadingPairs>
  <TitlesOfParts>
    <vt:vector size="46" baseType="lpstr">
      <vt:lpstr>Arial</vt:lpstr>
      <vt:lpstr>Calibri</vt:lpstr>
      <vt:lpstr>Calibri Light</vt:lpstr>
      <vt:lpstr>Courier New</vt:lpstr>
      <vt:lpstr>Source Sans Pro</vt:lpstr>
      <vt:lpstr>Opener</vt:lpstr>
      <vt:lpstr>Chapter Outline</vt:lpstr>
      <vt:lpstr>Learning Objectives</vt:lpstr>
      <vt:lpstr>Concept Check Question</vt:lpstr>
      <vt:lpstr>Key Term</vt:lpstr>
      <vt:lpstr>Section</vt:lpstr>
      <vt:lpstr>Image Slide Master</vt:lpstr>
      <vt:lpstr>Equation</vt:lpstr>
      <vt:lpstr>Environment</vt:lpstr>
      <vt:lpstr>Water Scarcity</vt:lpstr>
      <vt:lpstr>Distribution of Water</vt:lpstr>
      <vt:lpstr>Freshwater Terminology</vt:lpstr>
      <vt:lpstr>Watersheds</vt:lpstr>
      <vt:lpstr>Watersheds and Groundwater</vt:lpstr>
      <vt:lpstr>Water Use and Resource Problems</vt:lpstr>
      <vt:lpstr>Too Much Water</vt:lpstr>
      <vt:lpstr>Pre-Urban vs. Urban Floodplains</vt:lpstr>
      <vt:lpstr>Floodplains</vt:lpstr>
      <vt:lpstr>Flood Management with River Channels or Levees</vt:lpstr>
      <vt:lpstr>Mississippi: Floods of Summer 2011</vt:lpstr>
      <vt:lpstr>Too Little Water</vt:lpstr>
      <vt:lpstr>Saltwater Intrusion</vt:lpstr>
      <vt:lpstr>Water Problems in U.S. and Canada</vt:lpstr>
      <vt:lpstr>Surface Water Shortages</vt:lpstr>
      <vt:lpstr>Colorado River Basin</vt:lpstr>
      <vt:lpstr>Colorado River and Climate Change</vt:lpstr>
      <vt:lpstr>Groundwater Problems in U.S. and Canada</vt:lpstr>
      <vt:lpstr>High Plains Aquifer (Largely Ogallala Aquifer) </vt:lpstr>
      <vt:lpstr>Global Water Problems</vt:lpstr>
      <vt:lpstr>Water and Climate Change</vt:lpstr>
      <vt:lpstr>Drinking-Water Problems</vt:lpstr>
      <vt:lpstr>Water Management</vt:lpstr>
      <vt:lpstr>Managing Water with Dams and Reservoirs</vt:lpstr>
      <vt:lpstr>Glen Canyon Dam</vt:lpstr>
      <vt:lpstr>Dam Resulted in Loss of Habitat</vt:lpstr>
      <vt:lpstr>Periodic Flooding to Restore Habitat</vt:lpstr>
      <vt:lpstr>Water Diversion Projects</vt:lpstr>
      <vt:lpstr>Desalinization</vt:lpstr>
      <vt:lpstr>Water Conservation</vt:lpstr>
      <vt:lpstr>Recycling Municipal Water</vt:lpstr>
      <vt:lpstr>Practices to Conserve Water</vt:lpstr>
    </vt:vector>
  </TitlesOfParts>
  <Company>John Wiley and Sons,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Rebekah Parker</cp:lastModifiedBy>
  <cp:revision>1155</cp:revision>
  <cp:lastPrinted>2017-04-26T13:25:47Z</cp:lastPrinted>
  <dcterms:created xsi:type="dcterms:W3CDTF">2017-04-21T14:49:46Z</dcterms:created>
  <dcterms:modified xsi:type="dcterms:W3CDTF">2020-10-03T16:09:08Z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0x0101002C61147181EF1E49A31CD7C99097B6AD</vt:lpwstr>
  </property>
</Properties>
</file>