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46"/>
  </p:notesMasterIdLst>
  <p:sldIdLst>
    <p:sldId id="309"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85" r:id="rId28"/>
    <p:sldId id="286" r:id="rId29"/>
    <p:sldId id="287" r:id="rId30"/>
    <p:sldId id="288" r:id="rId31"/>
    <p:sldId id="289" r:id="rId32"/>
    <p:sldId id="290" r:id="rId33"/>
    <p:sldId id="291" r:id="rId34"/>
    <p:sldId id="292" r:id="rId35"/>
    <p:sldId id="295" r:id="rId36"/>
    <p:sldId id="296" r:id="rId37"/>
    <p:sldId id="297" r:id="rId38"/>
    <p:sldId id="298" r:id="rId39"/>
    <p:sldId id="299" r:id="rId40"/>
    <p:sldId id="300" r:id="rId41"/>
    <p:sldId id="304" r:id="rId42"/>
    <p:sldId id="305" r:id="rId43"/>
    <p:sldId id="306" r:id="rId44"/>
    <p:sldId id="307" r:id="rId45"/>
  </p:sldIdLst>
  <p:sldSz cx="9144000" cy="6858000" type="screen4x3"/>
  <p:notesSz cx="7315200" cy="96012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69" autoAdjust="0"/>
    <p:restoredTop sz="89128" autoAdjust="0"/>
  </p:normalViewPr>
  <p:slideViewPr>
    <p:cSldViewPr>
      <p:cViewPr varScale="1">
        <p:scale>
          <a:sx n="69" d="100"/>
          <a:sy n="69" d="100"/>
        </p:scale>
        <p:origin x="1176" y="60"/>
      </p:cViewPr>
      <p:guideLst>
        <p:guide orient="horz" pos="2160"/>
        <p:guide pos="2880"/>
      </p:guideLst>
    </p:cSldViewPr>
  </p:slideViewPr>
  <p:outlineViewPr>
    <p:cViewPr>
      <p:scale>
        <a:sx n="33" d="100"/>
        <a:sy n="33" d="100"/>
      </p:scale>
      <p:origin x="0" y="-23778"/>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10/3/2020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©2017 John Wiley &amp; Son,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8824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74" r:id="rId6"/>
    <p:sldLayoutId id="2147483975" r:id="rId7"/>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18.png"/><Relationship Id="rId4" Type="http://schemas.openxmlformats.org/officeDocument/2006/relationships/image" Target="../media/image17.wmf"/></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a:t>Environment</a:t>
            </a:r>
          </a:p>
        </p:txBody>
      </p:sp>
      <p:sp>
        <p:nvSpPr>
          <p:cNvPr id="5" name="CN"/>
          <p:cNvSpPr>
            <a:spLocks noGrp="1"/>
          </p:cNvSpPr>
          <p:nvPr>
            <p:ph sz="quarter" idx="19"/>
          </p:nvPr>
        </p:nvSpPr>
        <p:spPr>
          <a:xfrm>
            <a:off x="152400" y="3733800"/>
            <a:ext cx="8839200" cy="609600"/>
          </a:xfrm>
        </p:spPr>
        <p:txBody>
          <a:bodyPr/>
          <a:lstStyle/>
          <a:p>
            <a:r>
              <a:rPr lang="en-US" b="1" dirty="0"/>
              <a:t>Chapter 21</a:t>
            </a:r>
          </a:p>
        </p:txBody>
      </p:sp>
      <p:sp>
        <p:nvSpPr>
          <p:cNvPr id="6" name="CT"/>
          <p:cNvSpPr>
            <a:spLocks noGrp="1"/>
          </p:cNvSpPr>
          <p:nvPr>
            <p:ph sz="quarter" idx="20"/>
          </p:nvPr>
        </p:nvSpPr>
        <p:spPr>
          <a:xfrm>
            <a:off x="152400" y="4648200"/>
            <a:ext cx="8839200" cy="990600"/>
          </a:xfrm>
        </p:spPr>
        <p:txBody>
          <a:bodyPr/>
          <a:lstStyle/>
          <a:p>
            <a:pPr>
              <a:defRPr/>
            </a:pPr>
            <a:r>
              <a:rPr lang="en-US" altLang="en-US" sz="4000" dirty="0">
                <a:ea typeface="ＭＳ Ｐゴシック" panose="020B0600070205080204" pitchFamily="34" charset="-128"/>
                <a:cs typeface="Arial" panose="020B0604020202020204" pitchFamily="34" charset="0"/>
              </a:rPr>
              <a:t>Water Pollution</a:t>
            </a:r>
          </a:p>
        </p:txBody>
      </p:sp>
    </p:spTree>
    <p:extLst>
      <p:ext uri="{BB962C8B-B14F-4D97-AF65-F5344CB8AC3E}">
        <p14:creationId xmlns:p14="http://schemas.microsoft.com/office/powerpoint/2010/main" val="24269548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5"/>
          <p:cNvSpPr>
            <a:spLocks noGrp="1"/>
          </p:cNvSpPr>
          <p:nvPr>
            <p:ph type="title"/>
          </p:nvPr>
        </p:nvSpPr>
        <p:spPr>
          <a:xfrm>
            <a:off x="304800" y="762001"/>
            <a:ext cx="8534400" cy="641349"/>
          </a:xfrm>
        </p:spPr>
        <p:txBody>
          <a:bodyPr>
            <a:normAutofit/>
          </a:bodyPr>
          <a:lstStyle/>
          <a:p>
            <a:r>
              <a:rPr lang="en-US" altLang="en-US" sz="3600" b="1" dirty="0">
                <a:ea typeface="ＭＳ Ｐゴシック" panose="020B0600070205080204" pitchFamily="34" charset="-128"/>
              </a:rPr>
              <a:t>Some Human Disease-Causing Agents </a:t>
            </a:r>
            <a:r>
              <a:rPr lang="en-US" altLang="en-US" sz="2400" dirty="0">
                <a:ea typeface="ＭＳ Ｐゴシック" panose="020B0600070205080204" pitchFamily="34" charset="-128"/>
              </a:rPr>
              <a:t>(2 of 2)</a:t>
            </a:r>
            <a:endParaRPr lang="en-IN" sz="2400" dirty="0"/>
          </a:p>
        </p:txBody>
      </p:sp>
      <p:graphicFrame>
        <p:nvGraphicFramePr>
          <p:cNvPr id="7" name="Content Placeholder 6" descr="Table is accessible to screenreaders"/>
          <p:cNvGraphicFramePr>
            <a:graphicFrameLocks noGrp="1"/>
          </p:cNvGraphicFramePr>
          <p:nvPr>
            <p:ph sz="quarter" idx="16"/>
            <p:extLst>
              <p:ext uri="{D42A27DB-BD31-4B8C-83A1-F6EECF244321}">
                <p14:modId xmlns:p14="http://schemas.microsoft.com/office/powerpoint/2010/main" val="3019289867"/>
              </p:ext>
            </p:extLst>
          </p:nvPr>
        </p:nvGraphicFramePr>
        <p:xfrm>
          <a:off x="304800" y="1524000"/>
          <a:ext cx="8534400" cy="4450080"/>
        </p:xfrm>
        <a:graphic>
          <a:graphicData uri="http://schemas.openxmlformats.org/drawingml/2006/table">
            <a:tbl>
              <a:tblPr firstRow="1" bandRow="1">
                <a:tableStyleId>{5C22544A-7EE6-4342-B048-85BDC9FD1C3A}</a:tableStyleId>
              </a:tblPr>
              <a:tblGrid>
                <a:gridCol w="1676400">
                  <a:extLst>
                    <a:ext uri="{9D8B030D-6E8A-4147-A177-3AD203B41FA5}">
                      <a16:colId xmlns:a16="http://schemas.microsoft.com/office/drawing/2014/main" val="801442407"/>
                    </a:ext>
                  </a:extLst>
                </a:gridCol>
                <a:gridCol w="1905000">
                  <a:extLst>
                    <a:ext uri="{9D8B030D-6E8A-4147-A177-3AD203B41FA5}">
                      <a16:colId xmlns:a16="http://schemas.microsoft.com/office/drawing/2014/main" val="1669644516"/>
                    </a:ext>
                  </a:extLst>
                </a:gridCol>
                <a:gridCol w="1143000">
                  <a:extLst>
                    <a:ext uri="{9D8B030D-6E8A-4147-A177-3AD203B41FA5}">
                      <a16:colId xmlns:a16="http://schemas.microsoft.com/office/drawing/2014/main" val="4233686705"/>
                    </a:ext>
                  </a:extLst>
                </a:gridCol>
                <a:gridCol w="3810000">
                  <a:extLst>
                    <a:ext uri="{9D8B030D-6E8A-4147-A177-3AD203B41FA5}">
                      <a16:colId xmlns:a16="http://schemas.microsoft.com/office/drawing/2014/main" val="1288709531"/>
                    </a:ext>
                  </a:extLst>
                </a:gridCol>
              </a:tblGrid>
              <a:tr h="370840">
                <a:tc>
                  <a:txBody>
                    <a:bodyPr/>
                    <a:lstStyle/>
                    <a:p>
                      <a:r>
                        <a:rPr lang="en-IN" sz="1600" b="1" i="0" u="none" strike="noStrike" kern="1200" baseline="0" dirty="0">
                          <a:solidFill>
                            <a:schemeClr val="lt1"/>
                          </a:solidFill>
                          <a:latin typeface="Calibri" panose="020F0502020204030204" pitchFamily="34" charset="0"/>
                          <a:ea typeface="+mn-ea"/>
                          <a:cs typeface="Calibri" panose="020F0502020204030204" pitchFamily="34" charset="0"/>
                        </a:rPr>
                        <a:t>Disease</a:t>
                      </a:r>
                      <a:endParaRPr lang="en-IN" sz="1600" i="0" dirty="0">
                        <a:latin typeface="Calibri" panose="020F0502020204030204" pitchFamily="34" charset="0"/>
                        <a:cs typeface="Calibri" panose="020F050202020403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i="0" u="none" strike="noStrike" kern="1200" baseline="0" dirty="0">
                          <a:solidFill>
                            <a:schemeClr val="lt1"/>
                          </a:solidFill>
                          <a:latin typeface="Calibri" panose="020F0502020204030204" pitchFamily="34" charset="0"/>
                          <a:ea typeface="+mn-ea"/>
                          <a:cs typeface="Calibri" panose="020F0502020204030204" pitchFamily="34" charset="0"/>
                        </a:rPr>
                        <a:t>Infectious Agent</a:t>
                      </a:r>
                      <a:endParaRPr lang="en-IN" sz="1600" i="0" dirty="0">
                        <a:latin typeface="Calibri" panose="020F0502020204030204" pitchFamily="34" charset="0"/>
                        <a:cs typeface="Calibri" panose="020F050202020403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i="0" u="none" strike="noStrike" kern="1200" baseline="0" dirty="0">
                          <a:solidFill>
                            <a:schemeClr val="lt1"/>
                          </a:solidFill>
                          <a:latin typeface="Calibri" panose="020F0502020204030204" pitchFamily="34" charset="0"/>
                          <a:ea typeface="+mn-ea"/>
                          <a:cs typeface="Calibri" panose="020F0502020204030204" pitchFamily="34" charset="0"/>
                        </a:rPr>
                        <a:t>Type of Organism</a:t>
                      </a:r>
                      <a:endParaRPr lang="en-IN" sz="1600" i="0" dirty="0">
                        <a:latin typeface="Calibri" panose="020F0502020204030204" pitchFamily="34" charset="0"/>
                        <a:cs typeface="Calibri" panose="020F050202020403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i="0" u="none" strike="noStrike" kern="1200" baseline="0" dirty="0">
                          <a:solidFill>
                            <a:schemeClr val="lt1"/>
                          </a:solidFill>
                          <a:latin typeface="Calibri" panose="020F0502020204030204" pitchFamily="34" charset="0"/>
                          <a:ea typeface="+mn-ea"/>
                          <a:cs typeface="Calibri" panose="020F0502020204030204" pitchFamily="34" charset="0"/>
                        </a:rPr>
                        <a:t>Symptoms</a:t>
                      </a:r>
                      <a:endParaRPr lang="en-IN" sz="1600" i="0" dirty="0">
                        <a:latin typeface="Calibri" panose="020F0502020204030204" pitchFamily="34" charset="0"/>
                        <a:cs typeface="Calibri" panose="020F050202020403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232752"/>
                  </a:ext>
                </a:extLst>
              </a:tr>
              <a:tr h="370840">
                <a:tc>
                  <a:txBody>
                    <a:bodyPr/>
                    <a:lstStyle/>
                    <a:p>
                      <a:r>
                        <a:rPr lang="en-IN" sz="1600" b="0" i="0" u="none" strike="noStrike" kern="1200" baseline="0" dirty="0">
                          <a:solidFill>
                            <a:schemeClr val="tx1"/>
                          </a:solidFill>
                          <a:latin typeface="Calibri" panose="020F0502020204030204" pitchFamily="34" charset="0"/>
                          <a:ea typeface="+mn-ea"/>
                          <a:cs typeface="Calibri" panose="020F0502020204030204" pitchFamily="34" charset="0"/>
                        </a:rPr>
                        <a:t>Poliomyelitis</a:t>
                      </a:r>
                      <a:endParaRPr lang="en-IN" sz="1600"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tx1"/>
                          </a:solidFill>
                          <a:latin typeface="Calibri" panose="020F0502020204030204" pitchFamily="34" charset="0"/>
                          <a:ea typeface="+mn-ea"/>
                          <a:cs typeface="Calibri" panose="020F0502020204030204" pitchFamily="34" charset="0"/>
                        </a:rPr>
                        <a:t>Poliovirus</a:t>
                      </a:r>
                      <a:endParaRPr lang="en-IN" sz="1600"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tx1"/>
                          </a:solidFill>
                          <a:latin typeface="Calibri" panose="020F0502020204030204" pitchFamily="34" charset="0"/>
                          <a:ea typeface="+mn-ea"/>
                          <a:cs typeface="Calibri" panose="020F0502020204030204" pitchFamily="34" charset="0"/>
                        </a:rPr>
                        <a:t>Virus</a:t>
                      </a:r>
                      <a:endParaRPr lang="en-IN" sz="1600"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tx1"/>
                          </a:solidFill>
                          <a:latin typeface="Calibri" panose="020F0502020204030204" pitchFamily="34" charset="0"/>
                          <a:ea typeface="+mn-ea"/>
                          <a:cs typeface="Calibri" panose="020F0502020204030204" pitchFamily="34" charset="0"/>
                        </a:rPr>
                        <a:t>Early symptoms: sore throat, fever, diarrhea, aching in limbs and back; when infection spreads to spinal cord, paralysis and atrophy of muscles occur</a:t>
                      </a:r>
                      <a:endParaRPr lang="en-IN" sz="1600"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1580159"/>
                  </a:ext>
                </a:extLst>
              </a:tr>
              <a:tr h="370840">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Cryptosporidiosis</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Cryptosporidium sp.</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Protozoon</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Diarrhea and cramps that last up to three weeks</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8549389"/>
                  </a:ext>
                </a:extLst>
              </a:tr>
              <a:tr h="370840">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Amoebic dysentery</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Entamoeba histolytica</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Protozoon</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Infection of the colon causes painful, bloody diarrhea, abdominal pain</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71203"/>
                  </a:ext>
                </a:extLst>
              </a:tr>
              <a:tr h="370840">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Schistosomiasis</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Schistosoma sp.</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Fluke</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Tropical disorder of the liver and bladder causes blood in urine, diarrhea, weakness, lack of energy, repeated attacks of abdominal pain</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2027603"/>
                  </a:ext>
                </a:extLst>
              </a:tr>
              <a:tr h="370840">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Ancylostomiasis</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Ancylostoma sp.</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Hookworm</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Severe anemia and sometimes symptoms of bronchitis</a:t>
                      </a:r>
                      <a:endParaRPr lang="en-IN" sz="16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5724718"/>
                  </a:ext>
                </a:extLst>
              </a:tr>
            </a:tbl>
          </a:graphicData>
        </a:graphic>
      </p:graphicFrame>
      <p:sp>
        <p:nvSpPr>
          <p:cNvPr id="4" name="Slide Number Placeholder 3"/>
          <p:cNvSpPr>
            <a:spLocks noGrp="1"/>
          </p:cNvSpPr>
          <p:nvPr>
            <p:ph type="sldNum" sz="quarter" idx="10"/>
          </p:nvPr>
        </p:nvSpPr>
        <p:spPr/>
        <p:txBody>
          <a:bodyPr/>
          <a:lstStyle/>
          <a:p>
            <a:fld id="{67B19427-F580-D146-B60E-4CADEE75497F}" type="slidenum">
              <a:rPr lang="en-US" smtClean="0"/>
              <a:pPr/>
              <a:t>10</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21720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Fecal Coliform Test</a:t>
            </a:r>
            <a:endParaRPr lang="en-IN" b="1" dirty="0"/>
          </a:p>
        </p:txBody>
      </p:sp>
      <p:sp>
        <p:nvSpPr>
          <p:cNvPr id="3" name="Content Placeholder 2"/>
          <p:cNvSpPr>
            <a:spLocks noGrp="1"/>
          </p:cNvSpPr>
          <p:nvPr>
            <p:ph sz="quarter" idx="16"/>
          </p:nvPr>
        </p:nvSpPr>
        <p:spPr>
          <a:xfrm>
            <a:off x="304800" y="1524000"/>
            <a:ext cx="8534400" cy="2057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 coli monitored by testing for presence of fecal bacteria in the water by filtering and incubating sample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Indicates the presence of pathogenic organisms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Bacterial source tracking (B</a:t>
            </a:r>
            <a:r>
              <a:rPr lang="en-US" altLang="en-US" sz="100" dirty="0">
                <a:latin typeface="Calibri" panose="020F0502020204030204" pitchFamily="34" charset="0"/>
                <a:cs typeface="Calibri" panose="020F0502020204030204" pitchFamily="34" charset="0"/>
              </a:rPr>
              <a:t> </a:t>
            </a:r>
            <a:r>
              <a:rPr lang="en-US" altLang="en-US" sz="2600" dirty="0">
                <a:latin typeface="Calibri" panose="020F0502020204030204" pitchFamily="34" charset="0"/>
                <a:cs typeface="Calibri" panose="020F0502020204030204" pitchFamily="34" charset="0"/>
              </a:rPr>
              <a:t>S</a:t>
            </a:r>
            <a:r>
              <a:rPr lang="en-US" altLang="en-US" sz="100" dirty="0">
                <a:latin typeface="Calibri" panose="020F0502020204030204" pitchFamily="34" charset="0"/>
                <a:cs typeface="Calibri" panose="020F0502020204030204" pitchFamily="34" charset="0"/>
              </a:rPr>
              <a:t> </a:t>
            </a:r>
            <a:r>
              <a:rPr lang="en-US" altLang="en-US" sz="2600" dirty="0">
                <a:latin typeface="Calibri" panose="020F0502020204030204" pitchFamily="34" charset="0"/>
                <a:cs typeface="Calibri" panose="020F0502020204030204" pitchFamily="34" charset="0"/>
              </a:rPr>
              <a:t>T) – Id genetic strains based on animal hosts</a:t>
            </a:r>
            <a:endParaRPr lang="en-IN" sz="2600" dirty="0">
              <a:latin typeface="Calibri" panose="020F0502020204030204" pitchFamily="34" charset="0"/>
              <a:cs typeface="Calibri" panose="020F0502020204030204" pitchFamily="34" charset="0"/>
            </a:endParaRPr>
          </a:p>
        </p:txBody>
      </p:sp>
      <p:pic>
        <p:nvPicPr>
          <p:cNvPr id="8" name="Content Placeholder 7" descr="A photo. A filter disk placed inside of dish with tweezers. Courtesy EMD Millipore Corporation"/>
          <p:cNvPicPr>
            <a:picLocks noGrp="1" noChangeAspect="1"/>
          </p:cNvPicPr>
          <p:nvPr>
            <p:ph sz="quarter" idx="17"/>
          </p:nvPr>
        </p:nvPicPr>
        <p:blipFill>
          <a:blip r:embed="rId2"/>
          <a:stretch>
            <a:fillRect/>
          </a:stretch>
        </p:blipFill>
        <p:spPr>
          <a:xfrm>
            <a:off x="1066800" y="3842884"/>
            <a:ext cx="2112784" cy="2251982"/>
          </a:xfrm>
          <a:prstGeom prst="rect">
            <a:avLst/>
          </a:prstGeom>
        </p:spPr>
      </p:pic>
      <p:pic>
        <p:nvPicPr>
          <p:cNvPr id="9" name="Content Placeholder 8" descr="A photo. Bacteria colonies are present on a filter disk. Courtesy EMD Millipore Corporation"/>
          <p:cNvPicPr>
            <a:picLocks noGrp="1" noChangeAspect="1"/>
          </p:cNvPicPr>
          <p:nvPr>
            <p:ph sz="quarter" idx="18"/>
          </p:nvPr>
        </p:nvPicPr>
        <p:blipFill>
          <a:blip r:embed="rId3"/>
          <a:stretch>
            <a:fillRect/>
          </a:stretch>
        </p:blipFill>
        <p:spPr>
          <a:xfrm>
            <a:off x="5791200" y="3842884"/>
            <a:ext cx="2112475" cy="2251982"/>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11</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6567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Pollution From Sediment</a:t>
            </a:r>
            <a:endParaRPr lang="en-IN" b="1" dirty="0"/>
          </a:p>
        </p:txBody>
      </p:sp>
      <p:sp>
        <p:nvSpPr>
          <p:cNvPr id="3" name="Content Placeholder 2"/>
          <p:cNvSpPr>
            <a:spLocks noGrp="1"/>
          </p:cNvSpPr>
          <p:nvPr>
            <p:ph sz="quarter" idx="16"/>
          </p:nvPr>
        </p:nvSpPr>
        <p:spPr>
          <a:xfrm>
            <a:off x="304800" y="1676400"/>
            <a:ext cx="8534400" cy="4191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Excessive amounts of suspended soil that settle and accumulate on bottom</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From erosion of agricultural lands, logged forests, degraded stream banks, overgrazed rangelands, strip mines, and construction</a:t>
            </a:r>
            <a:r>
              <a:rPr lang="en-US" altLang="en-US" sz="2800" dirty="0">
                <a:latin typeface="Calibri" panose="020F0502020204030204" pitchFamily="34" charset="0"/>
                <a:ea typeface="ＭＳ Ｐゴシック" panose="020B0600070205080204" pitchFamily="34" charset="-128"/>
                <a:cs typeface="Calibri" panose="020F0502020204030204" pitchFamily="34" charset="0"/>
              </a:rPr>
              <a:t>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Problems: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Limits light penetration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Covers aquatic animals and plants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Brings insoluble toxins into waterways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Changes available habitat for aquatic organisms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12</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738019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1066799"/>
          </a:xfrm>
        </p:spPr>
        <p:txBody>
          <a:bodyPr>
            <a:noAutofit/>
          </a:bodyPr>
          <a:lstStyle/>
          <a:p>
            <a:r>
              <a:rPr lang="en-US" altLang="en-US" b="1" dirty="0">
                <a:ea typeface="ＭＳ Ｐゴシック" panose="020B0600070205080204" pitchFamily="34" charset="-128"/>
              </a:rPr>
              <a:t>Ecosystems Contaminated With Sediment Pollution</a:t>
            </a:r>
            <a:endParaRPr lang="en-IN" b="1" dirty="0"/>
          </a:p>
        </p:txBody>
      </p:sp>
      <p:sp>
        <p:nvSpPr>
          <p:cNvPr id="3" name="Content Placeholder 2"/>
          <p:cNvSpPr>
            <a:spLocks noGrp="1"/>
          </p:cNvSpPr>
          <p:nvPr>
            <p:ph sz="quarter" idx="16"/>
          </p:nvPr>
        </p:nvSpPr>
        <p:spPr>
          <a:xfrm>
            <a:off x="304800" y="2057400"/>
            <a:ext cx="4114800" cy="30480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7% of sediments in U.S. watersheds seriously contaminated with toxic pollutants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Eating fish and animals from these may threaten human health</a:t>
            </a:r>
            <a:endParaRPr lang="en-IN" dirty="0"/>
          </a:p>
        </p:txBody>
      </p:sp>
      <p:pic>
        <p:nvPicPr>
          <p:cNvPr id="7" name="Content Placeholder 6" descr="A photo. A stream in Coasta Rica is shallow and includes sediment. Frans Lanting Studio/Alamy Stock Photo"/>
          <p:cNvPicPr>
            <a:picLocks noGrp="1" noChangeAspect="1"/>
          </p:cNvPicPr>
          <p:nvPr>
            <p:ph sz="quarter" idx="17"/>
          </p:nvPr>
        </p:nvPicPr>
        <p:blipFill>
          <a:blip r:embed="rId2"/>
          <a:stretch>
            <a:fillRect/>
          </a:stretch>
        </p:blipFill>
        <p:spPr>
          <a:xfrm>
            <a:off x="5429486" y="2057400"/>
            <a:ext cx="2704629" cy="4185227"/>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13</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8754506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Effects of Sediment Pollution</a:t>
            </a:r>
            <a:endParaRPr lang="en-IN" b="1" dirty="0"/>
          </a:p>
        </p:txBody>
      </p:sp>
      <p:pic>
        <p:nvPicPr>
          <p:cNvPr id="8" name="Content Placeholder 7" descr="A diagram depicts a stream ecosystem with a high level of sediment. Potential shelters are buried under the sediment. Sediment prevents light penetration and photosynthetic organisms cannot survive along bottom. Aquatic organisms attached to rocks removed by sediment wash along the bottom."/>
          <p:cNvPicPr>
            <a:picLocks noGrp="1" noChangeAspect="1"/>
          </p:cNvPicPr>
          <p:nvPr>
            <p:ph sz="quarter" idx="16"/>
          </p:nvPr>
        </p:nvPicPr>
        <p:blipFill>
          <a:blip r:embed="rId2"/>
          <a:stretch>
            <a:fillRect/>
          </a:stretch>
        </p:blipFill>
        <p:spPr>
          <a:xfrm>
            <a:off x="2210622" y="1676400"/>
            <a:ext cx="4612540" cy="2078891"/>
          </a:xfrm>
          <a:prstGeom prst="rect">
            <a:avLst/>
          </a:prstGeom>
        </p:spPr>
      </p:pic>
      <p:pic>
        <p:nvPicPr>
          <p:cNvPr id="10" name="Content Placeholder 6" descr="A diagram depicts a stream ecosystem with a low level of sediment. Many potential shelters for small aquatic organisms exist. Light penetration supports photosynthesis of algae and aquatic plants. Bacteria, protozoa, and insect larvae are attached to rocks."/>
          <p:cNvPicPr>
            <a:picLocks noGrp="1" noChangeAspect="1"/>
          </p:cNvPicPr>
          <p:nvPr>
            <p:ph sz="quarter" idx="17"/>
          </p:nvPr>
        </p:nvPicPr>
        <p:blipFill>
          <a:blip r:embed="rId3"/>
          <a:stretch>
            <a:fillRect/>
          </a:stretch>
        </p:blipFill>
        <p:spPr>
          <a:xfrm>
            <a:off x="2221448" y="3962400"/>
            <a:ext cx="4601714" cy="2078891"/>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14</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5598895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Inorganic Plant and Algal Nutrients</a:t>
            </a:r>
            <a:endParaRPr lang="en-IN" b="1" dirty="0"/>
          </a:p>
        </p:txBody>
      </p:sp>
      <p:sp>
        <p:nvSpPr>
          <p:cNvPr id="3" name="Content Placeholder 2"/>
          <p:cNvSpPr>
            <a:spLocks noGrp="1"/>
          </p:cNvSpPr>
          <p:nvPr>
            <p:ph sz="quarter" idx="16"/>
          </p:nvPr>
        </p:nvSpPr>
        <p:spPr>
          <a:xfrm>
            <a:off x="304800" y="1752600"/>
            <a:ext cx="8534400" cy="3581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Nitrogen and phosphorus that stimulate the growth of plants and algae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Harmful in large concentrations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Sources: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Human and animal wastes, plant residues, atmospheric deposition, and fertilizer runoff</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Results in: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Enrichment, bad odors, and a high B</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15</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095538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1066799"/>
          </a:xfrm>
        </p:spPr>
        <p:txBody>
          <a:bodyPr>
            <a:noAutofit/>
          </a:bodyPr>
          <a:lstStyle/>
          <a:p>
            <a:r>
              <a:rPr lang="en-US" altLang="en-US" b="1" dirty="0">
                <a:ea typeface="ＭＳ Ｐゴシック" panose="020B0600070205080204" pitchFamily="34" charset="-128"/>
              </a:rPr>
              <a:t>Water Pollution From Livestock Operations</a:t>
            </a:r>
            <a:endParaRPr lang="en-IN" b="1" dirty="0"/>
          </a:p>
        </p:txBody>
      </p:sp>
      <p:sp>
        <p:nvSpPr>
          <p:cNvPr id="3" name="Content Placeholder 2"/>
          <p:cNvSpPr>
            <a:spLocks noGrp="1"/>
          </p:cNvSpPr>
          <p:nvPr>
            <p:ph sz="quarter" idx="16"/>
          </p:nvPr>
        </p:nvSpPr>
        <p:spPr>
          <a:xfrm>
            <a:off x="304800" y="2133600"/>
            <a:ext cx="3886200" cy="3886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Livestock produce 20x the amount of feces and urine of humans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Many laws do not require waste treatment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High B</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O</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D can result in hypoxia</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Low O</a:t>
            </a:r>
            <a:r>
              <a:rPr lang="en-US" altLang="en-US" sz="2600" baseline="-25000" dirty="0">
                <a:latin typeface="Calibri" panose="020F0502020204030204" pitchFamily="34" charset="0"/>
                <a:ea typeface="ＭＳ Ｐゴシック" panose="020B0600070205080204" pitchFamily="34" charset="-128"/>
                <a:cs typeface="Calibri" panose="020F0502020204030204" pitchFamily="34" charset="0"/>
              </a:rPr>
              <a:t>2</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 zones </a:t>
            </a:r>
            <a:endParaRPr lang="en-IN" sz="2600" dirty="0">
              <a:latin typeface="Calibri" panose="020F0502020204030204" pitchFamily="34" charset="0"/>
              <a:cs typeface="Calibri" panose="020F0502020204030204" pitchFamily="34" charset="0"/>
            </a:endParaRPr>
          </a:p>
        </p:txBody>
      </p:sp>
      <p:pic>
        <p:nvPicPr>
          <p:cNvPr id="7" name="Content Placeholder 6" descr="A cartoon shows a cow in a shallow pond looking back at a fish floating on top of the water. Courtesy University of Wisconsin-Extension and the Wisconsin Department of Natural Resources"/>
          <p:cNvPicPr>
            <a:picLocks noGrp="1" noChangeAspect="1"/>
          </p:cNvPicPr>
          <p:nvPr>
            <p:ph sz="quarter" idx="17"/>
          </p:nvPr>
        </p:nvPicPr>
        <p:blipFill>
          <a:blip r:embed="rId2"/>
          <a:stretch>
            <a:fillRect/>
          </a:stretch>
        </p:blipFill>
        <p:spPr>
          <a:xfrm>
            <a:off x="4419600" y="2174186"/>
            <a:ext cx="4526280" cy="376057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16</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61059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The Dead Zone in Gulf of Mexico</a:t>
            </a:r>
            <a:endParaRPr lang="en-IN" b="1" dirty="0"/>
          </a:p>
        </p:txBody>
      </p:sp>
      <p:sp>
        <p:nvSpPr>
          <p:cNvPr id="3" name="Content Placeholder 2"/>
          <p:cNvSpPr>
            <a:spLocks noGrp="1"/>
          </p:cNvSpPr>
          <p:nvPr>
            <p:ph sz="quarter" idx="16"/>
          </p:nvPr>
        </p:nvSpPr>
        <p:spPr>
          <a:xfrm>
            <a:off x="304800" y="1752600"/>
            <a:ext cx="3962400" cy="4343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Pollution from watershed results in low O</a:t>
            </a:r>
            <a:r>
              <a:rPr lang="en-US" altLang="en-US" baseline="-25000" dirty="0">
                <a:latin typeface="Calibri" panose="020F0502020204030204" pitchFamily="34" charset="0"/>
                <a:ea typeface="ＭＳ Ｐゴシック" panose="020B0600070205080204" pitchFamily="34" charset="-128"/>
                <a:cs typeface="Calibri" panose="020F0502020204030204" pitchFamily="34" charset="0"/>
              </a:rPr>
              <a:t>2</a:t>
            </a:r>
            <a:r>
              <a:rPr lang="en-US" altLang="en-US" dirty="0">
                <a:latin typeface="Calibri" panose="020F0502020204030204" pitchFamily="34" charset="0"/>
                <a:ea typeface="ＭＳ Ｐゴシック" panose="020B0600070205080204" pitchFamily="34" charset="-128"/>
                <a:cs typeface="Calibri" panose="020F0502020204030204" pitchFamily="34" charset="0"/>
              </a:rPr>
              <a:t> area in Gulf</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Rain dissolves fertilizers from farms in basin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Washes fertilizers into river, flows to Gulf</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Causes periodic low O</a:t>
            </a:r>
            <a:r>
              <a:rPr lang="en-US" altLang="en-US" sz="2600" baseline="-25000" dirty="0">
                <a:latin typeface="Calibri" panose="020F0502020204030204" pitchFamily="34" charset="0"/>
                <a:cs typeface="Calibri" panose="020F0502020204030204" pitchFamily="34" charset="0"/>
              </a:rPr>
              <a:t>2</a:t>
            </a:r>
            <a:r>
              <a:rPr lang="en-US" altLang="en-US" sz="2600" dirty="0">
                <a:latin typeface="Calibri" panose="020F0502020204030204" pitchFamily="34" charset="0"/>
                <a:cs typeface="Calibri" panose="020F0502020204030204" pitchFamily="34" charset="0"/>
              </a:rPr>
              <a:t> condition (hypoxia) in Gulf</a:t>
            </a:r>
            <a:endParaRPr lang="en-IN" sz="2600" dirty="0">
              <a:latin typeface="Calibri" panose="020F0502020204030204" pitchFamily="34" charset="0"/>
              <a:cs typeface="Calibri" panose="020F0502020204030204" pitchFamily="34" charset="0"/>
            </a:endParaRPr>
          </a:p>
        </p:txBody>
      </p:sp>
      <p:pic>
        <p:nvPicPr>
          <p:cNvPr id="8" name="Content Placeholder 7" descr="A map of the continental United States shows watershed areas from the Mississippi River. The river travels from the Gulf Coast up to Canada, from New York state to Idaho. The dead zone is off the coast of Louisiana and a small section of Texas."/>
          <p:cNvPicPr>
            <a:picLocks noGrp="1" noChangeAspect="1"/>
          </p:cNvPicPr>
          <p:nvPr>
            <p:ph sz="quarter" idx="18"/>
          </p:nvPr>
        </p:nvPicPr>
        <p:blipFill>
          <a:blip r:embed="rId2"/>
          <a:stretch>
            <a:fillRect/>
          </a:stretch>
        </p:blipFill>
        <p:spPr>
          <a:xfrm>
            <a:off x="4419600" y="2286000"/>
            <a:ext cx="4575950" cy="2901562"/>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17</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648770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Thermal Pollution</a:t>
            </a:r>
            <a:endParaRPr lang="en-IN" b="1" dirty="0"/>
          </a:p>
        </p:txBody>
      </p:sp>
      <p:sp>
        <p:nvSpPr>
          <p:cNvPr id="3" name="Content Placeholder 2"/>
          <p:cNvSpPr>
            <a:spLocks noGrp="1"/>
          </p:cNvSpPr>
          <p:nvPr>
            <p:ph sz="quarter" idx="16"/>
          </p:nvPr>
        </p:nvSpPr>
        <p:spPr>
          <a:xfrm>
            <a:off x="304800" y="1524000"/>
            <a:ext cx="4648200" cy="4724400"/>
          </a:xfrm>
        </p:spPr>
        <p:txBody>
          <a:bodyPr/>
          <a:lstStyle/>
          <a:p>
            <a:pPr marL="291600" indent="-291600">
              <a:buClr>
                <a:schemeClr val="accent2"/>
              </a:buClr>
              <a:buFont typeface="Arial" panose="020B0604020202020204" pitchFamily="34" charset="0"/>
              <a:buChar char="•"/>
            </a:pPr>
            <a:r>
              <a:rPr lang="en-US" altLang="en-US" sz="2300" dirty="0">
                <a:ea typeface="ＭＳ Ｐゴシック" panose="020B0600070205080204" pitchFamily="34" charset="-128"/>
              </a:rPr>
              <a:t>Occurs when heated water produced during industrial processes is released into waterways (common)</a:t>
            </a:r>
          </a:p>
          <a:p>
            <a:pPr marL="291600" indent="-291600">
              <a:buClr>
                <a:schemeClr val="accent2"/>
              </a:buClr>
              <a:buFont typeface="Arial" panose="020B0604020202020204" pitchFamily="34" charset="0"/>
              <a:buChar char="•"/>
            </a:pPr>
            <a:r>
              <a:rPr lang="en-US" altLang="en-US" sz="2300" dirty="0">
                <a:latin typeface="Calibri" panose="020F0502020204030204" pitchFamily="34" charset="0"/>
                <a:cs typeface="Calibri" panose="020F0502020204030204" pitchFamily="34" charset="0"/>
              </a:rPr>
              <a:t>Organisms affected</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cs typeface="Calibri" panose="020F0502020204030204" pitchFamily="34" charset="0"/>
              </a:rPr>
              <a:t>Temperature affects reproductive cycles, digestion rates, and respiration rates</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cs typeface="Calibri" panose="020F0502020204030204" pitchFamily="34" charset="0"/>
              </a:rPr>
              <a:t>Warm water holds less D</a:t>
            </a:r>
            <a:r>
              <a:rPr lang="en-US" altLang="en-US" sz="100" dirty="0">
                <a:latin typeface="Calibri" panose="020F0502020204030204" pitchFamily="34" charset="0"/>
                <a:cs typeface="Calibri" panose="020F0502020204030204" pitchFamily="34" charset="0"/>
              </a:rPr>
              <a:t> </a:t>
            </a:r>
            <a:r>
              <a:rPr lang="en-US" altLang="en-US" sz="2200" dirty="0">
                <a:latin typeface="Calibri" panose="020F0502020204030204" pitchFamily="34" charset="0"/>
                <a:cs typeface="Calibri" panose="020F0502020204030204" pitchFamily="34" charset="0"/>
              </a:rPr>
              <a:t>O than cold water</a:t>
            </a:r>
          </a:p>
          <a:p>
            <a:pPr marL="291600" indent="-291600">
              <a:buClr>
                <a:schemeClr val="accent2"/>
              </a:buClr>
              <a:buFont typeface="Arial" panose="020B0604020202020204" pitchFamily="34" charset="0"/>
              <a:buChar char="•"/>
            </a:pPr>
            <a:r>
              <a:rPr lang="en-US" altLang="en-US" sz="2300" dirty="0">
                <a:latin typeface="Calibri" panose="020F0502020204030204" pitchFamily="34" charset="0"/>
                <a:cs typeface="Calibri" panose="020F0502020204030204" pitchFamily="34" charset="0"/>
              </a:rPr>
              <a:t>At what temperature does water dissolve approximately half the oxygen it dissolves at 2 degrees Celsius?</a:t>
            </a:r>
            <a:endParaRPr lang="en-IN" sz="2300" dirty="0">
              <a:latin typeface="Calibri" panose="020F0502020204030204" pitchFamily="34" charset="0"/>
              <a:cs typeface="Calibri" panose="020F0502020204030204" pitchFamily="34" charset="0"/>
            </a:endParaRPr>
          </a:p>
        </p:txBody>
      </p:sp>
      <p:pic>
        <p:nvPicPr>
          <p:cNvPr id="8" name="Content Placeholder 7" descr="A line graph shows a decrease of dissolved oxygen capacity from 0.0065 grams per liter of water at roughly 37 degrees Celsius to 0.0141 grams per liter of water at roughly 2 degrees Celsius. Dissolved oxygen capacity is measured in g o 2 per L H 2 O."/>
          <p:cNvPicPr>
            <a:picLocks noGrp="1" noChangeAspect="1"/>
          </p:cNvPicPr>
          <p:nvPr>
            <p:ph sz="quarter" idx="18"/>
          </p:nvPr>
        </p:nvPicPr>
        <p:blipFill>
          <a:blip r:embed="rId2"/>
          <a:stretch>
            <a:fillRect/>
          </a:stretch>
        </p:blipFill>
        <p:spPr>
          <a:xfrm>
            <a:off x="5334000" y="2237636"/>
            <a:ext cx="3621054" cy="3297127"/>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18</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105182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Two Types of Water Pollution</a:t>
            </a:r>
            <a:endParaRPr lang="en-IN" b="1" dirty="0"/>
          </a:p>
        </p:txBody>
      </p:sp>
      <p:sp>
        <p:nvSpPr>
          <p:cNvPr id="3" name="Content Placeholder 2"/>
          <p:cNvSpPr>
            <a:spLocks noGrp="1"/>
          </p:cNvSpPr>
          <p:nvPr>
            <p:ph sz="quarter" idx="16"/>
          </p:nvPr>
        </p:nvSpPr>
        <p:spPr>
          <a:xfrm>
            <a:off x="304800" y="1752600"/>
            <a:ext cx="8534400" cy="3505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Point Source Pollution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Water pollution that can be traced to a specific origin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Nonpoint Source Pollution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Pollutants that enter bodies of water over large areas rather than being concentrated at a single point of entry </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Diffuse, but its cumulative effect is very large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Differentiated because one is easier to decrease than other</a:t>
            </a:r>
            <a:endParaRPr lang="en-IN"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19</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93171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761999"/>
          </a:xfrm>
        </p:spPr>
        <p:txBody>
          <a:bodyPr>
            <a:normAutofit/>
          </a:bodyPr>
          <a:lstStyle/>
          <a:p>
            <a:r>
              <a:rPr lang="en-US" altLang="en-US" b="1" dirty="0">
                <a:ea typeface="ＭＳ Ｐゴシック" panose="020B0600070205080204" pitchFamily="34" charset="-128"/>
              </a:rPr>
              <a:t>Coal Ash Spill in Dan River, V</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A, N</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C</a:t>
            </a:r>
            <a:endParaRPr lang="en-IN" b="1" dirty="0"/>
          </a:p>
        </p:txBody>
      </p:sp>
      <p:sp>
        <p:nvSpPr>
          <p:cNvPr id="3" name="Content Placeholder 2"/>
          <p:cNvSpPr>
            <a:spLocks noGrp="1"/>
          </p:cNvSpPr>
          <p:nvPr>
            <p:ph sz="quarter" idx="16"/>
          </p:nvPr>
        </p:nvSpPr>
        <p:spPr>
          <a:xfrm>
            <a:off x="304800" y="1752600"/>
            <a:ext cx="4114800" cy="4495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Jan 14, 2014- 30,000 gallons of coal ash into Dan River</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Coal ash (fly ash) – solids left over after coal is burned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Contains toxic and radioactive chemicals, heavy metals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50miles upriver of major reservoir (right)</a:t>
            </a:r>
            <a:endParaRPr lang="en-IN" dirty="0">
              <a:latin typeface="Calibri" panose="020F0502020204030204" pitchFamily="34" charset="0"/>
              <a:cs typeface="Calibri" panose="020F0502020204030204" pitchFamily="34" charset="0"/>
            </a:endParaRPr>
          </a:p>
        </p:txBody>
      </p:sp>
      <p:pic>
        <p:nvPicPr>
          <p:cNvPr id="7" name="Content Placeholder 6" descr="A photo of a coal ash spill on top of water. A thin film floats on the surface of the water. Brian Williams/Dan River Basin Association"/>
          <p:cNvPicPr>
            <a:picLocks noGrp="1" noChangeAspect="1"/>
          </p:cNvPicPr>
          <p:nvPr>
            <p:ph sz="quarter" idx="17"/>
          </p:nvPr>
        </p:nvPicPr>
        <p:blipFill>
          <a:blip r:embed="rId2"/>
          <a:stretch>
            <a:fillRect/>
          </a:stretch>
        </p:blipFill>
        <p:spPr>
          <a:xfrm>
            <a:off x="4495800" y="2209800"/>
            <a:ext cx="4526280" cy="3536156"/>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881523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Water Pollution from Agriculture</a:t>
            </a:r>
            <a:endParaRPr lang="en-IN" b="1" dirty="0"/>
          </a:p>
        </p:txBody>
      </p:sp>
      <p:sp>
        <p:nvSpPr>
          <p:cNvPr id="3" name="Content Placeholder 2"/>
          <p:cNvSpPr>
            <a:spLocks noGrp="1"/>
          </p:cNvSpPr>
          <p:nvPr>
            <p:ph sz="quarter" idx="16"/>
          </p:nvPr>
        </p:nvSpPr>
        <p:spPr>
          <a:xfrm>
            <a:off x="304800" y="1752600"/>
            <a:ext cx="8534400" cy="2743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Agriculture is leading source of water pollution in U.S.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Animal wastes and plant residues have high B</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Chemical pesticides can leach into groundwater</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Almost all streams and rivers are polluted with agricultural pesticides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72% of water pollution in rivers is from agriculture</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20</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030204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ea typeface="ＭＳ Ｐゴシック" panose="020B0600070205080204" pitchFamily="34" charset="-128"/>
              </a:rPr>
              <a:t>Municipal Water Pollution</a:t>
            </a:r>
            <a:endParaRPr lang="en-IN" b="1" dirty="0"/>
          </a:p>
        </p:txBody>
      </p:sp>
      <p:sp>
        <p:nvSpPr>
          <p:cNvPr id="3" name="Content Placeholder 2"/>
          <p:cNvSpPr>
            <a:spLocks noGrp="1"/>
          </p:cNvSpPr>
          <p:nvPr>
            <p:ph sz="quarter" idx="16"/>
          </p:nvPr>
        </p:nvSpPr>
        <p:spPr>
          <a:xfrm>
            <a:off x="304800" y="1600200"/>
            <a:ext cx="8534400" cy="44196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Sewage treatment is point source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Urban runoff is nonpoint source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Many cities have combined sewer systems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Human and industrial wastes combined before sent to waste water treatment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Infrastructure is old and processing can be backed up causing overflows into rivers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High rainfalls also overflow sewers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Combined sewer overflows into nearby waters without being treated (untreated sewage)</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21</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7634229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Urban Runoff</a:t>
            </a:r>
            <a:endParaRPr lang="en-IN" b="1" dirty="0"/>
          </a:p>
        </p:txBody>
      </p:sp>
      <p:pic>
        <p:nvPicPr>
          <p:cNvPr id="6" name="Content Placeholder 5" descr="A diagram shows urban runoff from homes to storm drains to streams via the following. Zinc from weathering of aging pipes and gutters, lead from corroded plumbing materials. Copper from auto brake linings, worn pipes and fittings, asbestos from roofing materials, cement. Used motor oil, hydrocarbons from vehicle exhaust. Organic wastes, garbage, animal droppings, leaves and grass clippings. Pesticides, nitrogen, and phosphorus from lawn and garden fertilizers."/>
          <p:cNvPicPr>
            <a:picLocks noGrp="1" noChangeAspect="1"/>
          </p:cNvPicPr>
          <p:nvPr>
            <p:ph sz="quarter" idx="16"/>
          </p:nvPr>
        </p:nvPicPr>
        <p:blipFill>
          <a:blip r:embed="rId2"/>
          <a:stretch>
            <a:fillRect/>
          </a:stretch>
        </p:blipFill>
        <p:spPr>
          <a:xfrm>
            <a:off x="2469409" y="1568450"/>
            <a:ext cx="4205182" cy="460375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22</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2659761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685799"/>
          </a:xfrm>
        </p:spPr>
        <p:txBody>
          <a:bodyPr>
            <a:normAutofit/>
          </a:bodyPr>
          <a:lstStyle/>
          <a:p>
            <a:r>
              <a:rPr lang="en-US" altLang="en-US" b="1" dirty="0">
                <a:ea typeface="ＭＳ Ｐゴシック" panose="020B0600070205080204" pitchFamily="34" charset="-128"/>
              </a:rPr>
              <a:t>Industrial Wastes in Water</a:t>
            </a:r>
            <a:endParaRPr lang="en-IN" b="1" dirty="0"/>
          </a:p>
        </p:txBody>
      </p:sp>
      <p:sp>
        <p:nvSpPr>
          <p:cNvPr id="3" name="Content Placeholder 2"/>
          <p:cNvSpPr>
            <a:spLocks noGrp="1"/>
          </p:cNvSpPr>
          <p:nvPr>
            <p:ph sz="quarter" idx="16"/>
          </p:nvPr>
        </p:nvSpPr>
        <p:spPr>
          <a:xfrm>
            <a:off x="304800" y="1752600"/>
            <a:ext cx="8534400" cy="2209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Different industries generate different pollutants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Food processing plants - high B</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Paper mills - High B</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 and toxic compounds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Many industries recover toxins before they go into the waste stream</a:t>
            </a:r>
            <a:endParaRPr lang="en-IN"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23</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4445255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1"/>
            <a:ext cx="8686800" cy="761999"/>
          </a:xfrm>
        </p:spPr>
        <p:txBody>
          <a:bodyPr>
            <a:noAutofit/>
          </a:bodyPr>
          <a:lstStyle/>
          <a:p>
            <a:r>
              <a:rPr lang="en-US" altLang="en-US" b="1" dirty="0">
                <a:ea typeface="ＭＳ Ｐゴシック" panose="020B0600070205080204" pitchFamily="34" charset="-128"/>
              </a:rPr>
              <a:t>Sources of Synthetic Pollutants in Water</a:t>
            </a:r>
            <a:endParaRPr lang="en-IN" b="1" dirty="0"/>
          </a:p>
        </p:txBody>
      </p:sp>
      <p:sp>
        <p:nvSpPr>
          <p:cNvPr id="3" name="Content Placeholder 2"/>
          <p:cNvSpPr>
            <a:spLocks noGrp="1"/>
          </p:cNvSpPr>
          <p:nvPr>
            <p:ph sz="quarter" idx="16"/>
          </p:nvPr>
        </p:nvSpPr>
        <p:spPr>
          <a:xfrm>
            <a:off x="304800" y="1524000"/>
            <a:ext cx="8534400" cy="1752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What other synthetic chemicals besides those listed here might wash into municipal sewers?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Green Chemistry – designed to reduce, halt use, and production of hazardous chemicals</a:t>
            </a:r>
            <a:endParaRPr lang="en-IN" dirty="0"/>
          </a:p>
        </p:txBody>
      </p:sp>
      <p:pic>
        <p:nvPicPr>
          <p:cNvPr id="7" name="Content Placeholder 6" descr="A diagram shows the sources of synthetic pollutants in water as follows. Pulp mills release colored lignin fragments and organochlorines. Farms release herbicides, insecticides, animal waste, and medicines. Sewers release dyes, cosmetics, and drugs."/>
          <p:cNvPicPr>
            <a:picLocks noGrp="1" noChangeAspect="1"/>
          </p:cNvPicPr>
          <p:nvPr>
            <p:ph sz="quarter" idx="17"/>
          </p:nvPr>
        </p:nvPicPr>
        <p:blipFill>
          <a:blip r:embed="rId2"/>
          <a:stretch>
            <a:fillRect/>
          </a:stretch>
        </p:blipFill>
        <p:spPr>
          <a:xfrm>
            <a:off x="2133600" y="3505200"/>
            <a:ext cx="4525457" cy="256598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24</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9051145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b="1" dirty="0">
                <a:ea typeface="ＭＳ Ｐゴシック" panose="020B0600070205080204" pitchFamily="34" charset="-128"/>
              </a:rPr>
              <a:t>Groundwater Pollution</a:t>
            </a:r>
            <a:endParaRPr lang="en-IN" b="1" dirty="0"/>
          </a:p>
        </p:txBody>
      </p:sp>
      <p:sp>
        <p:nvSpPr>
          <p:cNvPr id="3" name="Content Placeholder 2"/>
          <p:cNvSpPr>
            <a:spLocks noGrp="1"/>
          </p:cNvSpPr>
          <p:nvPr>
            <p:ph sz="quarter" idx="16"/>
          </p:nvPr>
        </p:nvSpPr>
        <p:spPr>
          <a:xfrm>
            <a:off x="304800" y="1752600"/>
            <a:ext cx="304800" cy="533400"/>
          </a:xfrm>
        </p:spPr>
        <p:txBody>
          <a:bodyPr/>
          <a:lstStyle/>
          <a:p>
            <a:pPr marL="291600" indent="-291600">
              <a:buClr>
                <a:schemeClr val="accent2"/>
              </a:buClr>
              <a:buFont typeface="Arial" panose="020B0604020202020204" pitchFamily="34" charset="0"/>
              <a:buChar char="•"/>
            </a:pPr>
            <a:r>
              <a:rPr lang="en-IN" dirty="0"/>
              <a:t> </a:t>
            </a:r>
          </a:p>
        </p:txBody>
      </p:sp>
      <p:graphicFrame>
        <p:nvGraphicFramePr>
          <p:cNvPr id="12" name="Content Placeholder 11" descr="approximately 50%"/>
          <p:cNvGraphicFramePr>
            <a:graphicFrameLocks noGrp="1" noChangeAspect="1"/>
          </p:cNvGraphicFramePr>
          <p:nvPr>
            <p:ph sz="quarter" idx="18"/>
            <p:extLst>
              <p:ext uri="{D42A27DB-BD31-4B8C-83A1-F6EECF244321}">
                <p14:modId xmlns:p14="http://schemas.microsoft.com/office/powerpoint/2010/main" val="140499771"/>
              </p:ext>
            </p:extLst>
          </p:nvPr>
        </p:nvGraphicFramePr>
        <p:xfrm>
          <a:off x="638789" y="1770807"/>
          <a:ext cx="988215" cy="389298"/>
        </p:xfrm>
        <a:graphic>
          <a:graphicData uri="http://schemas.openxmlformats.org/presentationml/2006/ole">
            <mc:AlternateContent xmlns:mc="http://schemas.openxmlformats.org/markup-compatibility/2006">
              <mc:Choice xmlns:v="urn:schemas-microsoft-com:vml" Requires="v">
                <p:oleObj spid="_x0000_s1088" name="Equation" r:id="rId3" imgW="419040" imgH="164880" progId="Equation.DSMT4">
                  <p:embed/>
                </p:oleObj>
              </mc:Choice>
              <mc:Fallback>
                <p:oleObj name="Equation" r:id="rId3" imgW="419040" imgH="164880" progId="Equation.DSMT4">
                  <p:embed/>
                  <p:pic>
                    <p:nvPicPr>
                      <p:cNvPr id="0" name=""/>
                      <p:cNvPicPr/>
                      <p:nvPr/>
                    </p:nvPicPr>
                    <p:blipFill>
                      <a:blip r:embed="rId4"/>
                      <a:stretch>
                        <a:fillRect/>
                      </a:stretch>
                    </p:blipFill>
                    <p:spPr>
                      <a:xfrm>
                        <a:off x="638789" y="1770807"/>
                        <a:ext cx="988215" cy="389298"/>
                      </a:xfrm>
                      <a:prstGeom prst="rect">
                        <a:avLst/>
                      </a:prstGeom>
                    </p:spPr>
                  </p:pic>
                </p:oleObj>
              </mc:Fallback>
            </mc:AlternateContent>
          </a:graphicData>
        </a:graphic>
      </p:graphicFrame>
      <p:sp>
        <p:nvSpPr>
          <p:cNvPr id="13" name="Content Placeholder 12"/>
          <p:cNvSpPr>
            <a:spLocks noGrp="1"/>
          </p:cNvSpPr>
          <p:nvPr>
            <p:ph sz="quarter" idx="19"/>
          </p:nvPr>
        </p:nvSpPr>
        <p:spPr>
          <a:xfrm>
            <a:off x="1656522" y="1766819"/>
            <a:ext cx="7318131" cy="383347"/>
          </a:xfrm>
        </p:spPr>
        <p:txBody>
          <a:bodyPr/>
          <a:lstStyle/>
          <a:p>
            <a:r>
              <a:rPr lang="en-US" altLang="en-US" sz="2400" dirty="0">
                <a:ea typeface="ＭＳ Ｐゴシック" panose="020B0600070205080204" pitchFamily="34" charset="-128"/>
              </a:rPr>
              <a:t>of U.S. residents obtain drinking water from groundwater</a:t>
            </a:r>
            <a:endParaRPr lang="en-IN" sz="2400" dirty="0"/>
          </a:p>
        </p:txBody>
      </p:sp>
      <p:pic>
        <p:nvPicPr>
          <p:cNvPr id="11" name="Content Placeholder 10" descr="Illustrated cross-section diagram shows sources of groundwater contamination. Nitrates and pesticides seep into ground. Deep well injection of hazardous wastes. Leaking underground storage tank. Leakage from corrosion of casing. Septic tank discharge. Sewer leakage. Leakage in torn plastic liner from landfills and hazardous waste ponds. Volatile hazardous wastes evaporate and disperse in the environment while precipitation puts air pollutants on land."/>
          <p:cNvPicPr>
            <a:picLocks noGrp="1" noChangeAspect="1"/>
          </p:cNvPicPr>
          <p:nvPr>
            <p:ph sz="quarter" idx="17"/>
          </p:nvPr>
        </p:nvPicPr>
        <p:blipFill>
          <a:blip r:embed="rId5"/>
          <a:stretch>
            <a:fillRect/>
          </a:stretch>
        </p:blipFill>
        <p:spPr>
          <a:xfrm>
            <a:off x="1752600" y="2514600"/>
            <a:ext cx="5516798" cy="3588451"/>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25</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523087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Ganges River in India</a:t>
            </a:r>
            <a:endParaRPr lang="en-IN" b="1" dirty="0"/>
          </a:p>
        </p:txBody>
      </p:sp>
      <p:sp>
        <p:nvSpPr>
          <p:cNvPr id="3" name="Content Placeholder 2"/>
          <p:cNvSpPr>
            <a:spLocks noGrp="1"/>
          </p:cNvSpPr>
          <p:nvPr>
            <p:ph sz="quarter" idx="16"/>
          </p:nvPr>
        </p:nvSpPr>
        <p:spPr>
          <a:xfrm>
            <a:off x="304799" y="1752600"/>
            <a:ext cx="5029201" cy="41910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Used for bathing and washing clothing</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Untreated sewage and industrial waste discharged into river</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(19</a:t>
            </a:r>
            <a:r>
              <a:rPr lang="en-US" altLang="en-US" sz="100" dirty="0">
                <a:ea typeface="ＭＳ Ｐゴシック" panose="020B0600070205080204" pitchFamily="34" charset="-128"/>
              </a:rPr>
              <a:t> </a:t>
            </a:r>
            <a:r>
              <a:rPr lang="en-US" altLang="en-US" dirty="0">
                <a:ea typeface="ＭＳ Ｐゴシック" panose="020B0600070205080204" pitchFamily="34" charset="-128"/>
              </a:rPr>
              <a:t>85) Ganga Action Plan initiated by government</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Minimal progress</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Construction of 29 sewage treatment plants</a:t>
            </a:r>
            <a:endParaRPr lang="en-IN" sz="2600" dirty="0"/>
          </a:p>
        </p:txBody>
      </p:sp>
      <p:pic>
        <p:nvPicPr>
          <p:cNvPr id="7" name="Content Placeholder 6" descr="A photo. People bathe and wash clothes in a river. © Jose Fuste Raga/Age Fotostock"/>
          <p:cNvPicPr>
            <a:picLocks noGrp="1" noChangeAspect="1"/>
          </p:cNvPicPr>
          <p:nvPr>
            <p:ph sz="quarter" idx="17"/>
          </p:nvPr>
        </p:nvPicPr>
        <p:blipFill>
          <a:blip r:embed="rId2"/>
          <a:stretch>
            <a:fillRect/>
          </a:stretch>
        </p:blipFill>
        <p:spPr>
          <a:xfrm>
            <a:off x="5883904" y="1546225"/>
            <a:ext cx="2982629" cy="460375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26</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0834391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Cholera in Sub-Saharan Africa</a:t>
            </a:r>
            <a:endParaRPr lang="en-IN" b="1" dirty="0"/>
          </a:p>
        </p:txBody>
      </p:sp>
      <p:sp>
        <p:nvSpPr>
          <p:cNvPr id="3" name="Content Placeholder 2"/>
          <p:cNvSpPr>
            <a:spLocks noGrp="1"/>
          </p:cNvSpPr>
          <p:nvPr>
            <p:ph sz="quarter" idx="16"/>
          </p:nvPr>
        </p:nvSpPr>
        <p:spPr>
          <a:xfrm>
            <a:off x="304800" y="1752600"/>
            <a:ext cx="8534400" cy="3048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Cholera causes severe diarrhea and dehydration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Death may occur in 18 hours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Zimbabwe cholera outbreak (2008-2010)</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4000 deaths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100,000 cases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Outbreak exacerbated by extreme poverty and food shortages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27</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932662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Purification of Drinking Water</a:t>
            </a:r>
            <a:endParaRPr lang="en-IN" b="1" dirty="0"/>
          </a:p>
        </p:txBody>
      </p:sp>
      <p:pic>
        <p:nvPicPr>
          <p:cNvPr id="6" name="Content Placeholder 5" descr="Four photos show water treatment for municipal use in four steps. Step 1. The water supply for a town may be stored in a reservoir or obtained from groundwater. Step 2. The water is treated before use. Step 3. After use, municipal sewer lines collect the wastewater. Step 4. The quality of the wastewater is fully or partially restored by sewage treatment before the treated effluent is dispersed into a nearby body of water."/>
          <p:cNvPicPr>
            <a:picLocks noGrp="1" noChangeAspect="1"/>
          </p:cNvPicPr>
          <p:nvPr>
            <p:ph sz="quarter" idx="16"/>
          </p:nvPr>
        </p:nvPicPr>
        <p:blipFill>
          <a:blip r:embed="rId2"/>
          <a:stretch>
            <a:fillRect/>
          </a:stretch>
        </p:blipFill>
        <p:spPr>
          <a:xfrm>
            <a:off x="381000" y="1905000"/>
            <a:ext cx="8279086" cy="4017612"/>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409146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Drinking Water Treatment</a:t>
            </a:r>
            <a:endParaRPr lang="en-IN" b="1" dirty="0"/>
          </a:p>
        </p:txBody>
      </p:sp>
      <p:sp>
        <p:nvSpPr>
          <p:cNvPr id="3" name="Content Placeholder 2"/>
          <p:cNvSpPr>
            <a:spLocks noGrp="1"/>
          </p:cNvSpPr>
          <p:nvPr>
            <p:ph sz="quarter" idx="16"/>
          </p:nvPr>
        </p:nvSpPr>
        <p:spPr>
          <a:xfrm>
            <a:off x="304800" y="1752600"/>
            <a:ext cx="8534400" cy="3429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 U.S., most municipal water supplies are treated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Steps: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Collected from water supply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Treated water distributed to customers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After water use, sewer lines bring sewage to treatment plant</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Sewage treated at treatment plant to restore (partially) water for dispersion into nearby waterbody</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29</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881371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Water Pollution</a:t>
            </a:r>
            <a:endParaRPr lang="en-IN" b="1" dirty="0"/>
          </a:p>
        </p:txBody>
      </p:sp>
      <p:sp>
        <p:nvSpPr>
          <p:cNvPr id="3" name="Content Placeholder 2"/>
          <p:cNvSpPr>
            <a:spLocks noGrp="1"/>
          </p:cNvSpPr>
          <p:nvPr>
            <p:ph sz="quarter" idx="16"/>
          </p:nvPr>
        </p:nvSpPr>
        <p:spPr>
          <a:xfrm>
            <a:off x="304800" y="1752600"/>
            <a:ext cx="8534400" cy="3733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Any physical or chemical change in water that adversely affects the health of humans and other organisms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Eight categories of pollutants (many overlaps among categories)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Sewage, disease-causing agents, sediment pollution, inorganic plant and algal nutrients, organic compounds, inorganic chemicals, radioactive substances, and thermal pollution</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6630245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Chlorine and Fluoridation</a:t>
            </a:r>
            <a:endParaRPr lang="en-IN" b="1" dirty="0"/>
          </a:p>
        </p:txBody>
      </p:sp>
      <p:sp>
        <p:nvSpPr>
          <p:cNvPr id="3" name="Content Placeholder 2"/>
          <p:cNvSpPr>
            <a:spLocks noGrp="1"/>
          </p:cNvSpPr>
          <p:nvPr>
            <p:ph sz="quarter" idx="16"/>
          </p:nvPr>
        </p:nvSpPr>
        <p:spPr>
          <a:xfrm>
            <a:off x="304800" y="1676400"/>
            <a:ext cx="8534400" cy="4495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Chlorine Dilemma – water treatment strategy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Chlorine byproducts are linked to incidents of cancer, miscarriages, and birth defects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Peru stopped using chlorine because of effects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Result - huge cholera epidemic that infected 300,000 people (19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91)</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Fluoridation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70% of U.S. drinking water is fluoridated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Prevents tooth decay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Once believed to be linked to cancer, kidney disease - current studies do not show this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30</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79549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Municipal Sewage Treatment</a:t>
            </a:r>
            <a:endParaRPr lang="en-IN" b="1" dirty="0"/>
          </a:p>
        </p:txBody>
      </p:sp>
      <p:sp>
        <p:nvSpPr>
          <p:cNvPr id="3" name="Content Placeholder 2"/>
          <p:cNvSpPr>
            <a:spLocks noGrp="1"/>
          </p:cNvSpPr>
          <p:nvPr>
            <p:ph sz="quarter" idx="16"/>
          </p:nvPr>
        </p:nvSpPr>
        <p:spPr>
          <a:xfrm>
            <a:off x="304800" y="1752600"/>
            <a:ext cx="8534400" cy="3962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Primary treatment</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Removing suspended and floating particles by mechanical processes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Secondary treatment</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Treating wastewater biologically to decompose suspended organic material; reduces B</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Primary and secondary sludge </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Solids remaining after sewage treatment has been completed</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31</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5990239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Septic Tank System</a:t>
            </a:r>
            <a:endParaRPr lang="en-IN" b="1" dirty="0"/>
          </a:p>
        </p:txBody>
      </p:sp>
      <p:sp>
        <p:nvSpPr>
          <p:cNvPr id="3" name="Content Placeholder 2"/>
          <p:cNvSpPr>
            <a:spLocks noGrp="1"/>
          </p:cNvSpPr>
          <p:nvPr>
            <p:ph sz="quarter" idx="16"/>
          </p:nvPr>
        </p:nvSpPr>
        <p:spPr>
          <a:xfrm>
            <a:off x="304800" y="1676400"/>
            <a:ext cx="8534400" cy="1295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Works much like primary treatment </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Sewage from the house is piped to the septic tank</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Particles settle to the bottom</a:t>
            </a:r>
            <a:endParaRPr lang="en-IN" sz="2600" dirty="0">
              <a:latin typeface="Calibri" panose="020F0502020204030204" pitchFamily="34" charset="0"/>
              <a:cs typeface="Calibri" panose="020F0502020204030204" pitchFamily="34" charset="0"/>
            </a:endParaRPr>
          </a:p>
        </p:txBody>
      </p:sp>
      <p:pic>
        <p:nvPicPr>
          <p:cNvPr id="7" name="Content Placeholder 6" descr="A diagram shows a septic tank inside of which are layers of sludge, wastewater and scum, an inlet for household sewage, and an outlet for treated wastewater which goes through a drain field. A manhole cover over the septic tank is used for cleanout."/>
          <p:cNvPicPr>
            <a:picLocks noGrp="1" noChangeAspect="1"/>
          </p:cNvPicPr>
          <p:nvPr>
            <p:ph sz="quarter" idx="17"/>
          </p:nvPr>
        </p:nvPicPr>
        <p:blipFill>
          <a:blip r:embed="rId2"/>
          <a:stretch>
            <a:fillRect/>
          </a:stretch>
        </p:blipFill>
        <p:spPr>
          <a:xfrm>
            <a:off x="609600" y="3135471"/>
            <a:ext cx="7670004" cy="310483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32</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0825733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Septic Drain Field</a:t>
            </a:r>
            <a:endParaRPr lang="en-IN" b="1" dirty="0"/>
          </a:p>
        </p:txBody>
      </p:sp>
      <p:sp>
        <p:nvSpPr>
          <p:cNvPr id="3" name="Content Placeholder 2"/>
          <p:cNvSpPr>
            <a:spLocks noGrp="1"/>
          </p:cNvSpPr>
          <p:nvPr>
            <p:ph sz="quarter" idx="16"/>
          </p:nvPr>
        </p:nvSpPr>
        <p:spPr>
          <a:xfrm>
            <a:off x="304800" y="1676400"/>
            <a:ext cx="8534400" cy="141605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Wastewater containing suspended organic and inorganic material flows into the drain field </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Gradually seeps into the soil</a:t>
            </a:r>
            <a:endParaRPr lang="en-IN" dirty="0"/>
          </a:p>
        </p:txBody>
      </p:sp>
      <p:pic>
        <p:nvPicPr>
          <p:cNvPr id="7" name="Content Placeholder 6" descr="A diagram shows parts of a septic drain field. Materials flow from the house to a septic tank. The septic tank is followed by a non perforated pipe which branches in to 3 pipes, making up a drain field filled with gravel or crushed stone into perforated pipes."/>
          <p:cNvPicPr>
            <a:picLocks noGrp="1" noChangeAspect="1"/>
          </p:cNvPicPr>
          <p:nvPr>
            <p:ph sz="quarter" idx="17"/>
          </p:nvPr>
        </p:nvPicPr>
        <p:blipFill>
          <a:blip r:embed="rId2"/>
          <a:stretch>
            <a:fillRect/>
          </a:stretch>
        </p:blipFill>
        <p:spPr>
          <a:xfrm>
            <a:off x="363133" y="3413053"/>
            <a:ext cx="8505884" cy="274969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33</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3701255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Laws Controlling Water Pollution</a:t>
            </a:r>
            <a:endParaRPr lang="en-IN" b="1" dirty="0"/>
          </a:p>
        </p:txBody>
      </p:sp>
      <p:sp>
        <p:nvSpPr>
          <p:cNvPr id="3" name="Content Placeholder 2"/>
          <p:cNvSpPr>
            <a:spLocks noGrp="1"/>
          </p:cNvSpPr>
          <p:nvPr>
            <p:ph sz="quarter" idx="16"/>
          </p:nvPr>
        </p:nvSpPr>
        <p:spPr>
          <a:xfrm>
            <a:off x="304800" y="1752600"/>
            <a:ext cx="8534400" cy="3200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Citizen watchdogs monitor pollution</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Safe Drinking Water Act (19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74)</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Set uniform federal standards for drinking water including maximum contaminant level</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Clean Water Act (19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72)</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 sets up and monitors National Emissions Limitations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Effectively improved water quality from point sources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34</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2582259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685799"/>
          </a:xfrm>
        </p:spPr>
        <p:txBody>
          <a:bodyPr>
            <a:normAutofit/>
          </a:bodyPr>
          <a:lstStyle/>
          <a:p>
            <a:r>
              <a:rPr lang="en-US" altLang="en-US" b="1" dirty="0">
                <a:ea typeface="ＭＳ Ｐゴシック" panose="020B0600070205080204" pitchFamily="34" charset="-128"/>
              </a:rPr>
              <a:t>Clean Water Act</a:t>
            </a:r>
            <a:endParaRPr lang="en-IN" b="1" dirty="0"/>
          </a:p>
        </p:txBody>
      </p:sp>
      <p:sp>
        <p:nvSpPr>
          <p:cNvPr id="3" name="Content Placeholder 2"/>
          <p:cNvSpPr>
            <a:spLocks noGrp="1"/>
          </p:cNvSpPr>
          <p:nvPr>
            <p:ph sz="quarter" idx="16"/>
          </p:nvPr>
        </p:nvSpPr>
        <p:spPr>
          <a:xfrm>
            <a:off x="304800" y="1524000"/>
            <a:ext cx="8686800" cy="4648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Originally passed in 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72</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Amended and renamed in 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77</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Amended again 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81, 19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87</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Point source polluters must obtain permits from National Pollutant Discharge Elimination System (N</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P</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D</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E</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In order to discharge untreated wastewater</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To protect groundwater - Resource, Conservation and Recovery Act</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Deals with storage of hazardous wastes and helps prevent groundwater contamination</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35</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128505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Sewage</a:t>
            </a:r>
            <a:endParaRPr lang="en-IN" b="1" dirty="0"/>
          </a:p>
        </p:txBody>
      </p:sp>
      <p:sp>
        <p:nvSpPr>
          <p:cNvPr id="3" name="Content Placeholder 2"/>
          <p:cNvSpPr>
            <a:spLocks noGrp="1"/>
          </p:cNvSpPr>
          <p:nvPr>
            <p:ph sz="quarter" idx="16"/>
          </p:nvPr>
        </p:nvSpPr>
        <p:spPr>
          <a:xfrm>
            <a:off x="304800" y="1752600"/>
            <a:ext cx="8534400" cy="3810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The release of wastewater from drains or sewers (contains disease-causing agents)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Causes two (2) serious problems: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Enrichment- fertilization of water by high levels nitrogen and phosphorus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Increase in Biological Oxygen Demand (B</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 - Amount of oxygen needed by microorganisms to decompose biological wastes (cellular respiration)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As B</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D increases, Dissolved Oxygen (D</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 decreases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4</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872002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Sewage Spill Effect on D</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O and B</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O</a:t>
            </a:r>
            <a:r>
              <a:rPr lang="en-US" altLang="en-US" sz="100" b="1" dirty="0">
                <a:ea typeface="ＭＳ Ｐゴシック" panose="020B0600070205080204" pitchFamily="34" charset="-128"/>
              </a:rPr>
              <a:t> </a:t>
            </a:r>
            <a:r>
              <a:rPr lang="en-US" altLang="en-US" b="1" dirty="0">
                <a:ea typeface="ＭＳ Ｐゴシック" panose="020B0600070205080204" pitchFamily="34" charset="-128"/>
              </a:rPr>
              <a:t>D</a:t>
            </a:r>
            <a:endParaRPr lang="en-IN" b="1" dirty="0"/>
          </a:p>
        </p:txBody>
      </p:sp>
      <p:pic>
        <p:nvPicPr>
          <p:cNvPr id="6" name="Content Placeholder 5" descr="A line graph illustrates the sewage spill effect on D O and B O D in distance downstream from sewage spill in kilometers ranging from 0 to 150 in increments of 25 versus concentration in m g dissolved O 2 slash L water. B O D descends from roughly 25 at 0 kilometers to roughly 5 at 75 kilometers, reaching roughly 0 by 100 k m. Dissolved oxygen descends from 0 at roughly 10 concentration and ascends at roughly 75 k m, reaching 10 concentration level at roughly 150 k m. The fish kill zone includes 25 to 75 k m to roughly 3 level of concentration."/>
          <p:cNvPicPr>
            <a:picLocks noGrp="1" noChangeAspect="1"/>
          </p:cNvPicPr>
          <p:nvPr>
            <p:ph sz="quarter" idx="16"/>
          </p:nvPr>
        </p:nvPicPr>
        <p:blipFill>
          <a:blip r:embed="rId2"/>
          <a:stretch>
            <a:fillRect/>
          </a:stretch>
        </p:blipFill>
        <p:spPr>
          <a:xfrm>
            <a:off x="1934435" y="1600200"/>
            <a:ext cx="5275130" cy="460375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5</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010882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Many Waterbodies are Oligotrophic</a:t>
            </a:r>
            <a:endParaRPr lang="en-IN" b="1" dirty="0"/>
          </a:p>
        </p:txBody>
      </p:sp>
      <p:sp>
        <p:nvSpPr>
          <p:cNvPr id="3" name="Content Placeholder 2"/>
          <p:cNvSpPr>
            <a:spLocks noGrp="1"/>
          </p:cNvSpPr>
          <p:nvPr>
            <p:ph sz="quarter" idx="16"/>
          </p:nvPr>
        </p:nvSpPr>
        <p:spPr>
          <a:xfrm>
            <a:off x="228600" y="1752600"/>
            <a:ext cx="8610600" cy="914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Unenriched, clear water that supports small populations of aquatic organisms</a:t>
            </a:r>
            <a:endParaRPr lang="en-IN" dirty="0"/>
          </a:p>
        </p:txBody>
      </p:sp>
      <p:pic>
        <p:nvPicPr>
          <p:cNvPr id="8" name="Content Placeholder 7" descr="A diagram shows an oligotrophic lake with rock, gravel, or sand at the bottom. The oligotrophic lake includes the following. Low nutrient level, good light penetration, high dissolved oxygen, deep waters, low algal growth and suitable for cool water fish like smallmouth bass, lake trout, pike, sturgeon, and whitefish."/>
          <p:cNvPicPr>
            <a:picLocks noGrp="1" noChangeAspect="1"/>
          </p:cNvPicPr>
          <p:nvPr>
            <p:ph sz="quarter" idx="17"/>
          </p:nvPr>
        </p:nvPicPr>
        <p:blipFill>
          <a:blip r:embed="rId2"/>
          <a:stretch>
            <a:fillRect/>
          </a:stretch>
        </p:blipFill>
        <p:spPr>
          <a:xfrm>
            <a:off x="609600" y="2916163"/>
            <a:ext cx="3240828" cy="2997388"/>
          </a:xfrm>
          <a:prstGeom prst="rect">
            <a:avLst/>
          </a:prstGeom>
        </p:spPr>
      </p:pic>
      <p:pic>
        <p:nvPicPr>
          <p:cNvPr id="9" name="Content Placeholder 8" descr="A photo shows a small island floating in the middle of a lake. © Media Bakery"/>
          <p:cNvPicPr>
            <a:picLocks noGrp="1" noChangeAspect="1"/>
          </p:cNvPicPr>
          <p:nvPr>
            <p:ph sz="quarter" idx="18"/>
          </p:nvPr>
        </p:nvPicPr>
        <p:blipFill>
          <a:blip r:embed="rId3"/>
          <a:stretch>
            <a:fillRect/>
          </a:stretch>
        </p:blipFill>
        <p:spPr>
          <a:xfrm>
            <a:off x="4572000" y="2946212"/>
            <a:ext cx="4239329" cy="299738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6</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81644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1"/>
            <a:ext cx="8915400" cy="648379"/>
          </a:xfrm>
        </p:spPr>
        <p:txBody>
          <a:bodyPr>
            <a:noAutofit/>
          </a:bodyPr>
          <a:lstStyle/>
          <a:p>
            <a:r>
              <a:rPr lang="en-US" altLang="en-US" b="1" dirty="0">
                <a:ea typeface="ＭＳ Ｐゴシック" panose="020B0600070205080204" pitchFamily="34" charset="-128"/>
              </a:rPr>
              <a:t>Eutrophication is an Enrichment Problem</a:t>
            </a:r>
            <a:endParaRPr lang="en-IN" b="1" dirty="0"/>
          </a:p>
        </p:txBody>
      </p:sp>
      <p:sp>
        <p:nvSpPr>
          <p:cNvPr id="3" name="Content Placeholder 2"/>
          <p:cNvSpPr>
            <a:spLocks noGrp="1"/>
          </p:cNvSpPr>
          <p:nvPr>
            <p:ph sz="quarter" idx="16"/>
          </p:nvPr>
        </p:nvSpPr>
        <p:spPr>
          <a:xfrm>
            <a:off x="304800" y="1524000"/>
            <a:ext cx="8534400" cy="21336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Eutrophic</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Enrichment of waterbody by inorganic plant and algal nutrients, such as phosphorus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Artificial eutrophication (or cultural eutrophication) – over nourishment of nutrients due to human activities</a:t>
            </a:r>
            <a:endParaRPr lang="en-IN" dirty="0">
              <a:latin typeface="Calibri" panose="020F0502020204030204" pitchFamily="34" charset="0"/>
              <a:cs typeface="Calibri" panose="020F0502020204030204" pitchFamily="34" charset="0"/>
            </a:endParaRPr>
          </a:p>
        </p:txBody>
      </p:sp>
      <p:pic>
        <p:nvPicPr>
          <p:cNvPr id="8" name="Content Placeholder 7" descr="A diagram shows a eutrophic lake with silt, sand or clay bottom. The lake includes the following. High nutrient level, poor light penetration, low dissolved oxygen, shallow waters, high algal growth and suitable for warm water fish like carp, bullhead, and catfish."/>
          <p:cNvPicPr>
            <a:picLocks noGrp="1" noChangeAspect="1"/>
          </p:cNvPicPr>
          <p:nvPr>
            <p:ph sz="quarter" idx="17"/>
          </p:nvPr>
        </p:nvPicPr>
        <p:blipFill>
          <a:blip r:embed="rId2"/>
          <a:stretch>
            <a:fillRect/>
          </a:stretch>
        </p:blipFill>
        <p:spPr>
          <a:xfrm>
            <a:off x="838200" y="3771220"/>
            <a:ext cx="2684430" cy="2477180"/>
          </a:xfrm>
          <a:prstGeom prst="rect">
            <a:avLst/>
          </a:prstGeom>
        </p:spPr>
      </p:pic>
      <p:pic>
        <p:nvPicPr>
          <p:cNvPr id="9" name="Content Placeholder 8" descr="A photo features a lake covered in algae. The lake is surrounded by trees. Michael P. Gadomski/Science Source"/>
          <p:cNvPicPr>
            <a:picLocks noGrp="1" noChangeAspect="1"/>
          </p:cNvPicPr>
          <p:nvPr>
            <p:ph sz="quarter" idx="18"/>
          </p:nvPr>
        </p:nvPicPr>
        <p:blipFill>
          <a:blip r:embed="rId3"/>
          <a:stretch>
            <a:fillRect/>
          </a:stretch>
        </p:blipFill>
        <p:spPr>
          <a:xfrm>
            <a:off x="4862434" y="3771220"/>
            <a:ext cx="3526828" cy="2477180"/>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7</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752497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Disease-Causing Agents</a:t>
            </a:r>
            <a:endParaRPr lang="en-IN" b="1" dirty="0"/>
          </a:p>
        </p:txBody>
      </p:sp>
      <p:sp>
        <p:nvSpPr>
          <p:cNvPr id="3" name="Content Placeholder 2"/>
          <p:cNvSpPr>
            <a:spLocks noGrp="1"/>
          </p:cNvSpPr>
          <p:nvPr>
            <p:ph sz="quarter" idx="16"/>
          </p:nvPr>
        </p:nvSpPr>
        <p:spPr>
          <a:xfrm>
            <a:off x="304800" y="1752600"/>
            <a:ext cx="85344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Infectious organisms that cause diseases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Originate in the wastes of infected individuals </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Enter water through sewage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Common: parasitic worms, bacterial, and viral diseases of animals and people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Ex: typhoid, cholera, bacterial dysentery, polio, and infectious hepatitis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93) Cryptosporidium contaminated water in Milwaukee area; 370,000 developed diarrhea</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Largest outbreak in U.S.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645544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641349"/>
          </a:xfrm>
        </p:spPr>
        <p:txBody>
          <a:bodyPr>
            <a:normAutofit/>
          </a:bodyPr>
          <a:lstStyle/>
          <a:p>
            <a:r>
              <a:rPr lang="en-US" altLang="en-US" sz="3600" b="1" dirty="0">
                <a:ea typeface="ＭＳ Ｐゴシック" panose="020B0600070205080204" pitchFamily="34" charset="-128"/>
              </a:rPr>
              <a:t>Some Human Disease-Causing Agents </a:t>
            </a:r>
            <a:r>
              <a:rPr lang="en-US" altLang="en-US" sz="2400" dirty="0">
                <a:ea typeface="ＭＳ Ｐゴシック" panose="020B0600070205080204" pitchFamily="34" charset="-128"/>
              </a:rPr>
              <a:t>(1 of 2)</a:t>
            </a:r>
            <a:endParaRPr lang="en-IN" sz="2400" dirty="0"/>
          </a:p>
        </p:txBody>
      </p:sp>
      <p:sp>
        <p:nvSpPr>
          <p:cNvPr id="7" name="Content Placeholder 6"/>
          <p:cNvSpPr>
            <a:spLocks noGrp="1"/>
          </p:cNvSpPr>
          <p:nvPr>
            <p:ph sz="quarter" idx="16"/>
          </p:nvPr>
        </p:nvSpPr>
        <p:spPr>
          <a:xfrm>
            <a:off x="304800" y="1481594"/>
            <a:ext cx="8534400" cy="347206"/>
          </a:xfrm>
        </p:spPr>
        <p:txBody>
          <a:bodyPr/>
          <a:lstStyle/>
          <a:p>
            <a:r>
              <a:rPr lang="en-IN" sz="2400" b="1" dirty="0"/>
              <a:t>Table 21.1 </a:t>
            </a:r>
            <a:r>
              <a:rPr lang="en-IN" sz="2400" dirty="0"/>
              <a:t>Some Human Diseases Transmitted by Polluted Water</a:t>
            </a:r>
          </a:p>
        </p:txBody>
      </p:sp>
      <p:graphicFrame>
        <p:nvGraphicFramePr>
          <p:cNvPr id="9" name="Content Placeholder 8" descr="Table is accessible to screenreaders"/>
          <p:cNvGraphicFramePr>
            <a:graphicFrameLocks noGrp="1"/>
          </p:cNvGraphicFramePr>
          <p:nvPr>
            <p:ph sz="quarter" idx="17"/>
            <p:extLst>
              <p:ext uri="{D42A27DB-BD31-4B8C-83A1-F6EECF244321}">
                <p14:modId xmlns:p14="http://schemas.microsoft.com/office/powerpoint/2010/main" val="3322165136"/>
              </p:ext>
            </p:extLst>
          </p:nvPr>
        </p:nvGraphicFramePr>
        <p:xfrm>
          <a:off x="381000" y="1981200"/>
          <a:ext cx="8534400" cy="420624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3096557571"/>
                    </a:ext>
                  </a:extLst>
                </a:gridCol>
                <a:gridCol w="1600200">
                  <a:extLst>
                    <a:ext uri="{9D8B030D-6E8A-4147-A177-3AD203B41FA5}">
                      <a16:colId xmlns:a16="http://schemas.microsoft.com/office/drawing/2014/main" val="3794410271"/>
                    </a:ext>
                  </a:extLst>
                </a:gridCol>
                <a:gridCol w="1219200">
                  <a:extLst>
                    <a:ext uri="{9D8B030D-6E8A-4147-A177-3AD203B41FA5}">
                      <a16:colId xmlns:a16="http://schemas.microsoft.com/office/drawing/2014/main" val="3055372579"/>
                    </a:ext>
                  </a:extLst>
                </a:gridCol>
                <a:gridCol w="4495800">
                  <a:extLst>
                    <a:ext uri="{9D8B030D-6E8A-4147-A177-3AD203B41FA5}">
                      <a16:colId xmlns:a16="http://schemas.microsoft.com/office/drawing/2014/main" val="2410728959"/>
                    </a:ext>
                  </a:extLst>
                </a:gridCol>
              </a:tblGrid>
              <a:tr h="346060">
                <a:tc>
                  <a:txBody>
                    <a:bodyPr/>
                    <a:lstStyle/>
                    <a:p>
                      <a:r>
                        <a:rPr lang="en-IN" sz="1600" b="1" i="0" u="none" strike="noStrike" kern="1200" baseline="0" dirty="0">
                          <a:solidFill>
                            <a:schemeClr val="lt1"/>
                          </a:solidFill>
                          <a:latin typeface="Calibri" panose="020F0502020204030204" pitchFamily="34" charset="0"/>
                          <a:ea typeface="+mn-ea"/>
                          <a:cs typeface="Calibri" panose="020F0502020204030204" pitchFamily="34" charset="0"/>
                        </a:rPr>
                        <a:t>Disease</a:t>
                      </a:r>
                      <a:endParaRPr lang="en-IN" sz="1600" i="0" dirty="0">
                        <a:latin typeface="Calibri" panose="020F0502020204030204" pitchFamily="34" charset="0"/>
                        <a:cs typeface="Calibri" panose="020F050202020403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i="0" u="none" strike="noStrike" kern="1200" baseline="0" dirty="0">
                          <a:solidFill>
                            <a:schemeClr val="lt1"/>
                          </a:solidFill>
                          <a:latin typeface="Calibri" panose="020F0502020204030204" pitchFamily="34" charset="0"/>
                          <a:ea typeface="+mn-ea"/>
                          <a:cs typeface="Calibri" panose="020F0502020204030204" pitchFamily="34" charset="0"/>
                        </a:rPr>
                        <a:t>Infectious Agent</a:t>
                      </a:r>
                      <a:endParaRPr lang="en-IN" sz="1600" i="0" dirty="0">
                        <a:latin typeface="Calibri" panose="020F0502020204030204" pitchFamily="34" charset="0"/>
                        <a:cs typeface="Calibri" panose="020F050202020403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i="0" u="none" strike="noStrike" kern="1200" baseline="0" dirty="0">
                          <a:solidFill>
                            <a:schemeClr val="lt1"/>
                          </a:solidFill>
                          <a:latin typeface="Calibri" panose="020F0502020204030204" pitchFamily="34" charset="0"/>
                          <a:ea typeface="+mn-ea"/>
                          <a:cs typeface="Calibri" panose="020F0502020204030204" pitchFamily="34" charset="0"/>
                        </a:rPr>
                        <a:t>Type of Organism</a:t>
                      </a:r>
                      <a:endParaRPr lang="en-IN" sz="1600" i="0" dirty="0">
                        <a:latin typeface="Calibri" panose="020F0502020204030204" pitchFamily="34" charset="0"/>
                        <a:cs typeface="Calibri" panose="020F050202020403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i="0" u="none" strike="noStrike" kern="1200" baseline="0" dirty="0">
                          <a:solidFill>
                            <a:schemeClr val="lt1"/>
                          </a:solidFill>
                          <a:latin typeface="Calibri" panose="020F0502020204030204" pitchFamily="34" charset="0"/>
                          <a:ea typeface="+mn-ea"/>
                          <a:cs typeface="Calibri" panose="020F0502020204030204" pitchFamily="34" charset="0"/>
                        </a:rPr>
                        <a:t>Symptoms</a:t>
                      </a:r>
                      <a:endParaRPr lang="en-IN" sz="1600" i="0" dirty="0">
                        <a:latin typeface="Calibri" panose="020F0502020204030204" pitchFamily="34" charset="0"/>
                        <a:cs typeface="Calibri" panose="020F050202020403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7505584"/>
                  </a:ext>
                </a:extLst>
              </a:tr>
              <a:tr h="369763">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Cholera</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Vibrio cholerae</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Bacterium</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Severe diarrhea, vomiting; extensive fluid loss causes cramps and collapse</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8891640"/>
                  </a:ext>
                </a:extLst>
              </a:tr>
              <a:tr h="369763">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Dysentery</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Shigella dysenteriae</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Bacterium</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Infection of the colon causes painful and bloody diarrhea, abdominal pain</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53448571"/>
                  </a:ext>
                </a:extLst>
              </a:tr>
              <a:tr h="369763">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Enteritis</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Clostridium perfringens,</a:t>
                      </a:r>
                    </a:p>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other bacteria</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Bacterium</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Inflammation of the small intestine causes general discomfort, loss of appetite, abdominal cramps, and diarrhea</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9885058"/>
                  </a:ext>
                </a:extLst>
              </a:tr>
              <a:tr h="369763">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Typhoid</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Salmonella typhi</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Bacterium</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Early symptoms: headache, loss of energy, fever; later, a pink rash appears along with (sometimes) intestinal haemorrhaging</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8801684"/>
                  </a:ext>
                </a:extLst>
              </a:tr>
              <a:tr h="369763">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Infectious hepatitis</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Hepatitis virus A</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Virus</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b="0" i="0" u="none" strike="noStrike" kern="1200" baseline="0" dirty="0">
                          <a:solidFill>
                            <a:schemeClr val="dk1"/>
                          </a:solidFill>
                          <a:latin typeface="Calibri" panose="020F0502020204030204" pitchFamily="34" charset="0"/>
                          <a:ea typeface="+mn-ea"/>
                          <a:cs typeface="Calibri" panose="020F0502020204030204" pitchFamily="34" charset="0"/>
                        </a:rPr>
                        <a:t>Inflammation of liver causes jaundice, fever, headache, nausea, vomiting, severe loss of appetite, and muscle aches</a:t>
                      </a:r>
                      <a:endParaRPr lang="en-IN" sz="1600" i="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0095413"/>
                  </a:ext>
                </a:extLst>
              </a:tr>
            </a:tbl>
          </a:graphicData>
        </a:graphic>
      </p:graphicFrame>
      <p:sp>
        <p:nvSpPr>
          <p:cNvPr id="4" name="Slide Number Placeholder 3"/>
          <p:cNvSpPr>
            <a:spLocks noGrp="1"/>
          </p:cNvSpPr>
          <p:nvPr>
            <p:ph type="sldNum" sz="quarter" idx="10"/>
          </p:nvPr>
        </p:nvSpPr>
        <p:spPr/>
        <p:txBody>
          <a:bodyPr/>
          <a:lstStyle/>
          <a:p>
            <a:fld id="{67B19427-F580-D146-B60E-4CADEE75497F}" type="slidenum">
              <a:rPr lang="en-US" smtClean="0"/>
              <a:pPr/>
              <a:t>9</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5477894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b9b3db65e8f94449f68b1e446569b79e1e7f8046"/>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4" ma:contentTypeDescription="Create a new document." ma:contentTypeScope="" ma:versionID="3d33c06fcea50926218be754780d0437">
  <xsd:schema xmlns:xsd="http://www.w3.org/2001/XMLSchema" xmlns:xs="http://www.w3.org/2001/XMLSchema" xmlns:p="http://schemas.microsoft.com/office/2006/metadata/properties" xmlns:ns3="b020c952-d6ce-41f4-aa03-23125b03a1ca" targetNamespace="http://schemas.microsoft.com/office/2006/metadata/properties" ma:root="true" ma:fieldsID="4eb87c9e730e541744233613dd4fc13b" ns3:_="">
    <xsd:import namespace="b020c952-d6ce-41f4-aa03-23125b03a1c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2.xml><?xml version="1.0" encoding="utf-8"?>
<ds:datastoreItem xmlns:ds="http://schemas.openxmlformats.org/officeDocument/2006/customXml" ds:itemID="{EF1C71EB-81EB-430C-AADD-7391148CA650}">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b020c952-d6ce-41f4-aa03-23125b03a1ca"/>
    <ds:schemaRef ds:uri="http://www.w3.org/XML/1998/namespace"/>
    <ds:schemaRef ds:uri="http://purl.org/dc/dcmitype/"/>
  </ds:schemaRefs>
</ds:datastoreItem>
</file>

<file path=customXml/itemProps3.xml><?xml version="1.0" encoding="utf-8"?>
<ds:datastoreItem xmlns:ds="http://schemas.openxmlformats.org/officeDocument/2006/customXml" ds:itemID="{BC7D9377-D328-4604-AE5F-12A1532D61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15587</TotalTime>
  <Words>1922</Words>
  <Application>Microsoft Office PowerPoint</Application>
  <PresentationFormat>On-screen Show (4:3)</PresentationFormat>
  <Paragraphs>284</Paragraphs>
  <Slides>35</Slides>
  <Notes>0</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35</vt:i4>
      </vt:variant>
    </vt:vector>
  </HeadingPairs>
  <TitlesOfParts>
    <vt:vector size="48" baseType="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Equation</vt:lpstr>
      <vt:lpstr>Environment</vt:lpstr>
      <vt:lpstr>Coal Ash Spill in Dan River, V A, N C</vt:lpstr>
      <vt:lpstr>Water Pollution</vt:lpstr>
      <vt:lpstr>Sewage</vt:lpstr>
      <vt:lpstr>Sewage Spill Effect on D O and B O D</vt:lpstr>
      <vt:lpstr>Many Waterbodies are Oligotrophic</vt:lpstr>
      <vt:lpstr>Eutrophication is an Enrichment Problem</vt:lpstr>
      <vt:lpstr>Disease-Causing Agents</vt:lpstr>
      <vt:lpstr>Some Human Disease-Causing Agents (1 of 2)</vt:lpstr>
      <vt:lpstr>Some Human Disease-Causing Agents (2 of 2)</vt:lpstr>
      <vt:lpstr>Fecal Coliform Test</vt:lpstr>
      <vt:lpstr>Pollution From Sediment</vt:lpstr>
      <vt:lpstr>Ecosystems Contaminated With Sediment Pollution</vt:lpstr>
      <vt:lpstr>Effects of Sediment Pollution</vt:lpstr>
      <vt:lpstr>Inorganic Plant and Algal Nutrients</vt:lpstr>
      <vt:lpstr>Water Pollution From Livestock Operations</vt:lpstr>
      <vt:lpstr>The Dead Zone in Gulf of Mexico</vt:lpstr>
      <vt:lpstr>Thermal Pollution</vt:lpstr>
      <vt:lpstr>Two Types of Water Pollution</vt:lpstr>
      <vt:lpstr>Water Pollution from Agriculture</vt:lpstr>
      <vt:lpstr>Municipal Water Pollution</vt:lpstr>
      <vt:lpstr>Urban Runoff</vt:lpstr>
      <vt:lpstr>Industrial Wastes in Water</vt:lpstr>
      <vt:lpstr>Sources of Synthetic Pollutants in Water</vt:lpstr>
      <vt:lpstr>Groundwater Pollution</vt:lpstr>
      <vt:lpstr>Ganges River in India</vt:lpstr>
      <vt:lpstr>Cholera in Sub-Saharan Africa</vt:lpstr>
      <vt:lpstr>Purification of Drinking Water</vt:lpstr>
      <vt:lpstr>Drinking Water Treatment</vt:lpstr>
      <vt:lpstr>Chlorine and Fluoridation</vt:lpstr>
      <vt:lpstr>Municipal Sewage Treatment</vt:lpstr>
      <vt:lpstr>Septic Tank System</vt:lpstr>
      <vt:lpstr>Septic Drain Field</vt:lpstr>
      <vt:lpstr>Laws Controlling Water Pollution</vt:lpstr>
      <vt:lpstr>Clean Water Act</vt:lpstr>
    </vt:vector>
  </TitlesOfParts>
  <Company>John Wiley and Sons,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Rebekah Parker</cp:lastModifiedBy>
  <cp:revision>1323</cp:revision>
  <cp:lastPrinted>2017-04-26T13:25:47Z</cp:lastPrinted>
  <dcterms:created xsi:type="dcterms:W3CDTF">2017-04-21T14:49:46Z</dcterms:created>
  <dcterms:modified xsi:type="dcterms:W3CDTF">2020-10-03T16:16:28Z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