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2" r:id="rId3"/>
    <p:sldId id="263" r:id="rId4"/>
    <p:sldId id="281" r:id="rId5"/>
    <p:sldId id="270" r:id="rId6"/>
    <p:sldId id="265" r:id="rId7"/>
    <p:sldId id="266" r:id="rId8"/>
    <p:sldId id="267" r:id="rId9"/>
    <p:sldId id="264" r:id="rId10"/>
    <p:sldId id="257" r:id="rId11"/>
    <p:sldId id="258" r:id="rId12"/>
    <p:sldId id="268" r:id="rId13"/>
    <p:sldId id="259" r:id="rId14"/>
    <p:sldId id="269" r:id="rId15"/>
    <p:sldId id="271" r:id="rId16"/>
    <p:sldId id="260" r:id="rId17"/>
    <p:sldId id="261" r:id="rId18"/>
    <p:sldId id="274" r:id="rId19"/>
    <p:sldId id="272" r:id="rId20"/>
    <p:sldId id="273" r:id="rId21"/>
    <p:sldId id="275" r:id="rId22"/>
    <p:sldId id="276" r:id="rId23"/>
    <p:sldId id="278" r:id="rId24"/>
    <p:sldId id="279" r:id="rId25"/>
    <p:sldId id="280"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showGuides="1">
      <p:cViewPr varScale="1">
        <p:scale>
          <a:sx n="107" d="100"/>
          <a:sy n="107" d="100"/>
        </p:scale>
        <p:origin x="67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F1E238-B9D2-43FB-A4B6-846A31A4507D}"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F47C52E3-DAAB-43FA-8A2E-7D805F59E760}">
      <dgm:prSet phldrT="[Text]" custT="1"/>
      <dgm:spPr/>
      <dgm:t>
        <a:bodyPr/>
        <a:lstStyle/>
        <a:p>
          <a:r>
            <a:rPr lang="en-US" sz="2000" dirty="0" smtClean="0"/>
            <a:t>Standards-Based</a:t>
          </a:r>
          <a:endParaRPr lang="en-US" sz="2000" dirty="0"/>
        </a:p>
      </dgm:t>
    </dgm:pt>
    <dgm:pt modelId="{05A7EEBC-0257-459A-BAE6-A5C5B4AA9AF5}" type="parTrans" cxnId="{B586609A-C1C2-4BB4-9081-3C87ED5D12CF}">
      <dgm:prSet/>
      <dgm:spPr/>
      <dgm:t>
        <a:bodyPr/>
        <a:lstStyle/>
        <a:p>
          <a:endParaRPr lang="en-US"/>
        </a:p>
      </dgm:t>
    </dgm:pt>
    <dgm:pt modelId="{9867F30F-2CA9-4004-902F-7AF45CD75957}" type="sibTrans" cxnId="{B586609A-C1C2-4BB4-9081-3C87ED5D12CF}">
      <dgm:prSet/>
      <dgm:spPr/>
      <dgm:t>
        <a:bodyPr/>
        <a:lstStyle/>
        <a:p>
          <a:endParaRPr lang="en-US"/>
        </a:p>
      </dgm:t>
    </dgm:pt>
    <dgm:pt modelId="{45D046A6-C6D1-44AC-B1D5-8A472A993958}">
      <dgm:prSet phldrT="[Text]" custT="1"/>
      <dgm:spPr/>
      <dgm:t>
        <a:bodyPr/>
        <a:lstStyle/>
        <a:p>
          <a:r>
            <a:rPr lang="en-US" sz="2000" dirty="0" smtClean="0"/>
            <a:t>Includes Assessment Data</a:t>
          </a:r>
          <a:endParaRPr lang="en-US" sz="2000" dirty="0"/>
        </a:p>
      </dgm:t>
    </dgm:pt>
    <dgm:pt modelId="{46C0268E-58F9-4084-96A6-63BEEF99B8D2}" type="parTrans" cxnId="{394201BB-29B2-4365-9D24-CA9E6C90C560}">
      <dgm:prSet/>
      <dgm:spPr/>
      <dgm:t>
        <a:bodyPr/>
        <a:lstStyle/>
        <a:p>
          <a:endParaRPr lang="en-US"/>
        </a:p>
      </dgm:t>
    </dgm:pt>
    <dgm:pt modelId="{220B79D2-534C-4ADA-A540-FA37DB8E423A}" type="sibTrans" cxnId="{394201BB-29B2-4365-9D24-CA9E6C90C560}">
      <dgm:prSet/>
      <dgm:spPr/>
      <dgm:t>
        <a:bodyPr/>
        <a:lstStyle/>
        <a:p>
          <a:endParaRPr lang="en-US"/>
        </a:p>
      </dgm:t>
    </dgm:pt>
    <dgm:pt modelId="{4A552AAA-51C7-4181-873D-BB464EE82583}">
      <dgm:prSet phldrT="[Text]" custT="1"/>
      <dgm:spPr/>
      <dgm:t>
        <a:bodyPr/>
        <a:lstStyle/>
        <a:p>
          <a:r>
            <a:rPr lang="en-US" sz="2000" dirty="0" smtClean="0"/>
            <a:t>Includes Strengths and Needs</a:t>
          </a:r>
          <a:endParaRPr lang="en-US" sz="2000" dirty="0"/>
        </a:p>
      </dgm:t>
    </dgm:pt>
    <dgm:pt modelId="{F3D3F9C1-1FCE-42E0-A61F-4EFE0C81BDA4}" type="parTrans" cxnId="{3C42B8B8-1A4D-4838-A4F3-E416A2736237}">
      <dgm:prSet/>
      <dgm:spPr/>
      <dgm:t>
        <a:bodyPr/>
        <a:lstStyle/>
        <a:p>
          <a:endParaRPr lang="en-US"/>
        </a:p>
      </dgm:t>
    </dgm:pt>
    <dgm:pt modelId="{27A26119-5373-49C8-B972-CD50A81B4708}" type="sibTrans" cxnId="{3C42B8B8-1A4D-4838-A4F3-E416A2736237}">
      <dgm:prSet/>
      <dgm:spPr/>
      <dgm:t>
        <a:bodyPr/>
        <a:lstStyle/>
        <a:p>
          <a:endParaRPr lang="en-US"/>
        </a:p>
      </dgm:t>
    </dgm:pt>
    <dgm:pt modelId="{7FF4AB35-BE59-49C1-B3DA-3D80DE9781CC}">
      <dgm:prSet phldrT="[Text]" custT="1"/>
      <dgm:spPr/>
      <dgm:t>
        <a:bodyPr/>
        <a:lstStyle/>
        <a:p>
          <a:r>
            <a:rPr lang="en-US" sz="2000" dirty="0" smtClean="0"/>
            <a:t>How Disability Impacts Learning</a:t>
          </a:r>
          <a:endParaRPr lang="en-US" sz="2000" dirty="0"/>
        </a:p>
      </dgm:t>
    </dgm:pt>
    <dgm:pt modelId="{DE6452D0-3C03-4CFC-9718-907EF180C4E8}" type="parTrans" cxnId="{B4CCF4C3-30F8-4199-8B6C-E13F270A4523}">
      <dgm:prSet/>
      <dgm:spPr/>
      <dgm:t>
        <a:bodyPr/>
        <a:lstStyle/>
        <a:p>
          <a:endParaRPr lang="en-US"/>
        </a:p>
      </dgm:t>
    </dgm:pt>
    <dgm:pt modelId="{20EFB615-0117-4CA1-840E-B7C7C83C7E75}" type="sibTrans" cxnId="{B4CCF4C3-30F8-4199-8B6C-E13F270A4523}">
      <dgm:prSet/>
      <dgm:spPr/>
      <dgm:t>
        <a:bodyPr/>
        <a:lstStyle/>
        <a:p>
          <a:endParaRPr lang="en-US"/>
        </a:p>
      </dgm:t>
    </dgm:pt>
    <dgm:pt modelId="{A21D38E4-AA83-49EE-B19A-00CE9FF7430B}" type="pres">
      <dgm:prSet presAssocID="{9CF1E238-B9D2-43FB-A4B6-846A31A4507D}" presName="diagram" presStyleCnt="0">
        <dgm:presLayoutVars>
          <dgm:dir/>
          <dgm:resizeHandles val="exact"/>
        </dgm:presLayoutVars>
      </dgm:prSet>
      <dgm:spPr/>
    </dgm:pt>
    <dgm:pt modelId="{E988988C-D383-4DB1-852D-4B33C3536E92}" type="pres">
      <dgm:prSet presAssocID="{F47C52E3-DAAB-43FA-8A2E-7D805F59E760}" presName="node" presStyleLbl="node1" presStyleIdx="0" presStyleCnt="4">
        <dgm:presLayoutVars>
          <dgm:bulletEnabled val="1"/>
        </dgm:presLayoutVars>
      </dgm:prSet>
      <dgm:spPr/>
    </dgm:pt>
    <dgm:pt modelId="{1C18BAFC-A774-4783-8767-FAD88C8B47D2}" type="pres">
      <dgm:prSet presAssocID="{9867F30F-2CA9-4004-902F-7AF45CD75957}" presName="sibTrans" presStyleCnt="0"/>
      <dgm:spPr/>
    </dgm:pt>
    <dgm:pt modelId="{CF22391C-90FA-4EC5-9CCB-AAE6DAA45C08}" type="pres">
      <dgm:prSet presAssocID="{45D046A6-C6D1-44AC-B1D5-8A472A993958}" presName="node" presStyleLbl="node1" presStyleIdx="1" presStyleCnt="4">
        <dgm:presLayoutVars>
          <dgm:bulletEnabled val="1"/>
        </dgm:presLayoutVars>
      </dgm:prSet>
      <dgm:spPr/>
    </dgm:pt>
    <dgm:pt modelId="{CE360B8F-2217-4507-9E20-DE0B25C3FFBC}" type="pres">
      <dgm:prSet presAssocID="{220B79D2-534C-4ADA-A540-FA37DB8E423A}" presName="sibTrans" presStyleCnt="0"/>
      <dgm:spPr/>
    </dgm:pt>
    <dgm:pt modelId="{1D103C73-B313-4E8B-BC32-81A946C1824C}" type="pres">
      <dgm:prSet presAssocID="{4A552AAA-51C7-4181-873D-BB464EE82583}" presName="node" presStyleLbl="node1" presStyleIdx="2" presStyleCnt="4">
        <dgm:presLayoutVars>
          <dgm:bulletEnabled val="1"/>
        </dgm:presLayoutVars>
      </dgm:prSet>
      <dgm:spPr/>
    </dgm:pt>
    <dgm:pt modelId="{DE99D6D3-BFFA-4577-82E3-E8650AACE528}" type="pres">
      <dgm:prSet presAssocID="{27A26119-5373-49C8-B972-CD50A81B4708}" presName="sibTrans" presStyleCnt="0"/>
      <dgm:spPr/>
    </dgm:pt>
    <dgm:pt modelId="{1B536850-97AC-48C2-A49A-E0D47B5F4243}" type="pres">
      <dgm:prSet presAssocID="{7FF4AB35-BE59-49C1-B3DA-3D80DE9781CC}" presName="node" presStyleLbl="node1" presStyleIdx="3" presStyleCnt="4">
        <dgm:presLayoutVars>
          <dgm:bulletEnabled val="1"/>
        </dgm:presLayoutVars>
      </dgm:prSet>
      <dgm:spPr/>
    </dgm:pt>
  </dgm:ptLst>
  <dgm:cxnLst>
    <dgm:cxn modelId="{8EFE5C56-D599-4207-8CEF-C001E775061A}" type="presOf" srcId="{7FF4AB35-BE59-49C1-B3DA-3D80DE9781CC}" destId="{1B536850-97AC-48C2-A49A-E0D47B5F4243}" srcOrd="0" destOrd="0" presId="urn:microsoft.com/office/officeart/2005/8/layout/default"/>
    <dgm:cxn modelId="{023D9E09-B227-479A-93EF-B092929C7E06}" type="presOf" srcId="{F47C52E3-DAAB-43FA-8A2E-7D805F59E760}" destId="{E988988C-D383-4DB1-852D-4B33C3536E92}" srcOrd="0" destOrd="0" presId="urn:microsoft.com/office/officeart/2005/8/layout/default"/>
    <dgm:cxn modelId="{B586609A-C1C2-4BB4-9081-3C87ED5D12CF}" srcId="{9CF1E238-B9D2-43FB-A4B6-846A31A4507D}" destId="{F47C52E3-DAAB-43FA-8A2E-7D805F59E760}" srcOrd="0" destOrd="0" parTransId="{05A7EEBC-0257-459A-BAE6-A5C5B4AA9AF5}" sibTransId="{9867F30F-2CA9-4004-902F-7AF45CD75957}"/>
    <dgm:cxn modelId="{4A610838-4AB9-414B-9684-0592CBD13F27}" type="presOf" srcId="{4A552AAA-51C7-4181-873D-BB464EE82583}" destId="{1D103C73-B313-4E8B-BC32-81A946C1824C}" srcOrd="0" destOrd="0" presId="urn:microsoft.com/office/officeart/2005/8/layout/default"/>
    <dgm:cxn modelId="{394201BB-29B2-4365-9D24-CA9E6C90C560}" srcId="{9CF1E238-B9D2-43FB-A4B6-846A31A4507D}" destId="{45D046A6-C6D1-44AC-B1D5-8A472A993958}" srcOrd="1" destOrd="0" parTransId="{46C0268E-58F9-4084-96A6-63BEEF99B8D2}" sibTransId="{220B79D2-534C-4ADA-A540-FA37DB8E423A}"/>
    <dgm:cxn modelId="{2D54B167-B0B6-464A-BEFB-B587B6B9BF5D}" type="presOf" srcId="{45D046A6-C6D1-44AC-B1D5-8A472A993958}" destId="{CF22391C-90FA-4EC5-9CCB-AAE6DAA45C08}" srcOrd="0" destOrd="0" presId="urn:microsoft.com/office/officeart/2005/8/layout/default"/>
    <dgm:cxn modelId="{B4CCF4C3-30F8-4199-8B6C-E13F270A4523}" srcId="{9CF1E238-B9D2-43FB-A4B6-846A31A4507D}" destId="{7FF4AB35-BE59-49C1-B3DA-3D80DE9781CC}" srcOrd="3" destOrd="0" parTransId="{DE6452D0-3C03-4CFC-9718-907EF180C4E8}" sibTransId="{20EFB615-0117-4CA1-840E-B7C7C83C7E75}"/>
    <dgm:cxn modelId="{3C42B8B8-1A4D-4838-A4F3-E416A2736237}" srcId="{9CF1E238-B9D2-43FB-A4B6-846A31A4507D}" destId="{4A552AAA-51C7-4181-873D-BB464EE82583}" srcOrd="2" destOrd="0" parTransId="{F3D3F9C1-1FCE-42E0-A61F-4EFE0C81BDA4}" sibTransId="{27A26119-5373-49C8-B972-CD50A81B4708}"/>
    <dgm:cxn modelId="{55E4A55D-4BC0-4AEC-8C2C-0F51D3AC334E}" type="presOf" srcId="{9CF1E238-B9D2-43FB-A4B6-846A31A4507D}" destId="{A21D38E4-AA83-49EE-B19A-00CE9FF7430B}" srcOrd="0" destOrd="0" presId="urn:microsoft.com/office/officeart/2005/8/layout/default"/>
    <dgm:cxn modelId="{C5EC2386-F491-48F9-82D9-67483AF92B64}" type="presParOf" srcId="{A21D38E4-AA83-49EE-B19A-00CE9FF7430B}" destId="{E988988C-D383-4DB1-852D-4B33C3536E92}" srcOrd="0" destOrd="0" presId="urn:microsoft.com/office/officeart/2005/8/layout/default"/>
    <dgm:cxn modelId="{3785CD9D-DF3F-42AD-8E9E-D038F18BE9E1}" type="presParOf" srcId="{A21D38E4-AA83-49EE-B19A-00CE9FF7430B}" destId="{1C18BAFC-A774-4783-8767-FAD88C8B47D2}" srcOrd="1" destOrd="0" presId="urn:microsoft.com/office/officeart/2005/8/layout/default"/>
    <dgm:cxn modelId="{B8CCF323-AB00-4EBC-8944-955FABC6F019}" type="presParOf" srcId="{A21D38E4-AA83-49EE-B19A-00CE9FF7430B}" destId="{CF22391C-90FA-4EC5-9CCB-AAE6DAA45C08}" srcOrd="2" destOrd="0" presId="urn:microsoft.com/office/officeart/2005/8/layout/default"/>
    <dgm:cxn modelId="{1D333D8C-4407-4B74-A245-90B57C2CACCD}" type="presParOf" srcId="{A21D38E4-AA83-49EE-B19A-00CE9FF7430B}" destId="{CE360B8F-2217-4507-9E20-DE0B25C3FFBC}" srcOrd="3" destOrd="0" presId="urn:microsoft.com/office/officeart/2005/8/layout/default"/>
    <dgm:cxn modelId="{98FCE752-CE96-4880-BC4C-3507DFCAC26B}" type="presParOf" srcId="{A21D38E4-AA83-49EE-B19A-00CE9FF7430B}" destId="{1D103C73-B313-4E8B-BC32-81A946C1824C}" srcOrd="4" destOrd="0" presId="urn:microsoft.com/office/officeart/2005/8/layout/default"/>
    <dgm:cxn modelId="{A7A56FD5-3398-43B6-ACA8-4661CFAFF5D4}" type="presParOf" srcId="{A21D38E4-AA83-49EE-B19A-00CE9FF7430B}" destId="{DE99D6D3-BFFA-4577-82E3-E8650AACE528}" srcOrd="5" destOrd="0" presId="urn:microsoft.com/office/officeart/2005/8/layout/default"/>
    <dgm:cxn modelId="{7B54BEBF-39CE-4521-945F-241621A045F3}" type="presParOf" srcId="{A21D38E4-AA83-49EE-B19A-00CE9FF7430B}" destId="{1B536850-97AC-48C2-A49A-E0D47B5F4243}" srcOrd="6"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06F6290-5206-4063-AA9E-A42530315343}" type="doc">
      <dgm:prSet loTypeId="urn:microsoft.com/office/officeart/2005/8/layout/chevron1" loCatId="process" qsTypeId="urn:microsoft.com/office/officeart/2005/8/quickstyle/simple1" qsCatId="simple" csTypeId="urn:microsoft.com/office/officeart/2005/8/colors/accent1_2" csCatId="accent1" phldr="1"/>
      <dgm:spPr/>
    </dgm:pt>
    <dgm:pt modelId="{29691781-9CEC-410D-942F-FC5D6357006F}">
      <dgm:prSet phldrT="[Text]" custT="1"/>
      <dgm:spPr/>
      <dgm:t>
        <a:bodyPr/>
        <a:lstStyle/>
        <a:p>
          <a:r>
            <a:rPr lang="en-US" sz="2400" dirty="0" smtClean="0"/>
            <a:t>Assessment &amp; Analysis of Data</a:t>
          </a:r>
          <a:endParaRPr lang="en-US" sz="2400" dirty="0"/>
        </a:p>
      </dgm:t>
    </dgm:pt>
    <dgm:pt modelId="{8E3907F1-EAAC-408B-B9EC-22C09D39CE62}" type="parTrans" cxnId="{2622FA03-BFD7-4AF6-AEF8-723B3A53936C}">
      <dgm:prSet/>
      <dgm:spPr/>
      <dgm:t>
        <a:bodyPr/>
        <a:lstStyle/>
        <a:p>
          <a:endParaRPr lang="en-US"/>
        </a:p>
      </dgm:t>
    </dgm:pt>
    <dgm:pt modelId="{6E54C2E5-B3E3-47D5-AFB1-ED6B38EFE830}" type="sibTrans" cxnId="{2622FA03-BFD7-4AF6-AEF8-723B3A53936C}">
      <dgm:prSet/>
      <dgm:spPr/>
      <dgm:t>
        <a:bodyPr/>
        <a:lstStyle/>
        <a:p>
          <a:endParaRPr lang="en-US"/>
        </a:p>
      </dgm:t>
    </dgm:pt>
    <dgm:pt modelId="{DA2C1473-D200-477C-B000-B9116F068272}">
      <dgm:prSet phldrT="[Text]" custT="1"/>
      <dgm:spPr/>
      <dgm:t>
        <a:bodyPr/>
        <a:lstStyle/>
        <a:p>
          <a:r>
            <a:rPr lang="en-US" sz="2400" dirty="0" smtClean="0"/>
            <a:t>Writing Present Level</a:t>
          </a:r>
          <a:endParaRPr lang="en-US" sz="2400" dirty="0"/>
        </a:p>
      </dgm:t>
    </dgm:pt>
    <dgm:pt modelId="{B51B88A6-84C6-4330-B16A-8387A7C92D65}" type="parTrans" cxnId="{9E738200-64DE-4476-A330-E6F95CF9EF1E}">
      <dgm:prSet/>
      <dgm:spPr/>
      <dgm:t>
        <a:bodyPr/>
        <a:lstStyle/>
        <a:p>
          <a:endParaRPr lang="en-US"/>
        </a:p>
      </dgm:t>
    </dgm:pt>
    <dgm:pt modelId="{17C30891-3B2D-41DC-AF0B-8EFA9B7FD5F3}" type="sibTrans" cxnId="{9E738200-64DE-4476-A330-E6F95CF9EF1E}">
      <dgm:prSet/>
      <dgm:spPr/>
      <dgm:t>
        <a:bodyPr/>
        <a:lstStyle/>
        <a:p>
          <a:endParaRPr lang="en-US"/>
        </a:p>
      </dgm:t>
    </dgm:pt>
    <dgm:pt modelId="{00AAE5EA-51EB-44D5-9128-465DB0235AB9}">
      <dgm:prSet phldrT="[Text]" custT="1"/>
      <dgm:spPr/>
      <dgm:t>
        <a:bodyPr/>
        <a:lstStyle/>
        <a:p>
          <a:r>
            <a:rPr lang="en-US" sz="2400" dirty="0" smtClean="0"/>
            <a:t>Annual IEP Goals</a:t>
          </a:r>
          <a:endParaRPr lang="en-US" sz="2400" dirty="0"/>
        </a:p>
      </dgm:t>
    </dgm:pt>
    <dgm:pt modelId="{F5AD6F1C-E7F9-40C7-82A3-6266B361593C}" type="parTrans" cxnId="{FE85CA61-8996-41AD-9B3C-61F8CFA6DAB4}">
      <dgm:prSet/>
      <dgm:spPr/>
      <dgm:t>
        <a:bodyPr/>
        <a:lstStyle/>
        <a:p>
          <a:endParaRPr lang="en-US"/>
        </a:p>
      </dgm:t>
    </dgm:pt>
    <dgm:pt modelId="{676A2F9E-F350-48FD-911C-D00DB98CB8FE}" type="sibTrans" cxnId="{FE85CA61-8996-41AD-9B3C-61F8CFA6DAB4}">
      <dgm:prSet/>
      <dgm:spPr/>
      <dgm:t>
        <a:bodyPr/>
        <a:lstStyle/>
        <a:p>
          <a:endParaRPr lang="en-US"/>
        </a:p>
      </dgm:t>
    </dgm:pt>
    <dgm:pt modelId="{BFB777AA-D889-4C28-9905-00451F15286B}" type="pres">
      <dgm:prSet presAssocID="{506F6290-5206-4063-AA9E-A42530315343}" presName="Name0" presStyleCnt="0">
        <dgm:presLayoutVars>
          <dgm:dir/>
          <dgm:animLvl val="lvl"/>
          <dgm:resizeHandles val="exact"/>
        </dgm:presLayoutVars>
      </dgm:prSet>
      <dgm:spPr/>
    </dgm:pt>
    <dgm:pt modelId="{EA687DE3-1850-415E-8CBB-2ED9D87C4FAD}" type="pres">
      <dgm:prSet presAssocID="{29691781-9CEC-410D-942F-FC5D6357006F}" presName="parTxOnly" presStyleLbl="node1" presStyleIdx="0" presStyleCnt="3">
        <dgm:presLayoutVars>
          <dgm:chMax val="0"/>
          <dgm:chPref val="0"/>
          <dgm:bulletEnabled val="1"/>
        </dgm:presLayoutVars>
      </dgm:prSet>
      <dgm:spPr/>
    </dgm:pt>
    <dgm:pt modelId="{CB48A823-F160-4A0F-8EDE-6C630B90A836}" type="pres">
      <dgm:prSet presAssocID="{6E54C2E5-B3E3-47D5-AFB1-ED6B38EFE830}" presName="parTxOnlySpace" presStyleCnt="0"/>
      <dgm:spPr/>
    </dgm:pt>
    <dgm:pt modelId="{129B220F-6904-4683-AB70-F0CFEFA4E262}" type="pres">
      <dgm:prSet presAssocID="{DA2C1473-D200-477C-B000-B9116F068272}" presName="parTxOnly" presStyleLbl="node1" presStyleIdx="1" presStyleCnt="3">
        <dgm:presLayoutVars>
          <dgm:chMax val="0"/>
          <dgm:chPref val="0"/>
          <dgm:bulletEnabled val="1"/>
        </dgm:presLayoutVars>
      </dgm:prSet>
      <dgm:spPr/>
    </dgm:pt>
    <dgm:pt modelId="{DB38E431-7DFF-40AE-8675-9AD0C22BB32C}" type="pres">
      <dgm:prSet presAssocID="{17C30891-3B2D-41DC-AF0B-8EFA9B7FD5F3}" presName="parTxOnlySpace" presStyleCnt="0"/>
      <dgm:spPr/>
    </dgm:pt>
    <dgm:pt modelId="{4606E8E8-E4D8-49EB-BB1F-5AEEB807B262}" type="pres">
      <dgm:prSet presAssocID="{00AAE5EA-51EB-44D5-9128-465DB0235AB9}" presName="parTxOnly" presStyleLbl="node1" presStyleIdx="2" presStyleCnt="3">
        <dgm:presLayoutVars>
          <dgm:chMax val="0"/>
          <dgm:chPref val="0"/>
          <dgm:bulletEnabled val="1"/>
        </dgm:presLayoutVars>
      </dgm:prSet>
      <dgm:spPr/>
    </dgm:pt>
  </dgm:ptLst>
  <dgm:cxnLst>
    <dgm:cxn modelId="{70505460-DF92-4349-A7E5-097CDD91F623}" type="presOf" srcId="{00AAE5EA-51EB-44D5-9128-465DB0235AB9}" destId="{4606E8E8-E4D8-49EB-BB1F-5AEEB807B262}" srcOrd="0" destOrd="0" presId="urn:microsoft.com/office/officeart/2005/8/layout/chevron1"/>
    <dgm:cxn modelId="{B2FD9502-50B3-4E01-A995-0082FB5B1A97}" type="presOf" srcId="{506F6290-5206-4063-AA9E-A42530315343}" destId="{BFB777AA-D889-4C28-9905-00451F15286B}" srcOrd="0" destOrd="0" presId="urn:microsoft.com/office/officeart/2005/8/layout/chevron1"/>
    <dgm:cxn modelId="{FE85CA61-8996-41AD-9B3C-61F8CFA6DAB4}" srcId="{506F6290-5206-4063-AA9E-A42530315343}" destId="{00AAE5EA-51EB-44D5-9128-465DB0235AB9}" srcOrd="2" destOrd="0" parTransId="{F5AD6F1C-E7F9-40C7-82A3-6266B361593C}" sibTransId="{676A2F9E-F350-48FD-911C-D00DB98CB8FE}"/>
    <dgm:cxn modelId="{2622FA03-BFD7-4AF6-AEF8-723B3A53936C}" srcId="{506F6290-5206-4063-AA9E-A42530315343}" destId="{29691781-9CEC-410D-942F-FC5D6357006F}" srcOrd="0" destOrd="0" parTransId="{8E3907F1-EAAC-408B-B9EC-22C09D39CE62}" sibTransId="{6E54C2E5-B3E3-47D5-AFB1-ED6B38EFE830}"/>
    <dgm:cxn modelId="{45D77FFA-D3AF-4A69-9934-9CDE785871C7}" type="presOf" srcId="{DA2C1473-D200-477C-B000-B9116F068272}" destId="{129B220F-6904-4683-AB70-F0CFEFA4E262}" srcOrd="0" destOrd="0" presId="urn:microsoft.com/office/officeart/2005/8/layout/chevron1"/>
    <dgm:cxn modelId="{9E738200-64DE-4476-A330-E6F95CF9EF1E}" srcId="{506F6290-5206-4063-AA9E-A42530315343}" destId="{DA2C1473-D200-477C-B000-B9116F068272}" srcOrd="1" destOrd="0" parTransId="{B51B88A6-84C6-4330-B16A-8387A7C92D65}" sibTransId="{17C30891-3B2D-41DC-AF0B-8EFA9B7FD5F3}"/>
    <dgm:cxn modelId="{B6D00FF8-71DC-485F-9E58-78ED8C39B83E}" type="presOf" srcId="{29691781-9CEC-410D-942F-FC5D6357006F}" destId="{EA687DE3-1850-415E-8CBB-2ED9D87C4FAD}" srcOrd="0" destOrd="0" presId="urn:microsoft.com/office/officeart/2005/8/layout/chevron1"/>
    <dgm:cxn modelId="{8230812B-65FF-4819-8597-22369408A1F9}" type="presParOf" srcId="{BFB777AA-D889-4C28-9905-00451F15286B}" destId="{EA687DE3-1850-415E-8CBB-2ED9D87C4FAD}" srcOrd="0" destOrd="0" presId="urn:microsoft.com/office/officeart/2005/8/layout/chevron1"/>
    <dgm:cxn modelId="{64E49350-2EFC-4F40-87D2-1FB3127A71DD}" type="presParOf" srcId="{BFB777AA-D889-4C28-9905-00451F15286B}" destId="{CB48A823-F160-4A0F-8EDE-6C630B90A836}" srcOrd="1" destOrd="0" presId="urn:microsoft.com/office/officeart/2005/8/layout/chevron1"/>
    <dgm:cxn modelId="{7C339EA3-F004-43C4-964A-86CA49626F2C}" type="presParOf" srcId="{BFB777AA-D889-4C28-9905-00451F15286B}" destId="{129B220F-6904-4683-AB70-F0CFEFA4E262}" srcOrd="2" destOrd="0" presId="urn:microsoft.com/office/officeart/2005/8/layout/chevron1"/>
    <dgm:cxn modelId="{AB467744-130A-44DD-8373-A74747FED48E}" type="presParOf" srcId="{BFB777AA-D889-4C28-9905-00451F15286B}" destId="{DB38E431-7DFF-40AE-8675-9AD0C22BB32C}" srcOrd="3" destOrd="0" presId="urn:microsoft.com/office/officeart/2005/8/layout/chevron1"/>
    <dgm:cxn modelId="{2D20BB18-DE8F-4465-9B24-EAA2FADBE511}" type="presParOf" srcId="{BFB777AA-D889-4C28-9905-00451F15286B}" destId="{4606E8E8-E4D8-49EB-BB1F-5AEEB807B262}" srcOrd="4" destOrd="0" presId="urn:microsoft.com/office/officeart/2005/8/layout/chevr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988988C-D383-4DB1-852D-4B33C3536E92}">
      <dsp:nvSpPr>
        <dsp:cNvPr id="0" name=""/>
        <dsp:cNvSpPr/>
      </dsp:nvSpPr>
      <dsp:spPr>
        <a:xfrm>
          <a:off x="533" y="692035"/>
          <a:ext cx="2079873" cy="12479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Standards-Based</a:t>
          </a:r>
          <a:endParaRPr lang="en-US" sz="2000" kern="1200" dirty="0"/>
        </a:p>
      </dsp:txBody>
      <dsp:txXfrm>
        <a:off x="533" y="692035"/>
        <a:ext cx="2079873" cy="1247923"/>
      </dsp:txXfrm>
    </dsp:sp>
    <dsp:sp modelId="{CF22391C-90FA-4EC5-9CCB-AAE6DAA45C08}">
      <dsp:nvSpPr>
        <dsp:cNvPr id="0" name=""/>
        <dsp:cNvSpPr/>
      </dsp:nvSpPr>
      <dsp:spPr>
        <a:xfrm>
          <a:off x="2288393" y="692035"/>
          <a:ext cx="2079873" cy="12479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Includes Assessment Data</a:t>
          </a:r>
          <a:endParaRPr lang="en-US" sz="2000" kern="1200" dirty="0"/>
        </a:p>
      </dsp:txBody>
      <dsp:txXfrm>
        <a:off x="2288393" y="692035"/>
        <a:ext cx="2079873" cy="1247923"/>
      </dsp:txXfrm>
    </dsp:sp>
    <dsp:sp modelId="{1D103C73-B313-4E8B-BC32-81A946C1824C}">
      <dsp:nvSpPr>
        <dsp:cNvPr id="0" name=""/>
        <dsp:cNvSpPr/>
      </dsp:nvSpPr>
      <dsp:spPr>
        <a:xfrm>
          <a:off x="533" y="2147946"/>
          <a:ext cx="2079873" cy="12479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Includes Strengths and Needs</a:t>
          </a:r>
          <a:endParaRPr lang="en-US" sz="2000" kern="1200" dirty="0"/>
        </a:p>
      </dsp:txBody>
      <dsp:txXfrm>
        <a:off x="533" y="2147946"/>
        <a:ext cx="2079873" cy="1247923"/>
      </dsp:txXfrm>
    </dsp:sp>
    <dsp:sp modelId="{1B536850-97AC-48C2-A49A-E0D47B5F4243}">
      <dsp:nvSpPr>
        <dsp:cNvPr id="0" name=""/>
        <dsp:cNvSpPr/>
      </dsp:nvSpPr>
      <dsp:spPr>
        <a:xfrm>
          <a:off x="2288393" y="2147946"/>
          <a:ext cx="2079873" cy="1247923"/>
        </a:xfrm>
        <a:prstGeom prst="rect">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How Disability Impacts Learning</a:t>
          </a:r>
          <a:endParaRPr lang="en-US" sz="2000" kern="1200" dirty="0"/>
        </a:p>
      </dsp:txBody>
      <dsp:txXfrm>
        <a:off x="2288393" y="2147946"/>
        <a:ext cx="2079873" cy="124792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687DE3-1850-415E-8CBB-2ED9D87C4FAD}">
      <dsp:nvSpPr>
        <dsp:cNvPr id="0" name=""/>
        <dsp:cNvSpPr/>
      </dsp:nvSpPr>
      <dsp:spPr>
        <a:xfrm>
          <a:off x="2946" y="1293326"/>
          <a:ext cx="3590180" cy="1436072"/>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t>Assessment &amp; Analysis of Data</a:t>
          </a:r>
          <a:endParaRPr lang="en-US" sz="2400" kern="1200" dirty="0"/>
        </a:p>
      </dsp:txBody>
      <dsp:txXfrm>
        <a:off x="720982" y="1293326"/>
        <a:ext cx="2154108" cy="1436072"/>
      </dsp:txXfrm>
    </dsp:sp>
    <dsp:sp modelId="{129B220F-6904-4683-AB70-F0CFEFA4E262}">
      <dsp:nvSpPr>
        <dsp:cNvPr id="0" name=""/>
        <dsp:cNvSpPr/>
      </dsp:nvSpPr>
      <dsp:spPr>
        <a:xfrm>
          <a:off x="3234109" y="1293326"/>
          <a:ext cx="3590180" cy="1436072"/>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t>Writing Present Level</a:t>
          </a:r>
          <a:endParaRPr lang="en-US" sz="2400" kern="1200" dirty="0"/>
        </a:p>
      </dsp:txBody>
      <dsp:txXfrm>
        <a:off x="3952145" y="1293326"/>
        <a:ext cx="2154108" cy="1436072"/>
      </dsp:txXfrm>
    </dsp:sp>
    <dsp:sp modelId="{4606E8E8-E4D8-49EB-BB1F-5AEEB807B262}">
      <dsp:nvSpPr>
        <dsp:cNvPr id="0" name=""/>
        <dsp:cNvSpPr/>
      </dsp:nvSpPr>
      <dsp:spPr>
        <a:xfrm>
          <a:off x="6465272" y="1293326"/>
          <a:ext cx="3590180" cy="1436072"/>
        </a:xfrm>
        <a:prstGeom prst="chevron">
          <a:avLst/>
        </a:prstGeom>
        <a:solidFill>
          <a:schemeClr val="accent1">
            <a:hueOff val="0"/>
            <a:satOff val="0"/>
            <a:lumOff val="0"/>
            <a:alphaOff val="0"/>
          </a:schemeClr>
        </a:solidFill>
        <a:ln w="1587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6012" tIns="32004" rIns="32004" bIns="32004" numCol="1" spcCol="1270" anchor="ctr" anchorCtr="0">
          <a:noAutofit/>
        </a:bodyPr>
        <a:lstStyle/>
        <a:p>
          <a:pPr lvl="0" algn="ctr" defTabSz="1066800">
            <a:lnSpc>
              <a:spcPct val="90000"/>
            </a:lnSpc>
            <a:spcBef>
              <a:spcPct val="0"/>
            </a:spcBef>
            <a:spcAft>
              <a:spcPct val="35000"/>
            </a:spcAft>
          </a:pPr>
          <a:r>
            <a:rPr lang="en-US" sz="2400" kern="1200" dirty="0" smtClean="0"/>
            <a:t>Annual IEP Goals</a:t>
          </a:r>
          <a:endParaRPr lang="en-US" sz="2400" kern="1200" dirty="0"/>
        </a:p>
      </dsp:txBody>
      <dsp:txXfrm>
        <a:off x="7183308" y="1293326"/>
        <a:ext cx="2154108" cy="1436072"/>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1">
  <dgm:title val=""/>
  <dgm:desc val=""/>
  <dgm:catLst>
    <dgm:cat type="process" pri="9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des" func="maxDepth" op="gte" val="2">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1.5"/>
          <dgm:constr type="h" for="des" forName="desTx" refType="primFontSz" refFor="des" refForName="parTx" fact="0.5"/>
          <dgm:constr type="w" for="ch" forName="space" op="equ" val="-6"/>
        </dgm:constrLst>
        <dgm:ruleLst>
          <dgm:rule type="w" for="ch" forName="composite" val="0" fact="NaN" max="NaN"/>
          <dgm:rule type="primFontSz" for="des" forName="parTx" val="5" fact="NaN" max="NaN"/>
        </dgm:ruleLst>
        <dgm:forEach name="Name6" axis="ch" ptType="node">
          <dgm:layoutNode name="composite">
            <dgm:alg type="composite"/>
            <dgm:shape xmlns:r="http://schemas.openxmlformats.org/officeDocument/2006/relationships" r:blip="">
              <dgm:adjLst/>
            </dgm:shape>
            <dgm:presOf/>
            <dgm:choose name="Name7">
              <dgm:if name="Name8" func="var" arg="dir" op="equ" val="norm">
                <dgm:constrLst>
                  <dgm:constr type="l" for="ch" forName="parTx"/>
                  <dgm:constr type="w" for="ch" forName="parTx" refType="w"/>
                  <dgm:constr type="t" for="ch" forName="parTx"/>
                  <dgm:constr type="l" for="ch" forName="desTx"/>
                  <dgm:constr type="w" for="ch" forName="desTx" refType="w" refFor="ch" refForName="parTx" fact="0.8"/>
                  <dgm:constr type="t" for="ch" forName="desTx" refType="h" refFor="ch" refForName="parTx" fact="1.125"/>
                </dgm:constrLst>
              </dgm:if>
              <dgm:else name="Name9">
                <dgm:constrLst>
                  <dgm:constr type="l" for="ch" forName="parTx"/>
                  <dgm:constr type="w" for="ch" forName="parTx" refType="w"/>
                  <dgm:constr type="t" for="ch" forName="parTx"/>
                  <dgm:constr type="l" for="ch" forName="desTx" refType="w" fact="0.2"/>
                  <dgm:constr type="w" for="ch" forName="desTx" refType="w" refFor="ch" refForName="parTx" fact="0.8"/>
                  <dgm:constr type="t" for="ch" forName="desTx" refType="h" refFor="ch" refForName="parTx" fact="1.125"/>
                </dgm:constrLst>
              </dgm:else>
            </dgm:choose>
            <dgm:ruleLst>
              <dgm:rule type="h" val="INF" fact="NaN" max="NaN"/>
            </dgm:ruleLst>
            <dgm:layoutNode name="parTx">
              <dgm:varLst>
                <dgm:chMax val="0"/>
                <dgm:chPref val="0"/>
                <dgm:bulletEnabled val="1"/>
              </dgm:varLst>
              <dgm:alg type="tx"/>
              <dgm:choose name="Name10">
                <dgm:if name="Name11" func="var" arg="dir" op="equ" val="norm">
                  <dgm:shape xmlns:r="http://schemas.openxmlformats.org/officeDocument/2006/relationships" type="chevron" r:blip="">
                    <dgm:adjLst/>
                  </dgm:shape>
                </dgm:if>
                <dgm:else name="Name12">
                  <dgm:shape xmlns:r="http://schemas.openxmlformats.org/officeDocument/2006/relationships" rot="180" type="chevron" r:blip="">
                    <dgm:adjLst/>
                  </dgm:shape>
                </dgm:else>
              </dgm:choose>
              <dgm:presOf axis="self" ptType="node"/>
              <dgm:choose name="Name13">
                <dgm:if name="Name14" func="var" arg="dir" op="equ" val="norm">
                  <dgm:constrLst>
                    <dgm:constr type="h" refType="w" op="lte" fact="0.4"/>
                    <dgm:constr type="h"/>
                    <dgm:constr type="tMarg" refType="primFontSz" fact="0.105"/>
                    <dgm:constr type="bMarg" refType="primFontSz" fact="0.105"/>
                    <dgm:constr type="lMarg" refType="primFontSz" fact="0.315"/>
                    <dgm:constr type="rMarg" refType="primFontSz" fact="0.105"/>
                  </dgm:constrLst>
                </dgm:if>
                <dgm:else name="Name15">
                  <dgm:constrLst>
                    <dgm:constr type="h" refType="w" op="lte" fact="0.4"/>
                    <dgm:constr type="h"/>
                    <dgm:constr type="tMarg" refType="primFontSz" fact="0.105"/>
                    <dgm:constr type="bMarg" refType="primFontSz" fact="0.105"/>
                    <dgm:constr type="lMarg" refType="primFontSz" fact="0.105"/>
                    <dgm:constr type="rMarg" refType="primFontSz" fact="0.315"/>
                  </dgm:constrLst>
                </dgm:else>
              </dgm:choose>
              <dgm:ruleLst>
                <dgm:rule type="h" val="INF" fact="NaN" max="NaN"/>
              </dgm:ruleLst>
            </dgm:layoutNode>
            <dgm:layoutNode name="desTx" styleLbl="revTx">
              <dgm:varLst>
                <dgm:bulletEnabled val="1"/>
              </dgm:varLst>
              <dgm:alg type="tx">
                <dgm:param type="stBulletLvl" val="1"/>
              </dgm:alg>
              <dgm:choose name="Name16">
                <dgm:if name="Name17" axis="ch" ptType="node" func="cnt" op="gte" val="1">
                  <dgm:shape xmlns:r="http://schemas.openxmlformats.org/officeDocument/2006/relationships" type="rect" r:blip="">
                    <dgm:adjLst/>
                  </dgm:shape>
                </dgm:if>
                <dgm:else name="Name18">
                  <dgm:shape xmlns:r="http://schemas.openxmlformats.org/officeDocument/2006/relationships" type="rect" r:blip="" hideGeom="1">
                    <dgm:adjLst/>
                  </dgm:shape>
                </dgm:else>
              </dgm:choose>
              <dgm:presOf axis="des" ptType="node"/>
              <dgm:constrLst>
                <dgm:constr type="secFontSz" val="65"/>
                <dgm:constr type="primFontSz" refType="secFontSz"/>
                <dgm:constr type="h"/>
                <dgm:constr type="tMarg"/>
                <dgm:constr type="bMarg"/>
                <dgm:constr type="rMarg"/>
                <dgm:constr type="lMarg"/>
              </dgm:constrLst>
              <dgm:ruleLst>
                <dgm:rule type="h" val="INF" fact="NaN" max="NaN"/>
              </dgm:ruleLst>
            </dgm:layoutNode>
          </dgm:layoutNode>
          <dgm:forEach name="Name19" axis="followSib" ptType="sibTrans" cnt="1">
            <dgm:layoutNode name="space">
              <dgm:alg type="sp"/>
              <dgm:shape xmlns:r="http://schemas.openxmlformats.org/officeDocument/2006/relationships" r:blip="">
                <dgm:adjLst/>
              </dgm:shape>
              <dgm:presOf/>
              <dgm:constrLst/>
              <dgm:ruleLst/>
            </dgm:layoutNode>
          </dgm:forEach>
        </dgm:forEach>
      </dgm:if>
      <dgm:else name="Name20">
        <dgm:constrLst>
          <dgm:constr type="w" for="ch" forName="parTxOnly" refType="w"/>
          <dgm:constr type="h" for="des" forName="parTxOnly" op="equ"/>
          <dgm:constr type="primFontSz" for="des" forName="parTxOnly" op="equ" val="65"/>
          <dgm:constr type="w" for="ch" forName="parTxOnlySpace" refType="w" refFor="ch" refForName="parTxOnly" fact="-0.1"/>
        </dgm:constrLst>
        <dgm:ruleLst/>
        <dgm:forEach name="Name21" axis="ch" ptType="node">
          <dgm:layoutNode name="parTxOnly">
            <dgm:varLst>
              <dgm:chMax val="0"/>
              <dgm:chPref val="0"/>
              <dgm:bulletEnabled val="1"/>
            </dgm:varLst>
            <dgm:alg type="tx"/>
            <dgm:choose name="Name22">
              <dgm:if name="Name23" func="var" arg="dir" op="equ" val="norm">
                <dgm:shape xmlns:r="http://schemas.openxmlformats.org/officeDocument/2006/relationships" type="chevron" r:blip="">
                  <dgm:adjLst/>
                </dgm:shape>
              </dgm:if>
              <dgm:else name="Name24">
                <dgm:shape xmlns:r="http://schemas.openxmlformats.org/officeDocument/2006/relationships" rot="180" type="chevron" r:blip="">
                  <dgm:adjLst/>
                </dgm:shape>
              </dgm:else>
            </dgm:choose>
            <dgm:presOf axis="self" ptType="node"/>
            <dgm:choose name="Name25">
              <dgm:if name="Name26" func="var" arg="dir" op="equ" val="norm">
                <dgm:constrLst>
                  <dgm:constr type="h" refType="w" op="equ" fact="0.4"/>
                  <dgm:constr type="tMarg" refType="primFontSz" fact="0.105"/>
                  <dgm:constr type="bMarg" refType="primFontSz" fact="0.105"/>
                  <dgm:constr type="lMarg" refType="primFontSz" fact="0.315"/>
                  <dgm:constr type="rMarg" refType="primFontSz" fact="0.105"/>
                </dgm:constrLst>
              </dgm:if>
              <dgm:else name="Name27">
                <dgm:constrLst>
                  <dgm:constr type="h" refType="w" op="equ" fact="0.4"/>
                  <dgm:constr type="tMarg" refType="primFontSz" fact="0.105"/>
                  <dgm:constr type="bMarg" refType="primFontSz" fact="0.105"/>
                  <dgm:constr type="lMarg" refType="primFontSz" fact="0.105"/>
                  <dgm:constr type="rMarg" refType="primFontSz" fact="0.315"/>
                </dgm:constrLst>
              </dgm:else>
            </dgm:choose>
            <dgm:ruleLst>
              <dgm:rule type="primFontSz" val="5" fact="NaN" max="NaN"/>
            </dgm:ruleLst>
          </dgm:layoutNode>
          <dgm:forEach name="Name28" axis="followSib" ptType="sibTrans" cnt="1">
            <dgm:layoutNode name="parTxOnly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72FED87-5BC3-40CB-BC0D-484D478A6448}"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D0383-B0AA-47E9-AE45-9DF0776D526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3300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2FED87-5BC3-40CB-BC0D-484D478A6448}"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1530810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2FED87-5BC3-40CB-BC0D-484D478A6448}"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1478417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72FED87-5BC3-40CB-BC0D-484D478A6448}"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37415609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E72FED87-5BC3-40CB-BC0D-484D478A6448}" type="datetimeFigureOut">
              <a:rPr lang="en-US" smtClean="0"/>
              <a:t>10/6/2020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9BD0383-B0AA-47E9-AE45-9DF0776D5262}" type="slidenum">
              <a:rPr lang="en-US" smtClean="0"/>
              <a:t>‹#›</a:t>
            </a:fld>
            <a:endParaRPr 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33283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72FED87-5BC3-40CB-BC0D-484D478A6448}"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7840579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72FED87-5BC3-40CB-BC0D-484D478A6448}" type="datetimeFigureOut">
              <a:rPr lang="en-US" smtClean="0"/>
              <a:t>10/6/2020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956557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72FED87-5BC3-40CB-BC0D-484D478A6448}" type="datetimeFigureOut">
              <a:rPr lang="en-US" smtClean="0"/>
              <a:t>10/6/2020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36457446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72FED87-5BC3-40CB-BC0D-484D478A6448}" type="datetimeFigureOut">
              <a:rPr lang="en-US" smtClean="0"/>
              <a:t>10/6/2020</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a:p>
        </p:txBody>
      </p:sp>
      <p:sp>
        <p:nvSpPr>
          <p:cNvPr id="9" name="Slide Number Placeholder 8"/>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3501786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E72FED87-5BC3-40CB-BC0D-484D478A6448}" type="datetimeFigureOut">
              <a:rPr lang="en-US" smtClean="0"/>
              <a:t>10/6/2020</a:t>
            </a:fld>
            <a:endParaRPr 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9BD0383-B0AA-47E9-AE45-9DF0776D5262}" type="slidenum">
              <a:rPr lang="en-US" smtClean="0"/>
              <a:t>‹#›</a:t>
            </a:fld>
            <a:endParaRPr lang="en-US"/>
          </a:p>
        </p:txBody>
      </p:sp>
    </p:spTree>
    <p:extLst>
      <p:ext uri="{BB962C8B-B14F-4D97-AF65-F5344CB8AC3E}">
        <p14:creationId xmlns:p14="http://schemas.microsoft.com/office/powerpoint/2010/main" val="34858765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E72FED87-5BC3-40CB-BC0D-484D478A6448}" type="datetimeFigureOut">
              <a:rPr lang="en-US" smtClean="0"/>
              <a:t>10/6/2020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9BD0383-B0AA-47E9-AE45-9DF0776D5262}" type="slidenum">
              <a:rPr lang="en-US" smtClean="0"/>
              <a:t>‹#›</a:t>
            </a:fld>
            <a:endParaRPr lang="en-US"/>
          </a:p>
        </p:txBody>
      </p:sp>
    </p:spTree>
    <p:extLst>
      <p:ext uri="{BB962C8B-B14F-4D97-AF65-F5344CB8AC3E}">
        <p14:creationId xmlns:p14="http://schemas.microsoft.com/office/powerpoint/2010/main" val="40889176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72FED87-5BC3-40CB-BC0D-484D478A6448}" type="datetimeFigureOut">
              <a:rPr lang="en-US" smtClean="0"/>
              <a:t>10/6/2020</a:t>
            </a:fld>
            <a:endParaRPr 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E9BD0383-B0AA-47E9-AE45-9DF0776D5262}" type="slidenum">
              <a:rPr lang="en-US" smtClean="0"/>
              <a:t>‹#›</a:t>
            </a:fld>
            <a:endParaRPr 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892135"/>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Standards-Based IEPs</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352471392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Level Purpose</a:t>
            </a:r>
            <a:endParaRPr lang="en-US" dirty="0"/>
          </a:p>
        </p:txBody>
      </p:sp>
      <p:sp>
        <p:nvSpPr>
          <p:cNvPr id="3" name="Content Placeholder 2"/>
          <p:cNvSpPr>
            <a:spLocks noGrp="1"/>
          </p:cNvSpPr>
          <p:nvPr>
            <p:ph idx="1"/>
          </p:nvPr>
        </p:nvSpPr>
        <p:spPr/>
        <p:txBody>
          <a:bodyPr>
            <a:normAutofit/>
          </a:bodyPr>
          <a:lstStyle/>
          <a:p>
            <a:r>
              <a:rPr lang="en-US" sz="2600" dirty="0" smtClean="0"/>
              <a:t>• </a:t>
            </a:r>
            <a:r>
              <a:rPr lang="en-US" sz="2800" dirty="0"/>
              <a:t>To provide a summary of baseline information that indicates the student’s academic achievement </a:t>
            </a:r>
            <a:endParaRPr lang="en-US" sz="2800" dirty="0" smtClean="0"/>
          </a:p>
          <a:p>
            <a:r>
              <a:rPr lang="en-US" sz="2800" dirty="0" smtClean="0"/>
              <a:t>• </a:t>
            </a:r>
            <a:r>
              <a:rPr lang="en-US" sz="2800" dirty="0"/>
              <a:t>To identify current functional performance </a:t>
            </a:r>
            <a:endParaRPr lang="en-US" sz="2800" dirty="0" smtClean="0"/>
          </a:p>
          <a:p>
            <a:r>
              <a:rPr lang="en-US" sz="2800" dirty="0" smtClean="0"/>
              <a:t>• </a:t>
            </a:r>
            <a:r>
              <a:rPr lang="en-US" sz="2800" dirty="0"/>
              <a:t>To provide an explanation of how the disability affects the student’s involvement/progress in participating in the general curriculum</a:t>
            </a:r>
          </a:p>
        </p:txBody>
      </p:sp>
    </p:spTree>
    <p:extLst>
      <p:ext uri="{BB962C8B-B14F-4D97-AF65-F5344CB8AC3E}">
        <p14:creationId xmlns:p14="http://schemas.microsoft.com/office/powerpoint/2010/main" val="21869971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Level</a:t>
            </a:r>
            <a:endParaRPr lang="en-US" dirty="0"/>
          </a:p>
        </p:txBody>
      </p:sp>
      <p:sp>
        <p:nvSpPr>
          <p:cNvPr id="3" name="Content Placeholder 2"/>
          <p:cNvSpPr>
            <a:spLocks noGrp="1"/>
          </p:cNvSpPr>
          <p:nvPr>
            <p:ph idx="1"/>
          </p:nvPr>
        </p:nvSpPr>
        <p:spPr/>
        <p:txBody>
          <a:bodyPr>
            <a:normAutofit/>
          </a:bodyPr>
          <a:lstStyle/>
          <a:p>
            <a:r>
              <a:rPr lang="en-US" sz="4000" dirty="0" smtClean="0"/>
              <a:t>Components:</a:t>
            </a:r>
          </a:p>
          <a:p>
            <a:endParaRPr lang="en-US" sz="4000" dirty="0" smtClean="0"/>
          </a:p>
          <a:p>
            <a:pPr lvl="1"/>
            <a:r>
              <a:rPr lang="en-US" sz="3600" dirty="0" smtClean="0"/>
              <a:t>Strengths</a:t>
            </a:r>
          </a:p>
          <a:p>
            <a:pPr lvl="1"/>
            <a:r>
              <a:rPr lang="en-US" sz="3600" dirty="0" smtClean="0"/>
              <a:t>Needs</a:t>
            </a:r>
          </a:p>
          <a:p>
            <a:pPr lvl="1"/>
            <a:r>
              <a:rPr lang="en-US" sz="3600" dirty="0" smtClean="0"/>
              <a:t>How does disability impact student progress in general education </a:t>
            </a:r>
            <a:r>
              <a:rPr lang="en-US" sz="3600" dirty="0" err="1" smtClean="0"/>
              <a:t>curricululm</a:t>
            </a:r>
            <a:r>
              <a:rPr lang="en-US" sz="3600" dirty="0" smtClean="0"/>
              <a:t>?</a:t>
            </a:r>
            <a:endParaRPr lang="en-US" sz="3600" dirty="0"/>
          </a:p>
        </p:txBody>
      </p:sp>
    </p:spTree>
    <p:extLst>
      <p:ext uri="{BB962C8B-B14F-4D97-AF65-F5344CB8AC3E}">
        <p14:creationId xmlns:p14="http://schemas.microsoft.com/office/powerpoint/2010/main" val="27386877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Level</a:t>
            </a:r>
            <a:endParaRPr lang="en-US" dirty="0"/>
          </a:p>
        </p:txBody>
      </p:sp>
      <p:sp>
        <p:nvSpPr>
          <p:cNvPr id="3" name="Content Placeholder 2"/>
          <p:cNvSpPr>
            <a:spLocks noGrp="1"/>
          </p:cNvSpPr>
          <p:nvPr>
            <p:ph idx="1"/>
          </p:nvPr>
        </p:nvSpPr>
        <p:spPr/>
        <p:txBody>
          <a:bodyPr/>
          <a:lstStyle/>
          <a:p>
            <a:endParaRPr lang="en-US" dirty="0" smtClean="0"/>
          </a:p>
          <a:p>
            <a:r>
              <a:rPr lang="en-US" sz="2800" dirty="0" smtClean="0"/>
              <a:t>Strengths- </a:t>
            </a:r>
          </a:p>
          <a:p>
            <a:pPr lvl="1"/>
            <a:r>
              <a:rPr lang="en-US" sz="2400" dirty="0" smtClean="0"/>
              <a:t>Academic and other strengths</a:t>
            </a:r>
          </a:p>
          <a:p>
            <a:pPr lvl="1"/>
            <a:r>
              <a:rPr lang="en-US" sz="2400" dirty="0" smtClean="0"/>
              <a:t>Student’s response to:</a:t>
            </a:r>
          </a:p>
          <a:p>
            <a:pPr lvl="2"/>
            <a:r>
              <a:rPr lang="en-US" sz="2000" dirty="0" smtClean="0"/>
              <a:t>Learning strategies Used</a:t>
            </a:r>
          </a:p>
          <a:p>
            <a:pPr lvl="2"/>
            <a:r>
              <a:rPr lang="en-US" sz="2000" dirty="0" err="1" smtClean="0"/>
              <a:t>Accomodations</a:t>
            </a:r>
            <a:endParaRPr lang="en-US" sz="2000" dirty="0" smtClean="0"/>
          </a:p>
          <a:p>
            <a:pPr lvl="2"/>
            <a:r>
              <a:rPr lang="en-US" sz="2000" dirty="0" smtClean="0"/>
              <a:t>Interventions</a:t>
            </a:r>
          </a:p>
          <a:p>
            <a:pPr lvl="2"/>
            <a:r>
              <a:rPr lang="en-US" sz="2000" dirty="0" smtClean="0"/>
              <a:t>Standards Instruction</a:t>
            </a:r>
          </a:p>
          <a:p>
            <a:pPr lvl="2"/>
            <a:endParaRPr lang="en-US" sz="2000" dirty="0"/>
          </a:p>
          <a:p>
            <a:pPr marL="384048" lvl="2" indent="0">
              <a:buNone/>
            </a:pPr>
            <a:r>
              <a:rPr lang="en-US" sz="2000" b="1" i="1" dirty="0" smtClean="0"/>
              <a:t>What have we learned about the student’s strengths?</a:t>
            </a:r>
          </a:p>
          <a:p>
            <a:pPr lvl="1"/>
            <a:endParaRPr lang="en-US" sz="2200" dirty="0"/>
          </a:p>
        </p:txBody>
      </p:sp>
    </p:spTree>
    <p:extLst>
      <p:ext uri="{BB962C8B-B14F-4D97-AF65-F5344CB8AC3E}">
        <p14:creationId xmlns:p14="http://schemas.microsoft.com/office/powerpoint/2010/main" val="33013755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Level</a:t>
            </a:r>
            <a:endParaRPr lang="en-US" dirty="0"/>
          </a:p>
        </p:txBody>
      </p:sp>
      <p:sp>
        <p:nvSpPr>
          <p:cNvPr id="3" name="Content Placeholder 2"/>
          <p:cNvSpPr>
            <a:spLocks noGrp="1"/>
          </p:cNvSpPr>
          <p:nvPr>
            <p:ph idx="1"/>
          </p:nvPr>
        </p:nvSpPr>
        <p:spPr/>
        <p:txBody>
          <a:bodyPr>
            <a:normAutofit/>
          </a:bodyPr>
          <a:lstStyle/>
          <a:p>
            <a:r>
              <a:rPr lang="en-US" sz="2400" dirty="0"/>
              <a:t>How disability affects performance </a:t>
            </a:r>
            <a:endParaRPr lang="en-US" sz="2400" dirty="0" smtClean="0"/>
          </a:p>
          <a:p>
            <a:endParaRPr lang="en-US" sz="2400" dirty="0"/>
          </a:p>
          <a:p>
            <a:pPr marL="0" indent="0">
              <a:buNone/>
            </a:pPr>
            <a:r>
              <a:rPr lang="en-US" sz="2400" dirty="0" smtClean="0"/>
              <a:t>Consider </a:t>
            </a:r>
            <a:r>
              <a:rPr lang="en-US" sz="2400" dirty="0"/>
              <a:t>how the student’s disability affects progress in learning the grade-level content standards </a:t>
            </a:r>
            <a:endParaRPr lang="en-US" sz="2400" dirty="0" smtClean="0"/>
          </a:p>
          <a:p>
            <a:pPr marL="0" indent="0">
              <a:buNone/>
            </a:pPr>
            <a:r>
              <a:rPr lang="en-US" sz="2400" b="1" u="sng" dirty="0" smtClean="0"/>
              <a:t>Example</a:t>
            </a:r>
            <a:r>
              <a:rPr lang="en-US" sz="2400" b="1" u="sng" dirty="0"/>
              <a:t>: </a:t>
            </a:r>
            <a:r>
              <a:rPr lang="en-US" sz="2400" dirty="0"/>
              <a:t>Tasha’s difficulties retrieving information may negatively impact her progress in achieving reading standards that include synonyms, antonyms, and multiple-meaning words.</a:t>
            </a:r>
          </a:p>
        </p:txBody>
      </p:sp>
    </p:spTree>
    <p:extLst>
      <p:ext uri="{BB962C8B-B14F-4D97-AF65-F5344CB8AC3E}">
        <p14:creationId xmlns:p14="http://schemas.microsoft.com/office/powerpoint/2010/main" val="8731619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Level</a:t>
            </a:r>
            <a:endParaRPr lang="en-US" dirty="0"/>
          </a:p>
        </p:txBody>
      </p:sp>
      <p:sp>
        <p:nvSpPr>
          <p:cNvPr id="3" name="Content Placeholder 2"/>
          <p:cNvSpPr>
            <a:spLocks noGrp="1"/>
          </p:cNvSpPr>
          <p:nvPr>
            <p:ph idx="1"/>
          </p:nvPr>
        </p:nvSpPr>
        <p:spPr/>
        <p:txBody>
          <a:bodyPr>
            <a:normAutofit/>
          </a:bodyPr>
          <a:lstStyle/>
          <a:p>
            <a:r>
              <a:rPr lang="en-US" sz="2800" dirty="0" smtClean="0"/>
              <a:t>Needs</a:t>
            </a:r>
          </a:p>
          <a:p>
            <a:r>
              <a:rPr lang="en-US" sz="2800" dirty="0" smtClean="0"/>
              <a:t>Focus on the weaknesses that affect progress in the general education curriculum</a:t>
            </a:r>
          </a:p>
          <a:p>
            <a:endParaRPr lang="en-US" sz="2800" dirty="0"/>
          </a:p>
          <a:p>
            <a:r>
              <a:rPr lang="en-US" sz="2800" dirty="0" smtClean="0"/>
              <a:t>What skills does the student need to close the gap between present level and grade-level curriculum standards?</a:t>
            </a:r>
            <a:endParaRPr lang="en-US" sz="2800" dirty="0"/>
          </a:p>
        </p:txBody>
      </p:sp>
    </p:spTree>
    <p:extLst>
      <p:ext uri="{BB962C8B-B14F-4D97-AF65-F5344CB8AC3E}">
        <p14:creationId xmlns:p14="http://schemas.microsoft.com/office/powerpoint/2010/main" val="12470691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Present Level</a:t>
            </a:r>
            <a:endParaRPr lang="en-US" dirty="0"/>
          </a:p>
        </p:txBody>
      </p:sp>
      <p:sp>
        <p:nvSpPr>
          <p:cNvPr id="3" name="Content Placeholder 2"/>
          <p:cNvSpPr>
            <a:spLocks noGrp="1"/>
          </p:cNvSpPr>
          <p:nvPr>
            <p:ph idx="1"/>
          </p:nvPr>
        </p:nvSpPr>
        <p:spPr>
          <a:xfrm>
            <a:off x="6400800" y="1845734"/>
            <a:ext cx="4754880" cy="4023360"/>
          </a:xfrm>
        </p:spPr>
        <p:txBody>
          <a:bodyPr/>
          <a:lstStyle/>
          <a:p>
            <a:r>
              <a:rPr lang="en-US" b="1" u="sng" dirty="0" smtClean="0"/>
              <a:t>Present Level of Academic Achievement and Functional Performance</a:t>
            </a:r>
          </a:p>
          <a:p>
            <a:r>
              <a:rPr lang="en-US" dirty="0" smtClean="0"/>
              <a:t>Classroom assessments indicate that Abbey can use details and examples to draw conclusions  (R 4.3.4) from grade-level reading passages. She experiences difficulty synthesizing ideas from reading passages and drawing inferences (R 4.3). Abbey’s difficulty with abstract reasoning may negatively impact her understanding and drawing inferences from text.</a:t>
            </a:r>
            <a:endParaRPr lang="en-US" dirty="0"/>
          </a:p>
        </p:txBody>
      </p:sp>
      <p:graphicFrame>
        <p:nvGraphicFramePr>
          <p:cNvPr id="5" name="Diagram 4"/>
          <p:cNvGraphicFramePr/>
          <p:nvPr>
            <p:extLst>
              <p:ext uri="{D42A27DB-BD31-4B8C-83A1-F6EECF244321}">
                <p14:modId xmlns:p14="http://schemas.microsoft.com/office/powerpoint/2010/main" val="3682651755"/>
              </p:ext>
            </p:extLst>
          </p:nvPr>
        </p:nvGraphicFramePr>
        <p:xfrm>
          <a:off x="909781" y="2088776"/>
          <a:ext cx="4368800" cy="40879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551832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Present Level</a:t>
            </a:r>
            <a:endParaRPr lang="en-US" dirty="0"/>
          </a:p>
        </p:txBody>
      </p:sp>
      <p:sp>
        <p:nvSpPr>
          <p:cNvPr id="3" name="Content Placeholder 2"/>
          <p:cNvSpPr>
            <a:spLocks noGrp="1"/>
          </p:cNvSpPr>
          <p:nvPr>
            <p:ph idx="1"/>
          </p:nvPr>
        </p:nvSpPr>
        <p:spPr/>
        <p:txBody>
          <a:bodyPr>
            <a:normAutofit/>
          </a:bodyPr>
          <a:lstStyle/>
          <a:p>
            <a:r>
              <a:rPr lang="en-US" sz="2400" dirty="0"/>
              <a:t>DO NOT use the student’s exceptionality to explain how the disability affects involvement/progress in the general curriculum! </a:t>
            </a:r>
            <a:endParaRPr lang="en-US" sz="2400" dirty="0" smtClean="0"/>
          </a:p>
          <a:p>
            <a:endParaRPr lang="en-US" sz="2400" dirty="0"/>
          </a:p>
          <a:p>
            <a:pPr>
              <a:buFont typeface="Wingdings" panose="05000000000000000000" pitchFamily="2" charset="2"/>
              <a:buChar char="v"/>
            </a:pPr>
            <a:r>
              <a:rPr lang="en-US" sz="2400" dirty="0" smtClean="0"/>
              <a:t>Example </a:t>
            </a:r>
            <a:r>
              <a:rPr lang="en-US" sz="2400" dirty="0"/>
              <a:t>of what NOT to write: Marcus’ learning disability affects his progress in the general curriculum. </a:t>
            </a:r>
          </a:p>
          <a:p>
            <a:pPr>
              <a:buFont typeface="Wingdings" panose="05000000000000000000" pitchFamily="2" charset="2"/>
              <a:buChar char="v"/>
            </a:pPr>
            <a:r>
              <a:rPr lang="en-US" sz="2400" dirty="0" smtClean="0"/>
              <a:t>Example </a:t>
            </a:r>
            <a:r>
              <a:rPr lang="en-US" sz="2400" dirty="0"/>
              <a:t>of what to write: Marcus’ weakness in applying strategies, such as making inferences and making complex predictions, affect his progress in comprehending sixth-grade literary materials. </a:t>
            </a:r>
          </a:p>
        </p:txBody>
      </p:sp>
    </p:spTree>
    <p:extLst>
      <p:ext uri="{BB962C8B-B14F-4D97-AF65-F5344CB8AC3E}">
        <p14:creationId xmlns:p14="http://schemas.microsoft.com/office/powerpoint/2010/main" val="1718389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is a PROCESS!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54589199"/>
              </p:ext>
            </p:extLst>
          </p:nvPr>
        </p:nvGraphicFramePr>
        <p:xfrm>
          <a:off x="1096963" y="1846263"/>
          <a:ext cx="10058400" cy="40227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125447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4: Write Annual Goals</a:t>
            </a:r>
            <a:endParaRPr lang="en-US" dirty="0"/>
          </a:p>
        </p:txBody>
      </p:sp>
      <p:sp>
        <p:nvSpPr>
          <p:cNvPr id="3" name="Content Placeholder 2"/>
          <p:cNvSpPr>
            <a:spLocks noGrp="1"/>
          </p:cNvSpPr>
          <p:nvPr>
            <p:ph idx="1"/>
          </p:nvPr>
        </p:nvSpPr>
        <p:spPr/>
        <p:txBody>
          <a:bodyPr>
            <a:normAutofit/>
          </a:bodyPr>
          <a:lstStyle/>
          <a:p>
            <a:r>
              <a:rPr lang="en-US" sz="3200" dirty="0" smtClean="0"/>
              <a:t>Purpose:</a:t>
            </a:r>
          </a:p>
          <a:p>
            <a:pPr lvl="1">
              <a:buFont typeface="Arial" panose="020B0604020202020204" pitchFamily="34" charset="0"/>
              <a:buChar char="•"/>
            </a:pPr>
            <a:r>
              <a:rPr lang="en-US" sz="2800" dirty="0" smtClean="0"/>
              <a:t>Describes what a student can reasonably expect to accomplish in one school year</a:t>
            </a:r>
          </a:p>
          <a:p>
            <a:pPr marL="201168" lvl="1" indent="0">
              <a:buNone/>
            </a:pPr>
            <a:endParaRPr lang="en-US" sz="2800" dirty="0"/>
          </a:p>
          <a:p>
            <a:pPr marL="201168" lvl="1" indent="0">
              <a:buNone/>
            </a:pPr>
            <a:endParaRPr lang="en-US" sz="2800" dirty="0" smtClean="0"/>
          </a:p>
          <a:p>
            <a:pPr marL="201168" lvl="1" indent="0">
              <a:buNone/>
            </a:pPr>
            <a:r>
              <a:rPr lang="en-US" sz="2800" i="1" dirty="0" smtClean="0"/>
              <a:t>What should the student be doing?</a:t>
            </a:r>
            <a:endParaRPr lang="en-US" sz="2800" i="1" dirty="0"/>
          </a:p>
        </p:txBody>
      </p:sp>
    </p:spTree>
    <p:extLst>
      <p:ext uri="{BB962C8B-B14F-4D97-AF65-F5344CB8AC3E}">
        <p14:creationId xmlns:p14="http://schemas.microsoft.com/office/powerpoint/2010/main" val="238778331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457199"/>
            <a:ext cx="10058400" cy="942109"/>
          </a:xfrm>
        </p:spPr>
        <p:txBody>
          <a:bodyPr/>
          <a:lstStyle/>
          <a:p>
            <a:r>
              <a:rPr lang="en-US" dirty="0" smtClean="0"/>
              <a:t>Annual Goals</a:t>
            </a:r>
            <a:endParaRPr lang="en-US" dirty="0"/>
          </a:p>
        </p:txBody>
      </p:sp>
      <p:sp>
        <p:nvSpPr>
          <p:cNvPr id="3" name="Content Placeholder 2"/>
          <p:cNvSpPr>
            <a:spLocks noGrp="1"/>
          </p:cNvSpPr>
          <p:nvPr>
            <p:ph idx="1"/>
          </p:nvPr>
        </p:nvSpPr>
        <p:spPr>
          <a:xfrm>
            <a:off x="803564" y="1939635"/>
            <a:ext cx="10352116" cy="3807383"/>
          </a:xfrm>
        </p:spPr>
        <p:txBody>
          <a:bodyPr>
            <a:normAutofit lnSpcReduction="10000"/>
          </a:bodyPr>
          <a:lstStyle/>
          <a:p>
            <a:pPr>
              <a:buFont typeface="Wingdings" panose="05000000000000000000" pitchFamily="2" charset="2"/>
              <a:buChar char="§"/>
            </a:pPr>
            <a:r>
              <a:rPr lang="en-US" sz="2800" dirty="0" smtClean="0"/>
              <a:t>Annual goals are related to the needs resulting from the student’s disability that directly affect the progress in the general education curriculum.</a:t>
            </a:r>
          </a:p>
          <a:p>
            <a:pPr>
              <a:buFont typeface="Wingdings" panose="05000000000000000000" pitchFamily="2" charset="2"/>
              <a:buChar char="§"/>
            </a:pPr>
            <a:r>
              <a:rPr lang="en-US" sz="2800" dirty="0" smtClean="0"/>
              <a:t>If many needs are identified in the present level, select the one(s) that have the greatest impact on progress and develop a goal to address that need.</a:t>
            </a:r>
          </a:p>
          <a:p>
            <a:pPr>
              <a:buFont typeface="Wingdings" panose="05000000000000000000" pitchFamily="2" charset="2"/>
              <a:buChar char="§"/>
            </a:pPr>
            <a:r>
              <a:rPr lang="en-US" sz="2800" dirty="0" smtClean="0"/>
              <a:t>Academic goals must be based on Alabama content standards OR Alabama Extended Standards (students with significant cognitive disabilities</a:t>
            </a:r>
            <a:endParaRPr lang="en-US" sz="2800" dirty="0"/>
          </a:p>
        </p:txBody>
      </p:sp>
    </p:spTree>
    <p:extLst>
      <p:ext uri="{BB962C8B-B14F-4D97-AF65-F5344CB8AC3E}">
        <p14:creationId xmlns:p14="http://schemas.microsoft.com/office/powerpoint/2010/main" val="1093806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Standards-Based Reform in the US</a:t>
            </a:r>
            <a:endParaRPr lang="en-US" dirty="0"/>
          </a:p>
        </p:txBody>
      </p:sp>
      <p:sp>
        <p:nvSpPr>
          <p:cNvPr id="3" name="Content Placeholder 2"/>
          <p:cNvSpPr>
            <a:spLocks noGrp="1"/>
          </p:cNvSpPr>
          <p:nvPr>
            <p:ph idx="1"/>
          </p:nvPr>
        </p:nvSpPr>
        <p:spPr/>
        <p:txBody>
          <a:bodyPr>
            <a:normAutofit/>
          </a:bodyPr>
          <a:lstStyle/>
          <a:p>
            <a:r>
              <a:rPr lang="en-US" sz="2800" dirty="0" smtClean="0"/>
              <a:t>In the last ten years, the US legislation has focused on two main assumptions related to teaching and learning:</a:t>
            </a:r>
          </a:p>
          <a:p>
            <a:endParaRPr lang="en-US" sz="2800" dirty="0"/>
          </a:p>
          <a:p>
            <a:pPr marL="457200" indent="-457200">
              <a:buFont typeface="+mj-lt"/>
              <a:buAutoNum type="arabicPeriod"/>
            </a:pPr>
            <a:r>
              <a:rPr lang="en-US" sz="2800" dirty="0"/>
              <a:t>Special education students have the right to be taught as if they can meet the same high standards expected of all students. </a:t>
            </a:r>
          </a:p>
          <a:p>
            <a:pPr marL="457200" indent="-457200">
              <a:buFont typeface="+mj-lt"/>
              <a:buAutoNum type="arabicPeriod"/>
            </a:pPr>
            <a:r>
              <a:rPr lang="en-US" sz="2800" dirty="0" smtClean="0"/>
              <a:t>All </a:t>
            </a:r>
            <a:r>
              <a:rPr lang="en-US" sz="2800" dirty="0"/>
              <a:t>students must be provided opportunities to learn the general education curriculum.</a:t>
            </a:r>
          </a:p>
        </p:txBody>
      </p:sp>
    </p:spTree>
    <p:extLst>
      <p:ext uri="{BB962C8B-B14F-4D97-AF65-F5344CB8AC3E}">
        <p14:creationId xmlns:p14="http://schemas.microsoft.com/office/powerpoint/2010/main" val="37491943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Selecting the Standards</a:t>
            </a:r>
            <a:endParaRPr lang="en-US" dirty="0"/>
          </a:p>
        </p:txBody>
      </p:sp>
      <p:sp>
        <p:nvSpPr>
          <p:cNvPr id="3" name="Content Placeholder 2"/>
          <p:cNvSpPr>
            <a:spLocks noGrp="1"/>
          </p:cNvSpPr>
          <p:nvPr>
            <p:ph idx="1"/>
          </p:nvPr>
        </p:nvSpPr>
        <p:spPr/>
        <p:txBody>
          <a:bodyPr>
            <a:normAutofit/>
          </a:bodyPr>
          <a:lstStyle/>
          <a:p>
            <a:r>
              <a:rPr lang="en-US" sz="2400" b="1" dirty="0"/>
              <a:t>Consider content standards </a:t>
            </a:r>
            <a:endParaRPr lang="en-US" sz="2400" b="1" dirty="0" smtClean="0"/>
          </a:p>
          <a:p>
            <a:r>
              <a:rPr lang="en-US" sz="2400" dirty="0" smtClean="0"/>
              <a:t>• </a:t>
            </a:r>
            <a:r>
              <a:rPr lang="en-US" sz="2400" dirty="0"/>
              <a:t>Look at all grade-level content standards </a:t>
            </a:r>
            <a:endParaRPr lang="en-US" sz="2400" dirty="0" smtClean="0"/>
          </a:p>
          <a:p>
            <a:r>
              <a:rPr lang="en-US" sz="2400" dirty="0" smtClean="0"/>
              <a:t>• </a:t>
            </a:r>
            <a:r>
              <a:rPr lang="en-US" sz="2400" dirty="0"/>
              <a:t>Discuss intent of standard </a:t>
            </a:r>
            <a:endParaRPr lang="en-US" sz="2400" dirty="0" smtClean="0"/>
          </a:p>
          <a:p>
            <a:r>
              <a:rPr lang="en-US" sz="2400" dirty="0" smtClean="0"/>
              <a:t>• </a:t>
            </a:r>
            <a:r>
              <a:rPr lang="en-US" sz="2400" dirty="0"/>
              <a:t>Determine which standards are most important for each student (based on progress in the general education curriculum) </a:t>
            </a:r>
            <a:endParaRPr lang="en-US" sz="2400" dirty="0" smtClean="0"/>
          </a:p>
          <a:p>
            <a:r>
              <a:rPr lang="en-US" sz="2400" dirty="0" smtClean="0"/>
              <a:t>• </a:t>
            </a:r>
            <a:r>
              <a:rPr lang="en-US" sz="2400" dirty="0"/>
              <a:t>Compare standard(s) with student’s areas of needs and the impact of the disability </a:t>
            </a:r>
            <a:endParaRPr lang="en-US" sz="2400" dirty="0" smtClean="0"/>
          </a:p>
          <a:p>
            <a:r>
              <a:rPr lang="en-US" sz="2400" dirty="0" smtClean="0"/>
              <a:t>• </a:t>
            </a:r>
            <a:r>
              <a:rPr lang="en-US" sz="2400" dirty="0"/>
              <a:t>Use data to determine the areas the student will find difficult without additional supports</a:t>
            </a:r>
          </a:p>
        </p:txBody>
      </p:sp>
    </p:spTree>
    <p:extLst>
      <p:ext uri="{BB962C8B-B14F-4D97-AF65-F5344CB8AC3E}">
        <p14:creationId xmlns:p14="http://schemas.microsoft.com/office/powerpoint/2010/main" val="4189633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Annual Goal</a:t>
            </a:r>
            <a:endParaRPr lang="en-US" dirty="0"/>
          </a:p>
        </p:txBody>
      </p:sp>
      <p:sp>
        <p:nvSpPr>
          <p:cNvPr id="3" name="Content Placeholder 2"/>
          <p:cNvSpPr>
            <a:spLocks noGrp="1"/>
          </p:cNvSpPr>
          <p:nvPr>
            <p:ph idx="1"/>
          </p:nvPr>
        </p:nvSpPr>
        <p:spPr/>
        <p:txBody>
          <a:bodyPr>
            <a:normAutofit fontScale="92500" lnSpcReduction="10000"/>
          </a:bodyPr>
          <a:lstStyle/>
          <a:p>
            <a:r>
              <a:rPr lang="en-US" sz="2800" dirty="0" smtClean="0"/>
              <a:t>Measurable annual goals must include five components</a:t>
            </a:r>
          </a:p>
          <a:p>
            <a:endParaRPr lang="en-US" sz="2800" dirty="0"/>
          </a:p>
          <a:p>
            <a:r>
              <a:rPr lang="en-US" sz="2800" dirty="0" smtClean="0"/>
              <a:t>The student… (who)</a:t>
            </a:r>
          </a:p>
          <a:p>
            <a:r>
              <a:rPr lang="en-US" sz="2800" dirty="0" smtClean="0"/>
              <a:t>Will do what… (behavior)</a:t>
            </a:r>
          </a:p>
          <a:p>
            <a:r>
              <a:rPr lang="en-US" sz="2800" dirty="0" smtClean="0"/>
              <a:t>To what level or degree (criterion)</a:t>
            </a:r>
          </a:p>
          <a:p>
            <a:r>
              <a:rPr lang="en-US" sz="2800" dirty="0" smtClean="0"/>
              <a:t>Under what conditions… (conditions)*</a:t>
            </a:r>
          </a:p>
          <a:p>
            <a:r>
              <a:rPr lang="en-US" sz="2800" dirty="0" smtClean="0"/>
              <a:t>In what length of time…(timeframe)</a:t>
            </a:r>
          </a:p>
          <a:p>
            <a:r>
              <a:rPr lang="en-US" sz="2800" dirty="0" smtClean="0"/>
              <a:t>*</a:t>
            </a:r>
            <a:r>
              <a:rPr lang="en-US" sz="2200" dirty="0" smtClean="0"/>
              <a:t>Not every goal has conditions, but conditions are often helpful</a:t>
            </a:r>
            <a:endParaRPr lang="en-US" sz="2800" dirty="0"/>
          </a:p>
        </p:txBody>
      </p:sp>
    </p:spTree>
    <p:extLst>
      <p:ext uri="{BB962C8B-B14F-4D97-AF65-F5344CB8AC3E}">
        <p14:creationId xmlns:p14="http://schemas.microsoft.com/office/powerpoint/2010/main" val="41844693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Annual Goal with Five Components</a:t>
            </a:r>
            <a:endParaRPr lang="en-US" dirty="0"/>
          </a:p>
        </p:txBody>
      </p:sp>
      <p:sp>
        <p:nvSpPr>
          <p:cNvPr id="3" name="Content Placeholder 2"/>
          <p:cNvSpPr>
            <a:spLocks noGrp="1"/>
          </p:cNvSpPr>
          <p:nvPr>
            <p:ph idx="1"/>
          </p:nvPr>
        </p:nvSpPr>
        <p:spPr/>
        <p:txBody>
          <a:bodyPr>
            <a:normAutofit/>
          </a:bodyPr>
          <a:lstStyle/>
          <a:p>
            <a:r>
              <a:rPr lang="en-US" sz="2400" dirty="0" smtClean="0"/>
              <a:t>DeMarcus will read 90-110 words of grade-level connected text per minute with 100% accuracy at the end of 36 weeks (RF 3.4).</a:t>
            </a:r>
          </a:p>
          <a:p>
            <a:r>
              <a:rPr lang="en-US" sz="2400" dirty="0" smtClean="0"/>
              <a:t>The student (DeMarcus)</a:t>
            </a:r>
          </a:p>
          <a:p>
            <a:r>
              <a:rPr lang="en-US" sz="2400" dirty="0" smtClean="0"/>
              <a:t>Wil do what (read 90-110 words per minute)</a:t>
            </a:r>
          </a:p>
          <a:p>
            <a:r>
              <a:rPr lang="en-US" sz="2400" dirty="0" smtClean="0"/>
              <a:t>To what level or degree (100% accuracy)</a:t>
            </a:r>
          </a:p>
          <a:p>
            <a:r>
              <a:rPr lang="en-US" sz="2400" dirty="0" smtClean="0"/>
              <a:t>Under what conditions (grade-level connected text)</a:t>
            </a:r>
          </a:p>
          <a:p>
            <a:r>
              <a:rPr lang="en-US" sz="2400" dirty="0" smtClean="0"/>
              <a:t>In what time frame (end of 36 weeks)</a:t>
            </a:r>
          </a:p>
        </p:txBody>
      </p:sp>
    </p:spTree>
    <p:extLst>
      <p:ext uri="{BB962C8B-B14F-4D97-AF65-F5344CB8AC3E}">
        <p14:creationId xmlns:p14="http://schemas.microsoft.com/office/powerpoint/2010/main" val="198959322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IEP Annual Goal</a:t>
            </a:r>
            <a:endParaRPr lang="en-US" dirty="0"/>
          </a:p>
        </p:txBody>
      </p:sp>
      <p:sp>
        <p:nvSpPr>
          <p:cNvPr id="3" name="Content Placeholder 2"/>
          <p:cNvSpPr>
            <a:spLocks noGrp="1"/>
          </p:cNvSpPr>
          <p:nvPr>
            <p:ph idx="1"/>
          </p:nvPr>
        </p:nvSpPr>
        <p:spPr/>
        <p:txBody>
          <a:bodyPr/>
          <a:lstStyle/>
          <a:p>
            <a:r>
              <a:rPr lang="en-US" dirty="0"/>
              <a:t>Present Level notes that </a:t>
            </a:r>
            <a:r>
              <a:rPr lang="en-US" dirty="0" smtClean="0"/>
              <a:t>Margo </a:t>
            </a:r>
            <a:r>
              <a:rPr lang="en-US" dirty="0"/>
              <a:t>has difficulty making generalizations and answering comprehension </a:t>
            </a:r>
            <a:r>
              <a:rPr lang="en-US" dirty="0" smtClean="0"/>
              <a:t>questions when given non-fiction, information texts. </a:t>
            </a:r>
          </a:p>
          <a:p>
            <a:endParaRPr lang="en-US" dirty="0"/>
          </a:p>
          <a:p>
            <a:r>
              <a:rPr lang="en-US" b="1" dirty="0" smtClean="0"/>
              <a:t>IEP Goal: </a:t>
            </a:r>
            <a:r>
              <a:rPr lang="en-US" dirty="0"/>
              <a:t>By the end of the sixth grading period, </a:t>
            </a:r>
            <a:r>
              <a:rPr lang="en-US" dirty="0" smtClean="0"/>
              <a:t>Margo </a:t>
            </a:r>
            <a:r>
              <a:rPr lang="en-US" dirty="0"/>
              <a:t>will </a:t>
            </a:r>
            <a:r>
              <a:rPr lang="en-US" dirty="0" smtClean="0"/>
              <a:t>read be able to demonstrate her understanding of grade level science/social studies texts by answering </a:t>
            </a:r>
            <a:r>
              <a:rPr lang="en-US" dirty="0"/>
              <a:t>comprehension questions </a:t>
            </a:r>
            <a:r>
              <a:rPr lang="en-US" dirty="0" smtClean="0"/>
              <a:t>with </a:t>
            </a:r>
            <a:r>
              <a:rPr lang="en-US" dirty="0"/>
              <a:t>an average of 90% accuracy on classroom </a:t>
            </a:r>
            <a:r>
              <a:rPr lang="en-US" dirty="0" smtClean="0"/>
              <a:t>assessments (RI. 5.10)</a:t>
            </a:r>
            <a:endParaRPr lang="en-US" dirty="0"/>
          </a:p>
        </p:txBody>
      </p:sp>
    </p:spTree>
    <p:extLst>
      <p:ext uri="{BB962C8B-B14F-4D97-AF65-F5344CB8AC3E}">
        <p14:creationId xmlns:p14="http://schemas.microsoft.com/office/powerpoint/2010/main" val="36414721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of PL and Goal for Extended Standards</a:t>
            </a:r>
            <a:endParaRPr lang="en-US" dirty="0"/>
          </a:p>
        </p:txBody>
      </p:sp>
      <p:sp>
        <p:nvSpPr>
          <p:cNvPr id="3" name="Content Placeholder 2"/>
          <p:cNvSpPr>
            <a:spLocks noGrp="1"/>
          </p:cNvSpPr>
          <p:nvPr>
            <p:ph idx="1"/>
          </p:nvPr>
        </p:nvSpPr>
        <p:spPr/>
        <p:txBody>
          <a:bodyPr/>
          <a:lstStyle/>
          <a:p>
            <a:r>
              <a:rPr lang="en-US" b="1" dirty="0"/>
              <a:t>Example of Present Level for Extended </a:t>
            </a:r>
            <a:r>
              <a:rPr lang="en-US" b="1" dirty="0" smtClean="0"/>
              <a:t>Standards:</a:t>
            </a:r>
          </a:p>
          <a:p>
            <a:r>
              <a:rPr lang="en-US" b="1" dirty="0" smtClean="0"/>
              <a:t> </a:t>
            </a:r>
            <a:r>
              <a:rPr lang="en-US" dirty="0" smtClean="0"/>
              <a:t>Oscars’ </a:t>
            </a:r>
            <a:r>
              <a:rPr lang="en-US" dirty="0"/>
              <a:t>classroom and state assessments indicate that word recognition skills are on a 4th grade level. Reading comprehension skills, however, are more like those of a typical second grade student. </a:t>
            </a:r>
            <a:r>
              <a:rPr lang="en-US" dirty="0" smtClean="0"/>
              <a:t>He </a:t>
            </a:r>
            <a:r>
              <a:rPr lang="en-US" dirty="0"/>
              <a:t>needs additional work on reading comprehension skills. </a:t>
            </a:r>
            <a:r>
              <a:rPr lang="en-US" dirty="0" smtClean="0"/>
              <a:t>Oscar </a:t>
            </a:r>
            <a:r>
              <a:rPr lang="en-US" dirty="0"/>
              <a:t>is able to identify one or two ideas in texts, but has problems identifying the main idea. Once </a:t>
            </a:r>
            <a:r>
              <a:rPr lang="en-US" dirty="0" smtClean="0"/>
              <a:t>he </a:t>
            </a:r>
            <a:r>
              <a:rPr lang="en-US" dirty="0"/>
              <a:t>has begun reading, </a:t>
            </a:r>
            <a:r>
              <a:rPr lang="en-US" dirty="0" smtClean="0"/>
              <a:t>Oscar </a:t>
            </a:r>
            <a:r>
              <a:rPr lang="en-US" dirty="0"/>
              <a:t>wants to continue reading and does not want to stop reading to check for understanding. </a:t>
            </a:r>
            <a:endParaRPr lang="en-US" dirty="0" smtClean="0"/>
          </a:p>
          <a:p>
            <a:r>
              <a:rPr lang="en-US" b="1" dirty="0" smtClean="0"/>
              <a:t>Example of Goal for Extended Standards:</a:t>
            </a:r>
          </a:p>
          <a:p>
            <a:r>
              <a:rPr lang="en-US" dirty="0" smtClean="0"/>
              <a:t>Given </a:t>
            </a:r>
            <a:r>
              <a:rPr lang="en-US" dirty="0"/>
              <a:t>high interest reading materials with visual cues, </a:t>
            </a:r>
            <a:r>
              <a:rPr lang="en-US" dirty="0" smtClean="0"/>
              <a:t>Oscar </a:t>
            </a:r>
            <a:r>
              <a:rPr lang="en-US" dirty="0"/>
              <a:t>will identify the main idea in a fourth grade reading passage 4/5 times on two </a:t>
            </a:r>
            <a:r>
              <a:rPr lang="en-US" dirty="0" smtClean="0"/>
              <a:t>consecutive trials by the end of the 4</a:t>
            </a:r>
            <a:r>
              <a:rPr lang="en-US" baseline="30000" dirty="0" smtClean="0"/>
              <a:t>th</a:t>
            </a:r>
            <a:r>
              <a:rPr lang="en-US" dirty="0" smtClean="0"/>
              <a:t> 9 week grading period.</a:t>
            </a:r>
            <a:endParaRPr lang="en-US" dirty="0"/>
          </a:p>
        </p:txBody>
      </p:sp>
    </p:spTree>
    <p:extLst>
      <p:ext uri="{BB962C8B-B14F-4D97-AF65-F5344CB8AC3E}">
        <p14:creationId xmlns:p14="http://schemas.microsoft.com/office/powerpoint/2010/main" val="4281832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REMEMBER!</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2800" dirty="0"/>
              <a:t>The IEP goal is </a:t>
            </a:r>
            <a:r>
              <a:rPr lang="en-US" sz="2800" b="1" dirty="0"/>
              <a:t>NOT the content </a:t>
            </a:r>
            <a:r>
              <a:rPr lang="en-US" sz="2800" b="1" dirty="0" smtClean="0"/>
              <a:t>standard. </a:t>
            </a:r>
          </a:p>
          <a:p>
            <a:pPr>
              <a:buFont typeface="Wingdings" panose="05000000000000000000" pitchFamily="2" charset="2"/>
              <a:buChar char="§"/>
            </a:pPr>
            <a:endParaRPr lang="en-US" sz="2800" dirty="0"/>
          </a:p>
          <a:p>
            <a:pPr>
              <a:buFont typeface="Wingdings" panose="05000000000000000000" pitchFamily="2" charset="2"/>
              <a:buChar char="§"/>
            </a:pPr>
            <a:r>
              <a:rPr lang="en-US" sz="2800" dirty="0" smtClean="0"/>
              <a:t> </a:t>
            </a:r>
            <a:r>
              <a:rPr lang="en-US" sz="2800" dirty="0"/>
              <a:t>Do not copy the content standard word for word to become an IEP goal. </a:t>
            </a:r>
            <a:endParaRPr lang="en-US" sz="2800" dirty="0" smtClean="0"/>
          </a:p>
          <a:p>
            <a:pPr>
              <a:buFont typeface="Wingdings" panose="05000000000000000000" pitchFamily="2" charset="2"/>
              <a:buChar char="§"/>
            </a:pPr>
            <a:endParaRPr lang="en-US" sz="2800" dirty="0"/>
          </a:p>
          <a:p>
            <a:pPr>
              <a:buFont typeface="Wingdings" panose="05000000000000000000" pitchFamily="2" charset="2"/>
              <a:buChar char="§"/>
            </a:pPr>
            <a:r>
              <a:rPr lang="en-US" sz="2800" dirty="0" smtClean="0"/>
              <a:t> </a:t>
            </a:r>
            <a:r>
              <a:rPr lang="en-US" sz="2800" dirty="0"/>
              <a:t>The IEP goal is part of a plan to make the content standard immediate and individualized for the student.</a:t>
            </a:r>
          </a:p>
        </p:txBody>
      </p:sp>
    </p:spTree>
    <p:extLst>
      <p:ext uri="{BB962C8B-B14F-4D97-AF65-F5344CB8AC3E}">
        <p14:creationId xmlns:p14="http://schemas.microsoft.com/office/powerpoint/2010/main" val="23988127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to the General Education Curriculum</a:t>
            </a:r>
            <a:endParaRPr lang="en-US" dirty="0"/>
          </a:p>
        </p:txBody>
      </p:sp>
      <p:sp>
        <p:nvSpPr>
          <p:cNvPr id="3" name="Content Placeholder 2"/>
          <p:cNvSpPr>
            <a:spLocks noGrp="1"/>
          </p:cNvSpPr>
          <p:nvPr>
            <p:ph idx="1"/>
          </p:nvPr>
        </p:nvSpPr>
        <p:spPr/>
        <p:txBody>
          <a:bodyPr>
            <a:normAutofit/>
          </a:bodyPr>
          <a:lstStyle/>
          <a:p>
            <a:r>
              <a:rPr lang="en-US" sz="3200" dirty="0" smtClean="0"/>
              <a:t>What are our Barriers </a:t>
            </a:r>
            <a:r>
              <a:rPr lang="en-US" sz="3200" dirty="0"/>
              <a:t>= Many students with disabilities are below grade level in academic content areas and do not have the prerequisite skills to achieve grade-level standards </a:t>
            </a:r>
            <a:endParaRPr lang="en-US" sz="3200" dirty="0" smtClean="0"/>
          </a:p>
          <a:p>
            <a:endParaRPr lang="en-US" sz="3200" dirty="0"/>
          </a:p>
          <a:p>
            <a:r>
              <a:rPr lang="en-US" sz="3200" dirty="0" smtClean="0"/>
              <a:t>Action </a:t>
            </a:r>
            <a:r>
              <a:rPr lang="en-US" sz="3200" dirty="0"/>
              <a:t>= Special education and general education teachers developed curriculum guides to the standards.</a:t>
            </a:r>
          </a:p>
        </p:txBody>
      </p:sp>
    </p:spTree>
    <p:extLst>
      <p:ext uri="{BB962C8B-B14F-4D97-AF65-F5344CB8AC3E}">
        <p14:creationId xmlns:p14="http://schemas.microsoft.com/office/powerpoint/2010/main" val="24020876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Alabama Curriculum Guides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27662" y="1846263"/>
            <a:ext cx="5197002" cy="4022725"/>
          </a:xfrm>
        </p:spPr>
      </p:pic>
    </p:spTree>
    <p:extLst>
      <p:ext uri="{BB962C8B-B14F-4D97-AF65-F5344CB8AC3E}">
        <p14:creationId xmlns:p14="http://schemas.microsoft.com/office/powerpoint/2010/main" val="5127687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 Standard for IEPs</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80" y="1559947"/>
            <a:ext cx="9543826" cy="4360542"/>
          </a:xfrm>
        </p:spPr>
      </p:pic>
    </p:spTree>
    <p:extLst>
      <p:ext uri="{BB962C8B-B14F-4D97-AF65-F5344CB8AC3E}">
        <p14:creationId xmlns:p14="http://schemas.microsoft.com/office/powerpoint/2010/main" val="3002403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Developing Standards-Based IEPs</a:t>
            </a:r>
            <a:endParaRPr lang="en-US" dirty="0"/>
          </a:p>
        </p:txBody>
      </p:sp>
      <p:sp>
        <p:nvSpPr>
          <p:cNvPr id="3" name="Content Placeholder 2"/>
          <p:cNvSpPr>
            <a:spLocks noGrp="1"/>
          </p:cNvSpPr>
          <p:nvPr>
            <p:ph idx="1"/>
          </p:nvPr>
        </p:nvSpPr>
        <p:spPr/>
        <p:txBody>
          <a:bodyPr>
            <a:normAutofit/>
          </a:bodyPr>
          <a:lstStyle/>
          <a:p>
            <a:r>
              <a:rPr lang="en-US" sz="2400" dirty="0" smtClean="0"/>
              <a:t>Basing the student’s IEP on grade-level content standards</a:t>
            </a:r>
          </a:p>
          <a:p>
            <a:pPr>
              <a:buFont typeface="Wingdings" panose="05000000000000000000" pitchFamily="2" charset="2"/>
              <a:buChar char="q"/>
            </a:pPr>
            <a:r>
              <a:rPr lang="en-US" sz="2400" dirty="0" smtClean="0"/>
              <a:t>Provides opportunities to learn the general education curriculum</a:t>
            </a:r>
          </a:p>
          <a:p>
            <a:pPr>
              <a:buFont typeface="Wingdings" panose="05000000000000000000" pitchFamily="2" charset="2"/>
              <a:buChar char="q"/>
            </a:pPr>
            <a:r>
              <a:rPr lang="en-US" sz="2400" dirty="0" smtClean="0"/>
              <a:t>Addresses needs presented by disability</a:t>
            </a:r>
          </a:p>
          <a:p>
            <a:pPr>
              <a:buFont typeface="Wingdings" panose="05000000000000000000" pitchFamily="2" charset="2"/>
              <a:buChar char="q"/>
            </a:pPr>
            <a:r>
              <a:rPr lang="en-US" sz="2400" dirty="0" smtClean="0"/>
              <a:t>Emphasizes access through analysis of the disability and how it impacts learning</a:t>
            </a:r>
          </a:p>
          <a:p>
            <a:pPr marL="0" indent="0">
              <a:buNone/>
            </a:pPr>
            <a:endParaRPr lang="en-US" sz="2400" dirty="0"/>
          </a:p>
          <a:p>
            <a:pPr marL="0" indent="0">
              <a:buNone/>
            </a:pPr>
            <a:r>
              <a:rPr lang="en-US" sz="2400" dirty="0" smtClean="0"/>
              <a:t> </a:t>
            </a:r>
            <a:r>
              <a:rPr lang="en-US" sz="2800" i="1" dirty="0" smtClean="0"/>
              <a:t>How do we do this?</a:t>
            </a:r>
            <a:endParaRPr lang="en-US" sz="2800" i="1" dirty="0"/>
          </a:p>
        </p:txBody>
      </p:sp>
    </p:spTree>
    <p:extLst>
      <p:ext uri="{BB962C8B-B14F-4D97-AF65-F5344CB8AC3E}">
        <p14:creationId xmlns:p14="http://schemas.microsoft.com/office/powerpoint/2010/main" val="1245669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Collect and Analyze Materials for Making Data-Based IEP Decisions</a:t>
            </a:r>
            <a:endParaRPr lang="en-US" dirty="0"/>
          </a:p>
        </p:txBody>
      </p:sp>
      <p:sp>
        <p:nvSpPr>
          <p:cNvPr id="3" name="Content Placeholder 2"/>
          <p:cNvSpPr>
            <a:spLocks noGrp="1"/>
          </p:cNvSpPr>
          <p:nvPr>
            <p:ph idx="1"/>
          </p:nvPr>
        </p:nvSpPr>
        <p:spPr/>
        <p:txBody>
          <a:bodyPr/>
          <a:lstStyle/>
          <a:p>
            <a:r>
              <a:rPr lang="en-US" sz="2800" dirty="0" smtClean="0"/>
              <a:t>Collect materials for making data-based IEP decisions</a:t>
            </a:r>
          </a:p>
          <a:p>
            <a:pPr lvl="1"/>
            <a:r>
              <a:rPr lang="en-US" sz="2400" dirty="0" smtClean="0"/>
              <a:t>Courses of study and/or curriculum guides</a:t>
            </a:r>
          </a:p>
          <a:p>
            <a:pPr lvl="1"/>
            <a:r>
              <a:rPr lang="en-US" sz="2400" dirty="0" smtClean="0"/>
              <a:t>Current Assessment data</a:t>
            </a:r>
          </a:p>
          <a:p>
            <a:pPr lvl="2"/>
            <a:r>
              <a:rPr lang="en-US" sz="1800" dirty="0" smtClean="0"/>
              <a:t>State Assessments</a:t>
            </a:r>
          </a:p>
          <a:p>
            <a:pPr lvl="2"/>
            <a:r>
              <a:rPr lang="en-US" sz="1800" dirty="0" smtClean="0"/>
              <a:t>Classroom Assessments (Curriculum-based OR Teacher Made)</a:t>
            </a:r>
          </a:p>
          <a:p>
            <a:pPr lvl="2"/>
            <a:r>
              <a:rPr lang="en-US" sz="1800" dirty="0" smtClean="0"/>
              <a:t>Eligibility data (IF current and related to standards)</a:t>
            </a:r>
          </a:p>
          <a:p>
            <a:pPr lvl="2"/>
            <a:endParaRPr lang="en-US" sz="1800" dirty="0"/>
          </a:p>
          <a:p>
            <a:pPr lvl="1"/>
            <a:r>
              <a:rPr lang="en-US" sz="2400" dirty="0" smtClean="0"/>
              <a:t>Student Work Samples</a:t>
            </a:r>
          </a:p>
          <a:p>
            <a:pPr lvl="1"/>
            <a:r>
              <a:rPr lang="en-US" sz="2400" dirty="0" smtClean="0"/>
              <a:t>Previous Year’s IEP</a:t>
            </a:r>
          </a:p>
          <a:p>
            <a:pPr lvl="1"/>
            <a:r>
              <a:rPr lang="en-US" sz="2400" dirty="0" smtClean="0"/>
              <a:t>Other information (</a:t>
            </a:r>
            <a:r>
              <a:rPr lang="en-US" sz="2400" dirty="0" err="1" smtClean="0"/>
              <a:t>e.g</a:t>
            </a:r>
            <a:r>
              <a:rPr lang="en-US" sz="2400" dirty="0" smtClean="0"/>
              <a:t>, grades, attendance, school records)</a:t>
            </a:r>
          </a:p>
          <a:p>
            <a:endParaRPr lang="en-US" dirty="0"/>
          </a:p>
        </p:txBody>
      </p:sp>
    </p:spTree>
    <p:extLst>
      <p:ext uri="{BB962C8B-B14F-4D97-AF65-F5344CB8AC3E}">
        <p14:creationId xmlns:p14="http://schemas.microsoft.com/office/powerpoint/2010/main" val="4188791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2: Analyze data to develop the student profile</a:t>
            </a:r>
            <a:endParaRPr lang="en-US" dirty="0"/>
          </a:p>
        </p:txBody>
      </p:sp>
      <p:sp>
        <p:nvSpPr>
          <p:cNvPr id="3" name="Content Placeholder 2"/>
          <p:cNvSpPr>
            <a:spLocks noGrp="1"/>
          </p:cNvSpPr>
          <p:nvPr>
            <p:ph idx="1"/>
          </p:nvPr>
        </p:nvSpPr>
        <p:spPr/>
        <p:txBody>
          <a:bodyPr>
            <a:normAutofit/>
          </a:bodyPr>
          <a:lstStyle/>
          <a:p>
            <a:r>
              <a:rPr lang="en-US" sz="2800" dirty="0" smtClean="0"/>
              <a:t>The profile should include statements regarding:</a:t>
            </a:r>
          </a:p>
          <a:p>
            <a:pPr lvl="1">
              <a:buFont typeface="Arial" panose="020B0604020202020204" pitchFamily="34" charset="0"/>
              <a:buChar char="•"/>
            </a:pPr>
            <a:r>
              <a:rPr lang="en-US" sz="2600" dirty="0" smtClean="0"/>
              <a:t>Strengths</a:t>
            </a:r>
          </a:p>
          <a:p>
            <a:pPr lvl="1">
              <a:buFont typeface="Arial" panose="020B0604020202020204" pitchFamily="34" charset="0"/>
              <a:buChar char="•"/>
            </a:pPr>
            <a:r>
              <a:rPr lang="en-US" sz="2600" dirty="0" smtClean="0"/>
              <a:t>Needs</a:t>
            </a:r>
          </a:p>
          <a:p>
            <a:pPr lvl="1">
              <a:buFont typeface="Arial" panose="020B0604020202020204" pitchFamily="34" charset="0"/>
              <a:buChar char="•"/>
            </a:pPr>
            <a:r>
              <a:rPr lang="en-US" sz="2600" dirty="0" smtClean="0"/>
              <a:t>How disability impacts involvement or progress in general education</a:t>
            </a:r>
          </a:p>
          <a:p>
            <a:pPr lvl="1">
              <a:buFont typeface="Arial" panose="020B0604020202020204" pitchFamily="34" charset="0"/>
              <a:buChar char="•"/>
            </a:pPr>
            <a:r>
              <a:rPr lang="en-US" sz="2600" dirty="0" smtClean="0"/>
              <a:t>Assessment/Evaluation</a:t>
            </a:r>
          </a:p>
          <a:p>
            <a:pPr lvl="1">
              <a:buFont typeface="Arial" panose="020B0604020202020204" pitchFamily="34" charset="0"/>
              <a:buChar char="•"/>
            </a:pPr>
            <a:r>
              <a:rPr lang="en-US" sz="2600" dirty="0" smtClean="0"/>
              <a:t>Prior IEP Goals Status</a:t>
            </a:r>
          </a:p>
          <a:p>
            <a:pPr lvl="1">
              <a:buFont typeface="Arial" panose="020B0604020202020204" pitchFamily="34" charset="0"/>
              <a:buChar char="•"/>
            </a:pPr>
            <a:r>
              <a:rPr lang="en-US" sz="2600" dirty="0" smtClean="0"/>
              <a:t>Teacher/Parent/Student Input</a:t>
            </a:r>
          </a:p>
          <a:p>
            <a:pPr lvl="1">
              <a:buFont typeface="Arial" panose="020B0604020202020204" pitchFamily="34" charset="0"/>
              <a:buChar char="•"/>
            </a:pPr>
            <a:r>
              <a:rPr lang="en-US" sz="2600" dirty="0" smtClean="0"/>
              <a:t>Transition (by the age of 16) </a:t>
            </a:r>
            <a:endParaRPr lang="en-US" sz="2600" dirty="0"/>
          </a:p>
        </p:txBody>
      </p:sp>
    </p:spTree>
    <p:extLst>
      <p:ext uri="{BB962C8B-B14F-4D97-AF65-F5344CB8AC3E}">
        <p14:creationId xmlns:p14="http://schemas.microsoft.com/office/powerpoint/2010/main" val="1576547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3- Use data to summarize the present </a:t>
            </a:r>
            <a:r>
              <a:rPr lang="en-US" dirty="0"/>
              <a:t>l</a:t>
            </a:r>
            <a:r>
              <a:rPr lang="en-US" dirty="0" smtClean="0"/>
              <a:t>evel</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sz="2800" dirty="0" smtClean="0"/>
              <a:t>Determine what level the student is functioning in each area of weakness. </a:t>
            </a:r>
          </a:p>
          <a:p>
            <a:pPr marL="0" indent="0">
              <a:buNone/>
            </a:pPr>
            <a:endParaRPr lang="en-US" sz="2800" dirty="0"/>
          </a:p>
          <a:p>
            <a:pPr marL="0" indent="0">
              <a:buNone/>
            </a:pPr>
            <a:r>
              <a:rPr lang="en-US" sz="2800" i="1" dirty="0" smtClean="0"/>
              <a:t>Ask the question, “What can the student do NOW?”</a:t>
            </a:r>
            <a:endParaRPr lang="en-US" sz="2800" i="1" dirty="0"/>
          </a:p>
        </p:txBody>
      </p:sp>
    </p:spTree>
    <p:extLst>
      <p:ext uri="{BB962C8B-B14F-4D97-AF65-F5344CB8AC3E}">
        <p14:creationId xmlns:p14="http://schemas.microsoft.com/office/powerpoint/2010/main" val="3550635585"/>
      </p:ext>
    </p:extLst>
  </p:cSld>
  <p:clrMapOvr>
    <a:masterClrMapping/>
  </p:clrMapOvr>
</p:sld>
</file>

<file path=ppt/theme/theme1.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docProps/app.xml><?xml version="1.0" encoding="utf-8"?>
<Properties xmlns="http://schemas.openxmlformats.org/officeDocument/2006/extended-properties" xmlns:vt="http://schemas.openxmlformats.org/officeDocument/2006/docPropsVTypes">
  <Template>Retrospect</Template>
  <TotalTime>108</TotalTime>
  <Words>1200</Words>
  <Application>Microsoft Office PowerPoint</Application>
  <PresentationFormat>Widescreen</PresentationFormat>
  <Paragraphs>139</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Calibri Light</vt:lpstr>
      <vt:lpstr>Wingdings</vt:lpstr>
      <vt:lpstr>Retrospect</vt:lpstr>
      <vt:lpstr>Standards-Based IEPs</vt:lpstr>
      <vt:lpstr>Standards-Based Reform in the US</vt:lpstr>
      <vt:lpstr>Access to the General Education Curriculum</vt:lpstr>
      <vt:lpstr>Alabama Curriculum Guides</vt:lpstr>
      <vt:lpstr>Content Standard for IEPs</vt:lpstr>
      <vt:lpstr>Developing Standards-Based IEPs</vt:lpstr>
      <vt:lpstr>Step 1- Collect and Analyze Materials for Making Data-Based IEP Decisions</vt:lpstr>
      <vt:lpstr>Step 2: Analyze data to develop the student profile</vt:lpstr>
      <vt:lpstr>Step 3- Use data to summarize the present level</vt:lpstr>
      <vt:lpstr>Present Level Purpose</vt:lpstr>
      <vt:lpstr>Present Level</vt:lpstr>
      <vt:lpstr>Present Level</vt:lpstr>
      <vt:lpstr>Present Level</vt:lpstr>
      <vt:lpstr>Present Level</vt:lpstr>
      <vt:lpstr>Sample Present Level</vt:lpstr>
      <vt:lpstr>Present Level</vt:lpstr>
      <vt:lpstr>It is a PROCESS!</vt:lpstr>
      <vt:lpstr>Step 4: Write Annual Goals</vt:lpstr>
      <vt:lpstr>Annual Goals</vt:lpstr>
      <vt:lpstr>Selecting the Standards</vt:lpstr>
      <vt:lpstr>Annual Goal</vt:lpstr>
      <vt:lpstr>Example of Annual Goal with Five Components</vt:lpstr>
      <vt:lpstr>Example of IEP Annual Goal</vt:lpstr>
      <vt:lpstr>Example of PL and Goal for Extended Standards</vt:lpstr>
      <vt:lpstr>REMEMBER!</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Spencer, Amelia G.</dc:creator>
  <cp:lastModifiedBy>Spencer, Amelia G.</cp:lastModifiedBy>
  <cp:revision>10</cp:revision>
  <dcterms:created xsi:type="dcterms:W3CDTF">2020-10-06T18:17:21Z</dcterms:created>
  <dcterms:modified xsi:type="dcterms:W3CDTF">2020-10-06T20:05:33Z</dcterms:modified>
</cp:coreProperties>
</file>