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5" r:id="rId1"/>
  </p:sldMasterIdLst>
  <p:notesMasterIdLst>
    <p:notesMasterId r:id="rId31"/>
  </p:notesMasterIdLst>
  <p:sldIdLst>
    <p:sldId id="256" r:id="rId2"/>
    <p:sldId id="505" r:id="rId3"/>
    <p:sldId id="512" r:id="rId4"/>
    <p:sldId id="513" r:id="rId5"/>
    <p:sldId id="583" r:id="rId6"/>
    <p:sldId id="584" r:id="rId7"/>
    <p:sldId id="585" r:id="rId8"/>
    <p:sldId id="586" r:id="rId9"/>
    <p:sldId id="587" r:id="rId10"/>
    <p:sldId id="521" r:id="rId11"/>
    <p:sldId id="305" r:id="rId12"/>
    <p:sldId id="308" r:id="rId13"/>
    <p:sldId id="507" r:id="rId14"/>
    <p:sldId id="508" r:id="rId15"/>
    <p:sldId id="509" r:id="rId16"/>
    <p:sldId id="311" r:id="rId17"/>
    <p:sldId id="316" r:id="rId18"/>
    <p:sldId id="589" r:id="rId19"/>
    <p:sldId id="317" r:id="rId20"/>
    <p:sldId id="536" r:id="rId21"/>
    <p:sldId id="537" r:id="rId22"/>
    <p:sldId id="538" r:id="rId23"/>
    <p:sldId id="539" r:id="rId24"/>
    <p:sldId id="442" r:id="rId25"/>
    <p:sldId id="443" r:id="rId26"/>
    <p:sldId id="444" r:id="rId27"/>
    <p:sldId id="568" r:id="rId28"/>
    <p:sldId id="572" r:id="rId29"/>
    <p:sldId id="636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178"/>
    <p:restoredTop sz="94665"/>
  </p:normalViewPr>
  <p:slideViewPr>
    <p:cSldViewPr snapToGrid="0" snapToObjects="1">
      <p:cViewPr varScale="1">
        <p:scale>
          <a:sx n="104" d="100"/>
          <a:sy n="104" d="100"/>
        </p:scale>
        <p:origin x="232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C1BED8-37F0-4E90-8E97-9FED041CA8D8}" type="doc">
      <dgm:prSet loTypeId="urn:microsoft.com/office/officeart/2005/8/layout/process4" loCatId="process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D9B66D1E-10D8-4EBB-A9F5-275697F5C758}">
      <dgm:prSet/>
      <dgm:spPr/>
      <dgm:t>
        <a:bodyPr/>
        <a:lstStyle/>
        <a:p>
          <a:r>
            <a:rPr lang="en-US"/>
            <a:t>The continuity of life is based on the reproduction of cells, or </a:t>
          </a:r>
          <a:r>
            <a:rPr lang="en-US" b="1"/>
            <a:t>cell division</a:t>
          </a:r>
          <a:endParaRPr lang="en-US"/>
        </a:p>
      </dgm:t>
    </dgm:pt>
    <dgm:pt modelId="{C11DA614-8F88-4F9A-B828-602F15CC0B9A}" type="parTrans" cxnId="{EC450088-08C8-4EE4-B381-FDBB88C40917}">
      <dgm:prSet/>
      <dgm:spPr/>
      <dgm:t>
        <a:bodyPr/>
        <a:lstStyle/>
        <a:p>
          <a:endParaRPr lang="en-US"/>
        </a:p>
      </dgm:t>
    </dgm:pt>
    <dgm:pt modelId="{C6D03BC8-8482-47FF-81C2-2114494A2EED}" type="sibTrans" cxnId="{EC450088-08C8-4EE4-B381-FDBB88C40917}">
      <dgm:prSet/>
      <dgm:spPr/>
      <dgm:t>
        <a:bodyPr/>
        <a:lstStyle/>
        <a:p>
          <a:endParaRPr lang="en-US"/>
        </a:p>
      </dgm:t>
    </dgm:pt>
    <dgm:pt modelId="{896A687D-4D13-418E-AFB7-60A8C2C72818}">
      <dgm:prSet/>
      <dgm:spPr/>
      <dgm:t>
        <a:bodyPr/>
        <a:lstStyle/>
        <a:p>
          <a:r>
            <a:rPr lang="en-US"/>
            <a:t>In unicellular organisms, division of one cell reproduces the entire organism</a:t>
          </a:r>
        </a:p>
      </dgm:t>
    </dgm:pt>
    <dgm:pt modelId="{CC0CD4BD-ABD9-4112-9AEE-8696B3187835}" type="parTrans" cxnId="{654FB1F1-99E6-4B26-8A10-DE77AA7A94BD}">
      <dgm:prSet/>
      <dgm:spPr/>
      <dgm:t>
        <a:bodyPr/>
        <a:lstStyle/>
        <a:p>
          <a:endParaRPr lang="en-US"/>
        </a:p>
      </dgm:t>
    </dgm:pt>
    <dgm:pt modelId="{44DF110D-B9CC-433D-8D31-BB96A86BD4F7}" type="sibTrans" cxnId="{654FB1F1-99E6-4B26-8A10-DE77AA7A94BD}">
      <dgm:prSet/>
      <dgm:spPr/>
      <dgm:t>
        <a:bodyPr/>
        <a:lstStyle/>
        <a:p>
          <a:endParaRPr lang="en-US"/>
        </a:p>
      </dgm:t>
    </dgm:pt>
    <dgm:pt modelId="{66EC9E5E-F250-4B9E-B44D-985CAB4E3FCC}">
      <dgm:prSet/>
      <dgm:spPr/>
      <dgm:t>
        <a:bodyPr/>
        <a:lstStyle/>
        <a:p>
          <a:r>
            <a:rPr lang="en-US"/>
            <a:t>Multicellular eukaryotes depend on cell division for</a:t>
          </a:r>
        </a:p>
      </dgm:t>
    </dgm:pt>
    <dgm:pt modelId="{C2C19989-5213-46BC-B98C-7E0BE5A95418}" type="parTrans" cxnId="{E8E14BA8-6F0E-450D-8C90-415A468E049C}">
      <dgm:prSet/>
      <dgm:spPr/>
      <dgm:t>
        <a:bodyPr/>
        <a:lstStyle/>
        <a:p>
          <a:endParaRPr lang="en-US"/>
        </a:p>
      </dgm:t>
    </dgm:pt>
    <dgm:pt modelId="{C4F7B1C1-1DE0-452B-B37E-33EB77EFABF6}" type="sibTrans" cxnId="{E8E14BA8-6F0E-450D-8C90-415A468E049C}">
      <dgm:prSet/>
      <dgm:spPr/>
      <dgm:t>
        <a:bodyPr/>
        <a:lstStyle/>
        <a:p>
          <a:endParaRPr lang="en-US"/>
        </a:p>
      </dgm:t>
    </dgm:pt>
    <dgm:pt modelId="{3C30ECFF-18C1-4AD1-B609-8FC74DCF27F2}">
      <dgm:prSet/>
      <dgm:spPr/>
      <dgm:t>
        <a:bodyPr/>
        <a:lstStyle/>
        <a:p>
          <a:r>
            <a:rPr lang="en-US" dirty="0"/>
            <a:t>development from a fertilized egg</a:t>
          </a:r>
        </a:p>
      </dgm:t>
    </dgm:pt>
    <dgm:pt modelId="{D5A5B8AC-7DB6-456A-9C8E-4254278A1F20}" type="parTrans" cxnId="{9AFB003D-4ABB-4F0A-BAC7-41318D318132}">
      <dgm:prSet/>
      <dgm:spPr/>
      <dgm:t>
        <a:bodyPr/>
        <a:lstStyle/>
        <a:p>
          <a:endParaRPr lang="en-US"/>
        </a:p>
      </dgm:t>
    </dgm:pt>
    <dgm:pt modelId="{3F1EB2B7-984A-4E8C-B22F-02620879F84D}" type="sibTrans" cxnId="{9AFB003D-4ABB-4F0A-BAC7-41318D318132}">
      <dgm:prSet/>
      <dgm:spPr/>
      <dgm:t>
        <a:bodyPr/>
        <a:lstStyle/>
        <a:p>
          <a:endParaRPr lang="en-US"/>
        </a:p>
      </dgm:t>
    </dgm:pt>
    <dgm:pt modelId="{A3F44687-718A-4987-9F20-378BB5EABE75}">
      <dgm:prSet/>
      <dgm:spPr/>
      <dgm:t>
        <a:bodyPr/>
        <a:lstStyle/>
        <a:p>
          <a:r>
            <a:rPr lang="en-US"/>
            <a:t>growth</a:t>
          </a:r>
        </a:p>
      </dgm:t>
    </dgm:pt>
    <dgm:pt modelId="{B382CF13-F76D-4702-B8EF-79757AF2D74C}" type="parTrans" cxnId="{5EFF79CA-554C-4A24-A143-F5648A6915C0}">
      <dgm:prSet/>
      <dgm:spPr/>
      <dgm:t>
        <a:bodyPr/>
        <a:lstStyle/>
        <a:p>
          <a:endParaRPr lang="en-US"/>
        </a:p>
      </dgm:t>
    </dgm:pt>
    <dgm:pt modelId="{9D647EA6-5C5B-4324-91EE-BE5E922ED26D}" type="sibTrans" cxnId="{5EFF79CA-554C-4A24-A143-F5648A6915C0}">
      <dgm:prSet/>
      <dgm:spPr/>
      <dgm:t>
        <a:bodyPr/>
        <a:lstStyle/>
        <a:p>
          <a:endParaRPr lang="en-US"/>
        </a:p>
      </dgm:t>
    </dgm:pt>
    <dgm:pt modelId="{D17719AD-736C-4A0F-A378-AE50BFD78F38}">
      <dgm:prSet/>
      <dgm:spPr/>
      <dgm:t>
        <a:bodyPr/>
        <a:lstStyle/>
        <a:p>
          <a:r>
            <a:rPr lang="en-US"/>
            <a:t>repair</a:t>
          </a:r>
        </a:p>
      </dgm:t>
    </dgm:pt>
    <dgm:pt modelId="{CEA7040D-43CF-4227-9FC6-CB0875E8787B}" type="parTrans" cxnId="{079001D7-04CB-4433-9A32-64E6AB30D34E}">
      <dgm:prSet/>
      <dgm:spPr/>
      <dgm:t>
        <a:bodyPr/>
        <a:lstStyle/>
        <a:p>
          <a:endParaRPr lang="en-US"/>
        </a:p>
      </dgm:t>
    </dgm:pt>
    <dgm:pt modelId="{831C8399-68F8-4CC7-AEE7-FFD22D7D0522}" type="sibTrans" cxnId="{079001D7-04CB-4433-9A32-64E6AB30D34E}">
      <dgm:prSet/>
      <dgm:spPr/>
      <dgm:t>
        <a:bodyPr/>
        <a:lstStyle/>
        <a:p>
          <a:endParaRPr lang="en-US"/>
        </a:p>
      </dgm:t>
    </dgm:pt>
    <dgm:pt modelId="{7C76617B-6285-4039-8D62-AEA11FD3F14E}">
      <dgm:prSet/>
      <dgm:spPr/>
      <dgm:t>
        <a:bodyPr/>
        <a:lstStyle/>
        <a:p>
          <a:r>
            <a:rPr lang="en-US"/>
            <a:t>Cell division is an integral part of the </a:t>
          </a:r>
          <a:r>
            <a:rPr lang="en-US" b="1"/>
            <a:t>cell cycle</a:t>
          </a:r>
          <a:r>
            <a:rPr lang="en-US"/>
            <a:t>, the life of a cell from formation to its own division</a:t>
          </a:r>
        </a:p>
      </dgm:t>
    </dgm:pt>
    <dgm:pt modelId="{6B72958F-95DB-4E07-885E-DD5248369243}" type="parTrans" cxnId="{6CEA57DD-E350-45B8-90A7-F8B120E74775}">
      <dgm:prSet/>
      <dgm:spPr/>
      <dgm:t>
        <a:bodyPr/>
        <a:lstStyle/>
        <a:p>
          <a:endParaRPr lang="en-US"/>
        </a:p>
      </dgm:t>
    </dgm:pt>
    <dgm:pt modelId="{A5E6E5D2-4E8D-42A6-B6B1-1A95CC59AE36}" type="sibTrans" cxnId="{6CEA57DD-E350-45B8-90A7-F8B120E74775}">
      <dgm:prSet/>
      <dgm:spPr/>
      <dgm:t>
        <a:bodyPr/>
        <a:lstStyle/>
        <a:p>
          <a:endParaRPr lang="en-US"/>
        </a:p>
      </dgm:t>
    </dgm:pt>
    <dgm:pt modelId="{E712D24F-4C45-0C40-9318-54EB699B7CD1}" type="pres">
      <dgm:prSet presAssocID="{7AC1BED8-37F0-4E90-8E97-9FED041CA8D8}" presName="Name0" presStyleCnt="0">
        <dgm:presLayoutVars>
          <dgm:dir/>
          <dgm:animLvl val="lvl"/>
          <dgm:resizeHandles val="exact"/>
        </dgm:presLayoutVars>
      </dgm:prSet>
      <dgm:spPr/>
    </dgm:pt>
    <dgm:pt modelId="{529A3223-1CDE-054E-AD50-E4D67888A75D}" type="pres">
      <dgm:prSet presAssocID="{7C76617B-6285-4039-8D62-AEA11FD3F14E}" presName="boxAndChildren" presStyleCnt="0"/>
      <dgm:spPr/>
    </dgm:pt>
    <dgm:pt modelId="{A0671893-F827-C645-8C69-74FB0254F0E0}" type="pres">
      <dgm:prSet presAssocID="{7C76617B-6285-4039-8D62-AEA11FD3F14E}" presName="parentTextBox" presStyleLbl="node1" presStyleIdx="0" presStyleCnt="4"/>
      <dgm:spPr/>
    </dgm:pt>
    <dgm:pt modelId="{4C62C211-4B3B-BD4E-84FB-181AFAA6759B}" type="pres">
      <dgm:prSet presAssocID="{C4F7B1C1-1DE0-452B-B37E-33EB77EFABF6}" presName="sp" presStyleCnt="0"/>
      <dgm:spPr/>
    </dgm:pt>
    <dgm:pt modelId="{C837EC95-AAEC-0242-A8DA-6A907E28F2A4}" type="pres">
      <dgm:prSet presAssocID="{66EC9E5E-F250-4B9E-B44D-985CAB4E3FCC}" presName="arrowAndChildren" presStyleCnt="0"/>
      <dgm:spPr/>
    </dgm:pt>
    <dgm:pt modelId="{BBEEA2E7-0E45-2F41-88A8-57CC065D863D}" type="pres">
      <dgm:prSet presAssocID="{66EC9E5E-F250-4B9E-B44D-985CAB4E3FCC}" presName="parentTextArrow" presStyleLbl="node1" presStyleIdx="0" presStyleCnt="4"/>
      <dgm:spPr/>
    </dgm:pt>
    <dgm:pt modelId="{1B3F2B04-CD4A-BE42-BB9A-28B591603606}" type="pres">
      <dgm:prSet presAssocID="{66EC9E5E-F250-4B9E-B44D-985CAB4E3FCC}" presName="arrow" presStyleLbl="node1" presStyleIdx="1" presStyleCnt="4"/>
      <dgm:spPr/>
    </dgm:pt>
    <dgm:pt modelId="{5398DBDB-20A8-4A48-8AF1-A9572F553431}" type="pres">
      <dgm:prSet presAssocID="{66EC9E5E-F250-4B9E-B44D-985CAB4E3FCC}" presName="descendantArrow" presStyleCnt="0"/>
      <dgm:spPr/>
    </dgm:pt>
    <dgm:pt modelId="{3B19A350-F747-EC44-8B4F-5032019134E5}" type="pres">
      <dgm:prSet presAssocID="{3C30ECFF-18C1-4AD1-B609-8FC74DCF27F2}" presName="childTextArrow" presStyleLbl="fgAccFollowNode1" presStyleIdx="0" presStyleCnt="3">
        <dgm:presLayoutVars>
          <dgm:bulletEnabled val="1"/>
        </dgm:presLayoutVars>
      </dgm:prSet>
      <dgm:spPr/>
    </dgm:pt>
    <dgm:pt modelId="{C16F36FD-B3D4-424A-9750-766559AE2AF6}" type="pres">
      <dgm:prSet presAssocID="{A3F44687-718A-4987-9F20-378BB5EABE75}" presName="childTextArrow" presStyleLbl="fgAccFollowNode1" presStyleIdx="1" presStyleCnt="3">
        <dgm:presLayoutVars>
          <dgm:bulletEnabled val="1"/>
        </dgm:presLayoutVars>
      </dgm:prSet>
      <dgm:spPr/>
    </dgm:pt>
    <dgm:pt modelId="{266F4641-592A-8D41-BB56-330EA4B836F1}" type="pres">
      <dgm:prSet presAssocID="{D17719AD-736C-4A0F-A378-AE50BFD78F38}" presName="childTextArrow" presStyleLbl="fgAccFollowNode1" presStyleIdx="2" presStyleCnt="3">
        <dgm:presLayoutVars>
          <dgm:bulletEnabled val="1"/>
        </dgm:presLayoutVars>
      </dgm:prSet>
      <dgm:spPr/>
    </dgm:pt>
    <dgm:pt modelId="{92CC0444-83B0-9843-9609-1EF36B3F5523}" type="pres">
      <dgm:prSet presAssocID="{44DF110D-B9CC-433D-8D31-BB96A86BD4F7}" presName="sp" presStyleCnt="0"/>
      <dgm:spPr/>
    </dgm:pt>
    <dgm:pt modelId="{4B55D1C9-508F-684B-9AB7-F30CEF4EF758}" type="pres">
      <dgm:prSet presAssocID="{896A687D-4D13-418E-AFB7-60A8C2C72818}" presName="arrowAndChildren" presStyleCnt="0"/>
      <dgm:spPr/>
    </dgm:pt>
    <dgm:pt modelId="{0FEB4B7E-812F-D54E-B13C-667E351656B0}" type="pres">
      <dgm:prSet presAssocID="{896A687D-4D13-418E-AFB7-60A8C2C72818}" presName="parentTextArrow" presStyleLbl="node1" presStyleIdx="2" presStyleCnt="4"/>
      <dgm:spPr/>
    </dgm:pt>
    <dgm:pt modelId="{827DABE9-305B-AC4B-BBDA-2C69514FB4CC}" type="pres">
      <dgm:prSet presAssocID="{C6D03BC8-8482-47FF-81C2-2114494A2EED}" presName="sp" presStyleCnt="0"/>
      <dgm:spPr/>
    </dgm:pt>
    <dgm:pt modelId="{F555C291-AA7A-1F4A-8B42-515CFF993481}" type="pres">
      <dgm:prSet presAssocID="{D9B66D1E-10D8-4EBB-A9F5-275697F5C758}" presName="arrowAndChildren" presStyleCnt="0"/>
      <dgm:spPr/>
    </dgm:pt>
    <dgm:pt modelId="{7992B46A-E394-CD42-AA7B-68C4E15590B5}" type="pres">
      <dgm:prSet presAssocID="{D9B66D1E-10D8-4EBB-A9F5-275697F5C758}" presName="parentTextArrow" presStyleLbl="node1" presStyleIdx="3" presStyleCnt="4"/>
      <dgm:spPr/>
    </dgm:pt>
  </dgm:ptLst>
  <dgm:cxnLst>
    <dgm:cxn modelId="{84C5A601-01F1-904F-A65C-42F0EA3FE368}" type="presOf" srcId="{7AC1BED8-37F0-4E90-8E97-9FED041CA8D8}" destId="{E712D24F-4C45-0C40-9318-54EB699B7CD1}" srcOrd="0" destOrd="0" presId="urn:microsoft.com/office/officeart/2005/8/layout/process4"/>
    <dgm:cxn modelId="{84297305-F7E4-2742-8F02-A6CF4CC9BD44}" type="presOf" srcId="{66EC9E5E-F250-4B9E-B44D-985CAB4E3FCC}" destId="{1B3F2B04-CD4A-BE42-BB9A-28B591603606}" srcOrd="1" destOrd="0" presId="urn:microsoft.com/office/officeart/2005/8/layout/process4"/>
    <dgm:cxn modelId="{D07C810A-8EEA-C04E-A543-30DFC2AA705A}" type="presOf" srcId="{3C30ECFF-18C1-4AD1-B609-8FC74DCF27F2}" destId="{3B19A350-F747-EC44-8B4F-5032019134E5}" srcOrd="0" destOrd="0" presId="urn:microsoft.com/office/officeart/2005/8/layout/process4"/>
    <dgm:cxn modelId="{84D21B20-C925-8A4A-8BCA-A39106987469}" type="presOf" srcId="{D17719AD-736C-4A0F-A378-AE50BFD78F38}" destId="{266F4641-592A-8D41-BB56-330EA4B836F1}" srcOrd="0" destOrd="0" presId="urn:microsoft.com/office/officeart/2005/8/layout/process4"/>
    <dgm:cxn modelId="{9AFB003D-4ABB-4F0A-BAC7-41318D318132}" srcId="{66EC9E5E-F250-4B9E-B44D-985CAB4E3FCC}" destId="{3C30ECFF-18C1-4AD1-B609-8FC74DCF27F2}" srcOrd="0" destOrd="0" parTransId="{D5A5B8AC-7DB6-456A-9C8E-4254278A1F20}" sibTransId="{3F1EB2B7-984A-4E8C-B22F-02620879F84D}"/>
    <dgm:cxn modelId="{EC450088-08C8-4EE4-B381-FDBB88C40917}" srcId="{7AC1BED8-37F0-4E90-8E97-9FED041CA8D8}" destId="{D9B66D1E-10D8-4EBB-A9F5-275697F5C758}" srcOrd="0" destOrd="0" parTransId="{C11DA614-8F88-4F9A-B828-602F15CC0B9A}" sibTransId="{C6D03BC8-8482-47FF-81C2-2114494A2EED}"/>
    <dgm:cxn modelId="{DA62C78F-C24A-3349-95AD-6974DF8F3741}" type="presOf" srcId="{896A687D-4D13-418E-AFB7-60A8C2C72818}" destId="{0FEB4B7E-812F-D54E-B13C-667E351656B0}" srcOrd="0" destOrd="0" presId="urn:microsoft.com/office/officeart/2005/8/layout/process4"/>
    <dgm:cxn modelId="{20FF60A6-2DCF-034D-88B5-BC318D2BF3DF}" type="presOf" srcId="{7C76617B-6285-4039-8D62-AEA11FD3F14E}" destId="{A0671893-F827-C645-8C69-74FB0254F0E0}" srcOrd="0" destOrd="0" presId="urn:microsoft.com/office/officeart/2005/8/layout/process4"/>
    <dgm:cxn modelId="{E8E14BA8-6F0E-450D-8C90-415A468E049C}" srcId="{7AC1BED8-37F0-4E90-8E97-9FED041CA8D8}" destId="{66EC9E5E-F250-4B9E-B44D-985CAB4E3FCC}" srcOrd="2" destOrd="0" parTransId="{C2C19989-5213-46BC-B98C-7E0BE5A95418}" sibTransId="{C4F7B1C1-1DE0-452B-B37E-33EB77EFABF6}"/>
    <dgm:cxn modelId="{4C6103AB-B465-CD4E-8F72-31F10BB2D10D}" type="presOf" srcId="{66EC9E5E-F250-4B9E-B44D-985CAB4E3FCC}" destId="{BBEEA2E7-0E45-2F41-88A8-57CC065D863D}" srcOrd="0" destOrd="0" presId="urn:microsoft.com/office/officeart/2005/8/layout/process4"/>
    <dgm:cxn modelId="{6C6A4DC0-B3AF-174F-BBE7-A034FDF74EA2}" type="presOf" srcId="{A3F44687-718A-4987-9F20-378BB5EABE75}" destId="{C16F36FD-B3D4-424A-9750-766559AE2AF6}" srcOrd="0" destOrd="0" presId="urn:microsoft.com/office/officeart/2005/8/layout/process4"/>
    <dgm:cxn modelId="{F6CC37C1-5097-3C4B-948D-3C10AC18144A}" type="presOf" srcId="{D9B66D1E-10D8-4EBB-A9F5-275697F5C758}" destId="{7992B46A-E394-CD42-AA7B-68C4E15590B5}" srcOrd="0" destOrd="0" presId="urn:microsoft.com/office/officeart/2005/8/layout/process4"/>
    <dgm:cxn modelId="{5EFF79CA-554C-4A24-A143-F5648A6915C0}" srcId="{66EC9E5E-F250-4B9E-B44D-985CAB4E3FCC}" destId="{A3F44687-718A-4987-9F20-378BB5EABE75}" srcOrd="1" destOrd="0" parTransId="{B382CF13-F76D-4702-B8EF-79757AF2D74C}" sibTransId="{9D647EA6-5C5B-4324-91EE-BE5E922ED26D}"/>
    <dgm:cxn modelId="{079001D7-04CB-4433-9A32-64E6AB30D34E}" srcId="{66EC9E5E-F250-4B9E-B44D-985CAB4E3FCC}" destId="{D17719AD-736C-4A0F-A378-AE50BFD78F38}" srcOrd="2" destOrd="0" parTransId="{CEA7040D-43CF-4227-9FC6-CB0875E8787B}" sibTransId="{831C8399-68F8-4CC7-AEE7-FFD22D7D0522}"/>
    <dgm:cxn modelId="{6CEA57DD-E350-45B8-90A7-F8B120E74775}" srcId="{7AC1BED8-37F0-4E90-8E97-9FED041CA8D8}" destId="{7C76617B-6285-4039-8D62-AEA11FD3F14E}" srcOrd="3" destOrd="0" parTransId="{6B72958F-95DB-4E07-885E-DD5248369243}" sibTransId="{A5E6E5D2-4E8D-42A6-B6B1-1A95CC59AE36}"/>
    <dgm:cxn modelId="{654FB1F1-99E6-4B26-8A10-DE77AA7A94BD}" srcId="{7AC1BED8-37F0-4E90-8E97-9FED041CA8D8}" destId="{896A687D-4D13-418E-AFB7-60A8C2C72818}" srcOrd="1" destOrd="0" parTransId="{CC0CD4BD-ABD9-4112-9AEE-8696B3187835}" sibTransId="{44DF110D-B9CC-433D-8D31-BB96A86BD4F7}"/>
    <dgm:cxn modelId="{EA6B037C-8F2D-2048-8111-F01B711C9F09}" type="presParOf" srcId="{E712D24F-4C45-0C40-9318-54EB699B7CD1}" destId="{529A3223-1CDE-054E-AD50-E4D67888A75D}" srcOrd="0" destOrd="0" presId="urn:microsoft.com/office/officeart/2005/8/layout/process4"/>
    <dgm:cxn modelId="{555AB068-9CE6-7949-B464-FBC964E8C70B}" type="presParOf" srcId="{529A3223-1CDE-054E-AD50-E4D67888A75D}" destId="{A0671893-F827-C645-8C69-74FB0254F0E0}" srcOrd="0" destOrd="0" presId="urn:microsoft.com/office/officeart/2005/8/layout/process4"/>
    <dgm:cxn modelId="{FA8E3CE6-D2CF-BD44-AB03-DDC60423D5EB}" type="presParOf" srcId="{E712D24F-4C45-0C40-9318-54EB699B7CD1}" destId="{4C62C211-4B3B-BD4E-84FB-181AFAA6759B}" srcOrd="1" destOrd="0" presId="urn:microsoft.com/office/officeart/2005/8/layout/process4"/>
    <dgm:cxn modelId="{5CE42ECD-E82B-BC4E-88D8-717FAB2014A6}" type="presParOf" srcId="{E712D24F-4C45-0C40-9318-54EB699B7CD1}" destId="{C837EC95-AAEC-0242-A8DA-6A907E28F2A4}" srcOrd="2" destOrd="0" presId="urn:microsoft.com/office/officeart/2005/8/layout/process4"/>
    <dgm:cxn modelId="{0323B3A5-8DC2-DC4E-8FE0-D5338857534D}" type="presParOf" srcId="{C837EC95-AAEC-0242-A8DA-6A907E28F2A4}" destId="{BBEEA2E7-0E45-2F41-88A8-57CC065D863D}" srcOrd="0" destOrd="0" presId="urn:microsoft.com/office/officeart/2005/8/layout/process4"/>
    <dgm:cxn modelId="{C219169E-4EF9-014C-B342-FFB7DA91B36B}" type="presParOf" srcId="{C837EC95-AAEC-0242-A8DA-6A907E28F2A4}" destId="{1B3F2B04-CD4A-BE42-BB9A-28B591603606}" srcOrd="1" destOrd="0" presId="urn:microsoft.com/office/officeart/2005/8/layout/process4"/>
    <dgm:cxn modelId="{EAD6014E-A97B-AA45-8278-F58C56F21A9E}" type="presParOf" srcId="{C837EC95-AAEC-0242-A8DA-6A907E28F2A4}" destId="{5398DBDB-20A8-4A48-8AF1-A9572F553431}" srcOrd="2" destOrd="0" presId="urn:microsoft.com/office/officeart/2005/8/layout/process4"/>
    <dgm:cxn modelId="{F2B0BD8B-9CEA-294E-BDD2-382893B939AD}" type="presParOf" srcId="{5398DBDB-20A8-4A48-8AF1-A9572F553431}" destId="{3B19A350-F747-EC44-8B4F-5032019134E5}" srcOrd="0" destOrd="0" presId="urn:microsoft.com/office/officeart/2005/8/layout/process4"/>
    <dgm:cxn modelId="{A4EF450C-A77D-7842-89BB-69BF8451486B}" type="presParOf" srcId="{5398DBDB-20A8-4A48-8AF1-A9572F553431}" destId="{C16F36FD-B3D4-424A-9750-766559AE2AF6}" srcOrd="1" destOrd="0" presId="urn:microsoft.com/office/officeart/2005/8/layout/process4"/>
    <dgm:cxn modelId="{137939D9-BE53-ED4C-8CA8-80D7310CDCE7}" type="presParOf" srcId="{5398DBDB-20A8-4A48-8AF1-A9572F553431}" destId="{266F4641-592A-8D41-BB56-330EA4B836F1}" srcOrd="2" destOrd="0" presId="urn:microsoft.com/office/officeart/2005/8/layout/process4"/>
    <dgm:cxn modelId="{374CF3D5-9E6A-6544-9DC4-E3305A2DB07D}" type="presParOf" srcId="{E712D24F-4C45-0C40-9318-54EB699B7CD1}" destId="{92CC0444-83B0-9843-9609-1EF36B3F5523}" srcOrd="3" destOrd="0" presId="urn:microsoft.com/office/officeart/2005/8/layout/process4"/>
    <dgm:cxn modelId="{191AEF70-809B-AB49-9DA8-C4C8C3602632}" type="presParOf" srcId="{E712D24F-4C45-0C40-9318-54EB699B7CD1}" destId="{4B55D1C9-508F-684B-9AB7-F30CEF4EF758}" srcOrd="4" destOrd="0" presId="urn:microsoft.com/office/officeart/2005/8/layout/process4"/>
    <dgm:cxn modelId="{9C86CB1D-18E7-6A40-8BA1-7D51E14EB1CF}" type="presParOf" srcId="{4B55D1C9-508F-684B-9AB7-F30CEF4EF758}" destId="{0FEB4B7E-812F-D54E-B13C-667E351656B0}" srcOrd="0" destOrd="0" presId="urn:microsoft.com/office/officeart/2005/8/layout/process4"/>
    <dgm:cxn modelId="{BD3E9E06-1F7B-2C41-A104-E25120CC9E24}" type="presParOf" srcId="{E712D24F-4C45-0C40-9318-54EB699B7CD1}" destId="{827DABE9-305B-AC4B-BBDA-2C69514FB4CC}" srcOrd="5" destOrd="0" presId="urn:microsoft.com/office/officeart/2005/8/layout/process4"/>
    <dgm:cxn modelId="{0EFE6726-8D06-A74E-A2A6-FBAE502824C6}" type="presParOf" srcId="{E712D24F-4C45-0C40-9318-54EB699B7CD1}" destId="{F555C291-AA7A-1F4A-8B42-515CFF993481}" srcOrd="6" destOrd="0" presId="urn:microsoft.com/office/officeart/2005/8/layout/process4"/>
    <dgm:cxn modelId="{4C0578A8-9AD7-7248-85F1-B1F8F1CB06D2}" type="presParOf" srcId="{F555C291-AA7A-1F4A-8B42-515CFF993481}" destId="{7992B46A-E394-CD42-AA7B-68C4E15590B5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AA967C-2E26-4C02-BD6B-EC1EA4239A6A}" type="doc">
      <dgm:prSet loTypeId="urn:microsoft.com/office/officeart/2005/8/layout/bProcess2" loCatId="process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BB72B9CA-2A19-4A36-9E44-E24D16A531AB}">
      <dgm:prSet custT="1"/>
      <dgm:spPr/>
      <dgm:t>
        <a:bodyPr/>
        <a:lstStyle/>
        <a:p>
          <a:r>
            <a:rPr lang="en-US" sz="2400" dirty="0"/>
            <a:t>Most cell division results in two daughter cells with identical genetic information, DNA</a:t>
          </a:r>
        </a:p>
      </dgm:t>
    </dgm:pt>
    <dgm:pt modelId="{C13D5707-F45B-45B3-832F-AD473283C472}" type="parTrans" cxnId="{DD41CBEB-D5A2-43C3-8F81-2D989FF14E58}">
      <dgm:prSet/>
      <dgm:spPr/>
      <dgm:t>
        <a:bodyPr/>
        <a:lstStyle/>
        <a:p>
          <a:endParaRPr lang="en-US" sz="1600"/>
        </a:p>
      </dgm:t>
    </dgm:pt>
    <dgm:pt modelId="{2C7B5549-7BC6-4472-B660-6AD0CD2D4E0E}" type="sibTrans" cxnId="{DD41CBEB-D5A2-43C3-8F81-2D989FF14E58}">
      <dgm:prSet/>
      <dgm:spPr/>
      <dgm:t>
        <a:bodyPr/>
        <a:lstStyle/>
        <a:p>
          <a:endParaRPr lang="en-US" sz="1600"/>
        </a:p>
      </dgm:t>
    </dgm:pt>
    <dgm:pt modelId="{4808C055-8D89-4693-9559-33C3C1D5097B}">
      <dgm:prSet custT="1"/>
      <dgm:spPr/>
      <dgm:t>
        <a:bodyPr/>
        <a:lstStyle/>
        <a:p>
          <a:r>
            <a:rPr lang="en-US" sz="2400"/>
            <a:t>The exception is meiosis, a special type of division that can produce sperm and egg cells</a:t>
          </a:r>
        </a:p>
      </dgm:t>
    </dgm:pt>
    <dgm:pt modelId="{C7517F2D-6A78-4BCD-A12B-90FEFED5BD13}" type="parTrans" cxnId="{2B0C2370-1165-4B14-BA54-D34BF5E79DC7}">
      <dgm:prSet/>
      <dgm:spPr/>
      <dgm:t>
        <a:bodyPr/>
        <a:lstStyle/>
        <a:p>
          <a:endParaRPr lang="en-US" sz="1600"/>
        </a:p>
      </dgm:t>
    </dgm:pt>
    <dgm:pt modelId="{CA09A19B-B260-4C9D-8C54-784FAC0D4FCD}" type="sibTrans" cxnId="{2B0C2370-1165-4B14-BA54-D34BF5E79DC7}">
      <dgm:prSet/>
      <dgm:spPr/>
      <dgm:t>
        <a:bodyPr/>
        <a:lstStyle/>
        <a:p>
          <a:endParaRPr lang="en-US" sz="1600"/>
        </a:p>
      </dgm:t>
    </dgm:pt>
    <dgm:pt modelId="{15AF820D-90D6-424B-ADC9-6A3C33E324A6}" type="pres">
      <dgm:prSet presAssocID="{F8AA967C-2E26-4C02-BD6B-EC1EA4239A6A}" presName="diagram" presStyleCnt="0">
        <dgm:presLayoutVars>
          <dgm:dir/>
          <dgm:resizeHandles/>
        </dgm:presLayoutVars>
      </dgm:prSet>
      <dgm:spPr/>
    </dgm:pt>
    <dgm:pt modelId="{8F06D30C-1F55-424F-8A33-BF058B1F6305}" type="pres">
      <dgm:prSet presAssocID="{BB72B9CA-2A19-4A36-9E44-E24D16A531AB}" presName="firstNode" presStyleLbl="node1" presStyleIdx="0" presStyleCnt="2">
        <dgm:presLayoutVars>
          <dgm:bulletEnabled val="1"/>
        </dgm:presLayoutVars>
      </dgm:prSet>
      <dgm:spPr/>
    </dgm:pt>
    <dgm:pt modelId="{B2175590-CA9C-4041-8270-B21F725B6B2E}" type="pres">
      <dgm:prSet presAssocID="{2C7B5549-7BC6-4472-B660-6AD0CD2D4E0E}" presName="sibTrans" presStyleLbl="sibTrans2D1" presStyleIdx="0" presStyleCnt="1"/>
      <dgm:spPr/>
    </dgm:pt>
    <dgm:pt modelId="{9DC0457A-7089-3B45-8EDC-8F9A3D8BE3E9}" type="pres">
      <dgm:prSet presAssocID="{4808C055-8D89-4693-9559-33C3C1D5097B}" presName="lastNode" presStyleLbl="node1" presStyleIdx="1" presStyleCnt="2">
        <dgm:presLayoutVars>
          <dgm:bulletEnabled val="1"/>
        </dgm:presLayoutVars>
      </dgm:prSet>
      <dgm:spPr/>
    </dgm:pt>
  </dgm:ptLst>
  <dgm:cxnLst>
    <dgm:cxn modelId="{6D3DFE01-1E4A-B845-A92C-934F39A848F3}" type="presOf" srcId="{F8AA967C-2E26-4C02-BD6B-EC1EA4239A6A}" destId="{15AF820D-90D6-424B-ADC9-6A3C33E324A6}" srcOrd="0" destOrd="0" presId="urn:microsoft.com/office/officeart/2005/8/layout/bProcess2"/>
    <dgm:cxn modelId="{C1FFF529-3D2C-384F-9AF8-339454C7D3E2}" type="presOf" srcId="{4808C055-8D89-4693-9559-33C3C1D5097B}" destId="{9DC0457A-7089-3B45-8EDC-8F9A3D8BE3E9}" srcOrd="0" destOrd="0" presId="urn:microsoft.com/office/officeart/2005/8/layout/bProcess2"/>
    <dgm:cxn modelId="{2B0C2370-1165-4B14-BA54-D34BF5E79DC7}" srcId="{F8AA967C-2E26-4C02-BD6B-EC1EA4239A6A}" destId="{4808C055-8D89-4693-9559-33C3C1D5097B}" srcOrd="1" destOrd="0" parTransId="{C7517F2D-6A78-4BCD-A12B-90FEFED5BD13}" sibTransId="{CA09A19B-B260-4C9D-8C54-784FAC0D4FCD}"/>
    <dgm:cxn modelId="{CE731891-C103-7140-89C1-ACA8CA4A2FA8}" type="presOf" srcId="{2C7B5549-7BC6-4472-B660-6AD0CD2D4E0E}" destId="{B2175590-CA9C-4041-8270-B21F725B6B2E}" srcOrd="0" destOrd="0" presId="urn:microsoft.com/office/officeart/2005/8/layout/bProcess2"/>
    <dgm:cxn modelId="{6011DBC9-3BCE-6646-87E5-376B107CB93E}" type="presOf" srcId="{BB72B9CA-2A19-4A36-9E44-E24D16A531AB}" destId="{8F06D30C-1F55-424F-8A33-BF058B1F6305}" srcOrd="0" destOrd="0" presId="urn:microsoft.com/office/officeart/2005/8/layout/bProcess2"/>
    <dgm:cxn modelId="{DD41CBEB-D5A2-43C3-8F81-2D989FF14E58}" srcId="{F8AA967C-2E26-4C02-BD6B-EC1EA4239A6A}" destId="{BB72B9CA-2A19-4A36-9E44-E24D16A531AB}" srcOrd="0" destOrd="0" parTransId="{C13D5707-F45B-45B3-832F-AD473283C472}" sibTransId="{2C7B5549-7BC6-4472-B660-6AD0CD2D4E0E}"/>
    <dgm:cxn modelId="{A5C101A1-8AF2-1146-877B-EECC6563A35E}" type="presParOf" srcId="{15AF820D-90D6-424B-ADC9-6A3C33E324A6}" destId="{8F06D30C-1F55-424F-8A33-BF058B1F6305}" srcOrd="0" destOrd="0" presId="urn:microsoft.com/office/officeart/2005/8/layout/bProcess2"/>
    <dgm:cxn modelId="{8727D7E8-A420-9841-A345-FD171C4FE5FD}" type="presParOf" srcId="{15AF820D-90D6-424B-ADC9-6A3C33E324A6}" destId="{B2175590-CA9C-4041-8270-B21F725B6B2E}" srcOrd="1" destOrd="0" presId="urn:microsoft.com/office/officeart/2005/8/layout/bProcess2"/>
    <dgm:cxn modelId="{03694C22-50CC-8145-BD61-02285D9EC6F3}" type="presParOf" srcId="{15AF820D-90D6-424B-ADC9-6A3C33E324A6}" destId="{9DC0457A-7089-3B45-8EDC-8F9A3D8BE3E9}" srcOrd="2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37F3E8F-9D05-444B-AA08-4F96E50DC07F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11C55808-34F4-447D-8E3E-D354BC95197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Eukaryotic cell division consists of</a:t>
          </a:r>
        </a:p>
      </dgm:t>
    </dgm:pt>
    <dgm:pt modelId="{52063BE0-8BAD-4DAC-A24E-A687227E6962}" type="parTrans" cxnId="{EE0E6EC6-4F18-40E2-97BF-D60CD5AC06BC}">
      <dgm:prSet/>
      <dgm:spPr/>
      <dgm:t>
        <a:bodyPr/>
        <a:lstStyle/>
        <a:p>
          <a:endParaRPr lang="en-US"/>
        </a:p>
      </dgm:t>
    </dgm:pt>
    <dgm:pt modelId="{5D0E6BCD-1813-4BE0-B93B-11F933A5D78C}" type="sibTrans" cxnId="{EE0E6EC6-4F18-40E2-97BF-D60CD5AC06BC}">
      <dgm:prSet/>
      <dgm:spPr/>
      <dgm:t>
        <a:bodyPr/>
        <a:lstStyle/>
        <a:p>
          <a:endParaRPr lang="en-US"/>
        </a:p>
      </dgm:t>
    </dgm:pt>
    <dgm:pt modelId="{FCD47BC9-D5BB-45AA-AD72-10E55EB141C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/>
            <a:t>mitosis</a:t>
          </a:r>
          <a:r>
            <a:rPr lang="en-US"/>
            <a:t>, the division of the genetic material in the nucleus</a:t>
          </a:r>
        </a:p>
      </dgm:t>
    </dgm:pt>
    <dgm:pt modelId="{869A0D5F-AC25-4F51-BA5C-A9B96E5D8816}" type="parTrans" cxnId="{99E31710-767E-4D76-913C-36D96947A01F}">
      <dgm:prSet/>
      <dgm:spPr/>
      <dgm:t>
        <a:bodyPr/>
        <a:lstStyle/>
        <a:p>
          <a:endParaRPr lang="en-US"/>
        </a:p>
      </dgm:t>
    </dgm:pt>
    <dgm:pt modelId="{5D51D464-4468-48EE-8844-176CE5CF95AE}" type="sibTrans" cxnId="{99E31710-767E-4D76-913C-36D96947A01F}">
      <dgm:prSet/>
      <dgm:spPr/>
      <dgm:t>
        <a:bodyPr/>
        <a:lstStyle/>
        <a:p>
          <a:endParaRPr lang="en-US"/>
        </a:p>
      </dgm:t>
    </dgm:pt>
    <dgm:pt modelId="{662E3CDA-096E-42C8-86C0-217EF298431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/>
            <a:t>cytokinesis</a:t>
          </a:r>
          <a:r>
            <a:rPr lang="en-US"/>
            <a:t>, the division of the cytoplasm</a:t>
          </a:r>
        </a:p>
      </dgm:t>
    </dgm:pt>
    <dgm:pt modelId="{7BAEBEAB-74B9-4BAA-859A-FC51797CB1DB}" type="parTrans" cxnId="{35DE1DB9-B894-49D5-BAAF-5C68A10ABAFE}">
      <dgm:prSet/>
      <dgm:spPr/>
      <dgm:t>
        <a:bodyPr/>
        <a:lstStyle/>
        <a:p>
          <a:endParaRPr lang="en-US"/>
        </a:p>
      </dgm:t>
    </dgm:pt>
    <dgm:pt modelId="{68BD2AF6-79F1-41FE-BB94-A501F7FC5FB6}" type="sibTrans" cxnId="{35DE1DB9-B894-49D5-BAAF-5C68A10ABAFE}">
      <dgm:prSet/>
      <dgm:spPr/>
      <dgm:t>
        <a:bodyPr/>
        <a:lstStyle/>
        <a:p>
          <a:endParaRPr lang="en-US"/>
        </a:p>
      </dgm:t>
    </dgm:pt>
    <dgm:pt modelId="{74CCE2E0-58A5-4465-B988-96E67F1F27A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Gametes are produced by a variation of cell division called meiosis</a:t>
          </a:r>
        </a:p>
      </dgm:t>
    </dgm:pt>
    <dgm:pt modelId="{DB91EFD3-ED7E-48E3-8C95-2DA2A8A04A4B}" type="parTrans" cxnId="{0BBE0789-C5FF-41E0-896C-0D0B927EFD34}">
      <dgm:prSet/>
      <dgm:spPr/>
      <dgm:t>
        <a:bodyPr/>
        <a:lstStyle/>
        <a:p>
          <a:endParaRPr lang="en-US"/>
        </a:p>
      </dgm:t>
    </dgm:pt>
    <dgm:pt modelId="{88FCB4B9-244E-4A7D-B70E-34F3E439B519}" type="sibTrans" cxnId="{0BBE0789-C5FF-41E0-896C-0D0B927EFD34}">
      <dgm:prSet/>
      <dgm:spPr/>
      <dgm:t>
        <a:bodyPr/>
        <a:lstStyle/>
        <a:p>
          <a:endParaRPr lang="en-US"/>
        </a:p>
      </dgm:t>
    </dgm:pt>
    <dgm:pt modelId="{809D9750-0C93-447C-B218-11D37BF670C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Meiosis yields non-identical daughter cells that have half as many chromosomes as the parent cell</a:t>
          </a:r>
        </a:p>
      </dgm:t>
    </dgm:pt>
    <dgm:pt modelId="{5D972DFD-CCAC-4AC5-A829-0CC1EB1BFB12}" type="parTrans" cxnId="{10B022C8-2DF8-4383-AB5B-828DB31E1E12}">
      <dgm:prSet/>
      <dgm:spPr/>
      <dgm:t>
        <a:bodyPr/>
        <a:lstStyle/>
        <a:p>
          <a:endParaRPr lang="en-US"/>
        </a:p>
      </dgm:t>
    </dgm:pt>
    <dgm:pt modelId="{747BC471-7102-4D89-BE55-CE29D0E80A4C}" type="sibTrans" cxnId="{10B022C8-2DF8-4383-AB5B-828DB31E1E12}">
      <dgm:prSet/>
      <dgm:spPr/>
      <dgm:t>
        <a:bodyPr/>
        <a:lstStyle/>
        <a:p>
          <a:endParaRPr lang="en-US"/>
        </a:p>
      </dgm:t>
    </dgm:pt>
    <dgm:pt modelId="{2A150720-A7E1-5746-9E6A-795F88E2650A}" type="pres">
      <dgm:prSet presAssocID="{037F3E8F-9D05-444B-AA08-4F96E50DC07F}" presName="linear" presStyleCnt="0">
        <dgm:presLayoutVars>
          <dgm:animLvl val="lvl"/>
          <dgm:resizeHandles val="exact"/>
        </dgm:presLayoutVars>
      </dgm:prSet>
      <dgm:spPr/>
    </dgm:pt>
    <dgm:pt modelId="{5B90BDBA-3522-0040-B4C9-C2F95AE01919}" type="pres">
      <dgm:prSet presAssocID="{11C55808-34F4-447D-8E3E-D354BC95197E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82BCBC60-3EBE-FE41-8349-0040D1335DDC}" type="pres">
      <dgm:prSet presAssocID="{11C55808-34F4-447D-8E3E-D354BC95197E}" presName="childText" presStyleLbl="revTx" presStyleIdx="0" presStyleCnt="1">
        <dgm:presLayoutVars>
          <dgm:bulletEnabled val="1"/>
        </dgm:presLayoutVars>
      </dgm:prSet>
      <dgm:spPr/>
    </dgm:pt>
    <dgm:pt modelId="{CD22AFFA-2F64-8E44-9CA7-C633F701D997}" type="pres">
      <dgm:prSet presAssocID="{74CCE2E0-58A5-4465-B988-96E67F1F27A9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08D3222C-A190-E746-A001-910C4439F9EE}" type="pres">
      <dgm:prSet presAssocID="{88FCB4B9-244E-4A7D-B70E-34F3E439B519}" presName="spacer" presStyleCnt="0"/>
      <dgm:spPr/>
    </dgm:pt>
    <dgm:pt modelId="{8755F182-62D2-6445-BE98-7270AC589BE2}" type="pres">
      <dgm:prSet presAssocID="{809D9750-0C93-447C-B218-11D37BF670C2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99E31710-767E-4D76-913C-36D96947A01F}" srcId="{11C55808-34F4-447D-8E3E-D354BC95197E}" destId="{FCD47BC9-D5BB-45AA-AD72-10E55EB141C9}" srcOrd="0" destOrd="0" parTransId="{869A0D5F-AC25-4F51-BA5C-A9B96E5D8816}" sibTransId="{5D51D464-4468-48EE-8844-176CE5CF95AE}"/>
    <dgm:cxn modelId="{41740059-7D01-2B47-98BD-118D08B9E56E}" type="presOf" srcId="{FCD47BC9-D5BB-45AA-AD72-10E55EB141C9}" destId="{82BCBC60-3EBE-FE41-8349-0040D1335DDC}" srcOrd="0" destOrd="0" presId="urn:microsoft.com/office/officeart/2005/8/layout/vList2"/>
    <dgm:cxn modelId="{CF3D7287-E1D2-7A49-BFC3-D2F1FDDAB1F8}" type="presOf" srcId="{11C55808-34F4-447D-8E3E-D354BC95197E}" destId="{5B90BDBA-3522-0040-B4C9-C2F95AE01919}" srcOrd="0" destOrd="0" presId="urn:microsoft.com/office/officeart/2005/8/layout/vList2"/>
    <dgm:cxn modelId="{0BBE0789-C5FF-41E0-896C-0D0B927EFD34}" srcId="{037F3E8F-9D05-444B-AA08-4F96E50DC07F}" destId="{74CCE2E0-58A5-4465-B988-96E67F1F27A9}" srcOrd="1" destOrd="0" parTransId="{DB91EFD3-ED7E-48E3-8C95-2DA2A8A04A4B}" sibTransId="{88FCB4B9-244E-4A7D-B70E-34F3E439B519}"/>
    <dgm:cxn modelId="{21B46F95-4213-EB48-9D46-8A79ECBC3C5E}" type="presOf" srcId="{809D9750-0C93-447C-B218-11D37BF670C2}" destId="{8755F182-62D2-6445-BE98-7270AC589BE2}" srcOrd="0" destOrd="0" presId="urn:microsoft.com/office/officeart/2005/8/layout/vList2"/>
    <dgm:cxn modelId="{223A5AA3-2AC1-FC49-9C52-2D3D92DC229A}" type="presOf" srcId="{037F3E8F-9D05-444B-AA08-4F96E50DC07F}" destId="{2A150720-A7E1-5746-9E6A-795F88E2650A}" srcOrd="0" destOrd="0" presId="urn:microsoft.com/office/officeart/2005/8/layout/vList2"/>
    <dgm:cxn modelId="{35DE1DB9-B894-49D5-BAAF-5C68A10ABAFE}" srcId="{11C55808-34F4-447D-8E3E-D354BC95197E}" destId="{662E3CDA-096E-42C8-86C0-217EF2984317}" srcOrd="1" destOrd="0" parTransId="{7BAEBEAB-74B9-4BAA-859A-FC51797CB1DB}" sibTransId="{68BD2AF6-79F1-41FE-BB94-A501F7FC5FB6}"/>
    <dgm:cxn modelId="{EE0E6EC6-4F18-40E2-97BF-D60CD5AC06BC}" srcId="{037F3E8F-9D05-444B-AA08-4F96E50DC07F}" destId="{11C55808-34F4-447D-8E3E-D354BC95197E}" srcOrd="0" destOrd="0" parTransId="{52063BE0-8BAD-4DAC-A24E-A687227E6962}" sibTransId="{5D0E6BCD-1813-4BE0-B93B-11F933A5D78C}"/>
    <dgm:cxn modelId="{10B022C8-2DF8-4383-AB5B-828DB31E1E12}" srcId="{037F3E8F-9D05-444B-AA08-4F96E50DC07F}" destId="{809D9750-0C93-447C-B218-11D37BF670C2}" srcOrd="2" destOrd="0" parTransId="{5D972DFD-CCAC-4AC5-A829-0CC1EB1BFB12}" sibTransId="{747BC471-7102-4D89-BE55-CE29D0E80A4C}"/>
    <dgm:cxn modelId="{E661F9E2-6D4C-F44F-81E2-8723960DCABA}" type="presOf" srcId="{74CCE2E0-58A5-4465-B988-96E67F1F27A9}" destId="{CD22AFFA-2F64-8E44-9CA7-C633F701D997}" srcOrd="0" destOrd="0" presId="urn:microsoft.com/office/officeart/2005/8/layout/vList2"/>
    <dgm:cxn modelId="{ABD28EF4-2DBD-1545-B54E-72BD2680CA2B}" type="presOf" srcId="{662E3CDA-096E-42C8-86C0-217EF2984317}" destId="{82BCBC60-3EBE-FE41-8349-0040D1335DDC}" srcOrd="0" destOrd="1" presId="urn:microsoft.com/office/officeart/2005/8/layout/vList2"/>
    <dgm:cxn modelId="{A87F046A-458A-5645-A3DF-C03EC1CDA341}" type="presParOf" srcId="{2A150720-A7E1-5746-9E6A-795F88E2650A}" destId="{5B90BDBA-3522-0040-B4C9-C2F95AE01919}" srcOrd="0" destOrd="0" presId="urn:microsoft.com/office/officeart/2005/8/layout/vList2"/>
    <dgm:cxn modelId="{595926D0-2748-924C-BC40-F61EFB598024}" type="presParOf" srcId="{2A150720-A7E1-5746-9E6A-795F88E2650A}" destId="{82BCBC60-3EBE-FE41-8349-0040D1335DDC}" srcOrd="1" destOrd="0" presId="urn:microsoft.com/office/officeart/2005/8/layout/vList2"/>
    <dgm:cxn modelId="{E9859685-9934-8440-AD46-94B158622B64}" type="presParOf" srcId="{2A150720-A7E1-5746-9E6A-795F88E2650A}" destId="{CD22AFFA-2F64-8E44-9CA7-C633F701D997}" srcOrd="2" destOrd="0" presId="urn:microsoft.com/office/officeart/2005/8/layout/vList2"/>
    <dgm:cxn modelId="{5C1AFD74-3C35-0E41-91C3-100CB9E854DD}" type="presParOf" srcId="{2A150720-A7E1-5746-9E6A-795F88E2650A}" destId="{08D3222C-A190-E746-A001-910C4439F9EE}" srcOrd="3" destOrd="0" presId="urn:microsoft.com/office/officeart/2005/8/layout/vList2"/>
    <dgm:cxn modelId="{36F26827-1114-1846-8E50-C1D5C2C113F6}" type="presParOf" srcId="{2A150720-A7E1-5746-9E6A-795F88E2650A}" destId="{8755F182-62D2-6445-BE98-7270AC589BE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E6538B6-D6C7-42C2-8F80-9DFDB6F27E52}" type="doc">
      <dgm:prSet loTypeId="urn:microsoft.com/office/officeart/2005/8/layout/process4" loCatId="process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5EF59B9B-33C9-4528-B794-03DB9829C38C}">
      <dgm:prSet/>
      <dgm:spPr/>
      <dgm:t>
        <a:bodyPr/>
        <a:lstStyle/>
        <a:p>
          <a:r>
            <a:rPr lang="en-US"/>
            <a:t>about 90% of the cell cycle can</a:t>
          </a:r>
          <a:br>
            <a:rPr lang="en-US"/>
          </a:br>
          <a:r>
            <a:rPr lang="en-US"/>
            <a:t>be divided into subphases	</a:t>
          </a:r>
        </a:p>
      </dgm:t>
    </dgm:pt>
    <dgm:pt modelId="{32E8791A-41DA-4F82-884D-01F77DC79C21}" type="parTrans" cxnId="{4DAE30B1-C4FB-4524-83D0-292F97B077DE}">
      <dgm:prSet/>
      <dgm:spPr/>
      <dgm:t>
        <a:bodyPr/>
        <a:lstStyle/>
        <a:p>
          <a:endParaRPr lang="en-US"/>
        </a:p>
      </dgm:t>
    </dgm:pt>
    <dgm:pt modelId="{8EB69151-A946-43FF-B58C-F332226AD21E}" type="sibTrans" cxnId="{4DAE30B1-C4FB-4524-83D0-292F97B077DE}">
      <dgm:prSet/>
      <dgm:spPr/>
      <dgm:t>
        <a:bodyPr/>
        <a:lstStyle/>
        <a:p>
          <a:endParaRPr lang="en-US"/>
        </a:p>
      </dgm:t>
    </dgm:pt>
    <dgm:pt modelId="{476A45B5-27E8-4CD3-91CA-F626A8549AA5}">
      <dgm:prSet/>
      <dgm:spPr/>
      <dgm:t>
        <a:bodyPr/>
        <a:lstStyle/>
        <a:p>
          <a:r>
            <a:rPr lang="en-US" b="1"/>
            <a:t>G</a:t>
          </a:r>
          <a:r>
            <a:rPr lang="en-US" b="1" baseline="-25000"/>
            <a:t>1</a:t>
          </a:r>
          <a:r>
            <a:rPr lang="en-US" b="1"/>
            <a:t> phase</a:t>
          </a:r>
          <a:r>
            <a:rPr lang="en-US"/>
            <a:t> (</a:t>
          </a:r>
          <a:r>
            <a:rPr lang="ja-JP"/>
            <a:t>“</a:t>
          </a:r>
          <a:r>
            <a:rPr lang="en-US"/>
            <a:t>first gap</a:t>
          </a:r>
          <a:r>
            <a:rPr lang="ja-JP"/>
            <a:t>”</a:t>
          </a:r>
          <a:r>
            <a:rPr lang="en-US"/>
            <a:t>)</a:t>
          </a:r>
        </a:p>
      </dgm:t>
    </dgm:pt>
    <dgm:pt modelId="{62BBC65D-D014-4AAC-A764-4A9CE8EDF45C}" type="parTrans" cxnId="{D37585B2-637C-40BB-ADFE-474AD1F78304}">
      <dgm:prSet/>
      <dgm:spPr/>
      <dgm:t>
        <a:bodyPr/>
        <a:lstStyle/>
        <a:p>
          <a:endParaRPr lang="en-US"/>
        </a:p>
      </dgm:t>
    </dgm:pt>
    <dgm:pt modelId="{C3F6EA37-AD71-4C3D-B8A1-5B002A60321D}" type="sibTrans" cxnId="{D37585B2-637C-40BB-ADFE-474AD1F78304}">
      <dgm:prSet/>
      <dgm:spPr/>
      <dgm:t>
        <a:bodyPr/>
        <a:lstStyle/>
        <a:p>
          <a:endParaRPr lang="en-US"/>
        </a:p>
      </dgm:t>
    </dgm:pt>
    <dgm:pt modelId="{50DC1107-60E7-4D46-9B36-F15872A5A152}">
      <dgm:prSet/>
      <dgm:spPr/>
      <dgm:t>
        <a:bodyPr/>
        <a:lstStyle/>
        <a:p>
          <a:r>
            <a:rPr lang="en-US" b="1"/>
            <a:t>S phase</a:t>
          </a:r>
          <a:r>
            <a:rPr lang="en-US"/>
            <a:t> (</a:t>
          </a:r>
          <a:r>
            <a:rPr lang="ja-JP"/>
            <a:t>“</a:t>
          </a:r>
          <a:r>
            <a:rPr lang="en-US"/>
            <a:t>synthesis</a:t>
          </a:r>
          <a:r>
            <a:rPr lang="ja-JP"/>
            <a:t>”</a:t>
          </a:r>
          <a:r>
            <a:rPr lang="en-US"/>
            <a:t>)</a:t>
          </a:r>
        </a:p>
      </dgm:t>
    </dgm:pt>
    <dgm:pt modelId="{15F29A7A-E682-446D-92B8-6CD90AA7CF00}" type="parTrans" cxnId="{49D5634F-A3F7-42D8-9EBB-96A74AC0061F}">
      <dgm:prSet/>
      <dgm:spPr/>
      <dgm:t>
        <a:bodyPr/>
        <a:lstStyle/>
        <a:p>
          <a:endParaRPr lang="en-US"/>
        </a:p>
      </dgm:t>
    </dgm:pt>
    <dgm:pt modelId="{D4484736-26B2-467F-A114-3702EA0A5F4A}" type="sibTrans" cxnId="{49D5634F-A3F7-42D8-9EBB-96A74AC0061F}">
      <dgm:prSet/>
      <dgm:spPr/>
      <dgm:t>
        <a:bodyPr/>
        <a:lstStyle/>
        <a:p>
          <a:endParaRPr lang="en-US"/>
        </a:p>
      </dgm:t>
    </dgm:pt>
    <dgm:pt modelId="{4217B659-1884-46D3-B2C0-53DB5A571124}">
      <dgm:prSet/>
      <dgm:spPr/>
      <dgm:t>
        <a:bodyPr/>
        <a:lstStyle/>
        <a:p>
          <a:r>
            <a:rPr lang="en-US" b="1"/>
            <a:t>G</a:t>
          </a:r>
          <a:r>
            <a:rPr lang="en-US" b="1" baseline="-25000"/>
            <a:t>2</a:t>
          </a:r>
          <a:r>
            <a:rPr lang="en-US" b="1"/>
            <a:t> phase</a:t>
          </a:r>
          <a:r>
            <a:rPr lang="en-US"/>
            <a:t> (</a:t>
          </a:r>
          <a:r>
            <a:rPr lang="ja-JP"/>
            <a:t>“</a:t>
          </a:r>
          <a:r>
            <a:rPr lang="en-US"/>
            <a:t>second gap</a:t>
          </a:r>
          <a:r>
            <a:rPr lang="ja-JP"/>
            <a:t>”</a:t>
          </a:r>
          <a:r>
            <a:rPr lang="en-US"/>
            <a:t>)</a:t>
          </a:r>
        </a:p>
      </dgm:t>
    </dgm:pt>
    <dgm:pt modelId="{3EA4DFD3-EDD7-4221-A0DA-782D8E4F03B2}" type="parTrans" cxnId="{C15D822E-4C74-4880-AE12-7A3B9C7EB0A6}">
      <dgm:prSet/>
      <dgm:spPr/>
      <dgm:t>
        <a:bodyPr/>
        <a:lstStyle/>
        <a:p>
          <a:endParaRPr lang="en-US"/>
        </a:p>
      </dgm:t>
    </dgm:pt>
    <dgm:pt modelId="{6BACA436-91F3-42F3-85AE-B557D5534D27}" type="sibTrans" cxnId="{C15D822E-4C74-4880-AE12-7A3B9C7EB0A6}">
      <dgm:prSet/>
      <dgm:spPr/>
      <dgm:t>
        <a:bodyPr/>
        <a:lstStyle/>
        <a:p>
          <a:endParaRPr lang="en-US"/>
        </a:p>
      </dgm:t>
    </dgm:pt>
    <dgm:pt modelId="{15C495D9-3BCA-4E02-A9D8-6DF8EFB70755}">
      <dgm:prSet/>
      <dgm:spPr/>
      <dgm:t>
        <a:bodyPr/>
        <a:lstStyle/>
        <a:p>
          <a:r>
            <a:rPr lang="en-US"/>
            <a:t>The cell grows during all three phases, but chromosomes are duplicated only during the</a:t>
          </a:r>
          <a:br>
            <a:rPr lang="en-US"/>
          </a:br>
          <a:r>
            <a:rPr lang="en-US"/>
            <a:t>S phase </a:t>
          </a:r>
        </a:p>
      </dgm:t>
    </dgm:pt>
    <dgm:pt modelId="{76D536A9-2F95-4A8E-9CDB-049D801366A6}" type="parTrans" cxnId="{631742E4-47B1-4E7F-A16D-A94828A2EAF8}">
      <dgm:prSet/>
      <dgm:spPr/>
      <dgm:t>
        <a:bodyPr/>
        <a:lstStyle/>
        <a:p>
          <a:endParaRPr lang="en-US"/>
        </a:p>
      </dgm:t>
    </dgm:pt>
    <dgm:pt modelId="{702590C4-3D57-4853-ABBD-77D6D00170D2}" type="sibTrans" cxnId="{631742E4-47B1-4E7F-A16D-A94828A2EAF8}">
      <dgm:prSet/>
      <dgm:spPr/>
      <dgm:t>
        <a:bodyPr/>
        <a:lstStyle/>
        <a:p>
          <a:endParaRPr lang="en-US"/>
        </a:p>
      </dgm:t>
    </dgm:pt>
    <dgm:pt modelId="{F1AC330A-FF27-8548-B8AB-07169E351E5B}" type="pres">
      <dgm:prSet presAssocID="{3E6538B6-D6C7-42C2-8F80-9DFDB6F27E52}" presName="Name0" presStyleCnt="0">
        <dgm:presLayoutVars>
          <dgm:dir/>
          <dgm:animLvl val="lvl"/>
          <dgm:resizeHandles val="exact"/>
        </dgm:presLayoutVars>
      </dgm:prSet>
      <dgm:spPr/>
    </dgm:pt>
    <dgm:pt modelId="{085B1ECB-2C24-5340-801E-D058C8B7E442}" type="pres">
      <dgm:prSet presAssocID="{15C495D9-3BCA-4E02-A9D8-6DF8EFB70755}" presName="boxAndChildren" presStyleCnt="0"/>
      <dgm:spPr/>
    </dgm:pt>
    <dgm:pt modelId="{3ADC7741-DFBB-294A-BC7F-2CF5362E57DA}" type="pres">
      <dgm:prSet presAssocID="{15C495D9-3BCA-4E02-A9D8-6DF8EFB70755}" presName="parentTextBox" presStyleLbl="node1" presStyleIdx="0" presStyleCnt="2"/>
      <dgm:spPr/>
    </dgm:pt>
    <dgm:pt modelId="{7D97E3A8-FBB7-2449-8842-93019FB9A5B3}" type="pres">
      <dgm:prSet presAssocID="{8EB69151-A946-43FF-B58C-F332226AD21E}" presName="sp" presStyleCnt="0"/>
      <dgm:spPr/>
    </dgm:pt>
    <dgm:pt modelId="{2D1A1C5C-C579-9947-B4EE-04AAF7F3252E}" type="pres">
      <dgm:prSet presAssocID="{5EF59B9B-33C9-4528-B794-03DB9829C38C}" presName="arrowAndChildren" presStyleCnt="0"/>
      <dgm:spPr/>
    </dgm:pt>
    <dgm:pt modelId="{AA7B3CE8-C321-FB46-84E3-D5EA9A2BF61A}" type="pres">
      <dgm:prSet presAssocID="{5EF59B9B-33C9-4528-B794-03DB9829C38C}" presName="parentTextArrow" presStyleLbl="node1" presStyleIdx="0" presStyleCnt="2"/>
      <dgm:spPr/>
    </dgm:pt>
    <dgm:pt modelId="{E9438E29-7638-2E4C-913C-AA2F8984C45D}" type="pres">
      <dgm:prSet presAssocID="{5EF59B9B-33C9-4528-B794-03DB9829C38C}" presName="arrow" presStyleLbl="node1" presStyleIdx="1" presStyleCnt="2"/>
      <dgm:spPr/>
    </dgm:pt>
    <dgm:pt modelId="{AADF93BC-92BA-C847-BAAE-20BA1B58ADAE}" type="pres">
      <dgm:prSet presAssocID="{5EF59B9B-33C9-4528-B794-03DB9829C38C}" presName="descendantArrow" presStyleCnt="0"/>
      <dgm:spPr/>
    </dgm:pt>
    <dgm:pt modelId="{B83F3429-8156-7B4A-AC05-376075C28C1A}" type="pres">
      <dgm:prSet presAssocID="{476A45B5-27E8-4CD3-91CA-F626A8549AA5}" presName="childTextArrow" presStyleLbl="fgAccFollowNode1" presStyleIdx="0" presStyleCnt="3">
        <dgm:presLayoutVars>
          <dgm:bulletEnabled val="1"/>
        </dgm:presLayoutVars>
      </dgm:prSet>
      <dgm:spPr/>
    </dgm:pt>
    <dgm:pt modelId="{C898B486-2B7E-F043-B35A-8BEB348645C9}" type="pres">
      <dgm:prSet presAssocID="{50DC1107-60E7-4D46-9B36-F15872A5A152}" presName="childTextArrow" presStyleLbl="fgAccFollowNode1" presStyleIdx="1" presStyleCnt="3">
        <dgm:presLayoutVars>
          <dgm:bulletEnabled val="1"/>
        </dgm:presLayoutVars>
      </dgm:prSet>
      <dgm:spPr/>
    </dgm:pt>
    <dgm:pt modelId="{78DF1D8C-7E14-1C4E-B9C3-CB32FAAAC60E}" type="pres">
      <dgm:prSet presAssocID="{4217B659-1884-46D3-B2C0-53DB5A571124}" presName="childTextArrow" presStyleLbl="fgAccFollowNode1" presStyleIdx="2" presStyleCnt="3">
        <dgm:presLayoutVars>
          <dgm:bulletEnabled val="1"/>
        </dgm:presLayoutVars>
      </dgm:prSet>
      <dgm:spPr/>
    </dgm:pt>
  </dgm:ptLst>
  <dgm:cxnLst>
    <dgm:cxn modelId="{EE4CCD0A-1481-E340-80BF-96D66CFC0DBF}" type="presOf" srcId="{4217B659-1884-46D3-B2C0-53DB5A571124}" destId="{78DF1D8C-7E14-1C4E-B9C3-CB32FAAAC60E}" srcOrd="0" destOrd="0" presId="urn:microsoft.com/office/officeart/2005/8/layout/process4"/>
    <dgm:cxn modelId="{7F9E4F28-9225-5D4B-B3B1-BB07EC5D8A8C}" type="presOf" srcId="{3E6538B6-D6C7-42C2-8F80-9DFDB6F27E52}" destId="{F1AC330A-FF27-8548-B8AB-07169E351E5B}" srcOrd="0" destOrd="0" presId="urn:microsoft.com/office/officeart/2005/8/layout/process4"/>
    <dgm:cxn modelId="{C15D822E-4C74-4880-AE12-7A3B9C7EB0A6}" srcId="{5EF59B9B-33C9-4528-B794-03DB9829C38C}" destId="{4217B659-1884-46D3-B2C0-53DB5A571124}" srcOrd="2" destOrd="0" parTransId="{3EA4DFD3-EDD7-4221-A0DA-782D8E4F03B2}" sibTransId="{6BACA436-91F3-42F3-85AE-B557D5534D27}"/>
    <dgm:cxn modelId="{49D5634F-A3F7-42D8-9EBB-96A74AC0061F}" srcId="{5EF59B9B-33C9-4528-B794-03DB9829C38C}" destId="{50DC1107-60E7-4D46-9B36-F15872A5A152}" srcOrd="1" destOrd="0" parTransId="{15F29A7A-E682-446D-92B8-6CD90AA7CF00}" sibTransId="{D4484736-26B2-467F-A114-3702EA0A5F4A}"/>
    <dgm:cxn modelId="{0CBD918F-334D-1D49-A4BA-BA210B1192A0}" type="presOf" srcId="{5EF59B9B-33C9-4528-B794-03DB9829C38C}" destId="{E9438E29-7638-2E4C-913C-AA2F8984C45D}" srcOrd="1" destOrd="0" presId="urn:microsoft.com/office/officeart/2005/8/layout/process4"/>
    <dgm:cxn modelId="{A7B4FC8F-F90D-3341-A886-3F1A5D1857A8}" type="presOf" srcId="{15C495D9-3BCA-4E02-A9D8-6DF8EFB70755}" destId="{3ADC7741-DFBB-294A-BC7F-2CF5362E57DA}" srcOrd="0" destOrd="0" presId="urn:microsoft.com/office/officeart/2005/8/layout/process4"/>
    <dgm:cxn modelId="{B040FCA5-CD8A-1140-875E-45D452B5A1DC}" type="presOf" srcId="{5EF59B9B-33C9-4528-B794-03DB9829C38C}" destId="{AA7B3CE8-C321-FB46-84E3-D5EA9A2BF61A}" srcOrd="0" destOrd="0" presId="urn:microsoft.com/office/officeart/2005/8/layout/process4"/>
    <dgm:cxn modelId="{1EA81DAC-688B-2445-8A56-8060ACF6E712}" type="presOf" srcId="{476A45B5-27E8-4CD3-91CA-F626A8549AA5}" destId="{B83F3429-8156-7B4A-AC05-376075C28C1A}" srcOrd="0" destOrd="0" presId="urn:microsoft.com/office/officeart/2005/8/layout/process4"/>
    <dgm:cxn modelId="{4DAE30B1-C4FB-4524-83D0-292F97B077DE}" srcId="{3E6538B6-D6C7-42C2-8F80-9DFDB6F27E52}" destId="{5EF59B9B-33C9-4528-B794-03DB9829C38C}" srcOrd="0" destOrd="0" parTransId="{32E8791A-41DA-4F82-884D-01F77DC79C21}" sibTransId="{8EB69151-A946-43FF-B58C-F332226AD21E}"/>
    <dgm:cxn modelId="{D37585B2-637C-40BB-ADFE-474AD1F78304}" srcId="{5EF59B9B-33C9-4528-B794-03DB9829C38C}" destId="{476A45B5-27E8-4CD3-91CA-F626A8549AA5}" srcOrd="0" destOrd="0" parTransId="{62BBC65D-D014-4AAC-A764-4A9CE8EDF45C}" sibTransId="{C3F6EA37-AD71-4C3D-B8A1-5B002A60321D}"/>
    <dgm:cxn modelId="{9CA791BB-B069-6D46-9939-8AD002B573F1}" type="presOf" srcId="{50DC1107-60E7-4D46-9B36-F15872A5A152}" destId="{C898B486-2B7E-F043-B35A-8BEB348645C9}" srcOrd="0" destOrd="0" presId="urn:microsoft.com/office/officeart/2005/8/layout/process4"/>
    <dgm:cxn modelId="{631742E4-47B1-4E7F-A16D-A94828A2EAF8}" srcId="{3E6538B6-D6C7-42C2-8F80-9DFDB6F27E52}" destId="{15C495D9-3BCA-4E02-A9D8-6DF8EFB70755}" srcOrd="1" destOrd="0" parTransId="{76D536A9-2F95-4A8E-9CDB-049D801366A6}" sibTransId="{702590C4-3D57-4853-ABBD-77D6D00170D2}"/>
    <dgm:cxn modelId="{464198A5-E5C3-CD4E-B7ED-1805243DF88A}" type="presParOf" srcId="{F1AC330A-FF27-8548-B8AB-07169E351E5B}" destId="{085B1ECB-2C24-5340-801E-D058C8B7E442}" srcOrd="0" destOrd="0" presId="urn:microsoft.com/office/officeart/2005/8/layout/process4"/>
    <dgm:cxn modelId="{DBB408C2-477A-044E-93E1-AB1E99CB692B}" type="presParOf" srcId="{085B1ECB-2C24-5340-801E-D058C8B7E442}" destId="{3ADC7741-DFBB-294A-BC7F-2CF5362E57DA}" srcOrd="0" destOrd="0" presId="urn:microsoft.com/office/officeart/2005/8/layout/process4"/>
    <dgm:cxn modelId="{D7BFF1BD-203C-5C4A-A2CE-D130ABF632CA}" type="presParOf" srcId="{F1AC330A-FF27-8548-B8AB-07169E351E5B}" destId="{7D97E3A8-FBB7-2449-8842-93019FB9A5B3}" srcOrd="1" destOrd="0" presId="urn:microsoft.com/office/officeart/2005/8/layout/process4"/>
    <dgm:cxn modelId="{E82D2242-FAC2-AC44-A1FF-D7C4D0984E9F}" type="presParOf" srcId="{F1AC330A-FF27-8548-B8AB-07169E351E5B}" destId="{2D1A1C5C-C579-9947-B4EE-04AAF7F3252E}" srcOrd="2" destOrd="0" presId="urn:microsoft.com/office/officeart/2005/8/layout/process4"/>
    <dgm:cxn modelId="{F3E8D1CF-A2EB-EB49-9B88-E468CF12395F}" type="presParOf" srcId="{2D1A1C5C-C579-9947-B4EE-04AAF7F3252E}" destId="{AA7B3CE8-C321-FB46-84E3-D5EA9A2BF61A}" srcOrd="0" destOrd="0" presId="urn:microsoft.com/office/officeart/2005/8/layout/process4"/>
    <dgm:cxn modelId="{E250694F-B1CD-EF4E-9FB5-152794EF1B10}" type="presParOf" srcId="{2D1A1C5C-C579-9947-B4EE-04AAF7F3252E}" destId="{E9438E29-7638-2E4C-913C-AA2F8984C45D}" srcOrd="1" destOrd="0" presId="urn:microsoft.com/office/officeart/2005/8/layout/process4"/>
    <dgm:cxn modelId="{F77EC0A2-1B5C-C945-BC6A-B1E24133518A}" type="presParOf" srcId="{2D1A1C5C-C579-9947-B4EE-04AAF7F3252E}" destId="{AADF93BC-92BA-C847-BAAE-20BA1B58ADAE}" srcOrd="2" destOrd="0" presId="urn:microsoft.com/office/officeart/2005/8/layout/process4"/>
    <dgm:cxn modelId="{54C2D9FC-DA32-6349-B0B5-0B6EE592EFD7}" type="presParOf" srcId="{AADF93BC-92BA-C847-BAAE-20BA1B58ADAE}" destId="{B83F3429-8156-7B4A-AC05-376075C28C1A}" srcOrd="0" destOrd="0" presId="urn:microsoft.com/office/officeart/2005/8/layout/process4"/>
    <dgm:cxn modelId="{050EC2D0-9292-F343-8ABD-67454D799928}" type="presParOf" srcId="{AADF93BC-92BA-C847-BAAE-20BA1B58ADAE}" destId="{C898B486-2B7E-F043-B35A-8BEB348645C9}" srcOrd="1" destOrd="0" presId="urn:microsoft.com/office/officeart/2005/8/layout/process4"/>
    <dgm:cxn modelId="{AD803D3A-C952-1A48-B908-E3D41A395226}" type="presParOf" srcId="{AADF93BC-92BA-C847-BAAE-20BA1B58ADAE}" destId="{78DF1D8C-7E14-1C4E-B9C3-CB32FAAAC60E}" srcOrd="2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B1586C9-E8EA-4051-89D9-A7E89263525A}" type="doc">
      <dgm:prSet loTypeId="urn:microsoft.com/office/officeart/2005/8/layout/process4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7CDA1569-A090-4C98-98E1-F6ACF1DE5462}">
      <dgm:prSet/>
      <dgm:spPr/>
      <dgm:t>
        <a:bodyPr/>
        <a:lstStyle/>
        <a:p>
          <a:r>
            <a:rPr lang="en-US"/>
            <a:t>Cancer cells do not respond normally to the body</a:t>
          </a:r>
          <a:r>
            <a:rPr lang="ja-JP"/>
            <a:t>’</a:t>
          </a:r>
          <a:r>
            <a:rPr lang="en-US"/>
            <a:t>s control mechanisms</a:t>
          </a:r>
        </a:p>
      </dgm:t>
    </dgm:pt>
    <dgm:pt modelId="{61CFB151-18EC-4EFE-AABE-3B94CFB32087}" type="parTrans" cxnId="{051D4164-660B-46CD-9E37-5821393E4BD9}">
      <dgm:prSet/>
      <dgm:spPr/>
      <dgm:t>
        <a:bodyPr/>
        <a:lstStyle/>
        <a:p>
          <a:endParaRPr lang="en-US"/>
        </a:p>
      </dgm:t>
    </dgm:pt>
    <dgm:pt modelId="{19B8588A-D985-4703-9B80-61C6F2C44754}" type="sibTrans" cxnId="{051D4164-660B-46CD-9E37-5821393E4BD9}">
      <dgm:prSet/>
      <dgm:spPr/>
      <dgm:t>
        <a:bodyPr/>
        <a:lstStyle/>
        <a:p>
          <a:endParaRPr lang="en-US"/>
        </a:p>
      </dgm:t>
    </dgm:pt>
    <dgm:pt modelId="{562FB3B6-1CAD-4464-BA63-F24D44E94E53}">
      <dgm:prSet/>
      <dgm:spPr/>
      <dgm:t>
        <a:bodyPr/>
        <a:lstStyle/>
        <a:p>
          <a:r>
            <a:rPr lang="en-US"/>
            <a:t>Cancer cells do not need growth factors to grow and divide:</a:t>
          </a:r>
        </a:p>
      </dgm:t>
    </dgm:pt>
    <dgm:pt modelId="{7CFD2495-D8F3-486E-A94E-9BA54DAF7BF6}" type="parTrans" cxnId="{ADD34E5F-C676-4D84-954F-DA0396BE1558}">
      <dgm:prSet/>
      <dgm:spPr/>
      <dgm:t>
        <a:bodyPr/>
        <a:lstStyle/>
        <a:p>
          <a:endParaRPr lang="en-US"/>
        </a:p>
      </dgm:t>
    </dgm:pt>
    <dgm:pt modelId="{1FD89775-0DE1-40D9-8021-636629E04CE2}" type="sibTrans" cxnId="{ADD34E5F-C676-4D84-954F-DA0396BE1558}">
      <dgm:prSet/>
      <dgm:spPr/>
      <dgm:t>
        <a:bodyPr/>
        <a:lstStyle/>
        <a:p>
          <a:endParaRPr lang="en-US"/>
        </a:p>
      </dgm:t>
    </dgm:pt>
    <dgm:pt modelId="{12A429F2-28E9-4ACA-9364-342A4E1675E7}">
      <dgm:prSet/>
      <dgm:spPr/>
      <dgm:t>
        <a:bodyPr/>
        <a:lstStyle/>
        <a:p>
          <a:r>
            <a:rPr lang="en-US"/>
            <a:t>They may make their own growth factor</a:t>
          </a:r>
        </a:p>
      </dgm:t>
    </dgm:pt>
    <dgm:pt modelId="{A5173D56-3366-4C1F-9D16-FB94961C4878}" type="parTrans" cxnId="{AC95B1A0-D849-4D4D-85E5-47D982B5C72E}">
      <dgm:prSet/>
      <dgm:spPr/>
      <dgm:t>
        <a:bodyPr/>
        <a:lstStyle/>
        <a:p>
          <a:endParaRPr lang="en-US"/>
        </a:p>
      </dgm:t>
    </dgm:pt>
    <dgm:pt modelId="{653327F4-B4D3-49D6-BE58-EABAA40F200C}" type="sibTrans" cxnId="{AC95B1A0-D849-4D4D-85E5-47D982B5C72E}">
      <dgm:prSet/>
      <dgm:spPr/>
      <dgm:t>
        <a:bodyPr/>
        <a:lstStyle/>
        <a:p>
          <a:endParaRPr lang="en-US"/>
        </a:p>
      </dgm:t>
    </dgm:pt>
    <dgm:pt modelId="{8CBBA18F-1DA0-43F9-B6B0-EA8E1CC53897}">
      <dgm:prSet/>
      <dgm:spPr/>
      <dgm:t>
        <a:bodyPr/>
        <a:lstStyle/>
        <a:p>
          <a:r>
            <a:rPr lang="en-US"/>
            <a:t>They may convey a growth factor</a:t>
          </a:r>
          <a:r>
            <a:rPr lang="ja-JP"/>
            <a:t>’</a:t>
          </a:r>
          <a:r>
            <a:rPr lang="en-US"/>
            <a:t>s signal without the presence of the growth factor</a:t>
          </a:r>
        </a:p>
      </dgm:t>
    </dgm:pt>
    <dgm:pt modelId="{FA218EA8-4A2A-4E72-840F-81FDB43D69C9}" type="parTrans" cxnId="{282F17DC-6C6D-45BC-B927-9F12C94BBB63}">
      <dgm:prSet/>
      <dgm:spPr/>
      <dgm:t>
        <a:bodyPr/>
        <a:lstStyle/>
        <a:p>
          <a:endParaRPr lang="en-US"/>
        </a:p>
      </dgm:t>
    </dgm:pt>
    <dgm:pt modelId="{3A1A4190-7DCC-4701-8F4B-FF0E60BF3887}" type="sibTrans" cxnId="{282F17DC-6C6D-45BC-B927-9F12C94BBB63}">
      <dgm:prSet/>
      <dgm:spPr/>
      <dgm:t>
        <a:bodyPr/>
        <a:lstStyle/>
        <a:p>
          <a:endParaRPr lang="en-US"/>
        </a:p>
      </dgm:t>
    </dgm:pt>
    <dgm:pt modelId="{56157CB0-D988-4802-8D9A-6E2554250D32}">
      <dgm:prSet/>
      <dgm:spPr/>
      <dgm:t>
        <a:bodyPr/>
        <a:lstStyle/>
        <a:p>
          <a:r>
            <a:rPr lang="en-US"/>
            <a:t>They may have an abnormal cell cycle control system</a:t>
          </a:r>
        </a:p>
      </dgm:t>
    </dgm:pt>
    <dgm:pt modelId="{5F6B3BD6-DCAD-47BC-9AD5-720A60F58D7D}" type="parTrans" cxnId="{D0E4EA97-353E-4CBF-8F67-450A6A5D1DF6}">
      <dgm:prSet/>
      <dgm:spPr/>
      <dgm:t>
        <a:bodyPr/>
        <a:lstStyle/>
        <a:p>
          <a:endParaRPr lang="en-US"/>
        </a:p>
      </dgm:t>
    </dgm:pt>
    <dgm:pt modelId="{907361C3-97DA-4316-A521-449060E7D024}" type="sibTrans" cxnId="{D0E4EA97-353E-4CBF-8F67-450A6A5D1DF6}">
      <dgm:prSet/>
      <dgm:spPr/>
      <dgm:t>
        <a:bodyPr/>
        <a:lstStyle/>
        <a:p>
          <a:endParaRPr lang="en-US"/>
        </a:p>
      </dgm:t>
    </dgm:pt>
    <dgm:pt modelId="{180CFC82-432A-5545-8655-EB0277004D3A}" type="pres">
      <dgm:prSet presAssocID="{6B1586C9-E8EA-4051-89D9-A7E89263525A}" presName="Name0" presStyleCnt="0">
        <dgm:presLayoutVars>
          <dgm:dir/>
          <dgm:animLvl val="lvl"/>
          <dgm:resizeHandles val="exact"/>
        </dgm:presLayoutVars>
      </dgm:prSet>
      <dgm:spPr/>
    </dgm:pt>
    <dgm:pt modelId="{57D81109-F5F2-E046-B1A8-F683B0D67284}" type="pres">
      <dgm:prSet presAssocID="{562FB3B6-1CAD-4464-BA63-F24D44E94E53}" presName="boxAndChildren" presStyleCnt="0"/>
      <dgm:spPr/>
    </dgm:pt>
    <dgm:pt modelId="{F1F32D03-60CB-A84B-B1E8-60CC5CC8E5F4}" type="pres">
      <dgm:prSet presAssocID="{562FB3B6-1CAD-4464-BA63-F24D44E94E53}" presName="parentTextBox" presStyleLbl="node1" presStyleIdx="0" presStyleCnt="2"/>
      <dgm:spPr/>
    </dgm:pt>
    <dgm:pt modelId="{0E9A068E-7D26-A84F-AD57-D4A9FEEAECA6}" type="pres">
      <dgm:prSet presAssocID="{562FB3B6-1CAD-4464-BA63-F24D44E94E53}" presName="entireBox" presStyleLbl="node1" presStyleIdx="0" presStyleCnt="2"/>
      <dgm:spPr/>
    </dgm:pt>
    <dgm:pt modelId="{BD751A65-B730-804D-AB34-9669630AF163}" type="pres">
      <dgm:prSet presAssocID="{562FB3B6-1CAD-4464-BA63-F24D44E94E53}" presName="descendantBox" presStyleCnt="0"/>
      <dgm:spPr/>
    </dgm:pt>
    <dgm:pt modelId="{C37D5728-01AC-1D4B-95F7-6FAFAD639310}" type="pres">
      <dgm:prSet presAssocID="{12A429F2-28E9-4ACA-9364-342A4E1675E7}" presName="childTextBox" presStyleLbl="fgAccFollowNode1" presStyleIdx="0" presStyleCnt="3">
        <dgm:presLayoutVars>
          <dgm:bulletEnabled val="1"/>
        </dgm:presLayoutVars>
      </dgm:prSet>
      <dgm:spPr/>
    </dgm:pt>
    <dgm:pt modelId="{B329905D-9548-D741-AC20-7DBC2C1DB007}" type="pres">
      <dgm:prSet presAssocID="{8CBBA18F-1DA0-43F9-B6B0-EA8E1CC53897}" presName="childTextBox" presStyleLbl="fgAccFollowNode1" presStyleIdx="1" presStyleCnt="3">
        <dgm:presLayoutVars>
          <dgm:bulletEnabled val="1"/>
        </dgm:presLayoutVars>
      </dgm:prSet>
      <dgm:spPr/>
    </dgm:pt>
    <dgm:pt modelId="{A2752942-873C-7E4C-A760-D135BAE64DF0}" type="pres">
      <dgm:prSet presAssocID="{56157CB0-D988-4802-8D9A-6E2554250D32}" presName="childTextBox" presStyleLbl="fgAccFollowNode1" presStyleIdx="2" presStyleCnt="3">
        <dgm:presLayoutVars>
          <dgm:bulletEnabled val="1"/>
        </dgm:presLayoutVars>
      </dgm:prSet>
      <dgm:spPr/>
    </dgm:pt>
    <dgm:pt modelId="{7A518924-B554-F043-95C8-A3C7F3E3061A}" type="pres">
      <dgm:prSet presAssocID="{19B8588A-D985-4703-9B80-61C6F2C44754}" presName="sp" presStyleCnt="0"/>
      <dgm:spPr/>
    </dgm:pt>
    <dgm:pt modelId="{576504F7-ADCD-6346-9CC9-4A098AED4BFE}" type="pres">
      <dgm:prSet presAssocID="{7CDA1569-A090-4C98-98E1-F6ACF1DE5462}" presName="arrowAndChildren" presStyleCnt="0"/>
      <dgm:spPr/>
    </dgm:pt>
    <dgm:pt modelId="{1A17404D-C186-F64D-8266-BA3263F1B0E4}" type="pres">
      <dgm:prSet presAssocID="{7CDA1569-A090-4C98-98E1-F6ACF1DE5462}" presName="parentTextArrow" presStyleLbl="node1" presStyleIdx="1" presStyleCnt="2"/>
      <dgm:spPr/>
    </dgm:pt>
  </dgm:ptLst>
  <dgm:cxnLst>
    <dgm:cxn modelId="{0B4A0F43-FA01-E646-8A98-CD11F7A923BC}" type="presOf" srcId="{12A429F2-28E9-4ACA-9364-342A4E1675E7}" destId="{C37D5728-01AC-1D4B-95F7-6FAFAD639310}" srcOrd="0" destOrd="0" presId="urn:microsoft.com/office/officeart/2005/8/layout/process4"/>
    <dgm:cxn modelId="{36824751-3FBC-D94A-A4FD-14756AD7197B}" type="presOf" srcId="{8CBBA18F-1DA0-43F9-B6B0-EA8E1CC53897}" destId="{B329905D-9548-D741-AC20-7DBC2C1DB007}" srcOrd="0" destOrd="0" presId="urn:microsoft.com/office/officeart/2005/8/layout/process4"/>
    <dgm:cxn modelId="{ADD34E5F-C676-4D84-954F-DA0396BE1558}" srcId="{6B1586C9-E8EA-4051-89D9-A7E89263525A}" destId="{562FB3B6-1CAD-4464-BA63-F24D44E94E53}" srcOrd="1" destOrd="0" parTransId="{7CFD2495-D8F3-486E-A94E-9BA54DAF7BF6}" sibTransId="{1FD89775-0DE1-40D9-8021-636629E04CE2}"/>
    <dgm:cxn modelId="{051D4164-660B-46CD-9E37-5821393E4BD9}" srcId="{6B1586C9-E8EA-4051-89D9-A7E89263525A}" destId="{7CDA1569-A090-4C98-98E1-F6ACF1DE5462}" srcOrd="0" destOrd="0" parTransId="{61CFB151-18EC-4EFE-AABE-3B94CFB32087}" sibTransId="{19B8588A-D985-4703-9B80-61C6F2C44754}"/>
    <dgm:cxn modelId="{D0E4EA97-353E-4CBF-8F67-450A6A5D1DF6}" srcId="{562FB3B6-1CAD-4464-BA63-F24D44E94E53}" destId="{56157CB0-D988-4802-8D9A-6E2554250D32}" srcOrd="2" destOrd="0" parTransId="{5F6B3BD6-DCAD-47BC-9AD5-720A60F58D7D}" sibTransId="{907361C3-97DA-4316-A521-449060E7D024}"/>
    <dgm:cxn modelId="{AC95B1A0-D849-4D4D-85E5-47D982B5C72E}" srcId="{562FB3B6-1CAD-4464-BA63-F24D44E94E53}" destId="{12A429F2-28E9-4ACA-9364-342A4E1675E7}" srcOrd="0" destOrd="0" parTransId="{A5173D56-3366-4C1F-9D16-FB94961C4878}" sibTransId="{653327F4-B4D3-49D6-BE58-EABAA40F200C}"/>
    <dgm:cxn modelId="{58712CBB-F226-634A-B8D6-603CFFFB8761}" type="presOf" srcId="{56157CB0-D988-4802-8D9A-6E2554250D32}" destId="{A2752942-873C-7E4C-A760-D135BAE64DF0}" srcOrd="0" destOrd="0" presId="urn:microsoft.com/office/officeart/2005/8/layout/process4"/>
    <dgm:cxn modelId="{19FEB6BC-B872-8F41-BD16-685792F4DB3A}" type="presOf" srcId="{6B1586C9-E8EA-4051-89D9-A7E89263525A}" destId="{180CFC82-432A-5545-8655-EB0277004D3A}" srcOrd="0" destOrd="0" presId="urn:microsoft.com/office/officeart/2005/8/layout/process4"/>
    <dgm:cxn modelId="{AB8971DB-BA1F-CF4A-A791-70B6F4C1CEB4}" type="presOf" srcId="{562FB3B6-1CAD-4464-BA63-F24D44E94E53}" destId="{F1F32D03-60CB-A84B-B1E8-60CC5CC8E5F4}" srcOrd="0" destOrd="0" presId="urn:microsoft.com/office/officeart/2005/8/layout/process4"/>
    <dgm:cxn modelId="{282F17DC-6C6D-45BC-B927-9F12C94BBB63}" srcId="{562FB3B6-1CAD-4464-BA63-F24D44E94E53}" destId="{8CBBA18F-1DA0-43F9-B6B0-EA8E1CC53897}" srcOrd="1" destOrd="0" parTransId="{FA218EA8-4A2A-4E72-840F-81FDB43D69C9}" sibTransId="{3A1A4190-7DCC-4701-8F4B-FF0E60BF3887}"/>
    <dgm:cxn modelId="{230EB6E4-A0ED-D640-8CD1-CE47112F61D3}" type="presOf" srcId="{7CDA1569-A090-4C98-98E1-F6ACF1DE5462}" destId="{1A17404D-C186-F64D-8266-BA3263F1B0E4}" srcOrd="0" destOrd="0" presId="urn:microsoft.com/office/officeart/2005/8/layout/process4"/>
    <dgm:cxn modelId="{D15847ED-7993-8846-BB2E-047E2C241599}" type="presOf" srcId="{562FB3B6-1CAD-4464-BA63-F24D44E94E53}" destId="{0E9A068E-7D26-A84F-AD57-D4A9FEEAECA6}" srcOrd="1" destOrd="0" presId="urn:microsoft.com/office/officeart/2005/8/layout/process4"/>
    <dgm:cxn modelId="{E403D934-7F80-8E48-9AA1-6DDC283E9038}" type="presParOf" srcId="{180CFC82-432A-5545-8655-EB0277004D3A}" destId="{57D81109-F5F2-E046-B1A8-F683B0D67284}" srcOrd="0" destOrd="0" presId="urn:microsoft.com/office/officeart/2005/8/layout/process4"/>
    <dgm:cxn modelId="{EEFBF67F-521C-784B-BE48-A073F1F422B6}" type="presParOf" srcId="{57D81109-F5F2-E046-B1A8-F683B0D67284}" destId="{F1F32D03-60CB-A84B-B1E8-60CC5CC8E5F4}" srcOrd="0" destOrd="0" presId="urn:microsoft.com/office/officeart/2005/8/layout/process4"/>
    <dgm:cxn modelId="{014051E4-1876-F243-B40F-D3D224B02AD9}" type="presParOf" srcId="{57D81109-F5F2-E046-B1A8-F683B0D67284}" destId="{0E9A068E-7D26-A84F-AD57-D4A9FEEAECA6}" srcOrd="1" destOrd="0" presId="urn:microsoft.com/office/officeart/2005/8/layout/process4"/>
    <dgm:cxn modelId="{D7B2BE18-B378-EB4F-8618-70B111466D16}" type="presParOf" srcId="{57D81109-F5F2-E046-B1A8-F683B0D67284}" destId="{BD751A65-B730-804D-AB34-9669630AF163}" srcOrd="2" destOrd="0" presId="urn:microsoft.com/office/officeart/2005/8/layout/process4"/>
    <dgm:cxn modelId="{6066DC78-DEB9-F143-AC74-3CCC1727E9B8}" type="presParOf" srcId="{BD751A65-B730-804D-AB34-9669630AF163}" destId="{C37D5728-01AC-1D4B-95F7-6FAFAD639310}" srcOrd="0" destOrd="0" presId="urn:microsoft.com/office/officeart/2005/8/layout/process4"/>
    <dgm:cxn modelId="{DDCC9A83-C73C-C445-B35C-21B90A5ECBE0}" type="presParOf" srcId="{BD751A65-B730-804D-AB34-9669630AF163}" destId="{B329905D-9548-D741-AC20-7DBC2C1DB007}" srcOrd="1" destOrd="0" presId="urn:microsoft.com/office/officeart/2005/8/layout/process4"/>
    <dgm:cxn modelId="{C8A1D57A-BFFC-6E42-86EF-0C0EA8130DAC}" type="presParOf" srcId="{BD751A65-B730-804D-AB34-9669630AF163}" destId="{A2752942-873C-7E4C-A760-D135BAE64DF0}" srcOrd="2" destOrd="0" presId="urn:microsoft.com/office/officeart/2005/8/layout/process4"/>
    <dgm:cxn modelId="{55DCD41B-EE9D-0246-B9F5-06F1B003B0F7}" type="presParOf" srcId="{180CFC82-432A-5545-8655-EB0277004D3A}" destId="{7A518924-B554-F043-95C8-A3C7F3E3061A}" srcOrd="1" destOrd="0" presId="urn:microsoft.com/office/officeart/2005/8/layout/process4"/>
    <dgm:cxn modelId="{71CCB144-68B7-D246-B53B-DD67665A30E2}" type="presParOf" srcId="{180CFC82-432A-5545-8655-EB0277004D3A}" destId="{576504F7-ADCD-6346-9CC9-4A098AED4BFE}" srcOrd="2" destOrd="0" presId="urn:microsoft.com/office/officeart/2005/8/layout/process4"/>
    <dgm:cxn modelId="{CA41A3EA-C43E-F147-B403-F68DF72C8F34}" type="presParOf" srcId="{576504F7-ADCD-6346-9CC9-4A098AED4BFE}" destId="{1A17404D-C186-F64D-8266-BA3263F1B0E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671893-F827-C645-8C69-74FB0254F0E0}">
      <dsp:nvSpPr>
        <dsp:cNvPr id="0" name=""/>
        <dsp:cNvSpPr/>
      </dsp:nvSpPr>
      <dsp:spPr>
        <a:xfrm>
          <a:off x="0" y="4812539"/>
          <a:ext cx="7368978" cy="105286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Cell division is an integral part of the </a:t>
          </a:r>
          <a:r>
            <a:rPr lang="en-US" sz="2000" b="1" kern="1200"/>
            <a:t>cell cycle</a:t>
          </a:r>
          <a:r>
            <a:rPr lang="en-US" sz="2000" kern="1200"/>
            <a:t>, the life of a cell from formation to its own division</a:t>
          </a:r>
        </a:p>
      </dsp:txBody>
      <dsp:txXfrm>
        <a:off x="0" y="4812539"/>
        <a:ext cx="7368978" cy="1052865"/>
      </dsp:txXfrm>
    </dsp:sp>
    <dsp:sp modelId="{1B3F2B04-CD4A-BE42-BB9A-28B591603606}">
      <dsp:nvSpPr>
        <dsp:cNvPr id="0" name=""/>
        <dsp:cNvSpPr/>
      </dsp:nvSpPr>
      <dsp:spPr>
        <a:xfrm rot="10800000">
          <a:off x="0" y="3209024"/>
          <a:ext cx="7368978" cy="1619307"/>
        </a:xfrm>
        <a:prstGeom prst="upArrowCallout">
          <a:avLst/>
        </a:prstGeom>
        <a:solidFill>
          <a:schemeClr val="accent2">
            <a:hueOff val="-498301"/>
            <a:satOff val="-139"/>
            <a:lumOff val="2353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Multicellular eukaryotes depend on cell division for</a:t>
          </a:r>
        </a:p>
      </dsp:txBody>
      <dsp:txXfrm rot="-10800000">
        <a:off x="0" y="3209024"/>
        <a:ext cx="7368978" cy="568377"/>
      </dsp:txXfrm>
    </dsp:sp>
    <dsp:sp modelId="{3B19A350-F747-EC44-8B4F-5032019134E5}">
      <dsp:nvSpPr>
        <dsp:cNvPr id="0" name=""/>
        <dsp:cNvSpPr/>
      </dsp:nvSpPr>
      <dsp:spPr>
        <a:xfrm>
          <a:off x="3598" y="3777401"/>
          <a:ext cx="2453927" cy="484173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development from a fertilized egg</a:t>
          </a:r>
        </a:p>
      </dsp:txBody>
      <dsp:txXfrm>
        <a:off x="3598" y="3777401"/>
        <a:ext cx="2453927" cy="484173"/>
      </dsp:txXfrm>
    </dsp:sp>
    <dsp:sp modelId="{C16F36FD-B3D4-424A-9750-766559AE2AF6}">
      <dsp:nvSpPr>
        <dsp:cNvPr id="0" name=""/>
        <dsp:cNvSpPr/>
      </dsp:nvSpPr>
      <dsp:spPr>
        <a:xfrm>
          <a:off x="2457525" y="3777401"/>
          <a:ext cx="2453927" cy="484173"/>
        </a:xfrm>
        <a:prstGeom prst="rect">
          <a:avLst/>
        </a:prstGeom>
        <a:solidFill>
          <a:schemeClr val="accent2">
            <a:tint val="40000"/>
            <a:alpha val="90000"/>
            <a:hueOff val="-1013394"/>
            <a:satOff val="4162"/>
            <a:lumOff val="708"/>
            <a:alphaOff val="0"/>
          </a:schemeClr>
        </a:solidFill>
        <a:ln w="22225" cap="rnd" cmpd="sng" algn="ctr">
          <a:solidFill>
            <a:schemeClr val="accent2">
              <a:tint val="40000"/>
              <a:alpha val="90000"/>
              <a:hueOff val="-1013394"/>
              <a:satOff val="4162"/>
              <a:lumOff val="7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growth</a:t>
          </a:r>
        </a:p>
      </dsp:txBody>
      <dsp:txXfrm>
        <a:off x="2457525" y="3777401"/>
        <a:ext cx="2453927" cy="484173"/>
      </dsp:txXfrm>
    </dsp:sp>
    <dsp:sp modelId="{266F4641-592A-8D41-BB56-330EA4B836F1}">
      <dsp:nvSpPr>
        <dsp:cNvPr id="0" name=""/>
        <dsp:cNvSpPr/>
      </dsp:nvSpPr>
      <dsp:spPr>
        <a:xfrm>
          <a:off x="4911452" y="3777401"/>
          <a:ext cx="2453927" cy="484173"/>
        </a:xfrm>
        <a:prstGeom prst="rect">
          <a:avLst/>
        </a:prstGeom>
        <a:solidFill>
          <a:schemeClr val="accent2">
            <a:tint val="40000"/>
            <a:alpha val="90000"/>
            <a:hueOff val="-2026787"/>
            <a:satOff val="8325"/>
            <a:lumOff val="1417"/>
            <a:alphaOff val="0"/>
          </a:schemeClr>
        </a:solidFill>
        <a:ln w="22225" cap="rnd" cmpd="sng" algn="ctr">
          <a:solidFill>
            <a:schemeClr val="accent2">
              <a:tint val="40000"/>
              <a:alpha val="90000"/>
              <a:hueOff val="-2026787"/>
              <a:satOff val="8325"/>
              <a:lumOff val="14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repair</a:t>
          </a:r>
        </a:p>
      </dsp:txBody>
      <dsp:txXfrm>
        <a:off x="4911452" y="3777401"/>
        <a:ext cx="2453927" cy="484173"/>
      </dsp:txXfrm>
    </dsp:sp>
    <dsp:sp modelId="{0FEB4B7E-812F-D54E-B13C-667E351656B0}">
      <dsp:nvSpPr>
        <dsp:cNvPr id="0" name=""/>
        <dsp:cNvSpPr/>
      </dsp:nvSpPr>
      <dsp:spPr>
        <a:xfrm rot="10800000">
          <a:off x="0" y="1605509"/>
          <a:ext cx="7368978" cy="1619307"/>
        </a:xfrm>
        <a:prstGeom prst="upArrowCallout">
          <a:avLst/>
        </a:prstGeom>
        <a:solidFill>
          <a:schemeClr val="accent2">
            <a:hueOff val="-996603"/>
            <a:satOff val="-279"/>
            <a:lumOff val="4705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In unicellular organisms, division of one cell reproduces the entire organism</a:t>
          </a:r>
        </a:p>
      </dsp:txBody>
      <dsp:txXfrm rot="10800000">
        <a:off x="0" y="1605509"/>
        <a:ext cx="7368978" cy="1052177"/>
      </dsp:txXfrm>
    </dsp:sp>
    <dsp:sp modelId="{7992B46A-E394-CD42-AA7B-68C4E15590B5}">
      <dsp:nvSpPr>
        <dsp:cNvPr id="0" name=""/>
        <dsp:cNvSpPr/>
      </dsp:nvSpPr>
      <dsp:spPr>
        <a:xfrm rot="10800000">
          <a:off x="0" y="1994"/>
          <a:ext cx="7368978" cy="1619307"/>
        </a:xfrm>
        <a:prstGeom prst="upArrowCallout">
          <a:avLst/>
        </a:prstGeom>
        <a:solidFill>
          <a:schemeClr val="accent2">
            <a:hueOff val="-1494904"/>
            <a:satOff val="-418"/>
            <a:lumOff val="7058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The continuity of life is based on the reproduction of cells, or </a:t>
          </a:r>
          <a:r>
            <a:rPr lang="en-US" sz="2000" b="1" kern="1200"/>
            <a:t>cell division</a:t>
          </a:r>
          <a:endParaRPr lang="en-US" sz="2000" kern="1200"/>
        </a:p>
      </dsp:txBody>
      <dsp:txXfrm rot="10800000">
        <a:off x="0" y="1994"/>
        <a:ext cx="7368978" cy="105217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06D30C-1F55-424F-8A33-BF058B1F6305}">
      <dsp:nvSpPr>
        <dsp:cNvPr id="0" name=""/>
        <dsp:cNvSpPr/>
      </dsp:nvSpPr>
      <dsp:spPr>
        <a:xfrm>
          <a:off x="748614" y="596"/>
          <a:ext cx="3813088" cy="381308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Most cell division results in two daughter cells with identical genetic information, DNA</a:t>
          </a:r>
        </a:p>
      </dsp:txBody>
      <dsp:txXfrm>
        <a:off x="1307028" y="559010"/>
        <a:ext cx="2696260" cy="2696260"/>
      </dsp:txXfrm>
    </dsp:sp>
    <dsp:sp modelId="{B2175590-CA9C-4041-8270-B21F725B6B2E}">
      <dsp:nvSpPr>
        <dsp:cNvPr id="0" name=""/>
        <dsp:cNvSpPr/>
      </dsp:nvSpPr>
      <dsp:spPr>
        <a:xfrm rot="5400000">
          <a:off x="4876282" y="1401906"/>
          <a:ext cx="1334580" cy="1010468"/>
        </a:xfrm>
        <a:prstGeom prst="triangl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C0457A-7089-3B45-8EDC-8F9A3D8BE3E9}">
      <dsp:nvSpPr>
        <dsp:cNvPr id="0" name=""/>
        <dsp:cNvSpPr/>
      </dsp:nvSpPr>
      <dsp:spPr>
        <a:xfrm>
          <a:off x="6468247" y="596"/>
          <a:ext cx="3813088" cy="381308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The exception is meiosis, a special type of division that can produce sperm and egg cells</a:t>
          </a:r>
        </a:p>
      </dsp:txBody>
      <dsp:txXfrm>
        <a:off x="7026661" y="559010"/>
        <a:ext cx="2696260" cy="26962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90BDBA-3522-0040-B4C9-C2F95AE01919}">
      <dsp:nvSpPr>
        <dsp:cNvPr id="0" name=""/>
        <dsp:cNvSpPr/>
      </dsp:nvSpPr>
      <dsp:spPr>
        <a:xfrm>
          <a:off x="0" y="328984"/>
          <a:ext cx="7012370" cy="108323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Eukaryotic cell division consists of</a:t>
          </a:r>
        </a:p>
      </dsp:txBody>
      <dsp:txXfrm>
        <a:off x="52879" y="381863"/>
        <a:ext cx="6906612" cy="977479"/>
      </dsp:txXfrm>
    </dsp:sp>
    <dsp:sp modelId="{82BCBC60-3EBE-FE41-8349-0040D1335DDC}">
      <dsp:nvSpPr>
        <dsp:cNvPr id="0" name=""/>
        <dsp:cNvSpPr/>
      </dsp:nvSpPr>
      <dsp:spPr>
        <a:xfrm>
          <a:off x="0" y="1412221"/>
          <a:ext cx="7012370" cy="7265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2643" tIns="33020" rIns="184912" bIns="33020" numCol="1" spcCol="1270" anchor="t" anchorCtr="0">
          <a:noAutofit/>
        </a:bodyPr>
        <a:lstStyle/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b="1" kern="1200"/>
            <a:t>mitosis</a:t>
          </a:r>
          <a:r>
            <a:rPr lang="en-US" sz="2000" kern="1200"/>
            <a:t>, the division of the genetic material in the nucleus</a:t>
          </a:r>
        </a:p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b="1" kern="1200"/>
            <a:t>cytokinesis</a:t>
          </a:r>
          <a:r>
            <a:rPr lang="en-US" sz="2000" kern="1200"/>
            <a:t>, the division of the cytoplasm</a:t>
          </a:r>
        </a:p>
      </dsp:txBody>
      <dsp:txXfrm>
        <a:off x="0" y="1412221"/>
        <a:ext cx="7012370" cy="726569"/>
      </dsp:txXfrm>
    </dsp:sp>
    <dsp:sp modelId="{CD22AFFA-2F64-8E44-9CA7-C633F701D997}">
      <dsp:nvSpPr>
        <dsp:cNvPr id="0" name=""/>
        <dsp:cNvSpPr/>
      </dsp:nvSpPr>
      <dsp:spPr>
        <a:xfrm>
          <a:off x="0" y="2138791"/>
          <a:ext cx="7012370" cy="1083237"/>
        </a:xfrm>
        <a:prstGeom prst="roundRect">
          <a:avLst/>
        </a:prstGeom>
        <a:gradFill rotWithShape="0">
          <a:gsLst>
            <a:gs pos="0">
              <a:schemeClr val="accent2">
                <a:hueOff val="-747452"/>
                <a:satOff val="-209"/>
                <a:lumOff val="3529"/>
                <a:alphaOff val="0"/>
                <a:tint val="98000"/>
                <a:lumMod val="110000"/>
              </a:schemeClr>
            </a:gs>
            <a:gs pos="84000">
              <a:schemeClr val="accent2">
                <a:hueOff val="-747452"/>
                <a:satOff val="-209"/>
                <a:lumOff val="3529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Gametes are produced by a variation of cell division called meiosis</a:t>
          </a:r>
        </a:p>
      </dsp:txBody>
      <dsp:txXfrm>
        <a:off x="52879" y="2191670"/>
        <a:ext cx="6906612" cy="977479"/>
      </dsp:txXfrm>
    </dsp:sp>
    <dsp:sp modelId="{8755F182-62D2-6445-BE98-7270AC589BE2}">
      <dsp:nvSpPr>
        <dsp:cNvPr id="0" name=""/>
        <dsp:cNvSpPr/>
      </dsp:nvSpPr>
      <dsp:spPr>
        <a:xfrm>
          <a:off x="0" y="3296909"/>
          <a:ext cx="7012370" cy="1083237"/>
        </a:xfrm>
        <a:prstGeom prst="roundRect">
          <a:avLst/>
        </a:prstGeom>
        <a:gradFill rotWithShape="0">
          <a:gsLst>
            <a:gs pos="0">
              <a:schemeClr val="accent2">
                <a:hueOff val="-1494904"/>
                <a:satOff val="-418"/>
                <a:lumOff val="7058"/>
                <a:alphaOff val="0"/>
                <a:tint val="98000"/>
                <a:lumMod val="110000"/>
              </a:schemeClr>
            </a:gs>
            <a:gs pos="84000">
              <a:schemeClr val="accent2">
                <a:hueOff val="-1494904"/>
                <a:satOff val="-418"/>
                <a:lumOff val="7058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Meiosis yields non-identical daughter cells that have half as many chromosomes as the parent cell</a:t>
          </a:r>
        </a:p>
      </dsp:txBody>
      <dsp:txXfrm>
        <a:off x="52879" y="3349788"/>
        <a:ext cx="6906612" cy="97747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DC7741-DFBB-294A-BC7F-2CF5362E57DA}">
      <dsp:nvSpPr>
        <dsp:cNvPr id="0" name=""/>
        <dsp:cNvSpPr/>
      </dsp:nvSpPr>
      <dsp:spPr>
        <a:xfrm>
          <a:off x="0" y="2302120"/>
          <a:ext cx="11029950" cy="151044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The cell grows during all three phases, but chromosomes are duplicated only during the</a:t>
          </a:r>
          <a:br>
            <a:rPr lang="en-US" sz="2000" kern="1200"/>
          </a:br>
          <a:r>
            <a:rPr lang="en-US" sz="2000" kern="1200"/>
            <a:t>S phase </a:t>
          </a:r>
        </a:p>
      </dsp:txBody>
      <dsp:txXfrm>
        <a:off x="0" y="2302120"/>
        <a:ext cx="11029950" cy="1510440"/>
      </dsp:txXfrm>
    </dsp:sp>
    <dsp:sp modelId="{E9438E29-7638-2E4C-913C-AA2F8984C45D}">
      <dsp:nvSpPr>
        <dsp:cNvPr id="0" name=""/>
        <dsp:cNvSpPr/>
      </dsp:nvSpPr>
      <dsp:spPr>
        <a:xfrm rot="10800000">
          <a:off x="0" y="1719"/>
          <a:ext cx="11029950" cy="2323057"/>
        </a:xfrm>
        <a:prstGeom prst="upArrowCallou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about 90% of the cell cycle can</a:t>
          </a:r>
          <a:br>
            <a:rPr lang="en-US" sz="2000" kern="1200"/>
          </a:br>
          <a:r>
            <a:rPr lang="en-US" sz="2000" kern="1200"/>
            <a:t>be divided into subphases	</a:t>
          </a:r>
        </a:p>
      </dsp:txBody>
      <dsp:txXfrm rot="-10800000">
        <a:off x="0" y="1719"/>
        <a:ext cx="11029950" cy="815393"/>
      </dsp:txXfrm>
    </dsp:sp>
    <dsp:sp modelId="{B83F3429-8156-7B4A-AC05-376075C28C1A}">
      <dsp:nvSpPr>
        <dsp:cNvPr id="0" name=""/>
        <dsp:cNvSpPr/>
      </dsp:nvSpPr>
      <dsp:spPr>
        <a:xfrm>
          <a:off x="5385" y="817113"/>
          <a:ext cx="3673059" cy="694594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/>
            <a:t>G</a:t>
          </a:r>
          <a:r>
            <a:rPr lang="en-US" sz="2200" b="1" kern="1200" baseline="-25000"/>
            <a:t>1</a:t>
          </a:r>
          <a:r>
            <a:rPr lang="en-US" sz="2200" b="1" kern="1200"/>
            <a:t> phase</a:t>
          </a:r>
          <a:r>
            <a:rPr lang="en-US" sz="2200" kern="1200"/>
            <a:t> (</a:t>
          </a:r>
          <a:r>
            <a:rPr lang="ja-JP" sz="2200" kern="1200"/>
            <a:t>“</a:t>
          </a:r>
          <a:r>
            <a:rPr lang="en-US" sz="2200" kern="1200"/>
            <a:t>first gap</a:t>
          </a:r>
          <a:r>
            <a:rPr lang="ja-JP" sz="2200" kern="1200"/>
            <a:t>”</a:t>
          </a:r>
          <a:r>
            <a:rPr lang="en-US" sz="2200" kern="1200"/>
            <a:t>)</a:t>
          </a:r>
        </a:p>
      </dsp:txBody>
      <dsp:txXfrm>
        <a:off x="5385" y="817113"/>
        <a:ext cx="3673059" cy="694594"/>
      </dsp:txXfrm>
    </dsp:sp>
    <dsp:sp modelId="{C898B486-2B7E-F043-B35A-8BEB348645C9}">
      <dsp:nvSpPr>
        <dsp:cNvPr id="0" name=""/>
        <dsp:cNvSpPr/>
      </dsp:nvSpPr>
      <dsp:spPr>
        <a:xfrm>
          <a:off x="3678445" y="817113"/>
          <a:ext cx="3673059" cy="694594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/>
            <a:t>S phase</a:t>
          </a:r>
          <a:r>
            <a:rPr lang="en-US" sz="2200" kern="1200"/>
            <a:t> (</a:t>
          </a:r>
          <a:r>
            <a:rPr lang="ja-JP" sz="2200" kern="1200"/>
            <a:t>“</a:t>
          </a:r>
          <a:r>
            <a:rPr lang="en-US" sz="2200" kern="1200"/>
            <a:t>synthesis</a:t>
          </a:r>
          <a:r>
            <a:rPr lang="ja-JP" sz="2200" kern="1200"/>
            <a:t>”</a:t>
          </a:r>
          <a:r>
            <a:rPr lang="en-US" sz="2200" kern="1200"/>
            <a:t>)</a:t>
          </a:r>
        </a:p>
      </dsp:txBody>
      <dsp:txXfrm>
        <a:off x="3678445" y="817113"/>
        <a:ext cx="3673059" cy="694594"/>
      </dsp:txXfrm>
    </dsp:sp>
    <dsp:sp modelId="{78DF1D8C-7E14-1C4E-B9C3-CB32FAAAC60E}">
      <dsp:nvSpPr>
        <dsp:cNvPr id="0" name=""/>
        <dsp:cNvSpPr/>
      </dsp:nvSpPr>
      <dsp:spPr>
        <a:xfrm>
          <a:off x="7351504" y="817113"/>
          <a:ext cx="3673059" cy="694594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/>
            <a:t>G</a:t>
          </a:r>
          <a:r>
            <a:rPr lang="en-US" sz="2200" b="1" kern="1200" baseline="-25000"/>
            <a:t>2</a:t>
          </a:r>
          <a:r>
            <a:rPr lang="en-US" sz="2200" b="1" kern="1200"/>
            <a:t> phase</a:t>
          </a:r>
          <a:r>
            <a:rPr lang="en-US" sz="2200" kern="1200"/>
            <a:t> (</a:t>
          </a:r>
          <a:r>
            <a:rPr lang="ja-JP" sz="2200" kern="1200"/>
            <a:t>“</a:t>
          </a:r>
          <a:r>
            <a:rPr lang="en-US" sz="2200" kern="1200"/>
            <a:t>second gap</a:t>
          </a:r>
          <a:r>
            <a:rPr lang="ja-JP" sz="2200" kern="1200"/>
            <a:t>”</a:t>
          </a:r>
          <a:r>
            <a:rPr lang="en-US" sz="2200" kern="1200"/>
            <a:t>)</a:t>
          </a:r>
        </a:p>
      </dsp:txBody>
      <dsp:txXfrm>
        <a:off x="7351504" y="817113"/>
        <a:ext cx="3673059" cy="69459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9A068E-7D26-A84F-AD57-D4A9FEEAECA6}">
      <dsp:nvSpPr>
        <dsp:cNvPr id="0" name=""/>
        <dsp:cNvSpPr/>
      </dsp:nvSpPr>
      <dsp:spPr>
        <a:xfrm>
          <a:off x="0" y="2842210"/>
          <a:ext cx="7012370" cy="186479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Cancer cells do not need growth factors to grow and divide:</a:t>
          </a:r>
        </a:p>
      </dsp:txBody>
      <dsp:txXfrm>
        <a:off x="0" y="2842210"/>
        <a:ext cx="7012370" cy="1006990"/>
      </dsp:txXfrm>
    </dsp:sp>
    <dsp:sp modelId="{C37D5728-01AC-1D4B-95F7-6FAFAD639310}">
      <dsp:nvSpPr>
        <dsp:cNvPr id="0" name=""/>
        <dsp:cNvSpPr/>
      </dsp:nvSpPr>
      <dsp:spPr>
        <a:xfrm>
          <a:off x="3424" y="3811904"/>
          <a:ext cx="2335173" cy="857806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9050" rIns="10668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They may make their own growth factor</a:t>
          </a:r>
        </a:p>
      </dsp:txBody>
      <dsp:txXfrm>
        <a:off x="3424" y="3811904"/>
        <a:ext cx="2335173" cy="857806"/>
      </dsp:txXfrm>
    </dsp:sp>
    <dsp:sp modelId="{B329905D-9548-D741-AC20-7DBC2C1DB007}">
      <dsp:nvSpPr>
        <dsp:cNvPr id="0" name=""/>
        <dsp:cNvSpPr/>
      </dsp:nvSpPr>
      <dsp:spPr>
        <a:xfrm>
          <a:off x="2338598" y="3811904"/>
          <a:ext cx="2335173" cy="857806"/>
        </a:xfrm>
        <a:prstGeom prst="rect">
          <a:avLst/>
        </a:prstGeom>
        <a:solidFill>
          <a:schemeClr val="accent5">
            <a:tint val="40000"/>
            <a:alpha val="90000"/>
            <a:hueOff val="-614081"/>
            <a:satOff val="-4162"/>
            <a:lumOff val="-708"/>
            <a:alphaOff val="0"/>
          </a:schemeClr>
        </a:solidFill>
        <a:ln w="22225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9050" rIns="10668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They may convey a growth factor</a:t>
          </a:r>
          <a:r>
            <a:rPr lang="ja-JP" sz="1500" kern="1200"/>
            <a:t>’</a:t>
          </a:r>
          <a:r>
            <a:rPr lang="en-US" sz="1500" kern="1200"/>
            <a:t>s signal without the presence of the growth factor</a:t>
          </a:r>
        </a:p>
      </dsp:txBody>
      <dsp:txXfrm>
        <a:off x="2338598" y="3811904"/>
        <a:ext cx="2335173" cy="857806"/>
      </dsp:txXfrm>
    </dsp:sp>
    <dsp:sp modelId="{A2752942-873C-7E4C-A760-D135BAE64DF0}">
      <dsp:nvSpPr>
        <dsp:cNvPr id="0" name=""/>
        <dsp:cNvSpPr/>
      </dsp:nvSpPr>
      <dsp:spPr>
        <a:xfrm>
          <a:off x="4673771" y="3811904"/>
          <a:ext cx="2335173" cy="857806"/>
        </a:xfrm>
        <a:prstGeom prst="rect">
          <a:avLst/>
        </a:prstGeom>
        <a:solidFill>
          <a:schemeClr val="accent5">
            <a:tint val="40000"/>
            <a:alpha val="90000"/>
            <a:hueOff val="-1228162"/>
            <a:satOff val="-8325"/>
            <a:lumOff val="-1417"/>
            <a:alphaOff val="0"/>
          </a:schemeClr>
        </a:solidFill>
        <a:ln w="22225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9050" rIns="10668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They may have an abnormal cell cycle control system</a:t>
          </a:r>
        </a:p>
      </dsp:txBody>
      <dsp:txXfrm>
        <a:off x="4673771" y="3811904"/>
        <a:ext cx="2335173" cy="857806"/>
      </dsp:txXfrm>
    </dsp:sp>
    <dsp:sp modelId="{1A17404D-C186-F64D-8266-BA3263F1B0E4}">
      <dsp:nvSpPr>
        <dsp:cNvPr id="0" name=""/>
        <dsp:cNvSpPr/>
      </dsp:nvSpPr>
      <dsp:spPr>
        <a:xfrm rot="10800000">
          <a:off x="0" y="2123"/>
          <a:ext cx="7012370" cy="2868058"/>
        </a:xfrm>
        <a:prstGeom prst="upArrowCallout">
          <a:avLst/>
        </a:prstGeom>
        <a:solidFill>
          <a:schemeClr val="accent5">
            <a:hueOff val="-1494781"/>
            <a:satOff val="418"/>
            <a:lumOff val="-7058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Cancer cells do not respond normally to the body</a:t>
          </a:r>
          <a:r>
            <a:rPr lang="ja-JP" sz="2400" kern="1200"/>
            <a:t>’</a:t>
          </a:r>
          <a:r>
            <a:rPr lang="en-US" sz="2400" kern="1200"/>
            <a:t>s control mechanisms</a:t>
          </a:r>
        </a:p>
      </dsp:txBody>
      <dsp:txXfrm rot="10800000">
        <a:off x="0" y="2123"/>
        <a:ext cx="7012370" cy="18635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97446-5835-C445-8D8F-FC4FB87C400F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B4C155-1F6E-E444-832F-84876274E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674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fld id="{02B3877A-37B9-F242-844A-E0A4770DE07F}" type="slidenum">
              <a:rPr lang="en-US" sz="1200">
                <a:latin typeface="Times New Roman" charset="0"/>
              </a:rPr>
              <a:pPr/>
              <a:t>2</a:t>
            </a:fld>
            <a:endParaRPr lang="en-US" sz="1200" dirty="0">
              <a:latin typeface="Times New Roman" charset="0"/>
            </a:endParaRPr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6658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fld id="{9148A38A-B184-0341-BDEB-CE893D63E018}" type="slidenum">
              <a:rPr lang="en-US" sz="1200" b="0">
                <a:solidFill>
                  <a:srgbClr val="000000"/>
                </a:solidFill>
              </a:rPr>
              <a:pPr/>
              <a:t>14</a:t>
            </a:fld>
            <a:endParaRPr lang="en-US" sz="1200" b="0">
              <a:solidFill>
                <a:srgbClr val="000000"/>
              </a:solidFill>
            </a:endParaRPr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en-US" dirty="0">
                <a:latin typeface="Times New Roman"/>
                <a:cs typeface="Times New Roman"/>
              </a:rPr>
              <a:t>Figure 12.7a 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Exploring mitosis in an animal cell (part 1: G</a:t>
            </a:r>
            <a:r>
              <a:rPr lang="en-US" sz="900" baseline="-25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of interphase through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prometaphase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)</a:t>
            </a:r>
            <a:r>
              <a:rPr lang="en-US" dirty="0">
                <a:latin typeface="Times New Roman"/>
                <a:cs typeface="Times New Roman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948826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fld id="{9148A38A-B184-0341-BDEB-CE893D63E018}" type="slidenum">
              <a:rPr lang="en-US" sz="1200" b="0">
                <a:solidFill>
                  <a:srgbClr val="000000"/>
                </a:solidFill>
              </a:rPr>
              <a:pPr/>
              <a:t>15</a:t>
            </a:fld>
            <a:endParaRPr lang="en-US" sz="1200" b="0">
              <a:solidFill>
                <a:srgbClr val="000000"/>
              </a:solidFill>
            </a:endParaRPr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en-US" dirty="0">
                <a:latin typeface="Times New Roman"/>
                <a:cs typeface="Times New Roman"/>
              </a:rPr>
              <a:t>Figure 12.7b 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Exploring mitosis in an animal cell (part 2: metaphase through cytokinesis)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03352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fld id="{9148A38A-B184-0341-BDEB-CE893D63E018}" type="slidenum">
              <a:rPr lang="en-US" sz="1200" b="0">
                <a:solidFill>
                  <a:srgbClr val="000000"/>
                </a:solidFill>
              </a:rPr>
              <a:pPr/>
              <a:t>20</a:t>
            </a:fld>
            <a:endParaRPr lang="en-US" sz="1200" b="0">
              <a:solidFill>
                <a:srgbClr val="000000"/>
              </a:solidFill>
            </a:endParaRPr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en-US" dirty="0">
                <a:latin typeface="Times New Roman"/>
                <a:cs typeface="Times New Roman"/>
              </a:rPr>
              <a:t>Figure 12.12-1 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Bacterial cell division by binary fission (step 1)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219478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fld id="{9148A38A-B184-0341-BDEB-CE893D63E018}" type="slidenum">
              <a:rPr lang="en-US" sz="1200" b="0">
                <a:solidFill>
                  <a:srgbClr val="000000"/>
                </a:solidFill>
              </a:rPr>
              <a:pPr/>
              <a:t>21</a:t>
            </a:fld>
            <a:endParaRPr lang="en-US" sz="1200" b="0">
              <a:solidFill>
                <a:srgbClr val="000000"/>
              </a:solidFill>
            </a:endParaRPr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en-US" dirty="0">
                <a:latin typeface="Times New Roman"/>
                <a:cs typeface="Times New Roman"/>
              </a:rPr>
              <a:t>Figure 12.12-2 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Bacterial cell division by binary fission (step 2)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230940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fld id="{9148A38A-B184-0341-BDEB-CE893D63E018}" type="slidenum">
              <a:rPr lang="en-US" sz="1200" b="0">
                <a:solidFill>
                  <a:srgbClr val="000000"/>
                </a:solidFill>
              </a:rPr>
              <a:pPr/>
              <a:t>22</a:t>
            </a:fld>
            <a:endParaRPr lang="en-US" sz="1200" b="0">
              <a:solidFill>
                <a:srgbClr val="000000"/>
              </a:solidFill>
            </a:endParaRPr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en-US" dirty="0">
                <a:latin typeface="Times New Roman"/>
                <a:cs typeface="Times New Roman"/>
              </a:rPr>
              <a:t>Figure 12.12-3 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Bacterial cell division by binary fission (step 3)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667285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fld id="{9148A38A-B184-0341-BDEB-CE893D63E018}" type="slidenum">
              <a:rPr lang="en-US" sz="1200" b="0">
                <a:solidFill>
                  <a:srgbClr val="000000"/>
                </a:solidFill>
              </a:rPr>
              <a:pPr/>
              <a:t>23</a:t>
            </a:fld>
            <a:endParaRPr lang="en-US" sz="1200" b="0">
              <a:solidFill>
                <a:srgbClr val="000000"/>
              </a:solidFill>
            </a:endParaRPr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en-US" dirty="0">
                <a:latin typeface="Times New Roman"/>
                <a:cs typeface="Times New Roman"/>
              </a:rPr>
              <a:t>Figure 12.12-4 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Bacterial cell division by binary fission (step 4)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321284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>
            <a:extLst>
              <a:ext uri="{FF2B5EF4-FFF2-40B4-BE49-F238E27FC236}">
                <a16:creationId xmlns:a16="http://schemas.microsoft.com/office/drawing/2014/main" id="{68CED348-E2EE-0346-B9C8-9B5E3FF393A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Symbol" pitchFamily="2" charset="2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Symbol" pitchFamily="2" charset="2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Symbol" pitchFamily="2" charset="2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Symbol" pitchFamily="2" charset="2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Symbol" pitchFamily="2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Symbol" pitchFamily="2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Symbol" pitchFamily="2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Symbol" pitchFamily="2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Symbol" pitchFamily="2" charset="2"/>
              </a:defRPr>
            </a:lvl9pPr>
          </a:lstStyle>
          <a:p>
            <a:fld id="{59D7A477-74E6-EA42-81EC-E9C853136C5F}" type="slidenum">
              <a:rPr kumimoji="0" lang="en-US" altLang="en-US" sz="1200" smtClean="0">
                <a:latin typeface="Times New Roman" panose="02020603050405020304" pitchFamily="18" charset="0"/>
                <a:cs typeface="Arial" panose="020B0604020202020204" pitchFamily="34" charset="0"/>
              </a:rPr>
              <a:pPr/>
              <a:t>24</a:t>
            </a:fld>
            <a:endParaRPr kumimoji="0" lang="en-US" altLang="en-US" sz="1200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0136DB1F-1AA8-1646-814E-CA2F0700627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D7AA367E-98FB-514C-BFCA-483960F2223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52526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>
            <a:extLst>
              <a:ext uri="{FF2B5EF4-FFF2-40B4-BE49-F238E27FC236}">
                <a16:creationId xmlns:a16="http://schemas.microsoft.com/office/drawing/2014/main" id="{1C5FE3A7-21A0-3241-8507-34BADADFFE9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Symbol" pitchFamily="2" charset="2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Symbol" pitchFamily="2" charset="2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Symbol" pitchFamily="2" charset="2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Symbol" pitchFamily="2" charset="2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Symbol" pitchFamily="2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Symbol" pitchFamily="2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Symbol" pitchFamily="2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Symbol" pitchFamily="2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Symbol" pitchFamily="2" charset="2"/>
              </a:defRPr>
            </a:lvl9pPr>
          </a:lstStyle>
          <a:p>
            <a:fld id="{2A87AA72-085F-654F-A2BF-6C8F277DA645}" type="slidenum">
              <a:rPr kumimoji="0" lang="en-US" altLang="en-US" sz="1200" smtClean="0">
                <a:latin typeface="Times New Roman" panose="02020603050405020304" pitchFamily="18" charset="0"/>
                <a:cs typeface="Arial" panose="020B0604020202020204" pitchFamily="34" charset="0"/>
              </a:rPr>
              <a:pPr/>
              <a:t>25</a:t>
            </a:fld>
            <a:endParaRPr kumimoji="0" lang="en-US" altLang="en-US" sz="1200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79FB3F99-DCC1-F148-92C5-ED83AD63569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1EEBCBF8-D583-7946-8E0B-2611A4BCDB0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19222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>
            <a:extLst>
              <a:ext uri="{FF2B5EF4-FFF2-40B4-BE49-F238E27FC236}">
                <a16:creationId xmlns:a16="http://schemas.microsoft.com/office/drawing/2014/main" id="{FDCE430D-CCBF-C94A-82EA-72D0EF4C50C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Symbol" pitchFamily="2" charset="2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Symbol" pitchFamily="2" charset="2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Symbol" pitchFamily="2" charset="2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Symbol" pitchFamily="2" charset="2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Symbol" pitchFamily="2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Symbol" pitchFamily="2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Symbol" pitchFamily="2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Symbol" pitchFamily="2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Symbol" pitchFamily="2" charset="2"/>
              </a:defRPr>
            </a:lvl9pPr>
          </a:lstStyle>
          <a:p>
            <a:fld id="{5DA28B4B-13A9-D147-BF70-FBB9688AD000}" type="slidenum">
              <a:rPr kumimoji="0" lang="en-US" altLang="en-US" sz="1200" smtClean="0">
                <a:latin typeface="Times New Roman" panose="02020603050405020304" pitchFamily="18" charset="0"/>
                <a:cs typeface="Arial" panose="020B0604020202020204" pitchFamily="34" charset="0"/>
              </a:rPr>
              <a:pPr/>
              <a:t>26</a:t>
            </a:fld>
            <a:endParaRPr kumimoji="0" lang="en-US" altLang="en-US" sz="1200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5843" name="Rectangle 2">
            <a:extLst>
              <a:ext uri="{FF2B5EF4-FFF2-40B4-BE49-F238E27FC236}">
                <a16:creationId xmlns:a16="http://schemas.microsoft.com/office/drawing/2014/main" id="{05BB97D3-31B2-4D42-9418-7C086A544E6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>
            <a:extLst>
              <a:ext uri="{FF2B5EF4-FFF2-40B4-BE49-F238E27FC236}">
                <a16:creationId xmlns:a16="http://schemas.microsoft.com/office/drawing/2014/main" id="{0BDCCE81-CEDD-A445-8B1D-86809750F73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73081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Figure 12.20 The growth and metastasis of a malignant breast tumor</a:t>
            </a:r>
          </a:p>
          <a:p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98762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Figure 12.3 Eukaryotic chromosomes</a:t>
            </a:r>
          </a:p>
          <a:p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80730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Figure 12.4 A highly condensed, duplicated human chromosome (SEM)</a:t>
            </a:r>
          </a:p>
          <a:p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346316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Figure 12.5_1 Chromosome duplication and distribution during cell division (step 1)</a:t>
            </a:r>
          </a:p>
          <a:p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81765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Figure 12.5_2 Chromosome duplication and distribution during cell division (step 2)</a:t>
            </a:r>
          </a:p>
          <a:p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65316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Figure 12.5_3 Chromosome duplication and distribution during cell division (step 3)</a:t>
            </a:r>
          </a:p>
          <a:p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87501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450E68-1DA1-7749-89F8-62C3E1ECFDFE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0177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450E68-1DA1-7749-89F8-62C3E1ECFDFE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4779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fld id="{9148A38A-B184-0341-BDEB-CE893D63E018}" type="slidenum">
              <a:rPr lang="en-US" sz="1200" b="0">
                <a:solidFill>
                  <a:srgbClr val="000000"/>
                </a:solidFill>
              </a:rPr>
              <a:pPr/>
              <a:t>13</a:t>
            </a:fld>
            <a:endParaRPr lang="en-US" sz="1200" b="0">
              <a:solidFill>
                <a:srgbClr val="000000"/>
              </a:solidFill>
            </a:endParaRPr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en-US" dirty="0">
                <a:latin typeface="Times New Roman"/>
                <a:cs typeface="Times New Roman"/>
              </a:rPr>
              <a:t>Figure 12.6 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The cell cycle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61824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FA0ACE7-29A8-47D3-A7D9-257B711D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10/23/20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EC604B9-52E9-4810-8359-47206518D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898A89F-CA25-400F-B05A-AECBF2517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4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D4963-E985-44C4-B8C4-FDD613B7C2F8}" type="datetime1">
              <a:rPr lang="en-US" smtClean="0"/>
              <a:t>10/23/20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357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058151" y="599725"/>
            <a:ext cx="3687316" cy="5816950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04200" y="863600"/>
            <a:ext cx="3124200" cy="4807326"/>
          </a:xfrm>
        </p:spPr>
        <p:txBody>
          <a:bodyPr vert="eaVert"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863600"/>
            <a:ext cx="7161625" cy="4807326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6423B97-A5D4-47B9-8861-73B3707A04CF}"/>
              </a:ext>
            </a:extLst>
          </p:cNvPr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AEC0421-37B4-4481-A10D-69FDF5EC7909}"/>
              </a:ext>
            </a:extLst>
          </p:cNvPr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F7265B5-9F97-4F1E-99E9-74F7B7E62337}"/>
              </a:ext>
            </a:extLst>
          </p:cNvPr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C74A470-3BD3-4F33-80E5-67E6E87FC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10/23/20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A3A30BA-DB50-4D7D-BCDE-17D20FB35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6FF9E58-C0B2-436B-A21C-DB45A00D6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2079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Titl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7472" indent="-347472">
              <a:buClr>
                <a:srgbClr val="DF4A20"/>
              </a:buClr>
              <a:defRPr/>
            </a:lvl1pPr>
            <a:lvl2pPr marL="740664" indent="-283464">
              <a:buClr>
                <a:srgbClr val="DF4A20"/>
              </a:buClr>
              <a:defRPr/>
            </a:lvl2pPr>
            <a:lvl3pPr marL="1143000" indent="-228600">
              <a:buClr>
                <a:srgbClr val="DF4A20"/>
              </a:buClr>
              <a:defRPr/>
            </a:lvl3pPr>
            <a:lvl4pPr marL="1600200" indent="-228600">
              <a:buClr>
                <a:srgbClr val="DF4A20"/>
              </a:buClr>
              <a:defRPr/>
            </a:lvl4pPr>
            <a:lvl5pPr marL="2057400" indent="-228600">
              <a:buClr>
                <a:srgbClr val="DF4A20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8767" y="6586347"/>
            <a:ext cx="4114800" cy="232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© 2017 Pearson Education, Inc.</a:t>
            </a:r>
          </a:p>
        </p:txBody>
      </p:sp>
    </p:spTree>
    <p:extLst>
      <p:ext uri="{BB962C8B-B14F-4D97-AF65-F5344CB8AC3E}">
        <p14:creationId xmlns:p14="http://schemas.microsoft.com/office/powerpoint/2010/main" val="3406201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340864"/>
            <a:ext cx="11029615" cy="36344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70E6237-3456-439F-802D-3BA93FC7E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82B9-B8EE-4375-B6FF-88FA6ABB15D9}" type="datetime1">
              <a:rPr lang="en-US" smtClean="0"/>
              <a:t>10/23/20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356D3B5-6063-4A89-B88F-9D3043916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2B78BF7-69D3-4CE0-A631-50EFD41E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236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2393950"/>
            <a:ext cx="11029615" cy="214746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582016-5696-4A93-887F-BBB3B9002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97495-0637-405E-AE64-5CC7506D51F5}" type="datetime1">
              <a:rPr lang="en-US" smtClean="0"/>
              <a:t>10/23/20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57CFCD5-1192-4E18-8A8F-29E153B44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39A109E-5018-4794-92B3-FD5E5BCD9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691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194767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6039" y="2228003"/>
            <a:ext cx="5194769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FD690-9426-415D-8B65-26881E07B2D4}" type="datetime1">
              <a:rPr lang="en-US" smtClean="0"/>
              <a:t>10/23/20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371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1" y="2250891"/>
            <a:ext cx="5194769" cy="55778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194766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6039" y="2250892"/>
            <a:ext cx="5194770" cy="553373"/>
          </a:xfrm>
        </p:spPr>
        <p:txBody>
          <a:bodyPr anchor="ctr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6037" y="2926052"/>
            <a:ext cx="5194771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4989A-474C-40DE-95B9-011C28B71673}" type="datetime1">
              <a:rPr lang="en-US" smtClean="0"/>
              <a:t>10/23/20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020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4ED54-5B5E-4A04-93D3-5772E3CE3818}" type="datetime1">
              <a:rPr lang="en-US" smtClean="0"/>
              <a:t>10/23/20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5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50D6-574B-40AF-946F-D52A04ADE379}" type="datetime1">
              <a:rPr lang="en-US" smtClean="0"/>
              <a:t>10/23/20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797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601200"/>
            <a:ext cx="3682723" cy="5815475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857" y="933450"/>
            <a:ext cx="3031852" cy="1722419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0928" y="1179829"/>
            <a:ext cx="6650991" cy="4658216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7857" y="2836654"/>
            <a:ext cx="3031852" cy="3001392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B919CC2-2A65-446F-B538-9E62490354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56916"/>
            <a:ext cx="2844799" cy="365125"/>
          </a:xfrm>
        </p:spPr>
        <p:txBody>
          <a:bodyPr/>
          <a:lstStyle/>
          <a:p>
            <a:fld id="{D82884F1-FFEA-405F-9602-3DCA865EDA4E}" type="datetime1">
              <a:rPr lang="en-US" smtClean="0"/>
              <a:t>10/23/20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72412AE-119E-4982-8B24-63365EFCA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452590"/>
            <a:ext cx="69172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FC4BB19-6AD1-45CF-9F99-00B109890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56916"/>
            <a:ext cx="1052510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435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641350"/>
            <a:ext cx="11290859" cy="3651249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998148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DB4A-8810-4A10-AD5C-D5E2C667F5B3}" type="datetime1">
              <a:rPr lang="en-US" smtClean="0"/>
              <a:t>10/23/20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933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2"/>
            <a:ext cx="11029616" cy="365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D291B17-9318-49DB-B28B-6E5994AE9581}" type="datetime1">
              <a:rPr lang="en-US" smtClean="0"/>
              <a:t>10/23/20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79394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704" r:id="rId6"/>
    <p:sldLayoutId id="2147483699" r:id="rId7"/>
    <p:sldLayoutId id="2147483700" r:id="rId8"/>
    <p:sldLayoutId id="2147483701" r:id="rId9"/>
    <p:sldLayoutId id="2147483703" r:id="rId10"/>
    <p:sldLayoutId id="2147483702" r:id="rId11"/>
    <p:sldLayoutId id="2147483706" r:id="rId12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2aVnN4RePyI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file:///D:\Manjubharkavi\Production\October\7-Oct\Campbell%2011E%20Ch%2012%20LE\JPEG%20FILES\Unlabeled\12_03EukChromosomes-U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file:///D:\Manjubharkavi\Production\October\7-Oct\Campbell%2011E%20Ch%2012%20LE\JPEG%20FILES\Unlabeled\12_05ChromoDupliDist_1-U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file:///D:\Manjubharkavi\Production\October\7-Oct\Campbell%2011E%20Ch%2012%20LE\JPEG%20FILES\Unlabeled\12_05ChromoDupliDist_2-U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file:///D:\Manjubharkavi\Production\October\7-Oct\Campbell%2011E%20Ch%2012%20LE\JPEG%20FILES\Unlabeled\12_05ChromoDupliDist_3-U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6D106B7-85FB-4788-B060-45E8690F78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500" b="12500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0"/>
                </a:schemeClr>
              </a:gs>
              <a:gs pos="50000">
                <a:schemeClr val="tx2">
                  <a:alpha val="35000"/>
                </a:schemeClr>
              </a:gs>
              <a:gs pos="100000">
                <a:schemeClr val="tx2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990B53-0A24-F744-8F10-58E00E53E1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3466" y="643467"/>
            <a:ext cx="10905059" cy="333035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The Cell Cycle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D394ED-BA46-7548-81DE-844C6A7106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3466" y="4133135"/>
            <a:ext cx="10902016" cy="145451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n-US" sz="1800">
                <a:solidFill>
                  <a:schemeClr val="bg1"/>
                </a:solidFill>
              </a:rPr>
              <a:t>October 21, 2020</a:t>
            </a:r>
            <a:endParaRPr lang="en-US" sz="1800" dirty="0">
              <a:solidFill>
                <a:schemeClr val="bg1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4E5597F-CE67-4085-9548-E6A8036DA3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393881" y="4035362"/>
            <a:ext cx="5404237" cy="0"/>
          </a:xfrm>
          <a:prstGeom prst="line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46702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45">
            <a:extLst>
              <a:ext uri="{FF2B5EF4-FFF2-40B4-BE49-F238E27FC236}">
                <a16:creationId xmlns:a16="http://schemas.microsoft.com/office/drawing/2014/main" id="{F92989FB-1024-49B7-BDF1-B3CE27D486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65AFB6E-9CDF-8749-B6F7-14D10B143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228" y="1037967"/>
            <a:ext cx="3054091" cy="4709131"/>
          </a:xfrm>
        </p:spPr>
        <p:txBody>
          <a:bodyPr anchor="ctr">
            <a:normAutofit/>
          </a:bodyPr>
          <a:lstStyle/>
          <a:p>
            <a:pPr algn="ctr"/>
            <a:r>
              <a:rPr lang="en-US" sz="36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Eukaryotic cell Division</a:t>
            </a:r>
          </a:p>
        </p:txBody>
      </p:sp>
      <p:sp>
        <p:nvSpPr>
          <p:cNvPr id="57" name="Rectangle 47">
            <a:extLst>
              <a:ext uri="{FF2B5EF4-FFF2-40B4-BE49-F238E27FC236}">
                <a16:creationId xmlns:a16="http://schemas.microsoft.com/office/drawing/2014/main" id="{2987D6F4-EC95-4EF1-A8AD-4B70386CEE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8" name="Rectangle 49">
            <a:extLst>
              <a:ext uri="{FF2B5EF4-FFF2-40B4-BE49-F238E27FC236}">
                <a16:creationId xmlns:a16="http://schemas.microsoft.com/office/drawing/2014/main" id="{F5F792DF-9D0A-4DB6-9A9E-7312F5A7E8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7498080" cy="91440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9" name="Rectangle 51">
            <a:extLst>
              <a:ext uri="{FF2B5EF4-FFF2-40B4-BE49-F238E27FC236}">
                <a16:creationId xmlns:a16="http://schemas.microsoft.com/office/drawing/2014/main" id="{7BC7EA7B-802E-41F4-8926-C4475287AA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6851" y="723898"/>
            <a:ext cx="7498616" cy="5676901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30" name="Content Placeholder 2">
            <a:extLst>
              <a:ext uri="{FF2B5EF4-FFF2-40B4-BE49-F238E27FC236}">
                <a16:creationId xmlns:a16="http://schemas.microsoft.com/office/drawing/2014/main" id="{04812EF1-4D5A-4756-87EA-282194EFF87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787109"/>
              </p:ext>
            </p:extLst>
          </p:nvPr>
        </p:nvGraphicFramePr>
        <p:xfrm>
          <a:off x="4598438" y="1207783"/>
          <a:ext cx="7012370" cy="47091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480206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0">
            <a:extLst>
              <a:ext uri="{FF2B5EF4-FFF2-40B4-BE49-F238E27FC236}">
                <a16:creationId xmlns:a16="http://schemas.microsoft.com/office/drawing/2014/main" id="{A43B05A4-157F-403C-939A-ED1B6A0A02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744" y="2231041"/>
            <a:ext cx="5120255" cy="3903332"/>
          </a:xfrm>
        </p:spPr>
        <p:txBody>
          <a:bodyPr anchor="t">
            <a:normAutofit/>
          </a:bodyPr>
          <a:lstStyle/>
          <a:p>
            <a:pPr algn="ctr"/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The mitotic phase alternates with interphase in the cell cycle</a:t>
            </a:r>
          </a:p>
        </p:txBody>
      </p:sp>
      <p:sp>
        <p:nvSpPr>
          <p:cNvPr id="28" name="Rectangle 22">
            <a:extLst>
              <a:ext uri="{FF2B5EF4-FFF2-40B4-BE49-F238E27FC236}">
                <a16:creationId xmlns:a16="http://schemas.microsoft.com/office/drawing/2014/main" id="{E8CCE107-A70B-4916-9A0B-751C70B9B5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3642"/>
            <a:ext cx="11298933" cy="512708"/>
          </a:xfrm>
          <a:prstGeom prst="rect">
            <a:avLst/>
          </a:prstGeom>
          <a:solidFill>
            <a:srgbClr val="969FA7">
              <a:alpha val="7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A925BC7-7CC5-4A0C-9B3D-8829EBF281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V="1">
            <a:off x="4244340" y="3329711"/>
            <a:ext cx="3703320" cy="5872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41743" y="1507415"/>
            <a:ext cx="4819091" cy="3903331"/>
          </a:xfrm>
          <a:ln w="57150">
            <a:noFill/>
          </a:ln>
        </p:spPr>
        <p:txBody>
          <a:bodyPr anchor="t">
            <a:normAutofit/>
          </a:bodyPr>
          <a:lstStyle/>
          <a:p>
            <a:pPr algn="just"/>
            <a:r>
              <a:rPr lang="en-US" sz="2000" dirty="0"/>
              <a:t>The cell cycle consists of</a:t>
            </a:r>
          </a:p>
          <a:p>
            <a:pPr lvl="1" algn="just"/>
            <a:r>
              <a:rPr lang="en-US" sz="2000" b="1" dirty="0"/>
              <a:t>Mitotic (M) phase</a:t>
            </a:r>
            <a:r>
              <a:rPr lang="en-US" sz="2000" dirty="0"/>
              <a:t> (mitosis and cytokinesis)</a:t>
            </a:r>
          </a:p>
          <a:p>
            <a:pPr lvl="1" algn="just"/>
            <a:r>
              <a:rPr lang="en-US" sz="2000" b="1" dirty="0"/>
              <a:t>Interphase</a:t>
            </a:r>
            <a:r>
              <a:rPr lang="en-US" sz="2000" dirty="0"/>
              <a:t> (cell growth and copying of chromosomes in preparation for cell division)</a:t>
            </a:r>
          </a:p>
          <a:p>
            <a:pPr algn="just"/>
            <a:endParaRPr lang="en-US" sz="20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E67D916-28C7-4965-BA3C-287FB85797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5878019"/>
            <a:ext cx="11298933" cy="512708"/>
          </a:xfrm>
          <a:prstGeom prst="rect">
            <a:avLst/>
          </a:prstGeom>
          <a:solidFill>
            <a:srgbClr val="969FA7">
              <a:alpha val="7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487630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>
            <a:normAutofit/>
          </a:bodyPr>
          <a:lstStyle/>
          <a:p>
            <a:r>
              <a:rPr lang="en-US" sz="4000" dirty="0"/>
              <a:t> Interphase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8C90895-30DD-4944-9131-0CCA803DA02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7089156"/>
              </p:ext>
            </p:extLst>
          </p:nvPr>
        </p:nvGraphicFramePr>
        <p:xfrm>
          <a:off x="581025" y="2341563"/>
          <a:ext cx="11029950" cy="38142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683928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2_06CellCycle-U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2704" y="456378"/>
            <a:ext cx="8546592" cy="5797296"/>
          </a:xfrm>
          <a:prstGeom prst="rect">
            <a:avLst/>
          </a:prstGeom>
        </p:spPr>
      </p:pic>
      <p:sp>
        <p:nvSpPr>
          <p:cNvPr id="138" name="Text Box 31"/>
          <p:cNvSpPr txBox="1">
            <a:spLocks noChangeArrowheads="1"/>
          </p:cNvSpPr>
          <p:nvPr/>
        </p:nvSpPr>
        <p:spPr bwMode="auto">
          <a:xfrm>
            <a:off x="4526113" y="2074841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2100" dirty="0">
                <a:solidFill>
                  <a:srgbClr val="000000"/>
                </a:solidFill>
                <a:latin typeface="Arial" charset="0"/>
              </a:rPr>
              <a:t>G</a:t>
            </a:r>
            <a:r>
              <a:rPr lang="en-US" sz="2100" baseline="-25000" dirty="0">
                <a:solidFill>
                  <a:srgbClr val="000000"/>
                </a:solidFill>
                <a:latin typeface="Arial" charset="0"/>
              </a:rPr>
              <a:t>1</a:t>
            </a:r>
          </a:p>
        </p:txBody>
      </p:sp>
      <p:sp>
        <p:nvSpPr>
          <p:cNvPr id="5" name="Text Box 31"/>
          <p:cNvSpPr txBox="1">
            <a:spLocks noChangeArrowheads="1"/>
          </p:cNvSpPr>
          <p:nvPr/>
        </p:nvSpPr>
        <p:spPr bwMode="auto">
          <a:xfrm>
            <a:off x="6713622" y="3718067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2100" dirty="0">
                <a:solidFill>
                  <a:srgbClr val="000000"/>
                </a:solidFill>
                <a:latin typeface="Arial" charset="0"/>
              </a:rPr>
              <a:t>G</a:t>
            </a:r>
            <a:r>
              <a:rPr lang="en-US" sz="2100" baseline="-25000" dirty="0">
                <a:solidFill>
                  <a:srgbClr val="000000"/>
                </a:solidFill>
                <a:latin typeface="Arial" charset="0"/>
              </a:rPr>
              <a:t>2</a:t>
            </a:r>
          </a:p>
        </p:txBody>
      </p:sp>
      <p:sp>
        <p:nvSpPr>
          <p:cNvPr id="7" name="Text Box 31"/>
          <p:cNvSpPr txBox="1">
            <a:spLocks noChangeArrowheads="1"/>
          </p:cNvSpPr>
          <p:nvPr/>
        </p:nvSpPr>
        <p:spPr bwMode="auto">
          <a:xfrm>
            <a:off x="6604766" y="2256267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2100" dirty="0">
                <a:solidFill>
                  <a:srgbClr val="000000"/>
                </a:solidFill>
                <a:latin typeface="Arial" charset="0"/>
              </a:rPr>
              <a:t>(DNA synthesis)</a:t>
            </a:r>
          </a:p>
        </p:txBody>
      </p:sp>
      <p:sp>
        <p:nvSpPr>
          <p:cNvPr id="8" name="Text Box 31"/>
          <p:cNvSpPr txBox="1">
            <a:spLocks noChangeArrowheads="1"/>
          </p:cNvSpPr>
          <p:nvPr/>
        </p:nvSpPr>
        <p:spPr bwMode="auto">
          <a:xfrm>
            <a:off x="7657055" y="1929693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2100" dirty="0">
                <a:solidFill>
                  <a:srgbClr val="000000"/>
                </a:solidFill>
                <a:latin typeface="Arial" charset="0"/>
              </a:rPr>
              <a:t>S</a:t>
            </a:r>
          </a:p>
        </p:txBody>
      </p:sp>
      <p:sp>
        <p:nvSpPr>
          <p:cNvPr id="9" name="Text Box 31"/>
          <p:cNvSpPr txBox="1">
            <a:spLocks noChangeArrowheads="1"/>
          </p:cNvSpPr>
          <p:nvPr/>
        </p:nvSpPr>
        <p:spPr bwMode="auto">
          <a:xfrm rot="19266360">
            <a:off x="4171898" y="3833832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800" dirty="0">
                <a:solidFill>
                  <a:srgbClr val="000000"/>
                </a:solidFill>
                <a:latin typeface="Arial" charset="0"/>
              </a:rPr>
              <a:t>Cytokinesis</a:t>
            </a:r>
          </a:p>
        </p:txBody>
      </p:sp>
      <p:sp>
        <p:nvSpPr>
          <p:cNvPr id="10" name="Text Box 31"/>
          <p:cNvSpPr txBox="1">
            <a:spLocks noChangeArrowheads="1"/>
          </p:cNvSpPr>
          <p:nvPr/>
        </p:nvSpPr>
        <p:spPr bwMode="auto">
          <a:xfrm rot="18515674">
            <a:off x="4577952" y="3897762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800" dirty="0">
                <a:solidFill>
                  <a:srgbClr val="000000"/>
                </a:solidFill>
                <a:latin typeface="Arial" charset="0"/>
              </a:rPr>
              <a:t>Mitosis</a:t>
            </a:r>
          </a:p>
        </p:txBody>
      </p:sp>
      <p:sp>
        <p:nvSpPr>
          <p:cNvPr id="11" name="Text Box 31"/>
          <p:cNvSpPr txBox="1">
            <a:spLocks noChangeArrowheads="1"/>
          </p:cNvSpPr>
          <p:nvPr/>
        </p:nvSpPr>
        <p:spPr bwMode="auto">
          <a:xfrm rot="1180739">
            <a:off x="3790035" y="4443778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800" dirty="0">
                <a:solidFill>
                  <a:srgbClr val="000000"/>
                </a:solidFill>
                <a:latin typeface="Arial" charset="0"/>
              </a:rPr>
              <a:t>MITOTIC</a:t>
            </a:r>
          </a:p>
        </p:txBody>
      </p:sp>
      <p:sp>
        <p:nvSpPr>
          <p:cNvPr id="12" name="Text Box 31"/>
          <p:cNvSpPr txBox="1">
            <a:spLocks noChangeArrowheads="1"/>
          </p:cNvSpPr>
          <p:nvPr/>
        </p:nvSpPr>
        <p:spPr bwMode="auto">
          <a:xfrm rot="1180739">
            <a:off x="3515301" y="4604471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800" dirty="0">
                <a:solidFill>
                  <a:srgbClr val="000000"/>
                </a:solidFill>
                <a:latin typeface="Arial" charset="0"/>
              </a:rPr>
              <a:t>(M) PHASE</a:t>
            </a:r>
          </a:p>
        </p:txBody>
      </p:sp>
      <p:pic>
        <p:nvPicPr>
          <p:cNvPr id="2" name="Picture 1" descr="12_06CellCycle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2417" y="553066"/>
            <a:ext cx="2100142" cy="408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7546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_07aMitosisAnimalCell-U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2704" y="234970"/>
            <a:ext cx="8546592" cy="6437376"/>
          </a:xfrm>
          <a:prstGeom prst="rect">
            <a:avLst/>
          </a:prstGeom>
        </p:spPr>
      </p:pic>
      <p:cxnSp>
        <p:nvCxnSpPr>
          <p:cNvPr id="65" name="Straight Connector 64"/>
          <p:cNvCxnSpPr/>
          <p:nvPr/>
        </p:nvCxnSpPr>
        <p:spPr bwMode="auto">
          <a:xfrm flipH="1">
            <a:off x="6398311" y="3615417"/>
            <a:ext cx="352425" cy="1050925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6" name="Straight Connector 65"/>
          <p:cNvCxnSpPr/>
          <p:nvPr/>
        </p:nvCxnSpPr>
        <p:spPr bwMode="auto">
          <a:xfrm>
            <a:off x="5687110" y="5104492"/>
            <a:ext cx="228600" cy="981075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" name="Straight Connector 66"/>
          <p:cNvCxnSpPr/>
          <p:nvPr/>
        </p:nvCxnSpPr>
        <p:spPr bwMode="auto">
          <a:xfrm flipH="1" flipV="1">
            <a:off x="5807761" y="5091792"/>
            <a:ext cx="104775" cy="993775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" name="Straight Connector 61"/>
          <p:cNvCxnSpPr/>
          <p:nvPr/>
        </p:nvCxnSpPr>
        <p:spPr bwMode="auto">
          <a:xfrm flipV="1">
            <a:off x="3499535" y="3612241"/>
            <a:ext cx="438150" cy="962025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4" name="Straight Connector 63"/>
          <p:cNvCxnSpPr/>
          <p:nvPr/>
        </p:nvCxnSpPr>
        <p:spPr bwMode="auto">
          <a:xfrm flipV="1">
            <a:off x="2442261" y="4774290"/>
            <a:ext cx="511175" cy="13335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8" name="Text Box 31"/>
          <p:cNvSpPr txBox="1">
            <a:spLocks noChangeArrowheads="1"/>
          </p:cNvSpPr>
          <p:nvPr/>
        </p:nvSpPr>
        <p:spPr bwMode="auto">
          <a:xfrm>
            <a:off x="2332686" y="2652168"/>
            <a:ext cx="2159349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dirty="0">
                <a:solidFill>
                  <a:srgbClr val="FFFFFF"/>
                </a:solidFill>
                <a:latin typeface="Arial" charset="0"/>
              </a:rPr>
              <a:t>G</a:t>
            </a:r>
            <a:r>
              <a:rPr lang="en-US" sz="1700" baseline="-25000" dirty="0">
                <a:solidFill>
                  <a:srgbClr val="FFFFFF"/>
                </a:solidFill>
                <a:latin typeface="Arial" charset="0"/>
              </a:rPr>
              <a:t>2</a:t>
            </a:r>
            <a:r>
              <a:rPr lang="en-US" sz="1700" dirty="0">
                <a:solidFill>
                  <a:srgbClr val="FFFFFF"/>
                </a:solidFill>
                <a:latin typeface="Arial" charset="0"/>
              </a:rPr>
              <a:t> of Interphase</a:t>
            </a:r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2822456" y="3431367"/>
            <a:ext cx="153765" cy="53531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Straight Connector 5"/>
          <p:cNvCxnSpPr/>
          <p:nvPr/>
        </p:nvCxnSpPr>
        <p:spPr bwMode="auto">
          <a:xfrm>
            <a:off x="2819401" y="3431122"/>
            <a:ext cx="403225" cy="49847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Connector 7"/>
          <p:cNvCxnSpPr/>
          <p:nvPr/>
        </p:nvCxnSpPr>
        <p:spPr bwMode="auto">
          <a:xfrm flipV="1">
            <a:off x="3499388" y="3612097"/>
            <a:ext cx="438150" cy="96202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Connector 9"/>
          <p:cNvCxnSpPr/>
          <p:nvPr/>
        </p:nvCxnSpPr>
        <p:spPr bwMode="auto">
          <a:xfrm>
            <a:off x="5235575" y="3507321"/>
            <a:ext cx="0" cy="7747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 flipH="1">
            <a:off x="6089650" y="3300947"/>
            <a:ext cx="177800" cy="16192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Straight Connector 13"/>
          <p:cNvCxnSpPr/>
          <p:nvPr/>
        </p:nvCxnSpPr>
        <p:spPr bwMode="auto">
          <a:xfrm flipV="1">
            <a:off x="2441576" y="4774146"/>
            <a:ext cx="511175" cy="13335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Connector 15"/>
          <p:cNvCxnSpPr/>
          <p:nvPr/>
        </p:nvCxnSpPr>
        <p:spPr bwMode="auto">
          <a:xfrm flipV="1">
            <a:off x="3098800" y="5561547"/>
            <a:ext cx="0" cy="66357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Connector 17"/>
          <p:cNvCxnSpPr/>
          <p:nvPr/>
        </p:nvCxnSpPr>
        <p:spPr bwMode="auto">
          <a:xfrm flipH="1" flipV="1">
            <a:off x="3613150" y="5812371"/>
            <a:ext cx="127000" cy="254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Connector 19"/>
          <p:cNvCxnSpPr/>
          <p:nvPr/>
        </p:nvCxnSpPr>
        <p:spPr bwMode="auto">
          <a:xfrm flipH="1">
            <a:off x="6398164" y="3615272"/>
            <a:ext cx="352425" cy="105092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Connector 21"/>
          <p:cNvCxnSpPr/>
          <p:nvPr/>
        </p:nvCxnSpPr>
        <p:spPr bwMode="auto">
          <a:xfrm>
            <a:off x="5686963" y="5104347"/>
            <a:ext cx="228600" cy="98107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traight Connector 23"/>
          <p:cNvCxnSpPr/>
          <p:nvPr/>
        </p:nvCxnSpPr>
        <p:spPr bwMode="auto">
          <a:xfrm flipH="1" flipV="1">
            <a:off x="5807614" y="5091647"/>
            <a:ext cx="104775" cy="99377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Connector 25"/>
          <p:cNvCxnSpPr/>
          <p:nvPr/>
        </p:nvCxnSpPr>
        <p:spPr bwMode="auto">
          <a:xfrm>
            <a:off x="6089650" y="3459696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Connector 27"/>
          <p:cNvCxnSpPr/>
          <p:nvPr/>
        </p:nvCxnSpPr>
        <p:spPr bwMode="auto">
          <a:xfrm flipH="1" flipV="1">
            <a:off x="7937500" y="3640672"/>
            <a:ext cx="298450" cy="78422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/>
          <p:nvPr/>
        </p:nvCxnSpPr>
        <p:spPr bwMode="auto">
          <a:xfrm>
            <a:off x="7937500" y="3643846"/>
            <a:ext cx="387350" cy="6223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16" name="Straight Connector 9215"/>
          <p:cNvCxnSpPr/>
          <p:nvPr/>
        </p:nvCxnSpPr>
        <p:spPr bwMode="auto">
          <a:xfrm flipH="1">
            <a:off x="8153400" y="4834472"/>
            <a:ext cx="215900" cy="127952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19" name="Straight Connector 9218"/>
          <p:cNvCxnSpPr/>
          <p:nvPr/>
        </p:nvCxnSpPr>
        <p:spPr bwMode="auto">
          <a:xfrm>
            <a:off x="9121776" y="5123396"/>
            <a:ext cx="434975" cy="9906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21" name="Straight Connector 9220"/>
          <p:cNvCxnSpPr/>
          <p:nvPr/>
        </p:nvCxnSpPr>
        <p:spPr bwMode="auto">
          <a:xfrm flipV="1">
            <a:off x="9591675" y="3494622"/>
            <a:ext cx="152400" cy="75247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23" name="Straight Connector 9222"/>
          <p:cNvCxnSpPr/>
          <p:nvPr/>
        </p:nvCxnSpPr>
        <p:spPr bwMode="auto">
          <a:xfrm>
            <a:off x="9744075" y="3494622"/>
            <a:ext cx="50800" cy="109537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224" name="Left Brace 9223"/>
          <p:cNvSpPr/>
          <p:nvPr/>
        </p:nvSpPr>
        <p:spPr bwMode="auto">
          <a:xfrm rot="5400000">
            <a:off x="6022341" y="3440649"/>
            <a:ext cx="134619" cy="463550"/>
          </a:xfrm>
          <a:prstGeom prst="leftBrace">
            <a:avLst>
              <a:gd name="adj1" fmla="val 29560"/>
              <a:gd name="adj2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 eaLnBrk="0" hangingPunct="0"/>
            <a:endParaRPr lang="en-US" b="1">
              <a:solidFill>
                <a:srgbClr val="000000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43" name="Text Box 31"/>
          <p:cNvSpPr txBox="1">
            <a:spLocks noChangeArrowheads="1"/>
          </p:cNvSpPr>
          <p:nvPr/>
        </p:nvSpPr>
        <p:spPr bwMode="auto">
          <a:xfrm>
            <a:off x="1859332" y="3016022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350" dirty="0">
                <a:solidFill>
                  <a:srgbClr val="000000"/>
                </a:solidFill>
                <a:latin typeface="Arial" charset="0"/>
              </a:rPr>
              <a:t>Centrosomes</a:t>
            </a:r>
            <a:br>
              <a:rPr lang="en-US" sz="1350" dirty="0">
                <a:solidFill>
                  <a:srgbClr val="000000"/>
                </a:solidFill>
                <a:latin typeface="Arial" charset="0"/>
              </a:rPr>
            </a:br>
            <a:r>
              <a:rPr lang="en-US" sz="1350" dirty="0">
                <a:solidFill>
                  <a:srgbClr val="000000"/>
                </a:solidFill>
                <a:latin typeface="Arial" charset="0"/>
              </a:rPr>
              <a:t>(with centriole</a:t>
            </a:r>
            <a:br>
              <a:rPr lang="en-US" sz="1350" dirty="0">
                <a:solidFill>
                  <a:srgbClr val="000000"/>
                </a:solidFill>
                <a:latin typeface="Arial" charset="0"/>
              </a:rPr>
            </a:br>
            <a:r>
              <a:rPr lang="en-US" sz="1350" dirty="0">
                <a:solidFill>
                  <a:srgbClr val="000000"/>
                </a:solidFill>
                <a:latin typeface="Arial" charset="0"/>
              </a:rPr>
              <a:t>pairs)</a:t>
            </a:r>
          </a:p>
        </p:txBody>
      </p:sp>
      <p:sp>
        <p:nvSpPr>
          <p:cNvPr id="44" name="Text Box 31"/>
          <p:cNvSpPr txBox="1">
            <a:spLocks noChangeArrowheads="1"/>
          </p:cNvSpPr>
          <p:nvPr/>
        </p:nvSpPr>
        <p:spPr bwMode="auto">
          <a:xfrm>
            <a:off x="3478907" y="3008889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350" dirty="0">
                <a:solidFill>
                  <a:srgbClr val="000000"/>
                </a:solidFill>
                <a:latin typeface="Arial" charset="0"/>
              </a:rPr>
              <a:t>Chromosomes</a:t>
            </a:r>
            <a:br>
              <a:rPr lang="en-US" sz="1350" dirty="0">
                <a:solidFill>
                  <a:srgbClr val="000000"/>
                </a:solidFill>
                <a:latin typeface="Arial" charset="0"/>
              </a:rPr>
            </a:br>
            <a:r>
              <a:rPr lang="en-US" sz="1350" dirty="0">
                <a:solidFill>
                  <a:srgbClr val="000000"/>
                </a:solidFill>
                <a:latin typeface="Arial" charset="0"/>
              </a:rPr>
              <a:t>(duplicated,</a:t>
            </a:r>
            <a:br>
              <a:rPr lang="en-US" sz="1350" dirty="0">
                <a:solidFill>
                  <a:srgbClr val="000000"/>
                </a:solidFill>
                <a:latin typeface="Arial" charset="0"/>
              </a:rPr>
            </a:br>
            <a:r>
              <a:rPr lang="en-US" sz="1350" dirty="0">
                <a:solidFill>
                  <a:srgbClr val="000000"/>
                </a:solidFill>
                <a:latin typeface="Arial" charset="0"/>
              </a:rPr>
              <a:t>uncondensed)</a:t>
            </a:r>
          </a:p>
        </p:txBody>
      </p:sp>
      <p:sp>
        <p:nvSpPr>
          <p:cNvPr id="45" name="Text Box 31"/>
          <p:cNvSpPr txBox="1">
            <a:spLocks noChangeArrowheads="1"/>
          </p:cNvSpPr>
          <p:nvPr/>
        </p:nvSpPr>
        <p:spPr bwMode="auto">
          <a:xfrm>
            <a:off x="4984327" y="3087370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350" dirty="0">
                <a:solidFill>
                  <a:srgbClr val="000000"/>
                </a:solidFill>
                <a:latin typeface="Arial" charset="0"/>
              </a:rPr>
              <a:t>Early mitotic</a:t>
            </a:r>
            <a:br>
              <a:rPr lang="en-US" sz="1350" dirty="0">
                <a:solidFill>
                  <a:srgbClr val="000000"/>
                </a:solidFill>
                <a:latin typeface="Arial" charset="0"/>
              </a:rPr>
            </a:br>
            <a:r>
              <a:rPr lang="en-US" sz="1350" dirty="0">
                <a:solidFill>
                  <a:srgbClr val="000000"/>
                </a:solidFill>
                <a:latin typeface="Arial" charset="0"/>
              </a:rPr>
              <a:t>spindle</a:t>
            </a:r>
          </a:p>
        </p:txBody>
      </p:sp>
      <p:sp>
        <p:nvSpPr>
          <p:cNvPr id="46" name="Text Box 31"/>
          <p:cNvSpPr txBox="1">
            <a:spLocks noChangeArrowheads="1"/>
          </p:cNvSpPr>
          <p:nvPr/>
        </p:nvSpPr>
        <p:spPr bwMode="auto">
          <a:xfrm>
            <a:off x="6311379" y="3172984"/>
            <a:ext cx="585044" cy="217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350" dirty="0">
                <a:solidFill>
                  <a:srgbClr val="000000"/>
                </a:solidFill>
                <a:latin typeface="Arial" charset="0"/>
              </a:rPr>
              <a:t>Aster</a:t>
            </a:r>
          </a:p>
        </p:txBody>
      </p:sp>
      <p:sp>
        <p:nvSpPr>
          <p:cNvPr id="47" name="Text Box 31"/>
          <p:cNvSpPr txBox="1">
            <a:spLocks noChangeArrowheads="1"/>
          </p:cNvSpPr>
          <p:nvPr/>
        </p:nvSpPr>
        <p:spPr bwMode="auto">
          <a:xfrm>
            <a:off x="6418399" y="3401289"/>
            <a:ext cx="585044" cy="217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350" dirty="0">
                <a:solidFill>
                  <a:srgbClr val="000000"/>
                </a:solidFill>
                <a:latin typeface="Arial" charset="0"/>
              </a:rPr>
              <a:t>Centromere</a:t>
            </a:r>
          </a:p>
        </p:txBody>
      </p:sp>
      <p:sp>
        <p:nvSpPr>
          <p:cNvPr id="48" name="Text Box 31"/>
          <p:cNvSpPr txBox="1">
            <a:spLocks noChangeArrowheads="1"/>
          </p:cNvSpPr>
          <p:nvPr/>
        </p:nvSpPr>
        <p:spPr bwMode="auto">
          <a:xfrm>
            <a:off x="7574219" y="3037435"/>
            <a:ext cx="585044" cy="217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350" dirty="0">
                <a:solidFill>
                  <a:srgbClr val="000000"/>
                </a:solidFill>
                <a:latin typeface="Arial" charset="0"/>
              </a:rPr>
              <a:t>Fragments</a:t>
            </a:r>
            <a:br>
              <a:rPr lang="en-US" sz="1350" dirty="0">
                <a:solidFill>
                  <a:srgbClr val="000000"/>
                </a:solidFill>
                <a:latin typeface="Arial" charset="0"/>
              </a:rPr>
            </a:br>
            <a:r>
              <a:rPr lang="en-US" sz="1350" dirty="0">
                <a:solidFill>
                  <a:srgbClr val="000000"/>
                </a:solidFill>
                <a:latin typeface="Arial" charset="0"/>
              </a:rPr>
              <a:t>of nuclear</a:t>
            </a:r>
            <a:br>
              <a:rPr lang="en-US" sz="1350" dirty="0">
                <a:solidFill>
                  <a:srgbClr val="000000"/>
                </a:solidFill>
                <a:latin typeface="Arial" charset="0"/>
              </a:rPr>
            </a:br>
            <a:r>
              <a:rPr lang="en-US" sz="1350" dirty="0">
                <a:solidFill>
                  <a:srgbClr val="000000"/>
                </a:solidFill>
                <a:latin typeface="Arial" charset="0"/>
              </a:rPr>
              <a:t>envelope</a:t>
            </a:r>
          </a:p>
        </p:txBody>
      </p:sp>
      <p:sp>
        <p:nvSpPr>
          <p:cNvPr id="49" name="Text Box 31"/>
          <p:cNvSpPr txBox="1">
            <a:spLocks noChangeArrowheads="1"/>
          </p:cNvSpPr>
          <p:nvPr/>
        </p:nvSpPr>
        <p:spPr bwMode="auto">
          <a:xfrm>
            <a:off x="9721765" y="3094514"/>
            <a:ext cx="585044" cy="217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r" eaLnBrk="0" hangingPunct="0"/>
            <a:r>
              <a:rPr lang="en-US" sz="1350" dirty="0" err="1">
                <a:solidFill>
                  <a:srgbClr val="000000"/>
                </a:solidFill>
                <a:latin typeface="Arial" charset="0"/>
              </a:rPr>
              <a:t>Nonkinetochore</a:t>
            </a:r>
            <a:br>
              <a:rPr lang="en-US" sz="1350" dirty="0">
                <a:solidFill>
                  <a:srgbClr val="000000"/>
                </a:solidFill>
                <a:latin typeface="Arial" charset="0"/>
              </a:rPr>
            </a:br>
            <a:r>
              <a:rPr lang="en-US" sz="1350" dirty="0">
                <a:solidFill>
                  <a:srgbClr val="000000"/>
                </a:solidFill>
                <a:latin typeface="Arial" charset="0"/>
              </a:rPr>
              <a:t>microtubules</a:t>
            </a:r>
          </a:p>
        </p:txBody>
      </p:sp>
      <p:sp>
        <p:nvSpPr>
          <p:cNvPr id="50" name="Text Box 31"/>
          <p:cNvSpPr txBox="1">
            <a:spLocks noChangeArrowheads="1"/>
          </p:cNvSpPr>
          <p:nvPr/>
        </p:nvSpPr>
        <p:spPr bwMode="auto">
          <a:xfrm>
            <a:off x="9222331" y="6069584"/>
            <a:ext cx="585044" cy="217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350" dirty="0">
                <a:solidFill>
                  <a:srgbClr val="000000"/>
                </a:solidFill>
                <a:latin typeface="Arial" charset="0"/>
              </a:rPr>
              <a:t>Kinetochore</a:t>
            </a:r>
            <a:br>
              <a:rPr lang="en-US" sz="1350" dirty="0">
                <a:solidFill>
                  <a:srgbClr val="000000"/>
                </a:solidFill>
                <a:latin typeface="Arial" charset="0"/>
              </a:rPr>
            </a:br>
            <a:r>
              <a:rPr lang="en-US" sz="1350" dirty="0">
                <a:solidFill>
                  <a:srgbClr val="000000"/>
                </a:solidFill>
                <a:latin typeface="Arial" charset="0"/>
              </a:rPr>
              <a:t>microtubule</a:t>
            </a:r>
          </a:p>
        </p:txBody>
      </p:sp>
      <p:sp>
        <p:nvSpPr>
          <p:cNvPr id="51" name="Text Box 31"/>
          <p:cNvSpPr txBox="1">
            <a:spLocks noChangeArrowheads="1"/>
          </p:cNvSpPr>
          <p:nvPr/>
        </p:nvSpPr>
        <p:spPr bwMode="auto">
          <a:xfrm>
            <a:off x="7845334" y="6098122"/>
            <a:ext cx="585044" cy="217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350" dirty="0">
                <a:solidFill>
                  <a:srgbClr val="000000"/>
                </a:solidFill>
                <a:latin typeface="Arial" charset="0"/>
              </a:rPr>
              <a:t>Kinetochore</a:t>
            </a:r>
          </a:p>
        </p:txBody>
      </p:sp>
      <p:sp>
        <p:nvSpPr>
          <p:cNvPr id="52" name="Text Box 31"/>
          <p:cNvSpPr txBox="1">
            <a:spLocks noChangeArrowheads="1"/>
          </p:cNvSpPr>
          <p:nvPr/>
        </p:nvSpPr>
        <p:spPr bwMode="auto">
          <a:xfrm>
            <a:off x="5127014" y="6076722"/>
            <a:ext cx="585044" cy="217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350" dirty="0">
                <a:solidFill>
                  <a:srgbClr val="000000"/>
                </a:solidFill>
                <a:latin typeface="Arial" charset="0"/>
              </a:rPr>
              <a:t>Two sister chromatids</a:t>
            </a:r>
            <a:br>
              <a:rPr lang="en-US" sz="1350" dirty="0">
                <a:solidFill>
                  <a:srgbClr val="000000"/>
                </a:solidFill>
                <a:latin typeface="Arial" charset="0"/>
              </a:rPr>
            </a:br>
            <a:r>
              <a:rPr lang="en-US" sz="1350" dirty="0">
                <a:solidFill>
                  <a:srgbClr val="000000"/>
                </a:solidFill>
                <a:latin typeface="Arial" charset="0"/>
              </a:rPr>
              <a:t>of one chromosome</a:t>
            </a:r>
          </a:p>
        </p:txBody>
      </p:sp>
      <p:sp>
        <p:nvSpPr>
          <p:cNvPr id="53" name="Text Box 31"/>
          <p:cNvSpPr txBox="1">
            <a:spLocks noChangeArrowheads="1"/>
          </p:cNvSpPr>
          <p:nvPr/>
        </p:nvSpPr>
        <p:spPr bwMode="auto">
          <a:xfrm>
            <a:off x="3785691" y="5976842"/>
            <a:ext cx="585044" cy="217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350" dirty="0">
                <a:solidFill>
                  <a:srgbClr val="000000"/>
                </a:solidFill>
                <a:latin typeface="Arial" charset="0"/>
              </a:rPr>
              <a:t>Plasma</a:t>
            </a:r>
            <a:br>
              <a:rPr lang="en-US" sz="1350" dirty="0">
                <a:solidFill>
                  <a:srgbClr val="000000"/>
                </a:solidFill>
                <a:latin typeface="Arial" charset="0"/>
              </a:rPr>
            </a:br>
            <a:r>
              <a:rPr lang="en-US" sz="1350" dirty="0">
                <a:solidFill>
                  <a:srgbClr val="000000"/>
                </a:solidFill>
                <a:latin typeface="Arial" charset="0"/>
              </a:rPr>
              <a:t>membrane</a:t>
            </a:r>
          </a:p>
        </p:txBody>
      </p:sp>
      <p:sp>
        <p:nvSpPr>
          <p:cNvPr id="54" name="Text Box 31"/>
          <p:cNvSpPr txBox="1">
            <a:spLocks noChangeArrowheads="1"/>
          </p:cNvSpPr>
          <p:nvPr/>
        </p:nvSpPr>
        <p:spPr bwMode="auto">
          <a:xfrm>
            <a:off x="2815372" y="6190996"/>
            <a:ext cx="773345" cy="428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350" dirty="0">
                <a:solidFill>
                  <a:srgbClr val="000000"/>
                </a:solidFill>
                <a:latin typeface="Arial" charset="0"/>
              </a:rPr>
              <a:t>Nuclear</a:t>
            </a:r>
            <a:br>
              <a:rPr lang="en-US" sz="1350" dirty="0">
                <a:solidFill>
                  <a:srgbClr val="000000"/>
                </a:solidFill>
                <a:latin typeface="Arial" charset="0"/>
              </a:rPr>
            </a:br>
            <a:r>
              <a:rPr lang="en-US" sz="1350" dirty="0">
                <a:solidFill>
                  <a:srgbClr val="000000"/>
                </a:solidFill>
                <a:latin typeface="Arial" charset="0"/>
              </a:rPr>
              <a:t>envelope</a:t>
            </a:r>
          </a:p>
        </p:txBody>
      </p:sp>
      <p:sp>
        <p:nvSpPr>
          <p:cNvPr id="55" name="Text Box 31"/>
          <p:cNvSpPr txBox="1">
            <a:spLocks noChangeArrowheads="1"/>
          </p:cNvSpPr>
          <p:nvPr/>
        </p:nvSpPr>
        <p:spPr bwMode="auto">
          <a:xfrm>
            <a:off x="1859323" y="6083859"/>
            <a:ext cx="585044" cy="217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350" dirty="0">
                <a:solidFill>
                  <a:srgbClr val="000000"/>
                </a:solidFill>
                <a:latin typeface="Arial" charset="0"/>
              </a:rPr>
              <a:t>Nucleolus</a:t>
            </a:r>
          </a:p>
        </p:txBody>
      </p:sp>
      <p:sp>
        <p:nvSpPr>
          <p:cNvPr id="56" name="Text Box 31"/>
          <p:cNvSpPr txBox="1">
            <a:spLocks noChangeArrowheads="1"/>
          </p:cNvSpPr>
          <p:nvPr/>
        </p:nvSpPr>
        <p:spPr bwMode="auto">
          <a:xfrm>
            <a:off x="8140329" y="2666438"/>
            <a:ext cx="114622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dirty="0" err="1">
                <a:solidFill>
                  <a:srgbClr val="FFFFFF"/>
                </a:solidFill>
                <a:latin typeface="Arial" charset="0"/>
              </a:rPr>
              <a:t>Prometaphase</a:t>
            </a:r>
            <a:endParaRPr lang="en-US" sz="1700" dirty="0">
              <a:solidFill>
                <a:srgbClr val="FFFFFF"/>
              </a:solidFill>
              <a:latin typeface="Arial" charset="0"/>
            </a:endParaRPr>
          </a:p>
        </p:txBody>
      </p:sp>
      <p:grpSp>
        <p:nvGrpSpPr>
          <p:cNvPr id="57" name="Group 56"/>
          <p:cNvGrpSpPr/>
          <p:nvPr/>
        </p:nvGrpSpPr>
        <p:grpSpPr>
          <a:xfrm rot="16200000">
            <a:off x="9759947" y="2211809"/>
            <a:ext cx="678166" cy="100541"/>
            <a:chOff x="8276167" y="4567767"/>
            <a:chExt cx="509058" cy="100541"/>
          </a:xfrm>
        </p:grpSpPr>
        <p:cxnSp>
          <p:nvCxnSpPr>
            <p:cNvPr id="58" name="Straight Connector 57"/>
            <p:cNvCxnSpPr/>
            <p:nvPr/>
          </p:nvCxnSpPr>
          <p:spPr bwMode="auto">
            <a:xfrm>
              <a:off x="8276167" y="4618038"/>
              <a:ext cx="50905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9" name="Straight Connector 58"/>
            <p:cNvCxnSpPr/>
            <p:nvPr/>
          </p:nvCxnSpPr>
          <p:spPr bwMode="auto">
            <a:xfrm>
              <a:off x="8277437" y="4567767"/>
              <a:ext cx="0" cy="10054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0" name="Straight Connector 59"/>
            <p:cNvCxnSpPr/>
            <p:nvPr/>
          </p:nvCxnSpPr>
          <p:spPr bwMode="auto">
            <a:xfrm>
              <a:off x="8784167" y="4567767"/>
              <a:ext cx="0" cy="10054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61" name="Text Box 31"/>
          <p:cNvSpPr txBox="1">
            <a:spLocks noChangeArrowheads="1"/>
          </p:cNvSpPr>
          <p:nvPr/>
        </p:nvSpPr>
        <p:spPr bwMode="auto">
          <a:xfrm rot="16200000">
            <a:off x="9909797" y="2104266"/>
            <a:ext cx="652513" cy="23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</a:pPr>
            <a:r>
              <a:rPr lang="en-US" sz="1300" dirty="0">
                <a:solidFill>
                  <a:srgbClr val="000000"/>
                </a:solidFill>
                <a:latin typeface="Arial" charset="0"/>
              </a:rPr>
              <a:t>10 </a:t>
            </a:r>
            <a:r>
              <a:rPr lang="en-US" sz="1300" dirty="0" err="1">
                <a:solidFill>
                  <a:srgbClr val="000000"/>
                </a:solidFill>
                <a:latin typeface="Arial" charset="0"/>
              </a:rPr>
              <a:t>μm</a:t>
            </a:r>
            <a:endParaRPr lang="en-US" sz="13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3" name="Text Box 31"/>
          <p:cNvSpPr txBox="1">
            <a:spLocks noChangeArrowheads="1"/>
          </p:cNvSpPr>
          <p:nvPr/>
        </p:nvSpPr>
        <p:spPr bwMode="auto">
          <a:xfrm>
            <a:off x="5561250" y="2659304"/>
            <a:ext cx="114622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dirty="0">
                <a:solidFill>
                  <a:srgbClr val="FFFFFF"/>
                </a:solidFill>
                <a:latin typeface="Arial" charset="0"/>
              </a:rPr>
              <a:t>Prophase</a:t>
            </a:r>
          </a:p>
        </p:txBody>
      </p:sp>
    </p:spTree>
    <p:extLst>
      <p:ext uri="{BB962C8B-B14F-4D97-AF65-F5344CB8AC3E}">
        <p14:creationId xmlns:p14="http://schemas.microsoft.com/office/powerpoint/2010/main" val="16518804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_07bMitosisAnimalCell-U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2704" y="299115"/>
            <a:ext cx="8546592" cy="6333744"/>
          </a:xfrm>
          <a:prstGeom prst="rect">
            <a:avLst/>
          </a:prstGeom>
        </p:spPr>
      </p:pic>
      <p:sp>
        <p:nvSpPr>
          <p:cNvPr id="5" name="Text Box 31"/>
          <p:cNvSpPr txBox="1">
            <a:spLocks noChangeArrowheads="1"/>
          </p:cNvSpPr>
          <p:nvPr/>
        </p:nvSpPr>
        <p:spPr bwMode="auto">
          <a:xfrm>
            <a:off x="5671288" y="2697752"/>
            <a:ext cx="114622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dirty="0">
                <a:solidFill>
                  <a:srgbClr val="FFFFFF"/>
                </a:solidFill>
                <a:latin typeface="Arial" charset="0"/>
              </a:rPr>
              <a:t>Anaphase</a:t>
            </a:r>
          </a:p>
        </p:txBody>
      </p:sp>
      <p:sp>
        <p:nvSpPr>
          <p:cNvPr id="6" name="Text Box 31"/>
          <p:cNvSpPr txBox="1">
            <a:spLocks noChangeArrowheads="1"/>
          </p:cNvSpPr>
          <p:nvPr/>
        </p:nvSpPr>
        <p:spPr bwMode="auto">
          <a:xfrm>
            <a:off x="2715638" y="2697752"/>
            <a:ext cx="114622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dirty="0">
                <a:solidFill>
                  <a:srgbClr val="FFFFFF"/>
                </a:solidFill>
                <a:latin typeface="Arial" charset="0"/>
              </a:rPr>
              <a:t>Metaphase</a:t>
            </a:r>
          </a:p>
        </p:txBody>
      </p:sp>
      <p:sp>
        <p:nvSpPr>
          <p:cNvPr id="7" name="Text Box 31"/>
          <p:cNvSpPr txBox="1">
            <a:spLocks noChangeArrowheads="1"/>
          </p:cNvSpPr>
          <p:nvPr/>
        </p:nvSpPr>
        <p:spPr bwMode="auto">
          <a:xfrm>
            <a:off x="7657246" y="2714232"/>
            <a:ext cx="114622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550" dirty="0" err="1">
                <a:solidFill>
                  <a:srgbClr val="FFFFFF"/>
                </a:solidFill>
                <a:latin typeface="Arial" charset="0"/>
              </a:rPr>
              <a:t>Telophase</a:t>
            </a:r>
            <a:r>
              <a:rPr lang="en-US" sz="1550" dirty="0">
                <a:solidFill>
                  <a:srgbClr val="FFFFFF"/>
                </a:solidFill>
                <a:latin typeface="Arial" charset="0"/>
              </a:rPr>
              <a:t> and Cytokinesis</a:t>
            </a:r>
          </a:p>
        </p:txBody>
      </p:sp>
      <p:grpSp>
        <p:nvGrpSpPr>
          <p:cNvPr id="8" name="Group 7"/>
          <p:cNvGrpSpPr/>
          <p:nvPr/>
        </p:nvGrpSpPr>
        <p:grpSpPr>
          <a:xfrm rot="16200000">
            <a:off x="9748077" y="2247764"/>
            <a:ext cx="678166" cy="100541"/>
            <a:chOff x="8276167" y="4567767"/>
            <a:chExt cx="509058" cy="100541"/>
          </a:xfrm>
        </p:grpSpPr>
        <p:cxnSp>
          <p:nvCxnSpPr>
            <p:cNvPr id="9" name="Straight Connector 8"/>
            <p:cNvCxnSpPr/>
            <p:nvPr/>
          </p:nvCxnSpPr>
          <p:spPr bwMode="auto">
            <a:xfrm>
              <a:off x="8276167" y="4618038"/>
              <a:ext cx="50905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8277437" y="4567767"/>
              <a:ext cx="0" cy="10054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" name="Straight Connector 10"/>
            <p:cNvCxnSpPr/>
            <p:nvPr/>
          </p:nvCxnSpPr>
          <p:spPr bwMode="auto">
            <a:xfrm>
              <a:off x="8784167" y="4567767"/>
              <a:ext cx="0" cy="10054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2" name="Text Box 31"/>
          <p:cNvSpPr txBox="1">
            <a:spLocks noChangeArrowheads="1"/>
          </p:cNvSpPr>
          <p:nvPr/>
        </p:nvSpPr>
        <p:spPr bwMode="auto">
          <a:xfrm rot="16200000">
            <a:off x="9897927" y="2140221"/>
            <a:ext cx="652513" cy="23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</a:pPr>
            <a:r>
              <a:rPr lang="en-US" sz="1300" dirty="0">
                <a:solidFill>
                  <a:srgbClr val="000000"/>
                </a:solidFill>
                <a:latin typeface="Arial" charset="0"/>
              </a:rPr>
              <a:t>10 </a:t>
            </a:r>
            <a:r>
              <a:rPr lang="en-US" sz="1300" dirty="0" err="1">
                <a:solidFill>
                  <a:srgbClr val="000000"/>
                </a:solidFill>
                <a:latin typeface="Arial"/>
                <a:ea typeface="Lucida Grande"/>
                <a:cs typeface="Arial"/>
              </a:rPr>
              <a:t>μ</a:t>
            </a:r>
            <a:r>
              <a:rPr lang="en-US" sz="1300" dirty="0" err="1">
                <a:solidFill>
                  <a:srgbClr val="000000"/>
                </a:solidFill>
                <a:latin typeface="Arial" charset="0"/>
              </a:rPr>
              <a:t>m</a:t>
            </a:r>
            <a:endParaRPr lang="en-US" sz="1300" dirty="0">
              <a:solidFill>
                <a:srgbClr val="000000"/>
              </a:solidFill>
              <a:latin typeface="Arial" charset="0"/>
            </a:endParaRPr>
          </a:p>
        </p:txBody>
      </p:sp>
      <p:cxnSp>
        <p:nvCxnSpPr>
          <p:cNvPr id="4" name="Straight Connector 3"/>
          <p:cNvCxnSpPr/>
          <p:nvPr/>
        </p:nvCxnSpPr>
        <p:spPr bwMode="auto">
          <a:xfrm flipH="1" flipV="1">
            <a:off x="1976944" y="4999144"/>
            <a:ext cx="62941" cy="109020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Connector 14"/>
          <p:cNvCxnSpPr/>
          <p:nvPr/>
        </p:nvCxnSpPr>
        <p:spPr bwMode="auto">
          <a:xfrm>
            <a:off x="4178128" y="3511360"/>
            <a:ext cx="327013" cy="111408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/>
          <p:nvPr/>
        </p:nvCxnSpPr>
        <p:spPr bwMode="auto">
          <a:xfrm flipH="1" flipV="1">
            <a:off x="3478473" y="5705311"/>
            <a:ext cx="167309" cy="46768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/>
          <p:nvPr/>
        </p:nvCxnSpPr>
        <p:spPr bwMode="auto">
          <a:xfrm flipH="1">
            <a:off x="4858771" y="4328864"/>
            <a:ext cx="357433" cy="136504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Connector 20"/>
          <p:cNvCxnSpPr/>
          <p:nvPr/>
        </p:nvCxnSpPr>
        <p:spPr bwMode="auto">
          <a:xfrm flipV="1">
            <a:off x="4854968" y="4956249"/>
            <a:ext cx="456297" cy="73385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Connector 22"/>
          <p:cNvCxnSpPr/>
          <p:nvPr/>
        </p:nvCxnSpPr>
        <p:spPr bwMode="auto">
          <a:xfrm>
            <a:off x="8014824" y="3541778"/>
            <a:ext cx="292790" cy="131180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Connector 24"/>
          <p:cNvCxnSpPr/>
          <p:nvPr/>
        </p:nvCxnSpPr>
        <p:spPr bwMode="auto">
          <a:xfrm flipV="1">
            <a:off x="9140356" y="3495046"/>
            <a:ext cx="423768" cy="62849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Connector 26"/>
          <p:cNvCxnSpPr/>
          <p:nvPr/>
        </p:nvCxnSpPr>
        <p:spPr bwMode="auto">
          <a:xfrm flipH="1">
            <a:off x="8147910" y="5503788"/>
            <a:ext cx="288988" cy="50571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/>
          <p:nvPr/>
        </p:nvCxnSpPr>
        <p:spPr bwMode="auto">
          <a:xfrm flipV="1">
            <a:off x="8144109" y="5728126"/>
            <a:ext cx="539951" cy="27757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" name="Text Box 31"/>
          <p:cNvSpPr txBox="1">
            <a:spLocks noChangeArrowheads="1"/>
          </p:cNvSpPr>
          <p:nvPr/>
        </p:nvSpPr>
        <p:spPr bwMode="auto">
          <a:xfrm>
            <a:off x="7610463" y="3135495"/>
            <a:ext cx="815027" cy="410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350" dirty="0">
                <a:solidFill>
                  <a:srgbClr val="000000"/>
                </a:solidFill>
                <a:latin typeface="Arial" charset="0"/>
              </a:rPr>
              <a:t>Cleavage</a:t>
            </a:r>
            <a:br>
              <a:rPr lang="en-US" sz="1350" dirty="0">
                <a:solidFill>
                  <a:srgbClr val="000000"/>
                </a:solidFill>
                <a:latin typeface="Arial" charset="0"/>
              </a:rPr>
            </a:br>
            <a:r>
              <a:rPr lang="en-US" sz="1350" dirty="0">
                <a:solidFill>
                  <a:srgbClr val="000000"/>
                </a:solidFill>
                <a:latin typeface="Arial" charset="0"/>
              </a:rPr>
              <a:t>furrow</a:t>
            </a:r>
          </a:p>
        </p:txBody>
      </p:sp>
      <p:sp>
        <p:nvSpPr>
          <p:cNvPr id="33" name="Text Box 31"/>
          <p:cNvSpPr txBox="1">
            <a:spLocks noChangeArrowheads="1"/>
          </p:cNvSpPr>
          <p:nvPr/>
        </p:nvSpPr>
        <p:spPr bwMode="auto">
          <a:xfrm>
            <a:off x="9397627" y="3086064"/>
            <a:ext cx="815027" cy="410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350" dirty="0">
                <a:solidFill>
                  <a:srgbClr val="000000"/>
                </a:solidFill>
                <a:latin typeface="Arial" charset="0"/>
              </a:rPr>
              <a:t>Nucleolus</a:t>
            </a:r>
            <a:br>
              <a:rPr lang="en-US" sz="1350" dirty="0">
                <a:solidFill>
                  <a:srgbClr val="000000"/>
                </a:solidFill>
                <a:latin typeface="Arial" charset="0"/>
              </a:rPr>
            </a:br>
            <a:r>
              <a:rPr lang="en-US" sz="1350" dirty="0">
                <a:solidFill>
                  <a:srgbClr val="000000"/>
                </a:solidFill>
                <a:latin typeface="Arial" charset="0"/>
              </a:rPr>
              <a:t>forming</a:t>
            </a:r>
          </a:p>
        </p:txBody>
      </p:sp>
      <p:sp>
        <p:nvSpPr>
          <p:cNvPr id="34" name="Text Box 31"/>
          <p:cNvSpPr txBox="1">
            <a:spLocks noChangeArrowheads="1"/>
          </p:cNvSpPr>
          <p:nvPr/>
        </p:nvSpPr>
        <p:spPr bwMode="auto">
          <a:xfrm>
            <a:off x="7629478" y="5987252"/>
            <a:ext cx="811225" cy="619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350" dirty="0">
                <a:solidFill>
                  <a:srgbClr val="000000"/>
                </a:solidFill>
                <a:latin typeface="Arial" charset="0"/>
              </a:rPr>
              <a:t>Nuclear</a:t>
            </a:r>
            <a:br>
              <a:rPr lang="en-US" sz="1350" dirty="0">
                <a:solidFill>
                  <a:srgbClr val="000000"/>
                </a:solidFill>
                <a:latin typeface="Arial" charset="0"/>
              </a:rPr>
            </a:br>
            <a:r>
              <a:rPr lang="en-US" sz="1350" dirty="0">
                <a:solidFill>
                  <a:srgbClr val="000000"/>
                </a:solidFill>
                <a:latin typeface="Arial" charset="0"/>
              </a:rPr>
              <a:t>envelope</a:t>
            </a:r>
            <a:br>
              <a:rPr lang="en-US" sz="1350" dirty="0">
                <a:solidFill>
                  <a:srgbClr val="000000"/>
                </a:solidFill>
                <a:latin typeface="Arial" charset="0"/>
              </a:rPr>
            </a:br>
            <a:r>
              <a:rPr lang="en-US" sz="1350" dirty="0">
                <a:solidFill>
                  <a:srgbClr val="000000"/>
                </a:solidFill>
                <a:latin typeface="Arial" charset="0"/>
              </a:rPr>
              <a:t>forming</a:t>
            </a:r>
          </a:p>
        </p:txBody>
      </p:sp>
      <p:sp>
        <p:nvSpPr>
          <p:cNvPr id="35" name="Text Box 31"/>
          <p:cNvSpPr txBox="1">
            <a:spLocks noChangeArrowheads="1"/>
          </p:cNvSpPr>
          <p:nvPr/>
        </p:nvSpPr>
        <p:spPr bwMode="auto">
          <a:xfrm>
            <a:off x="4538068" y="5675463"/>
            <a:ext cx="1244706" cy="410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350" dirty="0">
                <a:solidFill>
                  <a:srgbClr val="000000"/>
                </a:solidFill>
                <a:latin typeface="Arial" charset="0"/>
              </a:rPr>
              <a:t>Daughter</a:t>
            </a:r>
            <a:br>
              <a:rPr lang="en-US" sz="1350" dirty="0">
                <a:solidFill>
                  <a:srgbClr val="000000"/>
                </a:solidFill>
                <a:latin typeface="Arial" charset="0"/>
              </a:rPr>
            </a:br>
            <a:r>
              <a:rPr lang="en-US" sz="1350" dirty="0">
                <a:solidFill>
                  <a:srgbClr val="000000"/>
                </a:solidFill>
                <a:latin typeface="Arial" charset="0"/>
              </a:rPr>
              <a:t>chromosomes</a:t>
            </a:r>
          </a:p>
        </p:txBody>
      </p:sp>
      <p:sp>
        <p:nvSpPr>
          <p:cNvPr id="36" name="Text Box 31"/>
          <p:cNvSpPr txBox="1">
            <a:spLocks noChangeArrowheads="1"/>
          </p:cNvSpPr>
          <p:nvPr/>
        </p:nvSpPr>
        <p:spPr bwMode="auto">
          <a:xfrm>
            <a:off x="3614067" y="6165968"/>
            <a:ext cx="1244706" cy="410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350" dirty="0">
                <a:solidFill>
                  <a:srgbClr val="000000"/>
                </a:solidFill>
                <a:latin typeface="Arial" charset="0"/>
              </a:rPr>
              <a:t>Centrosome at</a:t>
            </a:r>
            <a:br>
              <a:rPr lang="en-US" sz="1350" dirty="0">
                <a:solidFill>
                  <a:srgbClr val="000000"/>
                </a:solidFill>
                <a:latin typeface="Arial" charset="0"/>
              </a:rPr>
            </a:br>
            <a:r>
              <a:rPr lang="en-US" sz="1350" dirty="0">
                <a:solidFill>
                  <a:srgbClr val="000000"/>
                </a:solidFill>
                <a:latin typeface="Arial" charset="0"/>
              </a:rPr>
              <a:t>one spindle pole</a:t>
            </a:r>
          </a:p>
        </p:txBody>
      </p:sp>
      <p:sp>
        <p:nvSpPr>
          <p:cNvPr id="37" name="Text Box 31"/>
          <p:cNvSpPr txBox="1">
            <a:spLocks noChangeArrowheads="1"/>
          </p:cNvSpPr>
          <p:nvPr/>
        </p:nvSpPr>
        <p:spPr bwMode="auto">
          <a:xfrm>
            <a:off x="3150166" y="3112685"/>
            <a:ext cx="1244706" cy="410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r" eaLnBrk="0" hangingPunct="0"/>
            <a:r>
              <a:rPr lang="en-US" sz="1350" dirty="0">
                <a:solidFill>
                  <a:srgbClr val="000000"/>
                </a:solidFill>
                <a:latin typeface="Arial" charset="0"/>
              </a:rPr>
              <a:t>Metaphase</a:t>
            </a:r>
            <a:br>
              <a:rPr lang="en-US" sz="1350" dirty="0">
                <a:solidFill>
                  <a:srgbClr val="000000"/>
                </a:solidFill>
                <a:latin typeface="Arial" charset="0"/>
              </a:rPr>
            </a:br>
            <a:r>
              <a:rPr lang="en-US" sz="1350" dirty="0">
                <a:solidFill>
                  <a:srgbClr val="000000"/>
                </a:solidFill>
                <a:latin typeface="Arial" charset="0"/>
              </a:rPr>
              <a:t>plate</a:t>
            </a:r>
          </a:p>
        </p:txBody>
      </p:sp>
      <p:sp>
        <p:nvSpPr>
          <p:cNvPr id="38" name="Text Box 31"/>
          <p:cNvSpPr txBox="1">
            <a:spLocks noChangeArrowheads="1"/>
          </p:cNvSpPr>
          <p:nvPr/>
        </p:nvSpPr>
        <p:spPr bwMode="auto">
          <a:xfrm>
            <a:off x="1887744" y="6086121"/>
            <a:ext cx="723764" cy="181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350" dirty="0">
                <a:solidFill>
                  <a:srgbClr val="000000"/>
                </a:solidFill>
                <a:latin typeface="Arial" charset="0"/>
              </a:rPr>
              <a:t>Spindle</a:t>
            </a:r>
          </a:p>
        </p:txBody>
      </p:sp>
      <p:sp>
        <p:nvSpPr>
          <p:cNvPr id="9216" name="Left Brace 9215"/>
          <p:cNvSpPr/>
          <p:nvPr/>
        </p:nvSpPr>
        <p:spPr bwMode="auto">
          <a:xfrm rot="21224467">
            <a:off x="1954379" y="3744196"/>
            <a:ext cx="129610" cy="2207126"/>
          </a:xfrm>
          <a:prstGeom prst="leftBrace">
            <a:avLst>
              <a:gd name="adj1" fmla="val 33746"/>
              <a:gd name="adj2" fmla="val 56578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 eaLnBrk="0" hangingPunct="0"/>
            <a:endParaRPr lang="en-US" b="1">
              <a:solidFill>
                <a:srgbClr val="000000"/>
              </a:solidFill>
              <a:latin typeface="Times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5577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>
            <a:normAutofit/>
          </a:bodyPr>
          <a:lstStyle/>
          <a:p>
            <a:r>
              <a:rPr lang="en-US" sz="3600" dirty="0"/>
              <a:t>The Mitotic Spindle: </a:t>
            </a:r>
            <a:r>
              <a:rPr lang="en-US" sz="3600" i="1" dirty="0"/>
              <a:t>A Closer Look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A4CA679-3546-4E14-8FB8-F57168C37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4D16E90-7C64-4C04-A50A-B866A1A92B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BE4DD59-5AA2-46C6-B6A8-9B4C62D198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60CE81C-67DC-489E-BFFB-877C80B854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3" y="2180496"/>
            <a:ext cx="5404639" cy="4045683"/>
          </a:xfrm>
          <a:prstGeom prst="rect">
            <a:avLst/>
          </a:prstGeom>
          <a:solidFill>
            <a:srgbClr val="FFFFFF">
              <a:alpha val="80000"/>
            </a:srgbClr>
          </a:solidFill>
          <a:ln w="38100">
            <a:solidFill>
              <a:srgbClr val="4653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7" descr="A screenshot of a cell phone&#10;&#10;Description automatically generated">
            <a:extLst>
              <a:ext uri="{FF2B5EF4-FFF2-40B4-BE49-F238E27FC236}">
                <a16:creationId xmlns:a16="http://schemas.microsoft.com/office/drawing/2014/main" id="{5863704E-26ED-FB47-8F8C-2170F7C7BF4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 b="7399"/>
          <a:stretch/>
        </p:blipFill>
        <p:spPr bwMode="auto">
          <a:xfrm>
            <a:off x="611392" y="2347105"/>
            <a:ext cx="5074920" cy="3712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40830" y="2340864"/>
            <a:ext cx="5269977" cy="3634486"/>
          </a:xfrm>
        </p:spPr>
        <p:txBody>
          <a:bodyPr>
            <a:normAutofit/>
          </a:bodyPr>
          <a:lstStyle/>
          <a:p>
            <a:r>
              <a:rPr lang="en-US"/>
              <a:t>a structure made of microtubules that controls chromosome movement during mitosis</a:t>
            </a:r>
          </a:p>
          <a:p>
            <a:r>
              <a:rPr lang="en-US"/>
              <a:t>In animal cells, assembly of spindle microtubules begins in the </a:t>
            </a:r>
            <a:r>
              <a:rPr lang="en-US" b="1"/>
              <a:t>centrosom</a:t>
            </a:r>
            <a:r>
              <a:rPr lang="en-US"/>
              <a:t>e, the microtubule organizing center</a:t>
            </a:r>
          </a:p>
          <a:p>
            <a:r>
              <a:rPr lang="en-US"/>
              <a:t>The centrosome replicates during interphase, forming two centrosomes that migrate to opposite ends of the cell during prophase and prometaphase</a:t>
            </a:r>
          </a:p>
        </p:txBody>
      </p:sp>
    </p:spTree>
    <p:extLst>
      <p:ext uri="{BB962C8B-B14F-4D97-AF65-F5344CB8AC3E}">
        <p14:creationId xmlns:p14="http://schemas.microsoft.com/office/powerpoint/2010/main" val="26497014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>
            <a:normAutofit/>
          </a:bodyPr>
          <a:lstStyle/>
          <a:p>
            <a:r>
              <a:rPr lang="en-US" sz="4000"/>
              <a:t>Cytokinesis:</a:t>
            </a:r>
            <a:endParaRPr lang="en-US" sz="4000" i="1"/>
          </a:p>
        </p:txBody>
      </p:sp>
      <p:pic>
        <p:nvPicPr>
          <p:cNvPr id="4" name="Picture 23">
            <a:extLst>
              <a:ext uri="{FF2B5EF4-FFF2-40B4-BE49-F238E27FC236}">
                <a16:creationId xmlns:a16="http://schemas.microsoft.com/office/drawing/2014/main" id="{FAE495FA-D899-7541-B799-2BA36ADF60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9182" y="2112135"/>
            <a:ext cx="3166038" cy="4278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6" descr="A close up of a logo&#10;&#10;Description automatically generated">
            <a:extLst>
              <a:ext uri="{FF2B5EF4-FFF2-40B4-BE49-F238E27FC236}">
                <a16:creationId xmlns:a16="http://schemas.microsoft.com/office/drawing/2014/main" id="{83150E1D-6058-914D-B9A5-263CC5C97E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28926" y="2112135"/>
            <a:ext cx="3240910" cy="4278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40080" y="2112135"/>
            <a:ext cx="3928533" cy="4278429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In animal cells, cytokinesis occurs by a process known as </a:t>
            </a:r>
            <a:r>
              <a:rPr lang="en-US" b="1" dirty="0"/>
              <a:t>cleavage</a:t>
            </a:r>
            <a:r>
              <a:rPr lang="en-US" dirty="0"/>
              <a:t>, forming a </a:t>
            </a:r>
            <a:r>
              <a:rPr lang="en-US" b="1" dirty="0"/>
              <a:t>cleavage furrow</a:t>
            </a:r>
          </a:p>
          <a:p>
            <a:pPr algn="just"/>
            <a:r>
              <a:rPr lang="en-US" dirty="0"/>
              <a:t>In plant cells, a </a:t>
            </a:r>
            <a:r>
              <a:rPr lang="en-US" b="1" dirty="0"/>
              <a:t>cell plate</a:t>
            </a:r>
            <a:r>
              <a:rPr lang="en-US" dirty="0"/>
              <a:t> forms during cytokinesis</a:t>
            </a:r>
          </a:p>
        </p:txBody>
      </p:sp>
    </p:spTree>
    <p:extLst>
      <p:ext uri="{BB962C8B-B14F-4D97-AF65-F5344CB8AC3E}">
        <p14:creationId xmlns:p14="http://schemas.microsoft.com/office/powerpoint/2010/main" val="25965468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50">
            <a:extLst>
              <a:ext uri="{FF2B5EF4-FFF2-40B4-BE49-F238E27FC236}">
                <a16:creationId xmlns:a16="http://schemas.microsoft.com/office/drawing/2014/main" id="{DD651B61-325E-4E73-8445-38B0DE8AAA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9" name="Rectangle 52">
            <a:extLst>
              <a:ext uri="{FF2B5EF4-FFF2-40B4-BE49-F238E27FC236}">
                <a16:creationId xmlns:a16="http://schemas.microsoft.com/office/drawing/2014/main" id="{B42E5253-D3AC-4AC2-B766-8B34F13C2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0" name="Rectangle 54">
            <a:extLst>
              <a:ext uri="{FF2B5EF4-FFF2-40B4-BE49-F238E27FC236}">
                <a16:creationId xmlns:a16="http://schemas.microsoft.com/office/drawing/2014/main" id="{10AE8D57-436A-4073-9A75-15BB5949F8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E2852671-8EB6-4EAF-8AF8-65CF3FD664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59" name="Rectangle 58">
            <a:extLst>
              <a:ext uri="{FF2B5EF4-FFF2-40B4-BE49-F238E27FC236}">
                <a16:creationId xmlns:a16="http://schemas.microsoft.com/office/drawing/2014/main" id="{7C427EA3-1645-4B27-A5C2-55E8E24C66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885CDBF6-7B87-4A58-92CA-E887CA36AF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6BFF2B2E-1CF1-403F-BB44-3F9C3E7F67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9D8B4D3C-0DE0-43B9-B032-32B536B96D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7" name="Picture 16" descr="A screenshot of a cell phone&#10;&#10;Description automatically generated">
            <a:extLst>
              <a:ext uri="{FF2B5EF4-FFF2-40B4-BE49-F238E27FC236}">
                <a16:creationId xmlns:a16="http://schemas.microsoft.com/office/drawing/2014/main" id="{E546E757-EAED-7D41-BC22-820DE17696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0598" y="571936"/>
            <a:ext cx="5834721" cy="6240344"/>
          </a:xfrm>
          <a:prstGeom prst="rect">
            <a:avLst/>
          </a:prstGeom>
        </p:spPr>
      </p:pic>
      <p:sp>
        <p:nvSpPr>
          <p:cNvPr id="67" name="Rectangle 66">
            <a:extLst>
              <a:ext uri="{FF2B5EF4-FFF2-40B4-BE49-F238E27FC236}">
                <a16:creationId xmlns:a16="http://schemas.microsoft.com/office/drawing/2014/main" id="{707788D3-E467-4E25-A5E9-FD41795BD5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601200"/>
            <a:ext cx="3703320" cy="5789365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6" name="Title 45">
            <a:extLst>
              <a:ext uri="{FF2B5EF4-FFF2-40B4-BE49-F238E27FC236}">
                <a16:creationId xmlns:a16="http://schemas.microsoft.com/office/drawing/2014/main" id="{F0BD6521-3E8A-4942-9906-0D9BF0C76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6275" y="1419225"/>
            <a:ext cx="3081576" cy="208586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600" dirty="0">
                <a:solidFill>
                  <a:srgbClr val="FFFFFF"/>
                </a:solidFill>
              </a:rPr>
              <a:t>Mitosis in a plant cell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10C15FB-CABA-6E43-9263-61FC47A86640}"/>
              </a:ext>
            </a:extLst>
          </p:cNvPr>
          <p:cNvSpPr/>
          <p:nvPr/>
        </p:nvSpPr>
        <p:spPr>
          <a:xfrm>
            <a:off x="8296275" y="6433430"/>
            <a:ext cx="29981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https://youtu.be/2aVnN4RePyI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5722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A43B05A4-157F-403C-939A-ED1B6A0A02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1507414"/>
            <a:ext cx="5120255" cy="1506719"/>
          </a:xfrm>
        </p:spPr>
        <p:txBody>
          <a:bodyPr anchor="t">
            <a:norm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Binary Fission in Bacteria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8CCE107-A70B-4916-9A0B-751C70B9B5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3642"/>
            <a:ext cx="11298933" cy="512708"/>
          </a:xfrm>
          <a:prstGeom prst="rect">
            <a:avLst/>
          </a:prstGeom>
          <a:solidFill>
            <a:srgbClr val="969FA7">
              <a:alpha val="7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A925BC7-7CC5-4A0C-9B3D-8829EBF281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V="1">
            <a:off x="4244340" y="3329711"/>
            <a:ext cx="3703320" cy="5872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41743" y="1507415"/>
            <a:ext cx="5244998" cy="3903331"/>
          </a:xfrm>
          <a:ln w="57150">
            <a:noFill/>
          </a:ln>
        </p:spPr>
        <p:txBody>
          <a:bodyPr anchor="t">
            <a:normAutofit/>
          </a:bodyPr>
          <a:lstStyle/>
          <a:p>
            <a:pPr algn="just"/>
            <a:r>
              <a:rPr lang="en-US" sz="2000" dirty="0"/>
              <a:t>Prokaryotes (bacteria and archaea) reproduce by a type of cell division called </a:t>
            </a:r>
            <a:r>
              <a:rPr lang="en-US" sz="2000" b="1" dirty="0"/>
              <a:t>binary fission</a:t>
            </a:r>
          </a:p>
          <a:p>
            <a:pPr algn="just"/>
            <a:r>
              <a:rPr lang="en-US" sz="2000" dirty="0"/>
              <a:t>In binary fission, the chromosome replicates (beginning at the </a:t>
            </a:r>
            <a:r>
              <a:rPr lang="en-US" sz="2000" b="1" dirty="0"/>
              <a:t>origin of replication</a:t>
            </a:r>
            <a:r>
              <a:rPr lang="en-US" sz="2000" dirty="0"/>
              <a:t>), and the two daughter chromosomes actively move apart</a:t>
            </a:r>
          </a:p>
          <a:p>
            <a:pPr algn="just"/>
            <a:r>
              <a:rPr lang="en-US" sz="2000" dirty="0"/>
              <a:t>The plasma membrane pinches inward, dividing the cell into two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E67D916-28C7-4965-BA3C-287FB85797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5878019"/>
            <a:ext cx="11298933" cy="512708"/>
          </a:xfrm>
          <a:prstGeom prst="rect">
            <a:avLst/>
          </a:prstGeom>
          <a:solidFill>
            <a:srgbClr val="969FA7">
              <a:alpha val="7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22827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8" name="Rectangle 77">
            <a:extLst>
              <a:ext uri="{FF2B5EF4-FFF2-40B4-BE49-F238E27FC236}">
                <a16:creationId xmlns:a16="http://schemas.microsoft.com/office/drawing/2014/main" id="{F92989FB-1024-49B7-BDF1-B3CE27D486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46534" y="1037967"/>
            <a:ext cx="3448133" cy="4709131"/>
          </a:xfrm>
        </p:spPr>
        <p:txBody>
          <a:bodyPr anchor="ctr">
            <a:normAutofit/>
          </a:bodyPr>
          <a:lstStyle/>
          <a:p>
            <a:pPr algn="ctr"/>
            <a:r>
              <a:rPr lang="en-US" sz="3600" dirty="0"/>
              <a:t>The Key Roles of Cell Division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2987D6F4-EC95-4EF1-A8AD-4B70386CEE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F5F792DF-9D0A-4DB6-9A9E-7312F5A7E8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749808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7886701" y="5183188"/>
            <a:ext cx="16287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endParaRPr lang="en-US" sz="1800" dirty="0"/>
          </a:p>
        </p:txBody>
      </p:sp>
      <p:graphicFrame>
        <p:nvGraphicFramePr>
          <p:cNvPr id="4102" name="Rectangle 3">
            <a:extLst>
              <a:ext uri="{FF2B5EF4-FFF2-40B4-BE49-F238E27FC236}">
                <a16:creationId xmlns:a16="http://schemas.microsoft.com/office/drawing/2014/main" id="{EE8C669D-7DBC-4CD5-8FF4-8F2351A8EB0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5061290"/>
              </p:ext>
            </p:extLst>
          </p:nvPr>
        </p:nvGraphicFramePr>
        <p:xfrm>
          <a:off x="4241830" y="762001"/>
          <a:ext cx="7368978" cy="586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282652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_12BinaryFission_1-U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168" y="136338"/>
            <a:ext cx="6455664" cy="6437376"/>
          </a:xfrm>
          <a:prstGeom prst="rect">
            <a:avLst/>
          </a:prstGeom>
        </p:spPr>
      </p:pic>
      <p:sp>
        <p:nvSpPr>
          <p:cNvPr id="138" name="Text Box 31"/>
          <p:cNvSpPr txBox="1">
            <a:spLocks noChangeArrowheads="1"/>
          </p:cNvSpPr>
          <p:nvPr/>
        </p:nvSpPr>
        <p:spPr bwMode="auto">
          <a:xfrm>
            <a:off x="3273705" y="1330144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dirty="0">
                <a:solidFill>
                  <a:srgbClr val="000000"/>
                </a:solidFill>
                <a:latin typeface="Arial" charset="0"/>
              </a:rPr>
              <a:t>Chromosome</a:t>
            </a:r>
            <a:br>
              <a:rPr lang="en-US" sz="1700" dirty="0">
                <a:solidFill>
                  <a:srgbClr val="000000"/>
                </a:solidFill>
                <a:latin typeface="Arial" charset="0"/>
              </a:rPr>
            </a:br>
            <a:r>
              <a:rPr lang="en-US" sz="1700" dirty="0">
                <a:solidFill>
                  <a:srgbClr val="000000"/>
                </a:solidFill>
                <a:latin typeface="Arial" charset="0"/>
              </a:rPr>
              <a:t>replication</a:t>
            </a:r>
            <a:br>
              <a:rPr lang="en-US" sz="1700" dirty="0">
                <a:solidFill>
                  <a:srgbClr val="000000"/>
                </a:solidFill>
                <a:latin typeface="Arial" charset="0"/>
              </a:rPr>
            </a:br>
            <a:r>
              <a:rPr lang="en-US" sz="1700" dirty="0">
                <a:solidFill>
                  <a:srgbClr val="000000"/>
                </a:solidFill>
                <a:latin typeface="Arial" charset="0"/>
              </a:rPr>
              <a:t>begins.</a:t>
            </a:r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6156318" y="289510"/>
            <a:ext cx="663965" cy="18914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Straight Connector 5"/>
          <p:cNvCxnSpPr/>
          <p:nvPr/>
        </p:nvCxnSpPr>
        <p:spPr bwMode="auto">
          <a:xfrm flipV="1">
            <a:off x="7596196" y="274070"/>
            <a:ext cx="370585" cy="7720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Connector 7"/>
          <p:cNvCxnSpPr/>
          <p:nvPr/>
        </p:nvCxnSpPr>
        <p:spPr bwMode="auto">
          <a:xfrm>
            <a:off x="7850972" y="663942"/>
            <a:ext cx="254778" cy="772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Connector 9"/>
          <p:cNvCxnSpPr/>
          <p:nvPr/>
        </p:nvCxnSpPr>
        <p:spPr bwMode="auto">
          <a:xfrm>
            <a:off x="7491968" y="752726"/>
            <a:ext cx="320402" cy="38987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>
            <a:off x="6426536" y="1752499"/>
            <a:ext cx="308821" cy="28178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Connector 14"/>
          <p:cNvCxnSpPr/>
          <p:nvPr/>
        </p:nvCxnSpPr>
        <p:spPr bwMode="auto">
          <a:xfrm>
            <a:off x="6422676" y="1752498"/>
            <a:ext cx="343563" cy="16598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Text Box 31"/>
          <p:cNvSpPr txBox="1">
            <a:spLocks noChangeArrowheads="1"/>
          </p:cNvSpPr>
          <p:nvPr/>
        </p:nvSpPr>
        <p:spPr bwMode="auto">
          <a:xfrm>
            <a:off x="5165236" y="1523151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dirty="0">
                <a:solidFill>
                  <a:srgbClr val="000000"/>
                </a:solidFill>
                <a:latin typeface="Arial" charset="0"/>
              </a:rPr>
              <a:t>Two copies</a:t>
            </a:r>
            <a:br>
              <a:rPr lang="en-US" sz="1700" dirty="0">
                <a:solidFill>
                  <a:srgbClr val="000000"/>
                </a:solidFill>
                <a:latin typeface="Arial" charset="0"/>
              </a:rPr>
            </a:br>
            <a:r>
              <a:rPr lang="en-US" sz="1700" dirty="0">
                <a:solidFill>
                  <a:srgbClr val="000000"/>
                </a:solidFill>
                <a:latin typeface="Arial" charset="0"/>
              </a:rPr>
              <a:t>of origin</a:t>
            </a:r>
          </a:p>
        </p:txBody>
      </p:sp>
      <p:sp>
        <p:nvSpPr>
          <p:cNvPr id="19" name="Text Box 31"/>
          <p:cNvSpPr txBox="1">
            <a:spLocks noChangeArrowheads="1"/>
          </p:cNvSpPr>
          <p:nvPr/>
        </p:nvSpPr>
        <p:spPr bwMode="auto">
          <a:xfrm>
            <a:off x="5941149" y="955712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i="1" dirty="0">
                <a:solidFill>
                  <a:srgbClr val="000000"/>
                </a:solidFill>
                <a:latin typeface="Arial" charset="0"/>
              </a:rPr>
              <a:t>E. coli 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cell</a:t>
            </a:r>
          </a:p>
        </p:txBody>
      </p:sp>
      <p:sp>
        <p:nvSpPr>
          <p:cNvPr id="20" name="Text Box 31"/>
          <p:cNvSpPr txBox="1">
            <a:spLocks noChangeArrowheads="1"/>
          </p:cNvSpPr>
          <p:nvPr/>
        </p:nvSpPr>
        <p:spPr bwMode="auto">
          <a:xfrm>
            <a:off x="5130491" y="145086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dirty="0">
                <a:solidFill>
                  <a:srgbClr val="000000"/>
                </a:solidFill>
                <a:latin typeface="Arial" charset="0"/>
              </a:rPr>
              <a:t>Origin of</a:t>
            </a:r>
            <a:br>
              <a:rPr lang="en-US" sz="1700" dirty="0">
                <a:solidFill>
                  <a:srgbClr val="000000"/>
                </a:solidFill>
                <a:latin typeface="Arial" charset="0"/>
              </a:rPr>
            </a:br>
            <a:r>
              <a:rPr lang="en-US" sz="1700" dirty="0">
                <a:solidFill>
                  <a:srgbClr val="000000"/>
                </a:solidFill>
                <a:latin typeface="Arial" charset="0"/>
              </a:rPr>
              <a:t>replication</a:t>
            </a:r>
          </a:p>
        </p:txBody>
      </p:sp>
      <p:sp>
        <p:nvSpPr>
          <p:cNvPr id="21" name="Text Box 31"/>
          <p:cNvSpPr txBox="1">
            <a:spLocks noChangeArrowheads="1"/>
          </p:cNvSpPr>
          <p:nvPr/>
        </p:nvSpPr>
        <p:spPr bwMode="auto">
          <a:xfrm>
            <a:off x="8014108" y="121926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dirty="0">
                <a:solidFill>
                  <a:srgbClr val="000000"/>
                </a:solidFill>
                <a:latin typeface="Arial" charset="0"/>
              </a:rPr>
              <a:t>Cell wall</a:t>
            </a:r>
          </a:p>
        </p:txBody>
      </p:sp>
      <p:sp>
        <p:nvSpPr>
          <p:cNvPr id="22" name="Text Box 31"/>
          <p:cNvSpPr txBox="1">
            <a:spLocks noChangeArrowheads="1"/>
          </p:cNvSpPr>
          <p:nvPr/>
        </p:nvSpPr>
        <p:spPr bwMode="auto">
          <a:xfrm>
            <a:off x="8126056" y="519520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dirty="0">
                <a:solidFill>
                  <a:srgbClr val="000000"/>
                </a:solidFill>
                <a:latin typeface="Arial" charset="0"/>
              </a:rPr>
              <a:t>Plasma</a:t>
            </a:r>
            <a:br>
              <a:rPr lang="en-US" sz="1700" dirty="0">
                <a:solidFill>
                  <a:srgbClr val="000000"/>
                </a:solidFill>
                <a:latin typeface="Arial" charset="0"/>
              </a:rPr>
            </a:br>
            <a:r>
              <a:rPr lang="en-US" sz="1700" dirty="0">
                <a:solidFill>
                  <a:srgbClr val="000000"/>
                </a:solidFill>
                <a:latin typeface="Arial" charset="0"/>
              </a:rPr>
              <a:t>membrane</a:t>
            </a:r>
          </a:p>
        </p:txBody>
      </p:sp>
      <p:sp>
        <p:nvSpPr>
          <p:cNvPr id="23" name="Text Box 31"/>
          <p:cNvSpPr txBox="1">
            <a:spLocks noChangeArrowheads="1"/>
          </p:cNvSpPr>
          <p:nvPr/>
        </p:nvSpPr>
        <p:spPr bwMode="auto">
          <a:xfrm>
            <a:off x="7597200" y="1106261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dirty="0">
                <a:solidFill>
                  <a:srgbClr val="000000"/>
                </a:solidFill>
                <a:latin typeface="Arial" charset="0"/>
              </a:rPr>
              <a:t>Bacterial</a:t>
            </a:r>
            <a:br>
              <a:rPr lang="en-US" sz="1700" dirty="0">
                <a:solidFill>
                  <a:srgbClr val="000000"/>
                </a:solidFill>
                <a:latin typeface="Arial" charset="0"/>
              </a:rPr>
            </a:br>
            <a:r>
              <a:rPr lang="en-US" sz="1700" dirty="0">
                <a:solidFill>
                  <a:srgbClr val="000000"/>
                </a:solidFill>
                <a:latin typeface="Arial" charset="0"/>
              </a:rPr>
              <a:t>chromosome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2900508" y="1335975"/>
            <a:ext cx="312593" cy="261896"/>
            <a:chOff x="1376507" y="1663000"/>
            <a:chExt cx="312593" cy="261896"/>
          </a:xfrm>
        </p:grpSpPr>
        <p:sp>
          <p:nvSpPr>
            <p:cNvPr id="28" name="Oval 27"/>
            <p:cNvSpPr/>
            <p:nvPr/>
          </p:nvSpPr>
          <p:spPr bwMode="auto">
            <a:xfrm>
              <a:off x="1403943" y="1665139"/>
              <a:ext cx="259757" cy="259757"/>
            </a:xfrm>
            <a:prstGeom prst="ellipse">
              <a:avLst/>
            </a:prstGeom>
            <a:solidFill>
              <a:srgbClr val="0093C5"/>
            </a:solidFill>
            <a:ln w="9525" cap="flat" cmpd="sng" algn="ctr">
              <a:solidFill>
                <a:srgbClr val="0093C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>
                <a:solidFill>
                  <a:srgbClr val="000000"/>
                </a:solidFill>
                <a:latin typeface="Times" pitchFamily="84" charset="0"/>
                <a:ea typeface="ＭＳ Ｐゴシック" charset="0"/>
              </a:endParaRPr>
            </a:p>
          </p:txBody>
        </p:sp>
        <p:sp>
          <p:nvSpPr>
            <p:cNvPr id="29" name="Text Box 31"/>
            <p:cNvSpPr txBox="1">
              <a:spLocks noChangeArrowheads="1"/>
            </p:cNvSpPr>
            <p:nvPr/>
          </p:nvSpPr>
          <p:spPr bwMode="auto">
            <a:xfrm>
              <a:off x="1376507" y="1663000"/>
              <a:ext cx="312593" cy="219775"/>
            </a:xfrm>
            <a:prstGeom prst="rect">
              <a:avLst/>
            </a:prstGeom>
            <a:noFill/>
            <a:ln w="6350" cmpd="sng">
              <a:noFill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/>
            <a:lstStyle>
              <a:lvl1pPr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 eaLnBrk="0" hangingPunct="0"/>
              <a:r>
                <a:rPr lang="en-US" sz="1600" dirty="0">
                  <a:solidFill>
                    <a:srgbClr val="FFFFFF"/>
                  </a:solidFill>
                  <a:latin typeface="Arial" charset="0"/>
                </a:rPr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792279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_12BinaryFission_2-U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168" y="136338"/>
            <a:ext cx="6455664" cy="6437376"/>
          </a:xfrm>
          <a:prstGeom prst="rect">
            <a:avLst/>
          </a:prstGeom>
        </p:spPr>
      </p:pic>
      <p:sp>
        <p:nvSpPr>
          <p:cNvPr id="5" name="Text Box 31"/>
          <p:cNvSpPr txBox="1">
            <a:spLocks noChangeArrowheads="1"/>
          </p:cNvSpPr>
          <p:nvPr/>
        </p:nvSpPr>
        <p:spPr bwMode="auto">
          <a:xfrm>
            <a:off x="3273705" y="1330144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dirty="0">
                <a:solidFill>
                  <a:srgbClr val="000000"/>
                </a:solidFill>
                <a:latin typeface="Arial" charset="0"/>
              </a:rPr>
              <a:t>Chromosome</a:t>
            </a:r>
            <a:br>
              <a:rPr lang="en-US" sz="1700" dirty="0">
                <a:solidFill>
                  <a:srgbClr val="000000"/>
                </a:solidFill>
                <a:latin typeface="Arial" charset="0"/>
              </a:rPr>
            </a:br>
            <a:r>
              <a:rPr lang="en-US" sz="1700" dirty="0">
                <a:solidFill>
                  <a:srgbClr val="000000"/>
                </a:solidFill>
                <a:latin typeface="Arial" charset="0"/>
              </a:rPr>
              <a:t>replication</a:t>
            </a:r>
            <a:br>
              <a:rPr lang="en-US" sz="1700" dirty="0">
                <a:solidFill>
                  <a:srgbClr val="000000"/>
                </a:solidFill>
                <a:latin typeface="Arial" charset="0"/>
              </a:rPr>
            </a:br>
            <a:r>
              <a:rPr lang="en-US" sz="1700" dirty="0">
                <a:solidFill>
                  <a:srgbClr val="000000"/>
                </a:solidFill>
                <a:latin typeface="Arial" charset="0"/>
              </a:rPr>
              <a:t>begins.</a:t>
            </a: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6156318" y="289510"/>
            <a:ext cx="663965" cy="18914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Straight Connector 6"/>
          <p:cNvCxnSpPr/>
          <p:nvPr/>
        </p:nvCxnSpPr>
        <p:spPr bwMode="auto">
          <a:xfrm flipV="1">
            <a:off x="7596196" y="274070"/>
            <a:ext cx="370585" cy="7720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Connector 7"/>
          <p:cNvCxnSpPr/>
          <p:nvPr/>
        </p:nvCxnSpPr>
        <p:spPr bwMode="auto">
          <a:xfrm>
            <a:off x="7850972" y="663942"/>
            <a:ext cx="254778" cy="772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Connector 8"/>
          <p:cNvCxnSpPr/>
          <p:nvPr/>
        </p:nvCxnSpPr>
        <p:spPr bwMode="auto">
          <a:xfrm>
            <a:off x="7491968" y="752726"/>
            <a:ext cx="320402" cy="38987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Connector 9"/>
          <p:cNvCxnSpPr/>
          <p:nvPr/>
        </p:nvCxnSpPr>
        <p:spPr bwMode="auto">
          <a:xfrm>
            <a:off x="6426536" y="1752499"/>
            <a:ext cx="308821" cy="28178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Connector 10"/>
          <p:cNvCxnSpPr/>
          <p:nvPr/>
        </p:nvCxnSpPr>
        <p:spPr bwMode="auto">
          <a:xfrm>
            <a:off x="6422676" y="1752498"/>
            <a:ext cx="343563" cy="16598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 Box 31"/>
          <p:cNvSpPr txBox="1">
            <a:spLocks noChangeArrowheads="1"/>
          </p:cNvSpPr>
          <p:nvPr/>
        </p:nvSpPr>
        <p:spPr bwMode="auto">
          <a:xfrm>
            <a:off x="5165236" y="1523151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dirty="0">
                <a:solidFill>
                  <a:srgbClr val="000000"/>
                </a:solidFill>
                <a:latin typeface="Arial" charset="0"/>
              </a:rPr>
              <a:t>Two copies</a:t>
            </a:r>
            <a:br>
              <a:rPr lang="en-US" sz="1700" dirty="0">
                <a:solidFill>
                  <a:srgbClr val="000000"/>
                </a:solidFill>
                <a:latin typeface="Arial" charset="0"/>
              </a:rPr>
            </a:br>
            <a:r>
              <a:rPr lang="en-US" sz="1700" dirty="0">
                <a:solidFill>
                  <a:srgbClr val="000000"/>
                </a:solidFill>
                <a:latin typeface="Arial" charset="0"/>
              </a:rPr>
              <a:t>of origin</a:t>
            </a:r>
          </a:p>
        </p:txBody>
      </p:sp>
      <p:sp>
        <p:nvSpPr>
          <p:cNvPr id="13" name="Text Box 31"/>
          <p:cNvSpPr txBox="1">
            <a:spLocks noChangeArrowheads="1"/>
          </p:cNvSpPr>
          <p:nvPr/>
        </p:nvSpPr>
        <p:spPr bwMode="auto">
          <a:xfrm>
            <a:off x="5941149" y="955712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i="1" dirty="0">
                <a:solidFill>
                  <a:srgbClr val="000000"/>
                </a:solidFill>
                <a:latin typeface="Arial" charset="0"/>
              </a:rPr>
              <a:t>E. coli 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cell</a:t>
            </a:r>
          </a:p>
        </p:txBody>
      </p:sp>
      <p:sp>
        <p:nvSpPr>
          <p:cNvPr id="14" name="Text Box 31"/>
          <p:cNvSpPr txBox="1">
            <a:spLocks noChangeArrowheads="1"/>
          </p:cNvSpPr>
          <p:nvPr/>
        </p:nvSpPr>
        <p:spPr bwMode="auto">
          <a:xfrm>
            <a:off x="5130491" y="145086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dirty="0">
                <a:solidFill>
                  <a:srgbClr val="000000"/>
                </a:solidFill>
                <a:latin typeface="Arial" charset="0"/>
              </a:rPr>
              <a:t>Origin of</a:t>
            </a:r>
            <a:br>
              <a:rPr lang="en-US" sz="1700" dirty="0">
                <a:solidFill>
                  <a:srgbClr val="000000"/>
                </a:solidFill>
                <a:latin typeface="Arial" charset="0"/>
              </a:rPr>
            </a:br>
            <a:r>
              <a:rPr lang="en-US" sz="1700" dirty="0">
                <a:solidFill>
                  <a:srgbClr val="000000"/>
                </a:solidFill>
                <a:latin typeface="Arial" charset="0"/>
              </a:rPr>
              <a:t>replication</a:t>
            </a:r>
          </a:p>
        </p:txBody>
      </p:sp>
      <p:sp>
        <p:nvSpPr>
          <p:cNvPr id="15" name="Text Box 31"/>
          <p:cNvSpPr txBox="1">
            <a:spLocks noChangeArrowheads="1"/>
          </p:cNvSpPr>
          <p:nvPr/>
        </p:nvSpPr>
        <p:spPr bwMode="auto">
          <a:xfrm>
            <a:off x="8014108" y="121926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dirty="0">
                <a:solidFill>
                  <a:srgbClr val="000000"/>
                </a:solidFill>
                <a:latin typeface="Arial" charset="0"/>
              </a:rPr>
              <a:t>Cell wall</a:t>
            </a:r>
          </a:p>
        </p:txBody>
      </p:sp>
      <p:sp>
        <p:nvSpPr>
          <p:cNvPr id="16" name="Text Box 31"/>
          <p:cNvSpPr txBox="1">
            <a:spLocks noChangeArrowheads="1"/>
          </p:cNvSpPr>
          <p:nvPr/>
        </p:nvSpPr>
        <p:spPr bwMode="auto">
          <a:xfrm>
            <a:off x="8126056" y="519520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dirty="0">
                <a:solidFill>
                  <a:srgbClr val="000000"/>
                </a:solidFill>
                <a:latin typeface="Arial" charset="0"/>
              </a:rPr>
              <a:t>Plasma</a:t>
            </a:r>
            <a:br>
              <a:rPr lang="en-US" sz="1700" dirty="0">
                <a:solidFill>
                  <a:srgbClr val="000000"/>
                </a:solidFill>
                <a:latin typeface="Arial" charset="0"/>
              </a:rPr>
            </a:br>
            <a:r>
              <a:rPr lang="en-US" sz="1700" dirty="0">
                <a:solidFill>
                  <a:srgbClr val="000000"/>
                </a:solidFill>
                <a:latin typeface="Arial" charset="0"/>
              </a:rPr>
              <a:t>membrane</a:t>
            </a:r>
          </a:p>
        </p:txBody>
      </p:sp>
      <p:sp>
        <p:nvSpPr>
          <p:cNvPr id="17" name="Text Box 31"/>
          <p:cNvSpPr txBox="1">
            <a:spLocks noChangeArrowheads="1"/>
          </p:cNvSpPr>
          <p:nvPr/>
        </p:nvSpPr>
        <p:spPr bwMode="auto">
          <a:xfrm>
            <a:off x="7597200" y="1106261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dirty="0">
                <a:solidFill>
                  <a:srgbClr val="000000"/>
                </a:solidFill>
                <a:latin typeface="Arial" charset="0"/>
              </a:rPr>
              <a:t>Bacterial</a:t>
            </a:r>
            <a:br>
              <a:rPr lang="en-US" sz="1700" dirty="0">
                <a:solidFill>
                  <a:srgbClr val="000000"/>
                </a:solidFill>
                <a:latin typeface="Arial" charset="0"/>
              </a:rPr>
            </a:br>
            <a:r>
              <a:rPr lang="en-US" sz="1700" dirty="0">
                <a:solidFill>
                  <a:srgbClr val="000000"/>
                </a:solidFill>
                <a:latin typeface="Arial" charset="0"/>
              </a:rPr>
              <a:t>chromosome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2900508" y="1335975"/>
            <a:ext cx="312593" cy="261896"/>
            <a:chOff x="1376507" y="1663000"/>
            <a:chExt cx="312593" cy="261896"/>
          </a:xfrm>
        </p:grpSpPr>
        <p:sp>
          <p:nvSpPr>
            <p:cNvPr id="19" name="Oval 18"/>
            <p:cNvSpPr/>
            <p:nvPr/>
          </p:nvSpPr>
          <p:spPr bwMode="auto">
            <a:xfrm>
              <a:off x="1403943" y="1665139"/>
              <a:ext cx="259757" cy="259757"/>
            </a:xfrm>
            <a:prstGeom prst="ellipse">
              <a:avLst/>
            </a:prstGeom>
            <a:solidFill>
              <a:srgbClr val="0093C5"/>
            </a:solidFill>
            <a:ln w="9525" cap="flat" cmpd="sng" algn="ctr">
              <a:solidFill>
                <a:srgbClr val="0093C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>
                <a:solidFill>
                  <a:srgbClr val="000000"/>
                </a:solidFill>
                <a:latin typeface="Times" pitchFamily="84" charset="0"/>
                <a:ea typeface="ＭＳ Ｐゴシック" charset="0"/>
              </a:endParaRPr>
            </a:p>
          </p:txBody>
        </p:sp>
        <p:sp>
          <p:nvSpPr>
            <p:cNvPr id="20" name="Text Box 31"/>
            <p:cNvSpPr txBox="1">
              <a:spLocks noChangeArrowheads="1"/>
            </p:cNvSpPr>
            <p:nvPr/>
          </p:nvSpPr>
          <p:spPr bwMode="auto">
            <a:xfrm>
              <a:off x="1376507" y="1663000"/>
              <a:ext cx="312593" cy="219775"/>
            </a:xfrm>
            <a:prstGeom prst="rect">
              <a:avLst/>
            </a:prstGeom>
            <a:noFill/>
            <a:ln w="6350" cmpd="sng">
              <a:noFill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/>
            <a:lstStyle>
              <a:lvl1pPr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 eaLnBrk="0" hangingPunct="0"/>
              <a:r>
                <a:rPr lang="en-US" sz="1600" dirty="0">
                  <a:solidFill>
                    <a:srgbClr val="FFFFFF"/>
                  </a:solidFill>
                  <a:latin typeface="Arial" charset="0"/>
                </a:rPr>
                <a:t>1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895679" y="2958428"/>
            <a:ext cx="312593" cy="261896"/>
            <a:chOff x="1376507" y="1663000"/>
            <a:chExt cx="312593" cy="261896"/>
          </a:xfrm>
        </p:grpSpPr>
        <p:sp>
          <p:nvSpPr>
            <p:cNvPr id="22" name="Oval 21"/>
            <p:cNvSpPr/>
            <p:nvPr/>
          </p:nvSpPr>
          <p:spPr bwMode="auto">
            <a:xfrm>
              <a:off x="1403943" y="1665139"/>
              <a:ext cx="259757" cy="259757"/>
            </a:xfrm>
            <a:prstGeom prst="ellipse">
              <a:avLst/>
            </a:prstGeom>
            <a:solidFill>
              <a:srgbClr val="0093C5"/>
            </a:solidFill>
            <a:ln w="9525" cap="flat" cmpd="sng" algn="ctr">
              <a:solidFill>
                <a:srgbClr val="0093C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>
                <a:solidFill>
                  <a:srgbClr val="000000"/>
                </a:solidFill>
                <a:latin typeface="Times" pitchFamily="84" charset="0"/>
                <a:ea typeface="ＭＳ Ｐゴシック" charset="0"/>
              </a:endParaRPr>
            </a:p>
          </p:txBody>
        </p:sp>
        <p:sp>
          <p:nvSpPr>
            <p:cNvPr id="23" name="Text Box 31"/>
            <p:cNvSpPr txBox="1">
              <a:spLocks noChangeArrowheads="1"/>
            </p:cNvSpPr>
            <p:nvPr/>
          </p:nvSpPr>
          <p:spPr bwMode="auto">
            <a:xfrm>
              <a:off x="1376507" y="1663000"/>
              <a:ext cx="312593" cy="219775"/>
            </a:xfrm>
            <a:prstGeom prst="rect">
              <a:avLst/>
            </a:prstGeom>
            <a:noFill/>
            <a:ln w="6350" cmpd="sng">
              <a:noFill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/>
            <a:lstStyle>
              <a:lvl1pPr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 eaLnBrk="0" hangingPunct="0"/>
              <a:r>
                <a:rPr lang="en-US" sz="1600" dirty="0">
                  <a:solidFill>
                    <a:srgbClr val="FFFFFF"/>
                  </a:solidFill>
                  <a:latin typeface="Arial" charset="0"/>
                </a:rPr>
                <a:t>2</a:t>
              </a:r>
            </a:p>
          </p:txBody>
        </p:sp>
      </p:grpSp>
      <p:cxnSp>
        <p:nvCxnSpPr>
          <p:cNvPr id="4" name="Straight Connector 3"/>
          <p:cNvCxnSpPr/>
          <p:nvPr/>
        </p:nvCxnSpPr>
        <p:spPr bwMode="auto">
          <a:xfrm>
            <a:off x="6367320" y="3211105"/>
            <a:ext cx="338018" cy="15451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Connector 24"/>
          <p:cNvCxnSpPr/>
          <p:nvPr/>
        </p:nvCxnSpPr>
        <p:spPr bwMode="auto">
          <a:xfrm flipV="1">
            <a:off x="7820799" y="3186960"/>
            <a:ext cx="275244" cy="21246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Text Box 31"/>
          <p:cNvSpPr txBox="1">
            <a:spLocks noChangeArrowheads="1"/>
          </p:cNvSpPr>
          <p:nvPr/>
        </p:nvSpPr>
        <p:spPr bwMode="auto">
          <a:xfrm>
            <a:off x="5725242" y="2932244"/>
            <a:ext cx="72417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dirty="0">
                <a:solidFill>
                  <a:srgbClr val="000000"/>
                </a:solidFill>
                <a:latin typeface="Arial" charset="0"/>
              </a:rPr>
              <a:t>Origin</a:t>
            </a:r>
          </a:p>
        </p:txBody>
      </p:sp>
      <p:sp>
        <p:nvSpPr>
          <p:cNvPr id="29" name="Text Box 31"/>
          <p:cNvSpPr txBox="1">
            <a:spLocks noChangeArrowheads="1"/>
          </p:cNvSpPr>
          <p:nvPr/>
        </p:nvSpPr>
        <p:spPr bwMode="auto">
          <a:xfrm>
            <a:off x="8018937" y="2937075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dirty="0">
                <a:solidFill>
                  <a:srgbClr val="000000"/>
                </a:solidFill>
                <a:latin typeface="Arial" charset="0"/>
              </a:rPr>
              <a:t>Origin</a:t>
            </a:r>
          </a:p>
        </p:txBody>
      </p:sp>
      <p:sp>
        <p:nvSpPr>
          <p:cNvPr id="30" name="Text Box 31"/>
          <p:cNvSpPr txBox="1">
            <a:spLocks noChangeArrowheads="1"/>
          </p:cNvSpPr>
          <p:nvPr/>
        </p:nvSpPr>
        <p:spPr bwMode="auto">
          <a:xfrm>
            <a:off x="3288192" y="2952593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dirty="0">
                <a:solidFill>
                  <a:srgbClr val="000000"/>
                </a:solidFill>
                <a:latin typeface="Arial" charset="0"/>
              </a:rPr>
              <a:t>One copy of the</a:t>
            </a:r>
            <a:br>
              <a:rPr lang="en-US" sz="1700" dirty="0">
                <a:solidFill>
                  <a:srgbClr val="000000"/>
                </a:solidFill>
                <a:latin typeface="Arial" charset="0"/>
              </a:rPr>
            </a:br>
            <a:r>
              <a:rPr lang="en-US" sz="1700" dirty="0">
                <a:solidFill>
                  <a:srgbClr val="000000"/>
                </a:solidFill>
                <a:latin typeface="Arial" charset="0"/>
              </a:rPr>
              <a:t>origin is now at</a:t>
            </a:r>
            <a:br>
              <a:rPr lang="en-US" sz="1700" dirty="0">
                <a:solidFill>
                  <a:srgbClr val="000000"/>
                </a:solidFill>
                <a:latin typeface="Arial" charset="0"/>
              </a:rPr>
            </a:br>
            <a:r>
              <a:rPr lang="en-US" sz="1700" dirty="0">
                <a:solidFill>
                  <a:srgbClr val="000000"/>
                </a:solidFill>
                <a:latin typeface="Arial" charset="0"/>
              </a:rPr>
              <a:t>each end of the</a:t>
            </a:r>
            <a:br>
              <a:rPr lang="en-US" sz="1700" dirty="0">
                <a:solidFill>
                  <a:srgbClr val="000000"/>
                </a:solidFill>
                <a:latin typeface="Arial" charset="0"/>
              </a:rPr>
            </a:br>
            <a:r>
              <a:rPr lang="en-US" sz="1700" dirty="0">
                <a:solidFill>
                  <a:srgbClr val="000000"/>
                </a:solidFill>
                <a:latin typeface="Arial" charset="0"/>
              </a:rPr>
              <a:t>cell.</a:t>
            </a:r>
          </a:p>
        </p:txBody>
      </p:sp>
    </p:spTree>
    <p:extLst>
      <p:ext uri="{BB962C8B-B14F-4D97-AF65-F5344CB8AC3E}">
        <p14:creationId xmlns:p14="http://schemas.microsoft.com/office/powerpoint/2010/main" val="33432060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_12BinaryFission_3-U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168" y="136338"/>
            <a:ext cx="6455664" cy="6437376"/>
          </a:xfrm>
          <a:prstGeom prst="rect">
            <a:avLst/>
          </a:prstGeom>
        </p:spPr>
      </p:pic>
      <p:sp>
        <p:nvSpPr>
          <p:cNvPr id="5" name="Text Box 31"/>
          <p:cNvSpPr txBox="1">
            <a:spLocks noChangeArrowheads="1"/>
          </p:cNvSpPr>
          <p:nvPr/>
        </p:nvSpPr>
        <p:spPr bwMode="auto">
          <a:xfrm>
            <a:off x="3273705" y="1330144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dirty="0">
                <a:solidFill>
                  <a:srgbClr val="000000"/>
                </a:solidFill>
                <a:latin typeface="Arial" charset="0"/>
              </a:rPr>
              <a:t>Chromosome</a:t>
            </a:r>
            <a:br>
              <a:rPr lang="en-US" sz="1700" dirty="0">
                <a:solidFill>
                  <a:srgbClr val="000000"/>
                </a:solidFill>
                <a:latin typeface="Arial" charset="0"/>
              </a:rPr>
            </a:br>
            <a:r>
              <a:rPr lang="en-US" sz="1700" dirty="0">
                <a:solidFill>
                  <a:srgbClr val="000000"/>
                </a:solidFill>
                <a:latin typeface="Arial" charset="0"/>
              </a:rPr>
              <a:t>replication</a:t>
            </a:r>
            <a:br>
              <a:rPr lang="en-US" sz="1700" dirty="0">
                <a:solidFill>
                  <a:srgbClr val="000000"/>
                </a:solidFill>
                <a:latin typeface="Arial" charset="0"/>
              </a:rPr>
            </a:br>
            <a:r>
              <a:rPr lang="en-US" sz="1700" dirty="0">
                <a:solidFill>
                  <a:srgbClr val="000000"/>
                </a:solidFill>
                <a:latin typeface="Arial" charset="0"/>
              </a:rPr>
              <a:t>begins.</a:t>
            </a: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6156318" y="289510"/>
            <a:ext cx="663965" cy="18914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Straight Connector 6"/>
          <p:cNvCxnSpPr/>
          <p:nvPr/>
        </p:nvCxnSpPr>
        <p:spPr bwMode="auto">
          <a:xfrm flipV="1">
            <a:off x="7596196" y="274070"/>
            <a:ext cx="370585" cy="7720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Connector 7"/>
          <p:cNvCxnSpPr/>
          <p:nvPr/>
        </p:nvCxnSpPr>
        <p:spPr bwMode="auto">
          <a:xfrm>
            <a:off x="7850972" y="663942"/>
            <a:ext cx="254778" cy="772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Connector 8"/>
          <p:cNvCxnSpPr/>
          <p:nvPr/>
        </p:nvCxnSpPr>
        <p:spPr bwMode="auto">
          <a:xfrm>
            <a:off x="7491968" y="752726"/>
            <a:ext cx="320402" cy="38987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Connector 9"/>
          <p:cNvCxnSpPr/>
          <p:nvPr/>
        </p:nvCxnSpPr>
        <p:spPr bwMode="auto">
          <a:xfrm>
            <a:off x="6426536" y="1752499"/>
            <a:ext cx="308821" cy="28178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Connector 10"/>
          <p:cNvCxnSpPr/>
          <p:nvPr/>
        </p:nvCxnSpPr>
        <p:spPr bwMode="auto">
          <a:xfrm>
            <a:off x="6422676" y="1752498"/>
            <a:ext cx="343563" cy="16598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 Box 31"/>
          <p:cNvSpPr txBox="1">
            <a:spLocks noChangeArrowheads="1"/>
          </p:cNvSpPr>
          <p:nvPr/>
        </p:nvSpPr>
        <p:spPr bwMode="auto">
          <a:xfrm>
            <a:off x="5165236" y="1523151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dirty="0">
                <a:solidFill>
                  <a:srgbClr val="000000"/>
                </a:solidFill>
                <a:latin typeface="Arial" charset="0"/>
              </a:rPr>
              <a:t>Two copies</a:t>
            </a:r>
            <a:br>
              <a:rPr lang="en-US" sz="1700" dirty="0">
                <a:solidFill>
                  <a:srgbClr val="000000"/>
                </a:solidFill>
                <a:latin typeface="Arial" charset="0"/>
              </a:rPr>
            </a:br>
            <a:r>
              <a:rPr lang="en-US" sz="1700" dirty="0">
                <a:solidFill>
                  <a:srgbClr val="000000"/>
                </a:solidFill>
                <a:latin typeface="Arial" charset="0"/>
              </a:rPr>
              <a:t>of origin</a:t>
            </a:r>
          </a:p>
        </p:txBody>
      </p:sp>
      <p:sp>
        <p:nvSpPr>
          <p:cNvPr id="13" name="Text Box 31"/>
          <p:cNvSpPr txBox="1">
            <a:spLocks noChangeArrowheads="1"/>
          </p:cNvSpPr>
          <p:nvPr/>
        </p:nvSpPr>
        <p:spPr bwMode="auto">
          <a:xfrm>
            <a:off x="5941149" y="955712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i="1" dirty="0">
                <a:solidFill>
                  <a:srgbClr val="000000"/>
                </a:solidFill>
                <a:latin typeface="Arial" charset="0"/>
              </a:rPr>
              <a:t>E. coli 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cell</a:t>
            </a:r>
          </a:p>
        </p:txBody>
      </p:sp>
      <p:sp>
        <p:nvSpPr>
          <p:cNvPr id="14" name="Text Box 31"/>
          <p:cNvSpPr txBox="1">
            <a:spLocks noChangeArrowheads="1"/>
          </p:cNvSpPr>
          <p:nvPr/>
        </p:nvSpPr>
        <p:spPr bwMode="auto">
          <a:xfrm>
            <a:off x="5130491" y="145086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dirty="0">
                <a:solidFill>
                  <a:srgbClr val="000000"/>
                </a:solidFill>
                <a:latin typeface="Arial" charset="0"/>
              </a:rPr>
              <a:t>Origin of</a:t>
            </a:r>
            <a:br>
              <a:rPr lang="en-US" sz="1700" dirty="0">
                <a:solidFill>
                  <a:srgbClr val="000000"/>
                </a:solidFill>
                <a:latin typeface="Arial" charset="0"/>
              </a:rPr>
            </a:br>
            <a:r>
              <a:rPr lang="en-US" sz="1700" dirty="0">
                <a:solidFill>
                  <a:srgbClr val="000000"/>
                </a:solidFill>
                <a:latin typeface="Arial" charset="0"/>
              </a:rPr>
              <a:t>replication</a:t>
            </a:r>
          </a:p>
        </p:txBody>
      </p:sp>
      <p:sp>
        <p:nvSpPr>
          <p:cNvPr id="15" name="Text Box 31"/>
          <p:cNvSpPr txBox="1">
            <a:spLocks noChangeArrowheads="1"/>
          </p:cNvSpPr>
          <p:nvPr/>
        </p:nvSpPr>
        <p:spPr bwMode="auto">
          <a:xfrm>
            <a:off x="8014108" y="121926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dirty="0">
                <a:solidFill>
                  <a:srgbClr val="000000"/>
                </a:solidFill>
                <a:latin typeface="Arial" charset="0"/>
              </a:rPr>
              <a:t>Cell wall</a:t>
            </a:r>
          </a:p>
        </p:txBody>
      </p:sp>
      <p:sp>
        <p:nvSpPr>
          <p:cNvPr id="16" name="Text Box 31"/>
          <p:cNvSpPr txBox="1">
            <a:spLocks noChangeArrowheads="1"/>
          </p:cNvSpPr>
          <p:nvPr/>
        </p:nvSpPr>
        <p:spPr bwMode="auto">
          <a:xfrm>
            <a:off x="8126056" y="519520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dirty="0">
                <a:solidFill>
                  <a:srgbClr val="000000"/>
                </a:solidFill>
                <a:latin typeface="Arial" charset="0"/>
              </a:rPr>
              <a:t>Plasma</a:t>
            </a:r>
            <a:br>
              <a:rPr lang="en-US" sz="1700" dirty="0">
                <a:solidFill>
                  <a:srgbClr val="000000"/>
                </a:solidFill>
                <a:latin typeface="Arial" charset="0"/>
              </a:rPr>
            </a:br>
            <a:r>
              <a:rPr lang="en-US" sz="1700" dirty="0">
                <a:solidFill>
                  <a:srgbClr val="000000"/>
                </a:solidFill>
                <a:latin typeface="Arial" charset="0"/>
              </a:rPr>
              <a:t>membrane</a:t>
            </a:r>
          </a:p>
        </p:txBody>
      </p:sp>
      <p:sp>
        <p:nvSpPr>
          <p:cNvPr id="17" name="Text Box 31"/>
          <p:cNvSpPr txBox="1">
            <a:spLocks noChangeArrowheads="1"/>
          </p:cNvSpPr>
          <p:nvPr/>
        </p:nvSpPr>
        <p:spPr bwMode="auto">
          <a:xfrm>
            <a:off x="7597200" y="1106261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dirty="0">
                <a:solidFill>
                  <a:srgbClr val="000000"/>
                </a:solidFill>
                <a:latin typeface="Arial" charset="0"/>
              </a:rPr>
              <a:t>Bacterial</a:t>
            </a:r>
            <a:br>
              <a:rPr lang="en-US" sz="1700" dirty="0">
                <a:solidFill>
                  <a:srgbClr val="000000"/>
                </a:solidFill>
                <a:latin typeface="Arial" charset="0"/>
              </a:rPr>
            </a:br>
            <a:r>
              <a:rPr lang="en-US" sz="1700" dirty="0">
                <a:solidFill>
                  <a:srgbClr val="000000"/>
                </a:solidFill>
                <a:latin typeface="Arial" charset="0"/>
              </a:rPr>
              <a:t>chromosome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2900508" y="1335975"/>
            <a:ext cx="312593" cy="261896"/>
            <a:chOff x="1376507" y="1663000"/>
            <a:chExt cx="312593" cy="261896"/>
          </a:xfrm>
        </p:grpSpPr>
        <p:sp>
          <p:nvSpPr>
            <p:cNvPr id="19" name="Oval 18"/>
            <p:cNvSpPr/>
            <p:nvPr/>
          </p:nvSpPr>
          <p:spPr bwMode="auto">
            <a:xfrm>
              <a:off x="1403943" y="1665139"/>
              <a:ext cx="259757" cy="259757"/>
            </a:xfrm>
            <a:prstGeom prst="ellipse">
              <a:avLst/>
            </a:prstGeom>
            <a:solidFill>
              <a:srgbClr val="0093C5"/>
            </a:solidFill>
            <a:ln w="9525" cap="flat" cmpd="sng" algn="ctr">
              <a:solidFill>
                <a:srgbClr val="0093C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>
                <a:solidFill>
                  <a:srgbClr val="000000"/>
                </a:solidFill>
                <a:latin typeface="Times" pitchFamily="84" charset="0"/>
                <a:ea typeface="ＭＳ Ｐゴシック" charset="0"/>
              </a:endParaRPr>
            </a:p>
          </p:txBody>
        </p:sp>
        <p:sp>
          <p:nvSpPr>
            <p:cNvPr id="20" name="Text Box 31"/>
            <p:cNvSpPr txBox="1">
              <a:spLocks noChangeArrowheads="1"/>
            </p:cNvSpPr>
            <p:nvPr/>
          </p:nvSpPr>
          <p:spPr bwMode="auto">
            <a:xfrm>
              <a:off x="1376507" y="1663000"/>
              <a:ext cx="312593" cy="219775"/>
            </a:xfrm>
            <a:prstGeom prst="rect">
              <a:avLst/>
            </a:prstGeom>
            <a:noFill/>
            <a:ln w="6350" cmpd="sng">
              <a:noFill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/>
            <a:lstStyle>
              <a:lvl1pPr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 eaLnBrk="0" hangingPunct="0"/>
              <a:r>
                <a:rPr lang="en-US" sz="1600" dirty="0">
                  <a:solidFill>
                    <a:srgbClr val="FFFFFF"/>
                  </a:solidFill>
                  <a:latin typeface="Arial" charset="0"/>
                </a:rPr>
                <a:t>1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895679" y="2958428"/>
            <a:ext cx="312593" cy="261896"/>
            <a:chOff x="1376507" y="1663000"/>
            <a:chExt cx="312593" cy="261896"/>
          </a:xfrm>
        </p:grpSpPr>
        <p:sp>
          <p:nvSpPr>
            <p:cNvPr id="22" name="Oval 21"/>
            <p:cNvSpPr/>
            <p:nvPr/>
          </p:nvSpPr>
          <p:spPr bwMode="auto">
            <a:xfrm>
              <a:off x="1403943" y="1665139"/>
              <a:ext cx="259757" cy="259757"/>
            </a:xfrm>
            <a:prstGeom prst="ellipse">
              <a:avLst/>
            </a:prstGeom>
            <a:solidFill>
              <a:srgbClr val="0093C5"/>
            </a:solidFill>
            <a:ln w="9525" cap="flat" cmpd="sng" algn="ctr">
              <a:solidFill>
                <a:srgbClr val="0093C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>
                <a:solidFill>
                  <a:srgbClr val="000000"/>
                </a:solidFill>
                <a:latin typeface="Times" pitchFamily="84" charset="0"/>
                <a:ea typeface="ＭＳ Ｐゴシック" charset="0"/>
              </a:endParaRPr>
            </a:p>
          </p:txBody>
        </p:sp>
        <p:sp>
          <p:nvSpPr>
            <p:cNvPr id="23" name="Text Box 31"/>
            <p:cNvSpPr txBox="1">
              <a:spLocks noChangeArrowheads="1"/>
            </p:cNvSpPr>
            <p:nvPr/>
          </p:nvSpPr>
          <p:spPr bwMode="auto">
            <a:xfrm>
              <a:off x="1376507" y="1663000"/>
              <a:ext cx="312593" cy="219775"/>
            </a:xfrm>
            <a:prstGeom prst="rect">
              <a:avLst/>
            </a:prstGeom>
            <a:noFill/>
            <a:ln w="6350" cmpd="sng">
              <a:noFill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/>
            <a:lstStyle>
              <a:lvl1pPr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 eaLnBrk="0" hangingPunct="0"/>
              <a:r>
                <a:rPr lang="en-US" sz="1600" dirty="0">
                  <a:solidFill>
                    <a:srgbClr val="FFFFFF"/>
                  </a:solidFill>
                  <a:latin typeface="Arial" charset="0"/>
                </a:rPr>
                <a:t>2</a:t>
              </a:r>
            </a:p>
          </p:txBody>
        </p:sp>
      </p:grpSp>
      <p:cxnSp>
        <p:nvCxnSpPr>
          <p:cNvPr id="24" name="Straight Connector 23"/>
          <p:cNvCxnSpPr/>
          <p:nvPr/>
        </p:nvCxnSpPr>
        <p:spPr bwMode="auto">
          <a:xfrm>
            <a:off x="6367320" y="3211105"/>
            <a:ext cx="338018" cy="15451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Connector 24"/>
          <p:cNvCxnSpPr/>
          <p:nvPr/>
        </p:nvCxnSpPr>
        <p:spPr bwMode="auto">
          <a:xfrm flipV="1">
            <a:off x="7820799" y="3186960"/>
            <a:ext cx="275244" cy="21246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Text Box 31"/>
          <p:cNvSpPr txBox="1">
            <a:spLocks noChangeArrowheads="1"/>
          </p:cNvSpPr>
          <p:nvPr/>
        </p:nvSpPr>
        <p:spPr bwMode="auto">
          <a:xfrm>
            <a:off x="5725242" y="2932244"/>
            <a:ext cx="72417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dirty="0">
                <a:solidFill>
                  <a:srgbClr val="000000"/>
                </a:solidFill>
                <a:latin typeface="Arial" charset="0"/>
              </a:rPr>
              <a:t>Origin</a:t>
            </a:r>
          </a:p>
        </p:txBody>
      </p:sp>
      <p:sp>
        <p:nvSpPr>
          <p:cNvPr id="27" name="Text Box 31"/>
          <p:cNvSpPr txBox="1">
            <a:spLocks noChangeArrowheads="1"/>
          </p:cNvSpPr>
          <p:nvPr/>
        </p:nvSpPr>
        <p:spPr bwMode="auto">
          <a:xfrm>
            <a:off x="8018937" y="2937075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dirty="0">
                <a:solidFill>
                  <a:srgbClr val="000000"/>
                </a:solidFill>
                <a:latin typeface="Arial" charset="0"/>
              </a:rPr>
              <a:t>Origin</a:t>
            </a:r>
          </a:p>
        </p:txBody>
      </p:sp>
      <p:sp>
        <p:nvSpPr>
          <p:cNvPr id="28" name="Text Box 31"/>
          <p:cNvSpPr txBox="1">
            <a:spLocks noChangeArrowheads="1"/>
          </p:cNvSpPr>
          <p:nvPr/>
        </p:nvSpPr>
        <p:spPr bwMode="auto">
          <a:xfrm>
            <a:off x="3288192" y="2952593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dirty="0">
                <a:solidFill>
                  <a:srgbClr val="000000"/>
                </a:solidFill>
                <a:latin typeface="Arial" charset="0"/>
              </a:rPr>
              <a:t>One copy of the</a:t>
            </a:r>
            <a:br>
              <a:rPr lang="en-US" sz="1700" dirty="0">
                <a:solidFill>
                  <a:srgbClr val="000000"/>
                </a:solidFill>
                <a:latin typeface="Arial" charset="0"/>
              </a:rPr>
            </a:br>
            <a:r>
              <a:rPr lang="en-US" sz="1700" dirty="0">
                <a:solidFill>
                  <a:srgbClr val="000000"/>
                </a:solidFill>
                <a:latin typeface="Arial" charset="0"/>
              </a:rPr>
              <a:t>origin is now at</a:t>
            </a:r>
            <a:br>
              <a:rPr lang="en-US" sz="1700" dirty="0">
                <a:solidFill>
                  <a:srgbClr val="000000"/>
                </a:solidFill>
                <a:latin typeface="Arial" charset="0"/>
              </a:rPr>
            </a:br>
            <a:r>
              <a:rPr lang="en-US" sz="1700" dirty="0">
                <a:solidFill>
                  <a:srgbClr val="000000"/>
                </a:solidFill>
                <a:latin typeface="Arial" charset="0"/>
              </a:rPr>
              <a:t>each end of the</a:t>
            </a:r>
            <a:br>
              <a:rPr lang="en-US" sz="1700" dirty="0">
                <a:solidFill>
                  <a:srgbClr val="000000"/>
                </a:solidFill>
                <a:latin typeface="Arial" charset="0"/>
              </a:rPr>
            </a:br>
            <a:r>
              <a:rPr lang="en-US" sz="1700" dirty="0">
                <a:solidFill>
                  <a:srgbClr val="000000"/>
                </a:solidFill>
                <a:latin typeface="Arial" charset="0"/>
              </a:rPr>
              <a:t>cell.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2897104" y="4544125"/>
            <a:ext cx="312593" cy="261896"/>
            <a:chOff x="1376507" y="1663000"/>
            <a:chExt cx="312593" cy="261896"/>
          </a:xfrm>
        </p:grpSpPr>
        <p:sp>
          <p:nvSpPr>
            <p:cNvPr id="30" name="Oval 29"/>
            <p:cNvSpPr/>
            <p:nvPr/>
          </p:nvSpPr>
          <p:spPr bwMode="auto">
            <a:xfrm>
              <a:off x="1403943" y="1665139"/>
              <a:ext cx="259757" cy="259757"/>
            </a:xfrm>
            <a:prstGeom prst="ellipse">
              <a:avLst/>
            </a:prstGeom>
            <a:solidFill>
              <a:srgbClr val="0093C5"/>
            </a:solidFill>
            <a:ln w="9525" cap="flat" cmpd="sng" algn="ctr">
              <a:solidFill>
                <a:srgbClr val="0093C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>
                <a:solidFill>
                  <a:srgbClr val="000000"/>
                </a:solidFill>
                <a:latin typeface="Times" pitchFamily="84" charset="0"/>
                <a:ea typeface="ＭＳ Ｐゴシック" charset="0"/>
              </a:endParaRPr>
            </a:p>
          </p:txBody>
        </p:sp>
        <p:sp>
          <p:nvSpPr>
            <p:cNvPr id="31" name="Text Box 31"/>
            <p:cNvSpPr txBox="1">
              <a:spLocks noChangeArrowheads="1"/>
            </p:cNvSpPr>
            <p:nvPr/>
          </p:nvSpPr>
          <p:spPr bwMode="auto">
            <a:xfrm>
              <a:off x="1376507" y="1663000"/>
              <a:ext cx="312593" cy="219775"/>
            </a:xfrm>
            <a:prstGeom prst="rect">
              <a:avLst/>
            </a:prstGeom>
            <a:noFill/>
            <a:ln w="6350" cmpd="sng">
              <a:noFill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/>
            <a:lstStyle>
              <a:lvl1pPr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 eaLnBrk="0" hangingPunct="0"/>
              <a:r>
                <a:rPr lang="en-US" sz="1600" dirty="0">
                  <a:solidFill>
                    <a:srgbClr val="FFFFFF"/>
                  </a:solidFill>
                  <a:latin typeface="Arial" charset="0"/>
                </a:rPr>
                <a:t>3</a:t>
              </a:r>
            </a:p>
          </p:txBody>
        </p:sp>
      </p:grpSp>
      <p:sp>
        <p:nvSpPr>
          <p:cNvPr id="32" name="Text Box 31"/>
          <p:cNvSpPr txBox="1">
            <a:spLocks noChangeArrowheads="1"/>
          </p:cNvSpPr>
          <p:nvPr/>
        </p:nvSpPr>
        <p:spPr bwMode="auto">
          <a:xfrm>
            <a:off x="3298037" y="4547513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dirty="0">
                <a:solidFill>
                  <a:srgbClr val="000000"/>
                </a:solidFill>
                <a:latin typeface="Arial" charset="0"/>
              </a:rPr>
              <a:t>Replication</a:t>
            </a:r>
            <a:br>
              <a:rPr lang="en-US" sz="1700" dirty="0">
                <a:solidFill>
                  <a:srgbClr val="000000"/>
                </a:solidFill>
                <a:latin typeface="Arial" charset="0"/>
              </a:rPr>
            </a:br>
            <a:r>
              <a:rPr lang="en-US" sz="1700" dirty="0">
                <a:solidFill>
                  <a:srgbClr val="000000"/>
                </a:solidFill>
                <a:latin typeface="Arial" charset="0"/>
              </a:rPr>
              <a:t>finishes.</a:t>
            </a:r>
          </a:p>
        </p:txBody>
      </p:sp>
    </p:spTree>
    <p:extLst>
      <p:ext uri="{BB962C8B-B14F-4D97-AF65-F5344CB8AC3E}">
        <p14:creationId xmlns:p14="http://schemas.microsoft.com/office/powerpoint/2010/main" val="2628122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_12BinaryFission_4-U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168" y="136338"/>
            <a:ext cx="6455664" cy="6437376"/>
          </a:xfrm>
          <a:prstGeom prst="rect">
            <a:avLst/>
          </a:prstGeom>
        </p:spPr>
      </p:pic>
      <p:sp>
        <p:nvSpPr>
          <p:cNvPr id="5" name="Text Box 31"/>
          <p:cNvSpPr txBox="1">
            <a:spLocks noChangeArrowheads="1"/>
          </p:cNvSpPr>
          <p:nvPr/>
        </p:nvSpPr>
        <p:spPr bwMode="auto">
          <a:xfrm>
            <a:off x="3273705" y="1330144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dirty="0">
                <a:solidFill>
                  <a:srgbClr val="000000"/>
                </a:solidFill>
                <a:latin typeface="Arial" charset="0"/>
              </a:rPr>
              <a:t>Chromosome</a:t>
            </a:r>
            <a:br>
              <a:rPr lang="en-US" sz="1700" dirty="0">
                <a:solidFill>
                  <a:srgbClr val="000000"/>
                </a:solidFill>
                <a:latin typeface="Arial" charset="0"/>
              </a:rPr>
            </a:br>
            <a:r>
              <a:rPr lang="en-US" sz="1700" dirty="0">
                <a:solidFill>
                  <a:srgbClr val="000000"/>
                </a:solidFill>
                <a:latin typeface="Arial" charset="0"/>
              </a:rPr>
              <a:t>replication</a:t>
            </a:r>
            <a:br>
              <a:rPr lang="en-US" sz="1700" dirty="0">
                <a:solidFill>
                  <a:srgbClr val="000000"/>
                </a:solidFill>
                <a:latin typeface="Arial" charset="0"/>
              </a:rPr>
            </a:br>
            <a:r>
              <a:rPr lang="en-US" sz="1700" dirty="0">
                <a:solidFill>
                  <a:srgbClr val="000000"/>
                </a:solidFill>
                <a:latin typeface="Arial" charset="0"/>
              </a:rPr>
              <a:t>begins.</a:t>
            </a: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6156318" y="289510"/>
            <a:ext cx="663965" cy="18914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Straight Connector 6"/>
          <p:cNvCxnSpPr/>
          <p:nvPr/>
        </p:nvCxnSpPr>
        <p:spPr bwMode="auto">
          <a:xfrm flipV="1">
            <a:off x="7596196" y="274070"/>
            <a:ext cx="370585" cy="7720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Connector 7"/>
          <p:cNvCxnSpPr/>
          <p:nvPr/>
        </p:nvCxnSpPr>
        <p:spPr bwMode="auto">
          <a:xfrm>
            <a:off x="7850972" y="663942"/>
            <a:ext cx="254778" cy="772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Connector 8"/>
          <p:cNvCxnSpPr/>
          <p:nvPr/>
        </p:nvCxnSpPr>
        <p:spPr bwMode="auto">
          <a:xfrm>
            <a:off x="7491968" y="752726"/>
            <a:ext cx="320402" cy="38987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Connector 9"/>
          <p:cNvCxnSpPr/>
          <p:nvPr/>
        </p:nvCxnSpPr>
        <p:spPr bwMode="auto">
          <a:xfrm>
            <a:off x="6426536" y="1752499"/>
            <a:ext cx="308821" cy="28178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Connector 10"/>
          <p:cNvCxnSpPr/>
          <p:nvPr/>
        </p:nvCxnSpPr>
        <p:spPr bwMode="auto">
          <a:xfrm>
            <a:off x="6422676" y="1752498"/>
            <a:ext cx="343563" cy="16598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 Box 31"/>
          <p:cNvSpPr txBox="1">
            <a:spLocks noChangeArrowheads="1"/>
          </p:cNvSpPr>
          <p:nvPr/>
        </p:nvSpPr>
        <p:spPr bwMode="auto">
          <a:xfrm>
            <a:off x="5165236" y="1523151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dirty="0">
                <a:solidFill>
                  <a:srgbClr val="000000"/>
                </a:solidFill>
                <a:latin typeface="Arial" charset="0"/>
              </a:rPr>
              <a:t>Two copies</a:t>
            </a:r>
            <a:br>
              <a:rPr lang="en-US" sz="1700" dirty="0">
                <a:solidFill>
                  <a:srgbClr val="000000"/>
                </a:solidFill>
                <a:latin typeface="Arial" charset="0"/>
              </a:rPr>
            </a:br>
            <a:r>
              <a:rPr lang="en-US" sz="1700" dirty="0">
                <a:solidFill>
                  <a:srgbClr val="000000"/>
                </a:solidFill>
                <a:latin typeface="Arial" charset="0"/>
              </a:rPr>
              <a:t>of origin</a:t>
            </a:r>
          </a:p>
        </p:txBody>
      </p:sp>
      <p:sp>
        <p:nvSpPr>
          <p:cNvPr id="13" name="Text Box 31"/>
          <p:cNvSpPr txBox="1">
            <a:spLocks noChangeArrowheads="1"/>
          </p:cNvSpPr>
          <p:nvPr/>
        </p:nvSpPr>
        <p:spPr bwMode="auto">
          <a:xfrm>
            <a:off x="5941149" y="955712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i="1" dirty="0">
                <a:solidFill>
                  <a:srgbClr val="000000"/>
                </a:solidFill>
                <a:latin typeface="Arial" charset="0"/>
              </a:rPr>
              <a:t>E. coli 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cell</a:t>
            </a:r>
          </a:p>
        </p:txBody>
      </p:sp>
      <p:sp>
        <p:nvSpPr>
          <p:cNvPr id="14" name="Text Box 31"/>
          <p:cNvSpPr txBox="1">
            <a:spLocks noChangeArrowheads="1"/>
          </p:cNvSpPr>
          <p:nvPr/>
        </p:nvSpPr>
        <p:spPr bwMode="auto">
          <a:xfrm>
            <a:off x="5130491" y="145086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dirty="0">
                <a:solidFill>
                  <a:srgbClr val="000000"/>
                </a:solidFill>
                <a:latin typeface="Arial" charset="0"/>
              </a:rPr>
              <a:t>Origin of</a:t>
            </a:r>
            <a:br>
              <a:rPr lang="en-US" sz="1700" dirty="0">
                <a:solidFill>
                  <a:srgbClr val="000000"/>
                </a:solidFill>
                <a:latin typeface="Arial" charset="0"/>
              </a:rPr>
            </a:br>
            <a:r>
              <a:rPr lang="en-US" sz="1700" dirty="0">
                <a:solidFill>
                  <a:srgbClr val="000000"/>
                </a:solidFill>
                <a:latin typeface="Arial" charset="0"/>
              </a:rPr>
              <a:t>replication</a:t>
            </a:r>
          </a:p>
        </p:txBody>
      </p:sp>
      <p:sp>
        <p:nvSpPr>
          <p:cNvPr id="15" name="Text Box 31"/>
          <p:cNvSpPr txBox="1">
            <a:spLocks noChangeArrowheads="1"/>
          </p:cNvSpPr>
          <p:nvPr/>
        </p:nvSpPr>
        <p:spPr bwMode="auto">
          <a:xfrm>
            <a:off x="8014108" y="121926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dirty="0">
                <a:solidFill>
                  <a:srgbClr val="000000"/>
                </a:solidFill>
                <a:latin typeface="Arial" charset="0"/>
              </a:rPr>
              <a:t>Cell wall</a:t>
            </a:r>
          </a:p>
        </p:txBody>
      </p:sp>
      <p:sp>
        <p:nvSpPr>
          <p:cNvPr id="16" name="Text Box 31"/>
          <p:cNvSpPr txBox="1">
            <a:spLocks noChangeArrowheads="1"/>
          </p:cNvSpPr>
          <p:nvPr/>
        </p:nvSpPr>
        <p:spPr bwMode="auto">
          <a:xfrm>
            <a:off x="8126056" y="519520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dirty="0">
                <a:solidFill>
                  <a:srgbClr val="000000"/>
                </a:solidFill>
                <a:latin typeface="Arial" charset="0"/>
              </a:rPr>
              <a:t>Plasma</a:t>
            </a:r>
            <a:br>
              <a:rPr lang="en-US" sz="1700" dirty="0">
                <a:solidFill>
                  <a:srgbClr val="000000"/>
                </a:solidFill>
                <a:latin typeface="Arial" charset="0"/>
              </a:rPr>
            </a:br>
            <a:r>
              <a:rPr lang="en-US" sz="1700" dirty="0">
                <a:solidFill>
                  <a:srgbClr val="000000"/>
                </a:solidFill>
                <a:latin typeface="Arial" charset="0"/>
              </a:rPr>
              <a:t>membrane</a:t>
            </a:r>
          </a:p>
        </p:txBody>
      </p:sp>
      <p:sp>
        <p:nvSpPr>
          <p:cNvPr id="17" name="Text Box 31"/>
          <p:cNvSpPr txBox="1">
            <a:spLocks noChangeArrowheads="1"/>
          </p:cNvSpPr>
          <p:nvPr/>
        </p:nvSpPr>
        <p:spPr bwMode="auto">
          <a:xfrm>
            <a:off x="7597200" y="1106261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dirty="0">
                <a:solidFill>
                  <a:srgbClr val="000000"/>
                </a:solidFill>
                <a:latin typeface="Arial" charset="0"/>
              </a:rPr>
              <a:t>Bacterial</a:t>
            </a:r>
            <a:br>
              <a:rPr lang="en-US" sz="1700" dirty="0">
                <a:solidFill>
                  <a:srgbClr val="000000"/>
                </a:solidFill>
                <a:latin typeface="Arial" charset="0"/>
              </a:rPr>
            </a:br>
            <a:r>
              <a:rPr lang="en-US" sz="1700" dirty="0">
                <a:solidFill>
                  <a:srgbClr val="000000"/>
                </a:solidFill>
                <a:latin typeface="Arial" charset="0"/>
              </a:rPr>
              <a:t>chromosome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2900508" y="1335975"/>
            <a:ext cx="312593" cy="261896"/>
            <a:chOff x="1376507" y="1663000"/>
            <a:chExt cx="312593" cy="261896"/>
          </a:xfrm>
        </p:grpSpPr>
        <p:sp>
          <p:nvSpPr>
            <p:cNvPr id="19" name="Oval 18"/>
            <p:cNvSpPr/>
            <p:nvPr/>
          </p:nvSpPr>
          <p:spPr bwMode="auto">
            <a:xfrm>
              <a:off x="1403943" y="1665139"/>
              <a:ext cx="259757" cy="259757"/>
            </a:xfrm>
            <a:prstGeom prst="ellipse">
              <a:avLst/>
            </a:prstGeom>
            <a:solidFill>
              <a:srgbClr val="0093C5"/>
            </a:solidFill>
            <a:ln w="9525" cap="flat" cmpd="sng" algn="ctr">
              <a:solidFill>
                <a:srgbClr val="0093C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>
                <a:solidFill>
                  <a:srgbClr val="000000"/>
                </a:solidFill>
                <a:latin typeface="Times" pitchFamily="84" charset="0"/>
                <a:ea typeface="ＭＳ Ｐゴシック" charset="0"/>
              </a:endParaRPr>
            </a:p>
          </p:txBody>
        </p:sp>
        <p:sp>
          <p:nvSpPr>
            <p:cNvPr id="20" name="Text Box 31"/>
            <p:cNvSpPr txBox="1">
              <a:spLocks noChangeArrowheads="1"/>
            </p:cNvSpPr>
            <p:nvPr/>
          </p:nvSpPr>
          <p:spPr bwMode="auto">
            <a:xfrm>
              <a:off x="1376507" y="1663000"/>
              <a:ext cx="312593" cy="219775"/>
            </a:xfrm>
            <a:prstGeom prst="rect">
              <a:avLst/>
            </a:prstGeom>
            <a:noFill/>
            <a:ln w="6350" cmpd="sng">
              <a:noFill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/>
            <a:lstStyle>
              <a:lvl1pPr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 eaLnBrk="0" hangingPunct="0"/>
              <a:r>
                <a:rPr lang="en-US" sz="1600" dirty="0">
                  <a:solidFill>
                    <a:srgbClr val="FFFFFF"/>
                  </a:solidFill>
                  <a:latin typeface="Arial" charset="0"/>
                </a:rPr>
                <a:t>1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895679" y="2958428"/>
            <a:ext cx="312593" cy="261896"/>
            <a:chOff x="1376507" y="1663000"/>
            <a:chExt cx="312593" cy="261896"/>
          </a:xfrm>
        </p:grpSpPr>
        <p:sp>
          <p:nvSpPr>
            <p:cNvPr id="22" name="Oval 21"/>
            <p:cNvSpPr/>
            <p:nvPr/>
          </p:nvSpPr>
          <p:spPr bwMode="auto">
            <a:xfrm>
              <a:off x="1403943" y="1665139"/>
              <a:ext cx="259757" cy="259757"/>
            </a:xfrm>
            <a:prstGeom prst="ellipse">
              <a:avLst/>
            </a:prstGeom>
            <a:solidFill>
              <a:srgbClr val="0093C5"/>
            </a:solidFill>
            <a:ln w="9525" cap="flat" cmpd="sng" algn="ctr">
              <a:solidFill>
                <a:srgbClr val="0093C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>
                <a:solidFill>
                  <a:srgbClr val="000000"/>
                </a:solidFill>
                <a:latin typeface="Times" pitchFamily="84" charset="0"/>
                <a:ea typeface="ＭＳ Ｐゴシック" charset="0"/>
              </a:endParaRPr>
            </a:p>
          </p:txBody>
        </p:sp>
        <p:sp>
          <p:nvSpPr>
            <p:cNvPr id="23" name="Text Box 31"/>
            <p:cNvSpPr txBox="1">
              <a:spLocks noChangeArrowheads="1"/>
            </p:cNvSpPr>
            <p:nvPr/>
          </p:nvSpPr>
          <p:spPr bwMode="auto">
            <a:xfrm>
              <a:off x="1376507" y="1663000"/>
              <a:ext cx="312593" cy="219775"/>
            </a:xfrm>
            <a:prstGeom prst="rect">
              <a:avLst/>
            </a:prstGeom>
            <a:noFill/>
            <a:ln w="6350" cmpd="sng">
              <a:noFill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/>
            <a:lstStyle>
              <a:lvl1pPr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 eaLnBrk="0" hangingPunct="0"/>
              <a:r>
                <a:rPr lang="en-US" sz="1600" dirty="0">
                  <a:solidFill>
                    <a:srgbClr val="FFFFFF"/>
                  </a:solidFill>
                  <a:latin typeface="Arial" charset="0"/>
                </a:rPr>
                <a:t>2</a:t>
              </a:r>
            </a:p>
          </p:txBody>
        </p:sp>
      </p:grpSp>
      <p:cxnSp>
        <p:nvCxnSpPr>
          <p:cNvPr id="24" name="Straight Connector 23"/>
          <p:cNvCxnSpPr/>
          <p:nvPr/>
        </p:nvCxnSpPr>
        <p:spPr bwMode="auto">
          <a:xfrm>
            <a:off x="6367320" y="3211105"/>
            <a:ext cx="338018" cy="15451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Connector 24"/>
          <p:cNvCxnSpPr/>
          <p:nvPr/>
        </p:nvCxnSpPr>
        <p:spPr bwMode="auto">
          <a:xfrm flipV="1">
            <a:off x="7820799" y="3186960"/>
            <a:ext cx="275244" cy="21246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Text Box 31"/>
          <p:cNvSpPr txBox="1">
            <a:spLocks noChangeArrowheads="1"/>
          </p:cNvSpPr>
          <p:nvPr/>
        </p:nvSpPr>
        <p:spPr bwMode="auto">
          <a:xfrm>
            <a:off x="5725242" y="2932244"/>
            <a:ext cx="72417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dirty="0">
                <a:solidFill>
                  <a:srgbClr val="000000"/>
                </a:solidFill>
                <a:latin typeface="Arial" charset="0"/>
              </a:rPr>
              <a:t>Origin</a:t>
            </a:r>
          </a:p>
        </p:txBody>
      </p:sp>
      <p:sp>
        <p:nvSpPr>
          <p:cNvPr id="27" name="Text Box 31"/>
          <p:cNvSpPr txBox="1">
            <a:spLocks noChangeArrowheads="1"/>
          </p:cNvSpPr>
          <p:nvPr/>
        </p:nvSpPr>
        <p:spPr bwMode="auto">
          <a:xfrm>
            <a:off x="8018937" y="2937075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dirty="0">
                <a:solidFill>
                  <a:srgbClr val="000000"/>
                </a:solidFill>
                <a:latin typeface="Arial" charset="0"/>
              </a:rPr>
              <a:t>Origin</a:t>
            </a:r>
          </a:p>
        </p:txBody>
      </p:sp>
      <p:sp>
        <p:nvSpPr>
          <p:cNvPr id="28" name="Text Box 31"/>
          <p:cNvSpPr txBox="1">
            <a:spLocks noChangeArrowheads="1"/>
          </p:cNvSpPr>
          <p:nvPr/>
        </p:nvSpPr>
        <p:spPr bwMode="auto">
          <a:xfrm>
            <a:off x="3288192" y="2952593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dirty="0">
                <a:solidFill>
                  <a:srgbClr val="000000"/>
                </a:solidFill>
                <a:latin typeface="Arial" charset="0"/>
              </a:rPr>
              <a:t>One copy of the</a:t>
            </a:r>
            <a:br>
              <a:rPr lang="en-US" sz="1700" dirty="0">
                <a:solidFill>
                  <a:srgbClr val="000000"/>
                </a:solidFill>
                <a:latin typeface="Arial" charset="0"/>
              </a:rPr>
            </a:br>
            <a:r>
              <a:rPr lang="en-US" sz="1700" dirty="0">
                <a:solidFill>
                  <a:srgbClr val="000000"/>
                </a:solidFill>
                <a:latin typeface="Arial" charset="0"/>
              </a:rPr>
              <a:t>origin is now at</a:t>
            </a:r>
            <a:br>
              <a:rPr lang="en-US" sz="1700" dirty="0">
                <a:solidFill>
                  <a:srgbClr val="000000"/>
                </a:solidFill>
                <a:latin typeface="Arial" charset="0"/>
              </a:rPr>
            </a:br>
            <a:r>
              <a:rPr lang="en-US" sz="1700" dirty="0">
                <a:solidFill>
                  <a:srgbClr val="000000"/>
                </a:solidFill>
                <a:latin typeface="Arial" charset="0"/>
              </a:rPr>
              <a:t>each end of the</a:t>
            </a:r>
            <a:br>
              <a:rPr lang="en-US" sz="1700" dirty="0">
                <a:solidFill>
                  <a:srgbClr val="000000"/>
                </a:solidFill>
                <a:latin typeface="Arial" charset="0"/>
              </a:rPr>
            </a:br>
            <a:r>
              <a:rPr lang="en-US" sz="1700" dirty="0">
                <a:solidFill>
                  <a:srgbClr val="000000"/>
                </a:solidFill>
                <a:latin typeface="Arial" charset="0"/>
              </a:rPr>
              <a:t>cell.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2897104" y="4544125"/>
            <a:ext cx="312593" cy="261896"/>
            <a:chOff x="1376507" y="1663000"/>
            <a:chExt cx="312593" cy="261896"/>
          </a:xfrm>
        </p:grpSpPr>
        <p:sp>
          <p:nvSpPr>
            <p:cNvPr id="30" name="Oval 29"/>
            <p:cNvSpPr/>
            <p:nvPr/>
          </p:nvSpPr>
          <p:spPr bwMode="auto">
            <a:xfrm>
              <a:off x="1403943" y="1665139"/>
              <a:ext cx="259757" cy="259757"/>
            </a:xfrm>
            <a:prstGeom prst="ellipse">
              <a:avLst/>
            </a:prstGeom>
            <a:solidFill>
              <a:srgbClr val="0093C5"/>
            </a:solidFill>
            <a:ln w="9525" cap="flat" cmpd="sng" algn="ctr">
              <a:solidFill>
                <a:srgbClr val="0093C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>
                <a:solidFill>
                  <a:srgbClr val="000000"/>
                </a:solidFill>
                <a:latin typeface="Times" pitchFamily="84" charset="0"/>
                <a:ea typeface="ＭＳ Ｐゴシック" charset="0"/>
              </a:endParaRPr>
            </a:p>
          </p:txBody>
        </p:sp>
        <p:sp>
          <p:nvSpPr>
            <p:cNvPr id="31" name="Text Box 31"/>
            <p:cNvSpPr txBox="1">
              <a:spLocks noChangeArrowheads="1"/>
            </p:cNvSpPr>
            <p:nvPr/>
          </p:nvSpPr>
          <p:spPr bwMode="auto">
            <a:xfrm>
              <a:off x="1376507" y="1663000"/>
              <a:ext cx="312593" cy="219775"/>
            </a:xfrm>
            <a:prstGeom prst="rect">
              <a:avLst/>
            </a:prstGeom>
            <a:noFill/>
            <a:ln w="6350" cmpd="sng">
              <a:noFill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/>
            <a:lstStyle>
              <a:lvl1pPr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 eaLnBrk="0" hangingPunct="0"/>
              <a:r>
                <a:rPr lang="en-US" sz="1600" dirty="0">
                  <a:solidFill>
                    <a:srgbClr val="FFFFFF"/>
                  </a:solidFill>
                  <a:latin typeface="Arial" charset="0"/>
                </a:rPr>
                <a:t>3</a:t>
              </a:r>
            </a:p>
          </p:txBody>
        </p:sp>
      </p:grpSp>
      <p:sp>
        <p:nvSpPr>
          <p:cNvPr id="32" name="Text Box 31"/>
          <p:cNvSpPr txBox="1">
            <a:spLocks noChangeArrowheads="1"/>
          </p:cNvSpPr>
          <p:nvPr/>
        </p:nvSpPr>
        <p:spPr bwMode="auto">
          <a:xfrm>
            <a:off x="3256058" y="6002099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dirty="0">
                <a:solidFill>
                  <a:srgbClr val="000000"/>
                </a:solidFill>
                <a:latin typeface="Arial" charset="0"/>
              </a:rPr>
              <a:t>Two daughter</a:t>
            </a:r>
            <a:br>
              <a:rPr lang="en-US" sz="1700" dirty="0">
                <a:solidFill>
                  <a:srgbClr val="000000"/>
                </a:solidFill>
                <a:latin typeface="Arial" charset="0"/>
              </a:rPr>
            </a:br>
            <a:r>
              <a:rPr lang="en-US" sz="1700" dirty="0">
                <a:solidFill>
                  <a:srgbClr val="000000"/>
                </a:solidFill>
                <a:latin typeface="Arial" charset="0"/>
              </a:rPr>
              <a:t>cells result.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2887579" y="6007800"/>
            <a:ext cx="312593" cy="261896"/>
            <a:chOff x="1376507" y="1663000"/>
            <a:chExt cx="312593" cy="261896"/>
          </a:xfrm>
        </p:grpSpPr>
        <p:sp>
          <p:nvSpPr>
            <p:cNvPr id="34" name="Oval 33"/>
            <p:cNvSpPr/>
            <p:nvPr/>
          </p:nvSpPr>
          <p:spPr bwMode="auto">
            <a:xfrm>
              <a:off x="1403943" y="1665139"/>
              <a:ext cx="259757" cy="259757"/>
            </a:xfrm>
            <a:prstGeom prst="ellipse">
              <a:avLst/>
            </a:prstGeom>
            <a:solidFill>
              <a:srgbClr val="0093C5"/>
            </a:solidFill>
            <a:ln w="9525" cap="flat" cmpd="sng" algn="ctr">
              <a:solidFill>
                <a:srgbClr val="0093C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>
                <a:solidFill>
                  <a:srgbClr val="000000"/>
                </a:solidFill>
                <a:latin typeface="Times" pitchFamily="84" charset="0"/>
                <a:ea typeface="ＭＳ Ｐゴシック" charset="0"/>
              </a:endParaRPr>
            </a:p>
          </p:txBody>
        </p:sp>
        <p:sp>
          <p:nvSpPr>
            <p:cNvPr id="35" name="Text Box 31"/>
            <p:cNvSpPr txBox="1">
              <a:spLocks noChangeArrowheads="1"/>
            </p:cNvSpPr>
            <p:nvPr/>
          </p:nvSpPr>
          <p:spPr bwMode="auto">
            <a:xfrm>
              <a:off x="1376507" y="1663000"/>
              <a:ext cx="312593" cy="219775"/>
            </a:xfrm>
            <a:prstGeom prst="rect">
              <a:avLst/>
            </a:prstGeom>
            <a:noFill/>
            <a:ln w="6350" cmpd="sng">
              <a:noFill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/>
            <a:lstStyle>
              <a:lvl1pPr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 eaLnBrk="0" hangingPunct="0"/>
              <a:r>
                <a:rPr lang="en-US" sz="1600" dirty="0">
                  <a:solidFill>
                    <a:srgbClr val="FFFFFF"/>
                  </a:solidFill>
                  <a:latin typeface="Arial" charset="0"/>
                </a:rPr>
                <a:t>4</a:t>
              </a:r>
            </a:p>
          </p:txBody>
        </p:sp>
      </p:grpSp>
      <p:sp>
        <p:nvSpPr>
          <p:cNvPr id="37" name="Text Box 31"/>
          <p:cNvSpPr txBox="1">
            <a:spLocks noChangeArrowheads="1"/>
          </p:cNvSpPr>
          <p:nvPr/>
        </p:nvSpPr>
        <p:spPr bwMode="auto">
          <a:xfrm>
            <a:off x="3298037" y="4547513"/>
            <a:ext cx="1108811" cy="2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/>
            <a:r>
              <a:rPr lang="en-US" sz="1700" dirty="0">
                <a:solidFill>
                  <a:srgbClr val="000000"/>
                </a:solidFill>
                <a:latin typeface="Arial" charset="0"/>
              </a:rPr>
              <a:t>Replication</a:t>
            </a:r>
            <a:br>
              <a:rPr lang="en-US" sz="1700" dirty="0">
                <a:solidFill>
                  <a:srgbClr val="000000"/>
                </a:solidFill>
                <a:latin typeface="Arial" charset="0"/>
              </a:rPr>
            </a:br>
            <a:r>
              <a:rPr lang="en-US" sz="1700" dirty="0">
                <a:solidFill>
                  <a:srgbClr val="000000"/>
                </a:solidFill>
                <a:latin typeface="Arial" charset="0"/>
              </a:rPr>
              <a:t>finishes.</a:t>
            </a:r>
          </a:p>
        </p:txBody>
      </p:sp>
    </p:spTree>
    <p:extLst>
      <p:ext uri="{BB962C8B-B14F-4D97-AF65-F5344CB8AC3E}">
        <p14:creationId xmlns:p14="http://schemas.microsoft.com/office/powerpoint/2010/main" val="18575641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6" name="Rectangle 135">
            <a:extLst>
              <a:ext uri="{FF2B5EF4-FFF2-40B4-BE49-F238E27FC236}">
                <a16:creationId xmlns:a16="http://schemas.microsoft.com/office/drawing/2014/main" id="{A43B05A4-157F-403C-939A-ED1B6A0A02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22" name="Rectangle 2">
            <a:extLst>
              <a:ext uri="{FF2B5EF4-FFF2-40B4-BE49-F238E27FC236}">
                <a16:creationId xmlns:a16="http://schemas.microsoft.com/office/drawing/2014/main" id="{409D89A4-DFD5-F14F-9506-8D78B1A69DD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81192" y="1507414"/>
            <a:ext cx="5120255" cy="3903332"/>
          </a:xfrm>
        </p:spPr>
        <p:txBody>
          <a:bodyPr anchor="t">
            <a:normAutofit/>
          </a:bodyPr>
          <a:lstStyle/>
          <a:p>
            <a:pPr algn="ctr" eaLnBrk="1" hangingPunct="1"/>
            <a:r>
              <a:rPr lang="en-US" alt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Gill Sans MT" panose="020B0502020104020203" pitchFamily="34" charset="77"/>
                <a:cs typeface="Corbel" panose="020B0503020204020204" pitchFamily="34" charset="0"/>
              </a:rPr>
              <a:t>The eukaryotic cell cycle is regulated by a molecular control system</a:t>
            </a: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E8CCE107-A70B-4916-9A0B-751C70B9B5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3642"/>
            <a:ext cx="11298933" cy="512708"/>
          </a:xfrm>
          <a:prstGeom prst="rect">
            <a:avLst/>
          </a:prstGeom>
          <a:solidFill>
            <a:srgbClr val="969FA7">
              <a:alpha val="7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9A925BC7-7CC5-4A0C-9B3D-8829EBF281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V="1">
            <a:off x="4244340" y="3329711"/>
            <a:ext cx="3703320" cy="5872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7675F9CF-8A9F-B24F-8C7A-25375304BE2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441743" y="1507415"/>
            <a:ext cx="5169065" cy="4253305"/>
          </a:xfrm>
          <a:ln w="57150">
            <a:noFill/>
          </a:ln>
        </p:spPr>
        <p:txBody>
          <a:bodyPr anchor="t">
            <a:normAutofit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en-US" altLang="en-US" sz="2000" dirty="0">
                <a:latin typeface="Corbel" panose="020B0503020204020204" pitchFamily="34" charset="0"/>
                <a:cs typeface="Corbel" panose="020B0503020204020204" pitchFamily="34" charset="0"/>
              </a:rPr>
              <a:t>The frequency of cell division varies with the type of cell</a:t>
            </a:r>
          </a:p>
          <a:p>
            <a:pPr lvl="1" algn="just">
              <a:lnSpc>
                <a:spcPct val="90000"/>
              </a:lnSpc>
              <a:spcAft>
                <a:spcPts val="1200"/>
              </a:spcAft>
            </a:pPr>
            <a:r>
              <a:rPr lang="en-US" altLang="en-US" sz="2000" dirty="0">
                <a:latin typeface="Corbel" panose="020B0503020204020204" pitchFamily="34" charset="0"/>
                <a:cs typeface="Corbel" panose="020B0503020204020204" pitchFamily="34" charset="0"/>
              </a:rPr>
              <a:t>Driven by specific chemical signals present in the cytoplasm</a:t>
            </a:r>
          </a:p>
          <a:p>
            <a:pPr lvl="1" algn="just">
              <a:lnSpc>
                <a:spcPct val="90000"/>
              </a:lnSpc>
              <a:spcAft>
                <a:spcPts val="1200"/>
              </a:spcAft>
            </a:pPr>
            <a:r>
              <a:rPr lang="en-US" altLang="en-US" sz="2000" dirty="0">
                <a:latin typeface="Corbel" panose="020B0503020204020204" pitchFamily="34" charset="0"/>
                <a:cs typeface="Corbel" panose="020B0503020204020204" pitchFamily="34" charset="0"/>
              </a:rPr>
              <a:t>Directed by a distinct cell cycle control system, which is similar to a clock</a:t>
            </a:r>
          </a:p>
          <a:p>
            <a:pPr lvl="1" algn="just">
              <a:lnSpc>
                <a:spcPct val="90000"/>
              </a:lnSpc>
              <a:spcAft>
                <a:spcPts val="1200"/>
              </a:spcAft>
            </a:pPr>
            <a:r>
              <a:rPr lang="en-US" altLang="en-US" sz="2000" dirty="0">
                <a:latin typeface="Corbel" panose="020B0503020204020204" pitchFamily="34" charset="0"/>
                <a:cs typeface="Corbel" panose="020B0503020204020204" pitchFamily="34" charset="0"/>
              </a:rPr>
              <a:t>The cell cycle control system is regulated by both internal and external controls</a:t>
            </a:r>
          </a:p>
          <a:p>
            <a:pPr lvl="1" algn="just">
              <a:lnSpc>
                <a:spcPct val="90000"/>
              </a:lnSpc>
              <a:spcAft>
                <a:spcPts val="1200"/>
              </a:spcAft>
            </a:pPr>
            <a:r>
              <a:rPr lang="en-US" altLang="en-US" sz="2000" dirty="0">
                <a:latin typeface="Corbel" panose="020B0503020204020204" pitchFamily="34" charset="0"/>
                <a:cs typeface="Corbel" panose="020B0503020204020204" pitchFamily="34" charset="0"/>
              </a:rPr>
              <a:t>The clock has specific checkpoints where the cell cycle stops until a go-ahead signal is received</a:t>
            </a:r>
          </a:p>
          <a:p>
            <a:pPr algn="just" eaLnBrk="1" hangingPunct="1">
              <a:lnSpc>
                <a:spcPct val="90000"/>
              </a:lnSpc>
            </a:pPr>
            <a:endParaRPr lang="en-US" altLang="en-US" sz="2000" dirty="0">
              <a:latin typeface="Corbel" panose="020B0503020204020204" pitchFamily="34" charset="0"/>
              <a:cs typeface="Corbel" panose="020B0503020204020204" pitchFamily="34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en-US" altLang="en-US" sz="2000" dirty="0">
              <a:latin typeface="Corbel" panose="020B0503020204020204" pitchFamily="34" charset="0"/>
              <a:cs typeface="Corbel" panose="020B0503020204020204" pitchFamily="34" charset="0"/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6E67D916-28C7-4965-BA3C-287FB85797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5878019"/>
            <a:ext cx="11298933" cy="512708"/>
          </a:xfrm>
          <a:prstGeom prst="rect">
            <a:avLst/>
          </a:prstGeom>
          <a:solidFill>
            <a:srgbClr val="969FA7">
              <a:alpha val="7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547785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3" name="Rectangle 82">
            <a:extLst>
              <a:ext uri="{FF2B5EF4-FFF2-40B4-BE49-F238E27FC236}">
                <a16:creationId xmlns:a16="http://schemas.microsoft.com/office/drawing/2014/main" id="{F875149D-F692-45DA-8324-D5E0193D5F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71" name="Title 3">
            <a:extLst>
              <a:ext uri="{FF2B5EF4-FFF2-40B4-BE49-F238E27FC236}">
                <a16:creationId xmlns:a16="http://schemas.microsoft.com/office/drawing/2014/main" id="{0A518B18-2134-6C4A-96E1-253272F6EE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800930"/>
            <a:ext cx="3568661" cy="2256390"/>
          </a:xfrm>
        </p:spPr>
        <p:txBody>
          <a:bodyPr anchor="ctr">
            <a:normAutofit/>
          </a:bodyPr>
          <a:lstStyle/>
          <a:p>
            <a:pPr algn="ctr" eaLnBrk="1" hangingPunct="1"/>
            <a:r>
              <a:rPr lang="en-US" altLang="en-US" dirty="0">
                <a:latin typeface="+mn-lt"/>
                <a:cs typeface="Corbel" panose="020B0503020204020204" pitchFamily="34" charset="0"/>
              </a:rPr>
              <a:t>Three major checkpoints are found in the G1, G2, and M phases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C0B19935-C760-4698-9DD1-973C8A428D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08990612-E008-4F02-AEBB-B140BE7535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310A41F-3A14-4150-B6CF-0A577DDDEA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772" name="Content Placeholder 4">
            <a:extLst>
              <a:ext uri="{FF2B5EF4-FFF2-40B4-BE49-F238E27FC236}">
                <a16:creationId xmlns:a16="http://schemas.microsoft.com/office/drawing/2014/main" id="{DD4CA1E0-FAFD-7641-8535-944884AAD2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1870" y="800930"/>
            <a:ext cx="7183597" cy="2256390"/>
          </a:xfrm>
        </p:spPr>
        <p:txBody>
          <a:bodyPr>
            <a:normAutofit/>
          </a:bodyPr>
          <a:lstStyle/>
          <a:p>
            <a:pPr eaLnBrk="1" hangingPunct="1">
              <a:buClr>
                <a:srgbClr val="F7FA89"/>
              </a:buClr>
            </a:pPr>
            <a:r>
              <a:rPr lang="en-US" altLang="en-US">
                <a:latin typeface="Corbel" panose="020B0503020204020204" pitchFamily="34" charset="0"/>
                <a:cs typeface="Corbel" panose="020B0503020204020204" pitchFamily="34" charset="0"/>
              </a:rPr>
              <a:t>G1 checkpoint seems to be the most important</a:t>
            </a:r>
          </a:p>
          <a:p>
            <a:pPr eaLnBrk="1" hangingPunct="1">
              <a:buClr>
                <a:srgbClr val="F7FA89"/>
              </a:buClr>
            </a:pPr>
            <a:endParaRPr lang="en-US" altLang="en-US">
              <a:latin typeface="Corbel" panose="020B0503020204020204" pitchFamily="34" charset="0"/>
              <a:cs typeface="Corbel" panose="020B0503020204020204" pitchFamily="34" charset="0"/>
            </a:endParaRPr>
          </a:p>
          <a:p>
            <a:pPr eaLnBrk="1" hangingPunct="1">
              <a:buClr>
                <a:srgbClr val="F7FA89"/>
              </a:buClr>
            </a:pPr>
            <a:r>
              <a:rPr lang="en-US" altLang="en-US">
                <a:latin typeface="Corbel" panose="020B0503020204020204" pitchFamily="34" charset="0"/>
                <a:cs typeface="Corbel" panose="020B0503020204020204" pitchFamily="34" charset="0"/>
              </a:rPr>
              <a:t>If the cell does not receive the go-ahead signal, it will exit the cycle, switching into a nondividing state called the G0 phase</a:t>
            </a:r>
          </a:p>
          <a:p>
            <a:pPr eaLnBrk="1" hangingPunct="1">
              <a:buClr>
                <a:srgbClr val="F7FA89"/>
              </a:buClr>
            </a:pPr>
            <a:endParaRPr lang="en-US" altLang="en-US">
              <a:latin typeface="Corbel" panose="020B0503020204020204" pitchFamily="34" charset="0"/>
              <a:cs typeface="Corbel" panose="020B0503020204020204" pitchFamily="34" charset="0"/>
            </a:endParaRPr>
          </a:p>
        </p:txBody>
      </p:sp>
      <p:pic>
        <p:nvPicPr>
          <p:cNvPr id="32770" name="Picture 14">
            <a:extLst>
              <a:ext uri="{FF2B5EF4-FFF2-40B4-BE49-F238E27FC236}">
                <a16:creationId xmlns:a16="http://schemas.microsoft.com/office/drawing/2014/main" id="{2B00DC21-0390-8141-9696-C4B2C0A372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08483" y="3261798"/>
            <a:ext cx="3563656" cy="3046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6E5488A1-43D0-E24A-A74A-ED13D8C6EB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97068" y="3261798"/>
            <a:ext cx="5404224" cy="3012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51883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822" name="Rectangle 136">
            <a:extLst>
              <a:ext uri="{FF2B5EF4-FFF2-40B4-BE49-F238E27FC236}">
                <a16:creationId xmlns:a16="http://schemas.microsoft.com/office/drawing/2014/main" id="{504BED40-EAF7-4E55-AFF7-2CD840EBD3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818" name="Rectangle 2">
            <a:extLst>
              <a:ext uri="{FF2B5EF4-FFF2-40B4-BE49-F238E27FC236}">
                <a16:creationId xmlns:a16="http://schemas.microsoft.com/office/drawing/2014/main" id="{2AC22A96-049D-674A-AF2B-59FFCFAF34B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81193" y="702156"/>
            <a:ext cx="6540461" cy="1013800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n-US" sz="3600" dirty="0">
                <a:solidFill>
                  <a:schemeClr val="tx2"/>
                </a:solidFill>
                <a:latin typeface="+mn-lt"/>
                <a:cs typeface="Corbel" panose="020B0503020204020204" pitchFamily="34" charset="0"/>
              </a:rPr>
              <a:t>Cyclins</a:t>
            </a:r>
            <a:r>
              <a:rPr lang="en-US" altLang="en-US" sz="3600" dirty="0">
                <a:solidFill>
                  <a:schemeClr val="tx2"/>
                </a:solidFill>
                <a:latin typeface="Corbel" panose="020B0503020204020204" pitchFamily="34" charset="0"/>
                <a:cs typeface="Corbel" panose="020B0503020204020204" pitchFamily="34" charset="0"/>
              </a:rPr>
              <a:t> and Cyclin-Dependent Kinases (</a:t>
            </a:r>
            <a:r>
              <a:rPr lang="en-US" altLang="en-US" sz="3600" dirty="0" err="1">
                <a:solidFill>
                  <a:schemeClr val="tx2"/>
                </a:solidFill>
                <a:latin typeface="Corbel" panose="020B0503020204020204" pitchFamily="34" charset="0"/>
                <a:cs typeface="Corbel" panose="020B0503020204020204" pitchFamily="34" charset="0"/>
              </a:rPr>
              <a:t>Cdks</a:t>
            </a:r>
            <a:r>
              <a:rPr lang="en-US" altLang="en-US" sz="3600" dirty="0">
                <a:solidFill>
                  <a:schemeClr val="tx2"/>
                </a:solidFill>
                <a:latin typeface="Corbel" panose="020B0503020204020204" pitchFamily="34" charset="0"/>
                <a:cs typeface="Corbel" panose="020B0503020204020204" pitchFamily="34" charset="0"/>
              </a:rPr>
              <a:t>)</a:t>
            </a:r>
          </a:p>
        </p:txBody>
      </p:sp>
      <p:sp>
        <p:nvSpPr>
          <p:cNvPr id="34823" name="Rectangle 138">
            <a:extLst>
              <a:ext uri="{FF2B5EF4-FFF2-40B4-BE49-F238E27FC236}">
                <a16:creationId xmlns:a16="http://schemas.microsoft.com/office/drawing/2014/main" id="{F367CCF1-BB1E-41CF-8499-94A870C33E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66751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614DBB96-CF79-7245-9B77-499BB5EE229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81194" y="1896533"/>
            <a:ext cx="6309003" cy="3962266"/>
          </a:xfrm>
        </p:spPr>
        <p:txBody>
          <a:bodyPr>
            <a:normAutofit/>
          </a:bodyPr>
          <a:lstStyle/>
          <a:p>
            <a:pPr>
              <a:spcAft>
                <a:spcPts val="2400"/>
              </a:spcAft>
            </a:pPr>
            <a:r>
              <a:rPr lang="en-US" altLang="en-US">
                <a:solidFill>
                  <a:schemeClr val="tx2"/>
                </a:solidFill>
                <a:latin typeface="Corbel" panose="020B0503020204020204" pitchFamily="34" charset="0"/>
                <a:cs typeface="Corbel" panose="020B0503020204020204" pitchFamily="34" charset="0"/>
              </a:rPr>
              <a:t>Regulatory proteins are involved in cell cycle</a:t>
            </a:r>
          </a:p>
          <a:p>
            <a:pPr>
              <a:spcAft>
                <a:spcPts val="2400"/>
              </a:spcAft>
            </a:pPr>
            <a:r>
              <a:rPr lang="en-US" altLang="en-US">
                <a:solidFill>
                  <a:schemeClr val="tx2"/>
                </a:solidFill>
                <a:latin typeface="Corbel" panose="020B0503020204020204" pitchFamily="34" charset="0"/>
                <a:cs typeface="Corbel" panose="020B0503020204020204" pitchFamily="34" charset="0"/>
              </a:rPr>
              <a:t>The activity of cyclins and Cdks fluctuates during the cell cycle</a:t>
            </a:r>
          </a:p>
          <a:p>
            <a:pPr eaLnBrk="1" hangingPunct="1"/>
            <a:r>
              <a:rPr lang="en-US" altLang="en-US">
                <a:solidFill>
                  <a:schemeClr val="tx2"/>
                </a:solidFill>
                <a:latin typeface="Corbel" panose="020B0503020204020204" pitchFamily="34" charset="0"/>
                <a:cs typeface="Corbel" panose="020B0503020204020204" pitchFamily="34" charset="0"/>
              </a:rPr>
              <a:t>MPF (maturation-promoting factor) is a cyclin-Cdk complex that triggers a cell</a:t>
            </a:r>
            <a:r>
              <a:rPr lang="ja-JP" altLang="en-US">
                <a:solidFill>
                  <a:schemeClr val="tx2"/>
                </a:solidFill>
                <a:latin typeface="Corbel" panose="020B0503020204020204" pitchFamily="34" charset="0"/>
                <a:cs typeface="Corbel" panose="020B0503020204020204" pitchFamily="34" charset="0"/>
              </a:rPr>
              <a:t>’</a:t>
            </a:r>
            <a:r>
              <a:rPr lang="en-US" altLang="ja-JP">
                <a:solidFill>
                  <a:schemeClr val="tx2"/>
                </a:solidFill>
                <a:latin typeface="Corbel" panose="020B0503020204020204" pitchFamily="34" charset="0"/>
                <a:cs typeface="Corbel" panose="020B0503020204020204" pitchFamily="34" charset="0"/>
              </a:rPr>
              <a:t>s passage past the G2 checkpoint into the M phase</a:t>
            </a:r>
            <a:endParaRPr lang="en-US" altLang="en-US">
              <a:solidFill>
                <a:schemeClr val="tx2"/>
              </a:solidFill>
              <a:latin typeface="Corbel" panose="020B0503020204020204" pitchFamily="34" charset="0"/>
              <a:cs typeface="Corbel" panose="020B0503020204020204" pitchFamily="34" charset="0"/>
            </a:endParaRPr>
          </a:p>
        </p:txBody>
      </p:sp>
      <p:pic>
        <p:nvPicPr>
          <p:cNvPr id="34820" name="Picture 34" descr="A screenshot of a cell phone&#10;&#10;Description automatically generated">
            <a:extLst>
              <a:ext uri="{FF2B5EF4-FFF2-40B4-BE49-F238E27FC236}">
                <a16:creationId xmlns:a16="http://schemas.microsoft.com/office/drawing/2014/main" id="{07BD18B9-647E-E640-9F8F-A152C1D7C12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2" r="4120"/>
          <a:stretch/>
        </p:blipFill>
        <p:spPr bwMode="auto">
          <a:xfrm>
            <a:off x="7521283" y="10"/>
            <a:ext cx="4670717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03887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9" name="Rectangle 40">
            <a:extLst>
              <a:ext uri="{FF2B5EF4-FFF2-40B4-BE49-F238E27FC236}">
                <a16:creationId xmlns:a16="http://schemas.microsoft.com/office/drawing/2014/main" id="{504BED40-EAF7-4E55-AFF7-2CD840EBD3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F3A435-F2D2-6842-8099-69225C5236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702156"/>
            <a:ext cx="6540462" cy="1013800"/>
          </a:xfrm>
        </p:spPr>
        <p:txBody>
          <a:bodyPr>
            <a:normAutofit/>
          </a:bodyPr>
          <a:lstStyle/>
          <a:p>
            <a:r>
              <a:rPr lang="en-US" sz="4000">
                <a:solidFill>
                  <a:schemeClr val="tx2"/>
                </a:solidFill>
                <a:latin typeface="+mn-lt"/>
              </a:rPr>
              <a:t>External factors</a:t>
            </a:r>
          </a:p>
        </p:txBody>
      </p:sp>
      <p:sp>
        <p:nvSpPr>
          <p:cNvPr id="50" name="Rectangle 42">
            <a:extLst>
              <a:ext uri="{FF2B5EF4-FFF2-40B4-BE49-F238E27FC236}">
                <a16:creationId xmlns:a16="http://schemas.microsoft.com/office/drawing/2014/main" id="{F367CCF1-BB1E-41CF-8499-94A870C33E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66751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4" y="1896533"/>
            <a:ext cx="6309003" cy="3962266"/>
          </a:xfrm>
        </p:spPr>
        <p:txBody>
          <a:bodyPr>
            <a:normAutofit/>
          </a:bodyPr>
          <a:lstStyle/>
          <a:p>
            <a:pPr algn="just"/>
            <a:r>
              <a:rPr lang="en-US" b="1" dirty="0">
                <a:solidFill>
                  <a:schemeClr val="tx2"/>
                </a:solidFill>
              </a:rPr>
              <a:t>Growth factors</a:t>
            </a:r>
            <a:r>
              <a:rPr lang="en-US" dirty="0">
                <a:solidFill>
                  <a:schemeClr val="tx2"/>
                </a:solidFill>
              </a:rPr>
              <a:t> are released by certain cells and stimulate other cells to divide</a:t>
            </a:r>
          </a:p>
          <a:p>
            <a:pPr algn="just"/>
            <a:r>
              <a:rPr lang="en-US" dirty="0">
                <a:solidFill>
                  <a:schemeClr val="tx2"/>
                </a:solidFill>
              </a:rPr>
              <a:t>Platelet-derived growth factor (PDGF) is made by blood cell fragments called platelets</a:t>
            </a:r>
          </a:p>
          <a:p>
            <a:pPr algn="just"/>
            <a:r>
              <a:rPr lang="en-US" dirty="0">
                <a:solidFill>
                  <a:schemeClr val="tx2"/>
                </a:solidFill>
              </a:rPr>
              <a:t>In </a:t>
            </a:r>
            <a:r>
              <a:rPr lang="en-US" b="1" dirty="0">
                <a:solidFill>
                  <a:schemeClr val="tx2"/>
                </a:solidFill>
              </a:rPr>
              <a:t>density-dependent inhibition</a:t>
            </a:r>
            <a:r>
              <a:rPr lang="en-US" dirty="0">
                <a:solidFill>
                  <a:schemeClr val="tx2"/>
                </a:solidFill>
              </a:rPr>
              <a:t>, crowded cells will stop dividing</a:t>
            </a:r>
          </a:p>
          <a:p>
            <a:pPr algn="just"/>
            <a:r>
              <a:rPr lang="en-US" dirty="0">
                <a:solidFill>
                  <a:schemeClr val="tx2"/>
                </a:solidFill>
              </a:rPr>
              <a:t>Most cells also exhibit </a:t>
            </a:r>
            <a:r>
              <a:rPr lang="en-US" b="1" dirty="0">
                <a:solidFill>
                  <a:schemeClr val="tx2"/>
                </a:solidFill>
              </a:rPr>
              <a:t>anchorage dependence</a:t>
            </a:r>
            <a:r>
              <a:rPr lang="en-US" dirty="0">
                <a:solidFill>
                  <a:schemeClr val="tx2"/>
                </a:solidFill>
              </a:rPr>
              <a:t>—to divide, they must be attached to a substratum</a:t>
            </a:r>
          </a:p>
          <a:p>
            <a:pPr algn="just"/>
            <a:r>
              <a:rPr lang="en-US" dirty="0">
                <a:solidFill>
                  <a:schemeClr val="tx2"/>
                </a:solidFill>
              </a:rPr>
              <a:t>Density-dependent inhibition and anchorage dependence check the growth of cells at an optimal density</a:t>
            </a:r>
          </a:p>
          <a:p>
            <a:pPr algn="just"/>
            <a:r>
              <a:rPr lang="en-US" dirty="0">
                <a:solidFill>
                  <a:schemeClr val="tx2"/>
                </a:solidFill>
              </a:rPr>
              <a:t>Cancer cells exhibit neither type of regulation of their division</a:t>
            </a:r>
          </a:p>
          <a:p>
            <a:pPr algn="just"/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11" name="Picture 5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AA87992D-00B2-E54E-A6AA-3A9947E257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09481" y="241257"/>
            <a:ext cx="5182519" cy="3018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 descr="A picture containing sitting, table&#10;&#10;Description automatically generated">
            <a:extLst>
              <a:ext uri="{FF2B5EF4-FFF2-40B4-BE49-F238E27FC236}">
                <a16:creationId xmlns:a16="http://schemas.microsoft.com/office/drawing/2014/main" id="{A6E965D5-A235-B042-8FFC-37675A4835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09481" y="3554986"/>
            <a:ext cx="5104599" cy="2845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91970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F92989FB-1024-49B7-BDF1-B3CE27D486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228" y="1037967"/>
            <a:ext cx="3495602" cy="4709131"/>
          </a:xfrm>
        </p:spPr>
        <p:txBody>
          <a:bodyPr anchor="ctr">
            <a:normAutofit/>
          </a:bodyPr>
          <a:lstStyle/>
          <a:p>
            <a:pPr algn="ctr"/>
            <a:r>
              <a:rPr lang="en-US" sz="3600" dirty="0"/>
              <a:t>Loss of Cell Cycle Controls in Cancer Cells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87D6F4-EC95-4EF1-A8AD-4B70386CEE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5F792DF-9D0A-4DB6-9A9E-7312F5A7E8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749808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25" name="Content Placeholder 2">
            <a:extLst>
              <a:ext uri="{FF2B5EF4-FFF2-40B4-BE49-F238E27FC236}">
                <a16:creationId xmlns:a16="http://schemas.microsoft.com/office/drawing/2014/main" id="{8985F728-6A89-483D-A25B-6439A312FF3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7415657"/>
              </p:ext>
            </p:extLst>
          </p:nvPr>
        </p:nvGraphicFramePr>
        <p:xfrm>
          <a:off x="4598438" y="1207783"/>
          <a:ext cx="7012370" cy="47091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018556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9">
            <a:extLst>
              <a:ext uri="{FF2B5EF4-FFF2-40B4-BE49-F238E27FC236}">
                <a16:creationId xmlns:a16="http://schemas.microsoft.com/office/drawing/2014/main" id="{1259A422-0023-4292-8200-E080556F30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167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1">
            <a:extLst>
              <a:ext uri="{FF2B5EF4-FFF2-40B4-BE49-F238E27FC236}">
                <a16:creationId xmlns:a16="http://schemas.microsoft.com/office/drawing/2014/main" id="{A2413CA5-4739-4BC9-8BB3-B0A4928D31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42D9E49F-7A43-D54C-B8C5-5820062607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6667" y="643467"/>
            <a:ext cx="7958666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178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Most cell division results in genetically identical daughter cells</a:t>
            </a:r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EC928B36-80D1-4B66-8D87-B5DA0EA5AC3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3732036"/>
              </p:ext>
            </p:extLst>
          </p:nvPr>
        </p:nvGraphicFramePr>
        <p:xfrm>
          <a:off x="581025" y="2341563"/>
          <a:ext cx="11029950" cy="38142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82106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>
            <a:normAutofit/>
          </a:bodyPr>
          <a:lstStyle/>
          <a:p>
            <a:r>
              <a:rPr lang="en-US" sz="3200" dirty="0"/>
              <a:t>Cellular Organization of the Genetic Material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4CA679-3546-4E14-8FB8-F57168C37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4D16E90-7C64-4C04-A50A-B866A1A92B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BE4DD59-5AA2-46C6-B6A8-9B4C62D198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60CE81C-67DC-489E-BFFB-877C80B854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3" y="2180496"/>
            <a:ext cx="5404639" cy="4045683"/>
          </a:xfrm>
          <a:prstGeom prst="rect">
            <a:avLst/>
          </a:prstGeom>
          <a:solidFill>
            <a:srgbClr val="FFFFFF">
              <a:alpha val="80000"/>
            </a:srgbClr>
          </a:solidFill>
          <a:ln w="38100">
            <a:solidFill>
              <a:srgbClr val="4653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close up of a womans face&#10;&#10;Description automatically generated">
            <a:extLst>
              <a:ext uri="{FF2B5EF4-FFF2-40B4-BE49-F238E27FC236}">
                <a16:creationId xmlns:a16="http://schemas.microsoft.com/office/drawing/2014/main" id="{8EB48C61-9C30-4FFC-A740-6FAB069E00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670" r="81" b="-3"/>
          <a:stretch/>
        </p:blipFill>
        <p:spPr>
          <a:xfrm>
            <a:off x="611392" y="2347105"/>
            <a:ext cx="5074920" cy="371246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40830" y="2340863"/>
            <a:ext cx="5269977" cy="4045683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n-US" sz="1600" dirty="0"/>
              <a:t>All the DNA in a cell constitutes the cell’</a:t>
            </a:r>
            <a:r>
              <a:rPr lang="en-US" altLang="ja-JP" sz="1600" dirty="0"/>
              <a:t>s </a:t>
            </a:r>
            <a:r>
              <a:rPr lang="en-US" altLang="ja-JP" sz="1600" b="1" dirty="0"/>
              <a:t>genome</a:t>
            </a:r>
          </a:p>
          <a:p>
            <a:pPr algn="just">
              <a:lnSpc>
                <a:spcPct val="90000"/>
              </a:lnSpc>
            </a:pPr>
            <a:r>
              <a:rPr lang="en-US" sz="1600" dirty="0"/>
              <a:t>DNA molecules in a cell are packaged into </a:t>
            </a:r>
            <a:r>
              <a:rPr lang="en-US" sz="1600" b="1" dirty="0"/>
              <a:t>chromosomes</a:t>
            </a:r>
          </a:p>
          <a:p>
            <a:pPr algn="just">
              <a:lnSpc>
                <a:spcPct val="90000"/>
              </a:lnSpc>
            </a:pPr>
            <a:r>
              <a:rPr lang="en-US" sz="1600" dirty="0"/>
              <a:t>Eukaryotic chromosomes consist of </a:t>
            </a:r>
            <a:r>
              <a:rPr lang="en-US" sz="1600" b="1" dirty="0"/>
              <a:t>chromatin</a:t>
            </a:r>
            <a:r>
              <a:rPr lang="en-US" sz="1600" dirty="0"/>
              <a:t>, a complex of DNA and protein that condenses during cell division</a:t>
            </a:r>
          </a:p>
          <a:p>
            <a:pPr algn="just">
              <a:lnSpc>
                <a:spcPct val="90000"/>
              </a:lnSpc>
            </a:pPr>
            <a:r>
              <a:rPr lang="en-US" sz="1600" b="1" dirty="0"/>
              <a:t>Somatic cells</a:t>
            </a:r>
            <a:r>
              <a:rPr lang="en-US" sz="1600" dirty="0"/>
              <a:t> (nonreproductive cells) have two sets of chromosomes</a:t>
            </a:r>
          </a:p>
          <a:p>
            <a:pPr algn="just">
              <a:lnSpc>
                <a:spcPct val="90000"/>
              </a:lnSpc>
            </a:pPr>
            <a:r>
              <a:rPr lang="en-US" sz="1600" b="1" dirty="0"/>
              <a:t>Gametes</a:t>
            </a:r>
            <a:r>
              <a:rPr lang="en-US" sz="1600" dirty="0"/>
              <a:t> (reproductive cells: sperm and eggs) have half as many chromosomes as somatic cells</a:t>
            </a:r>
          </a:p>
        </p:txBody>
      </p:sp>
    </p:spTree>
    <p:extLst>
      <p:ext uri="{BB962C8B-B14F-4D97-AF65-F5344CB8AC3E}">
        <p14:creationId xmlns:p14="http://schemas.microsoft.com/office/powerpoint/2010/main" val="2378768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02"/>
          <a:stretch>
            <a:fillRect/>
          </a:stretch>
        </p:blipFill>
        <p:spPr>
          <a:xfrm>
            <a:off x="3505200" y="1048512"/>
            <a:ext cx="5181600" cy="4760976"/>
          </a:xfrm>
          <a:prstGeom prst="rect">
            <a:avLst/>
          </a:prstGeom>
        </p:spPr>
      </p:pic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7823997" y="5498309"/>
            <a:ext cx="730969" cy="282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200"/>
              </a:lnSpc>
            </a:pPr>
            <a:r>
              <a:rPr lang="en-US" sz="20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20 </a:t>
            </a: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µ</a:t>
            </a:r>
            <a:r>
              <a:rPr lang="en-US" sz="20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m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7713956" y="5400192"/>
            <a:ext cx="915695" cy="137160"/>
            <a:chOff x="5193506" y="2352675"/>
            <a:chExt cx="878682" cy="138113"/>
          </a:xfrm>
        </p:grpSpPr>
        <p:sp>
          <p:nvSpPr>
            <p:cNvPr id="8" name="Freeform 7"/>
            <p:cNvSpPr/>
            <p:nvPr/>
          </p:nvSpPr>
          <p:spPr>
            <a:xfrm>
              <a:off x="5198269" y="2355056"/>
              <a:ext cx="0" cy="135732"/>
            </a:xfrm>
            <a:custGeom>
              <a:avLst/>
              <a:gdLst>
                <a:gd name="connsiteX0" fmla="*/ 0 w 0"/>
                <a:gd name="connsiteY0" fmla="*/ 0 h 135732"/>
                <a:gd name="connsiteX1" fmla="*/ 0 w 0"/>
                <a:gd name="connsiteY1" fmla="*/ 135732 h 135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5732">
                  <a:moveTo>
                    <a:pt x="0" y="0"/>
                  </a:moveTo>
                  <a:lnTo>
                    <a:pt x="0" y="135732"/>
                  </a:lnTo>
                </a:path>
              </a:pathLst>
            </a:custGeom>
            <a:ln w="12700">
              <a:solidFill>
                <a:schemeClr val="tx1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Times" pitchFamily="84" charset="0"/>
                <a:ea typeface="ＭＳ Ｐゴシック" charset="0"/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>
              <a:off x="6072188" y="2352675"/>
              <a:ext cx="0" cy="138113"/>
            </a:xfrm>
            <a:custGeom>
              <a:avLst/>
              <a:gdLst>
                <a:gd name="connsiteX0" fmla="*/ 0 w 0"/>
                <a:gd name="connsiteY0" fmla="*/ 0 h 138113"/>
                <a:gd name="connsiteX1" fmla="*/ 0 w 0"/>
                <a:gd name="connsiteY1" fmla="*/ 138113 h 1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8113">
                  <a:moveTo>
                    <a:pt x="0" y="0"/>
                  </a:moveTo>
                  <a:lnTo>
                    <a:pt x="0" y="138113"/>
                  </a:lnTo>
                </a:path>
              </a:pathLst>
            </a:custGeom>
            <a:ln w="12700">
              <a:solidFill>
                <a:schemeClr val="tx1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Times" pitchFamily="84" charset="0"/>
                <a:ea typeface="ＭＳ Ｐゴシック" charset="0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>
              <a:off x="5193506" y="2414588"/>
              <a:ext cx="878682" cy="0"/>
            </a:xfrm>
            <a:custGeom>
              <a:avLst/>
              <a:gdLst>
                <a:gd name="connsiteX0" fmla="*/ 0 w 878682"/>
                <a:gd name="connsiteY0" fmla="*/ 0 h 0"/>
                <a:gd name="connsiteX1" fmla="*/ 878682 w 878682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78682">
                  <a:moveTo>
                    <a:pt x="0" y="0"/>
                  </a:moveTo>
                  <a:lnTo>
                    <a:pt x="878682" y="0"/>
                  </a:lnTo>
                </a:path>
              </a:pathLst>
            </a:custGeom>
            <a:ln w="12700">
              <a:solidFill>
                <a:schemeClr val="tx1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Times" pitchFamily="84" charset="0"/>
                <a:ea typeface="ＭＳ Ｐゴシック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5222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68">
            <a:extLst>
              <a:ext uri="{FF2B5EF4-FFF2-40B4-BE49-F238E27FC236}">
                <a16:creationId xmlns:a16="http://schemas.microsoft.com/office/drawing/2014/main" id="{DD651B61-325E-4E73-8445-38B0DE8AAA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B42E5253-D3AC-4AC2-B766-8B34F13C2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10AE8D57-436A-4073-9A75-15BB5949F8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E2852671-8EB6-4EAF-8AF8-65CF3FD664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77" name="Rectangle 76">
            <a:extLst>
              <a:ext uri="{FF2B5EF4-FFF2-40B4-BE49-F238E27FC236}">
                <a16:creationId xmlns:a16="http://schemas.microsoft.com/office/drawing/2014/main" id="{963FC0CD-F19B-4D9C-9C47-EB7E9D16E4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62469982-C521-5741-971B-A345EC154CBF}"/>
              </a:ext>
            </a:extLst>
          </p:cNvPr>
          <p:cNvSpPr txBox="1">
            <a:spLocks/>
          </p:cNvSpPr>
          <p:nvPr/>
        </p:nvSpPr>
        <p:spPr>
          <a:xfrm>
            <a:off x="581191" y="723901"/>
            <a:ext cx="10993549" cy="14287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spcAft>
                <a:spcPts val="600"/>
              </a:spcAft>
            </a:pPr>
            <a:r>
              <a:rPr lang="en-US" sz="3600"/>
              <a:t>Distribution of Chromosomes During Eukaryotic Cell Division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2E70159E-5269-4C18-AA0B-D50513DB3B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BBBE9C8C-98B2-41C2-B47B-9A396CBA23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B2ECCA3D-5ECA-4A8B-B9D7-CE6DEB72B9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8" name="Picture 17" descr="A picture containing photo, skiing, umbrella, white&#10;&#10;Description automatically generated">
            <a:extLst>
              <a:ext uri="{FF2B5EF4-FFF2-40B4-BE49-F238E27FC236}">
                <a16:creationId xmlns:a16="http://schemas.microsoft.com/office/drawing/2014/main" id="{C8025E5C-02E0-8947-8EAF-0CCE128CEB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2008" y="2790605"/>
            <a:ext cx="9803361" cy="360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910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15"/>
          <a:stretch>
            <a:fillRect/>
          </a:stretch>
        </p:blipFill>
        <p:spPr>
          <a:xfrm>
            <a:off x="3444240" y="213360"/>
            <a:ext cx="5303520" cy="6431280"/>
          </a:xfrm>
          <a:prstGeom prst="rect">
            <a:avLst/>
          </a:prstGeom>
        </p:spPr>
      </p:pic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4667859" y="210550"/>
            <a:ext cx="161582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100"/>
              </a:lnSpc>
            </a:pPr>
            <a:r>
              <a:rPr lang="en-US" b="1">
                <a:solidFill>
                  <a:srgbClr val="000000"/>
                </a:solidFill>
                <a:latin typeface="Arial"/>
                <a:ea typeface="ＭＳ Ｐゴシック" charset="0"/>
              </a:rPr>
              <a:t>Chromosomes</a:t>
            </a: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7039584" y="207375"/>
            <a:ext cx="1684179" cy="512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Chromosomal</a:t>
            </a:r>
          </a:p>
          <a:p>
            <a:pPr algn="ctr"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DNA molecules</a:t>
            </a: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6077558" y="848725"/>
            <a:ext cx="129522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1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Centromere</a:t>
            </a:r>
          </a:p>
        </p:txBody>
      </p:sp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5968022" y="1696449"/>
            <a:ext cx="148758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100"/>
              </a:lnSpc>
            </a:pPr>
            <a:r>
              <a:rPr lang="en-US" b="1">
                <a:solidFill>
                  <a:srgbClr val="000000"/>
                </a:solidFill>
                <a:latin typeface="Arial"/>
                <a:ea typeface="ＭＳ Ｐゴシック" charset="0"/>
              </a:rPr>
              <a:t>Chromosome</a:t>
            </a:r>
          </a:p>
          <a:p>
            <a:pPr>
              <a:lnSpc>
                <a:spcPts val="2100"/>
              </a:lnSpc>
            </a:pPr>
            <a:r>
              <a:rPr lang="en-US" b="1">
                <a:solidFill>
                  <a:srgbClr val="000000"/>
                </a:solidFill>
                <a:latin typeface="Arial"/>
                <a:ea typeface="ＭＳ Ｐゴシック" charset="0"/>
              </a:rPr>
              <a:t>arm</a:t>
            </a:r>
          </a:p>
        </p:txBody>
      </p:sp>
      <p:sp>
        <p:nvSpPr>
          <p:cNvPr id="23" name="Freeform 22"/>
          <p:cNvSpPr/>
          <p:nvPr/>
        </p:nvSpPr>
        <p:spPr>
          <a:xfrm>
            <a:off x="5445919" y="1002506"/>
            <a:ext cx="590550" cy="230982"/>
          </a:xfrm>
          <a:custGeom>
            <a:avLst/>
            <a:gdLst>
              <a:gd name="connsiteX0" fmla="*/ 0 w 590550"/>
              <a:gd name="connsiteY0" fmla="*/ 230982 h 230982"/>
              <a:gd name="connsiteX1" fmla="*/ 590550 w 590550"/>
              <a:gd name="connsiteY1" fmla="*/ 0 h 23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0550" h="230982">
                <a:moveTo>
                  <a:pt x="0" y="230982"/>
                </a:moveTo>
                <a:lnTo>
                  <a:pt x="590550" y="0"/>
                </a:lnTo>
              </a:path>
            </a:pathLst>
          </a:custGeom>
          <a:ln w="25400">
            <a:solidFill>
              <a:schemeClr val="bg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Times" pitchFamily="84" charset="0"/>
              <a:ea typeface="ＭＳ Ｐゴシック" charset="0"/>
            </a:endParaRPr>
          </a:p>
        </p:txBody>
      </p:sp>
      <p:sp>
        <p:nvSpPr>
          <p:cNvPr id="24" name="Freeform 23"/>
          <p:cNvSpPr/>
          <p:nvPr/>
        </p:nvSpPr>
        <p:spPr>
          <a:xfrm>
            <a:off x="5448316" y="1002522"/>
            <a:ext cx="590550" cy="230982"/>
          </a:xfrm>
          <a:custGeom>
            <a:avLst/>
            <a:gdLst>
              <a:gd name="connsiteX0" fmla="*/ 0 w 590550"/>
              <a:gd name="connsiteY0" fmla="*/ 230982 h 230982"/>
              <a:gd name="connsiteX1" fmla="*/ 590550 w 590550"/>
              <a:gd name="connsiteY1" fmla="*/ 0 h 23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0550" h="230982">
                <a:moveTo>
                  <a:pt x="0" y="230982"/>
                </a:moveTo>
                <a:lnTo>
                  <a:pt x="590550" y="0"/>
                </a:lnTo>
              </a:path>
            </a:pathLst>
          </a:custGeom>
          <a:ln w="12700"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Times" pitchFamily="84" charset="0"/>
              <a:ea typeface="ＭＳ Ｐゴシック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5505450" y="1257301"/>
            <a:ext cx="431007" cy="504825"/>
            <a:chOff x="3981449" y="1257300"/>
            <a:chExt cx="431007" cy="504825"/>
          </a:xfrm>
        </p:grpSpPr>
        <p:sp>
          <p:nvSpPr>
            <p:cNvPr id="26" name="Right Brace 25"/>
            <p:cNvSpPr/>
            <p:nvPr/>
          </p:nvSpPr>
          <p:spPr bwMode="auto">
            <a:xfrm>
              <a:off x="3981449" y="1257300"/>
              <a:ext cx="176213" cy="504825"/>
            </a:xfrm>
            <a:prstGeom prst="rightBrace">
              <a:avLst>
                <a:gd name="adj1" fmla="val 35360"/>
                <a:gd name="adj2" fmla="val 50943"/>
              </a:avLst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Times" pitchFamily="84" charset="0"/>
                <a:ea typeface="ＭＳ Ｐゴシック" charset="0"/>
              </a:endParaRPr>
            </a:p>
          </p:txBody>
        </p:sp>
        <p:sp>
          <p:nvSpPr>
            <p:cNvPr id="27" name="Freeform 26"/>
            <p:cNvSpPr/>
            <p:nvPr/>
          </p:nvSpPr>
          <p:spPr>
            <a:xfrm>
              <a:off x="4155281" y="1512094"/>
              <a:ext cx="257175" cy="250031"/>
            </a:xfrm>
            <a:custGeom>
              <a:avLst/>
              <a:gdLst>
                <a:gd name="connsiteX0" fmla="*/ 257175 w 257175"/>
                <a:gd name="connsiteY0" fmla="*/ 250031 h 250031"/>
                <a:gd name="connsiteX1" fmla="*/ 0 w 257175"/>
                <a:gd name="connsiteY1" fmla="*/ 0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7175" h="250031">
                  <a:moveTo>
                    <a:pt x="257175" y="250031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chemeClr val="tx1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Times" pitchFamily="84" charset="0"/>
                <a:ea typeface="ＭＳ Ｐゴシック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514726" y="244184"/>
            <a:ext cx="256032" cy="276999"/>
            <a:chOff x="1990726" y="246564"/>
            <a:chExt cx="256032" cy="276999"/>
          </a:xfrm>
        </p:grpSpPr>
        <p:sp>
          <p:nvSpPr>
            <p:cNvPr id="20" name="Oval 19"/>
            <p:cNvSpPr/>
            <p:nvPr/>
          </p:nvSpPr>
          <p:spPr bwMode="auto">
            <a:xfrm>
              <a:off x="1990726" y="257047"/>
              <a:ext cx="256032" cy="256032"/>
            </a:xfrm>
            <a:prstGeom prst="ellipse">
              <a:avLst/>
            </a:prstGeom>
            <a:solidFill>
              <a:srgbClr val="0195C6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Times" pitchFamily="84" charset="0"/>
                <a:ea typeface="ＭＳ Ｐゴシック" charset="0"/>
              </a:endParaRPr>
            </a:p>
          </p:txBody>
        </p:sp>
        <p:sp>
          <p:nvSpPr>
            <p:cNvPr id="21" name="TextBox 2"/>
            <p:cNvSpPr txBox="1">
              <a:spLocks noChangeArrowheads="1"/>
            </p:cNvSpPr>
            <p:nvPr/>
          </p:nvSpPr>
          <p:spPr bwMode="auto">
            <a:xfrm>
              <a:off x="2054622" y="246564"/>
              <a:ext cx="12824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lnSpc>
                  <a:spcPts val="2100"/>
                </a:lnSpc>
              </a:pPr>
              <a:r>
                <a:rPr lang="en-US" b="1" dirty="0">
                  <a:solidFill>
                    <a:srgbClr val="FFFFFF"/>
                  </a:solidFill>
                  <a:latin typeface="Arial"/>
                  <a:ea typeface="ＭＳ Ｐゴシック" charset="0"/>
                </a:rPr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69944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15"/>
          <a:stretch>
            <a:fillRect/>
          </a:stretch>
        </p:blipFill>
        <p:spPr>
          <a:xfrm>
            <a:off x="3444240" y="213360"/>
            <a:ext cx="5303520" cy="6431280"/>
          </a:xfrm>
          <a:prstGeom prst="rect">
            <a:avLst/>
          </a:prstGeom>
        </p:spPr>
      </p:pic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4667859" y="210550"/>
            <a:ext cx="161582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100"/>
              </a:lnSpc>
            </a:pPr>
            <a:r>
              <a:rPr lang="en-US" b="1">
                <a:solidFill>
                  <a:srgbClr val="000000"/>
                </a:solidFill>
                <a:latin typeface="Arial"/>
                <a:ea typeface="ＭＳ Ｐゴシック" charset="0"/>
              </a:rPr>
              <a:t>Chromosomes</a:t>
            </a: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7039584" y="207375"/>
            <a:ext cx="1684179" cy="512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Chromosomal</a:t>
            </a:r>
          </a:p>
          <a:p>
            <a:pPr algn="ctr"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DNA molecules</a:t>
            </a: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6077558" y="848725"/>
            <a:ext cx="129522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1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Centromere</a:t>
            </a:r>
          </a:p>
        </p:txBody>
      </p:sp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5968022" y="1696449"/>
            <a:ext cx="148758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100"/>
              </a:lnSpc>
            </a:pPr>
            <a:r>
              <a:rPr lang="en-US" b="1">
                <a:solidFill>
                  <a:srgbClr val="000000"/>
                </a:solidFill>
                <a:latin typeface="Arial"/>
                <a:ea typeface="ＭＳ Ｐゴシック" charset="0"/>
              </a:rPr>
              <a:t>Chromosome</a:t>
            </a:r>
          </a:p>
          <a:p>
            <a:pPr>
              <a:lnSpc>
                <a:spcPts val="2100"/>
              </a:lnSpc>
            </a:pPr>
            <a:r>
              <a:rPr lang="en-US" b="1">
                <a:solidFill>
                  <a:srgbClr val="000000"/>
                </a:solidFill>
                <a:latin typeface="Arial"/>
                <a:ea typeface="ＭＳ Ｐゴシック" charset="0"/>
              </a:rPr>
              <a:t>arm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563209" y="2410825"/>
            <a:ext cx="278281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100"/>
              </a:lnSpc>
            </a:pPr>
            <a:r>
              <a:rPr lang="en-US" b="1">
                <a:solidFill>
                  <a:srgbClr val="000000"/>
                </a:solidFill>
                <a:latin typeface="Arial"/>
                <a:ea typeface="ＭＳ Ｐゴシック" charset="0"/>
              </a:rPr>
              <a:t>Chromosome duplication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036283" y="4115799"/>
            <a:ext cx="124393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1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Sister</a:t>
            </a:r>
          </a:p>
          <a:p>
            <a:pPr>
              <a:lnSpc>
                <a:spcPts val="21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chromatids</a:t>
            </a:r>
          </a:p>
        </p:txBody>
      </p:sp>
      <p:sp>
        <p:nvSpPr>
          <p:cNvPr id="22" name="Freeform 21"/>
          <p:cNvSpPr/>
          <p:nvPr/>
        </p:nvSpPr>
        <p:spPr>
          <a:xfrm>
            <a:off x="5364956" y="3981450"/>
            <a:ext cx="609600" cy="228600"/>
          </a:xfrm>
          <a:custGeom>
            <a:avLst/>
            <a:gdLst>
              <a:gd name="connsiteX0" fmla="*/ 0 w 609600"/>
              <a:gd name="connsiteY0" fmla="*/ 19050 h 228600"/>
              <a:gd name="connsiteX1" fmla="*/ 609600 w 609600"/>
              <a:gd name="connsiteY1" fmla="*/ 228600 h 228600"/>
              <a:gd name="connsiteX2" fmla="*/ 119063 w 609600"/>
              <a:gd name="connsiteY2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9600" h="228600">
                <a:moveTo>
                  <a:pt x="0" y="19050"/>
                </a:moveTo>
                <a:lnTo>
                  <a:pt x="609600" y="228600"/>
                </a:lnTo>
                <a:lnTo>
                  <a:pt x="119063" y="0"/>
                </a:lnTo>
              </a:path>
            </a:pathLst>
          </a:custGeom>
          <a:ln w="12700"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Times" pitchFamily="84" charset="0"/>
              <a:ea typeface="ＭＳ Ｐゴシック" charset="0"/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5445919" y="1002506"/>
            <a:ext cx="590550" cy="230982"/>
          </a:xfrm>
          <a:custGeom>
            <a:avLst/>
            <a:gdLst>
              <a:gd name="connsiteX0" fmla="*/ 0 w 590550"/>
              <a:gd name="connsiteY0" fmla="*/ 230982 h 230982"/>
              <a:gd name="connsiteX1" fmla="*/ 590550 w 590550"/>
              <a:gd name="connsiteY1" fmla="*/ 0 h 23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0550" h="230982">
                <a:moveTo>
                  <a:pt x="0" y="230982"/>
                </a:moveTo>
                <a:lnTo>
                  <a:pt x="590550" y="0"/>
                </a:lnTo>
              </a:path>
            </a:pathLst>
          </a:custGeom>
          <a:ln w="25400">
            <a:solidFill>
              <a:schemeClr val="bg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Times" pitchFamily="84" charset="0"/>
              <a:ea typeface="ＭＳ Ｐゴシック" charset="0"/>
            </a:endParaRPr>
          </a:p>
        </p:txBody>
      </p:sp>
      <p:sp>
        <p:nvSpPr>
          <p:cNvPr id="24" name="Freeform 23"/>
          <p:cNvSpPr/>
          <p:nvPr/>
        </p:nvSpPr>
        <p:spPr>
          <a:xfrm>
            <a:off x="5448316" y="1002522"/>
            <a:ext cx="590550" cy="230982"/>
          </a:xfrm>
          <a:custGeom>
            <a:avLst/>
            <a:gdLst>
              <a:gd name="connsiteX0" fmla="*/ 0 w 590550"/>
              <a:gd name="connsiteY0" fmla="*/ 230982 h 230982"/>
              <a:gd name="connsiteX1" fmla="*/ 590550 w 590550"/>
              <a:gd name="connsiteY1" fmla="*/ 0 h 23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0550" h="230982">
                <a:moveTo>
                  <a:pt x="0" y="230982"/>
                </a:moveTo>
                <a:lnTo>
                  <a:pt x="590550" y="0"/>
                </a:lnTo>
              </a:path>
            </a:pathLst>
          </a:custGeom>
          <a:ln w="12700"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Times" pitchFamily="84" charset="0"/>
              <a:ea typeface="ＭＳ Ｐゴシック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5505450" y="1257301"/>
            <a:ext cx="431007" cy="504825"/>
            <a:chOff x="3981449" y="1257300"/>
            <a:chExt cx="431007" cy="504825"/>
          </a:xfrm>
        </p:grpSpPr>
        <p:sp>
          <p:nvSpPr>
            <p:cNvPr id="26" name="Right Brace 25"/>
            <p:cNvSpPr/>
            <p:nvPr/>
          </p:nvSpPr>
          <p:spPr bwMode="auto">
            <a:xfrm>
              <a:off x="3981449" y="1257300"/>
              <a:ext cx="176213" cy="504825"/>
            </a:xfrm>
            <a:prstGeom prst="rightBrace">
              <a:avLst>
                <a:gd name="adj1" fmla="val 35360"/>
                <a:gd name="adj2" fmla="val 50943"/>
              </a:avLst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Times" pitchFamily="84" charset="0"/>
                <a:ea typeface="ＭＳ Ｐゴシック" charset="0"/>
              </a:endParaRPr>
            </a:p>
          </p:txBody>
        </p:sp>
        <p:sp>
          <p:nvSpPr>
            <p:cNvPr id="27" name="Freeform 26"/>
            <p:cNvSpPr/>
            <p:nvPr/>
          </p:nvSpPr>
          <p:spPr>
            <a:xfrm>
              <a:off x="4155281" y="1512094"/>
              <a:ext cx="257175" cy="250031"/>
            </a:xfrm>
            <a:custGeom>
              <a:avLst/>
              <a:gdLst>
                <a:gd name="connsiteX0" fmla="*/ 257175 w 257175"/>
                <a:gd name="connsiteY0" fmla="*/ 250031 h 250031"/>
                <a:gd name="connsiteX1" fmla="*/ 0 w 257175"/>
                <a:gd name="connsiteY1" fmla="*/ 0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7175" h="250031">
                  <a:moveTo>
                    <a:pt x="257175" y="250031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chemeClr val="tx1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Times" pitchFamily="84" charset="0"/>
                <a:ea typeface="ＭＳ Ｐゴシック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514726" y="244184"/>
            <a:ext cx="256032" cy="276999"/>
            <a:chOff x="1990726" y="246564"/>
            <a:chExt cx="256032" cy="276999"/>
          </a:xfrm>
        </p:grpSpPr>
        <p:sp>
          <p:nvSpPr>
            <p:cNvPr id="29" name="Oval 28"/>
            <p:cNvSpPr/>
            <p:nvPr/>
          </p:nvSpPr>
          <p:spPr bwMode="auto">
            <a:xfrm>
              <a:off x="1990726" y="257047"/>
              <a:ext cx="256032" cy="256032"/>
            </a:xfrm>
            <a:prstGeom prst="ellipse">
              <a:avLst/>
            </a:prstGeom>
            <a:solidFill>
              <a:srgbClr val="0195C6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Times" pitchFamily="84" charset="0"/>
                <a:ea typeface="ＭＳ Ｐゴシック" charset="0"/>
              </a:endParaRPr>
            </a:p>
          </p:txBody>
        </p:sp>
        <p:sp>
          <p:nvSpPr>
            <p:cNvPr id="30" name="TextBox 2"/>
            <p:cNvSpPr txBox="1">
              <a:spLocks noChangeArrowheads="1"/>
            </p:cNvSpPr>
            <p:nvPr/>
          </p:nvSpPr>
          <p:spPr bwMode="auto">
            <a:xfrm>
              <a:off x="2054622" y="246564"/>
              <a:ext cx="12824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lnSpc>
                  <a:spcPts val="2100"/>
                </a:lnSpc>
              </a:pPr>
              <a:r>
                <a:rPr lang="en-US" b="1" dirty="0">
                  <a:solidFill>
                    <a:srgbClr val="FFFFFF"/>
                  </a:solidFill>
                  <a:latin typeface="Arial"/>
                  <a:ea typeface="ＭＳ Ｐゴシック" charset="0"/>
                </a:rPr>
                <a:t>1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483770" y="2954046"/>
            <a:ext cx="256032" cy="276999"/>
            <a:chOff x="1990726" y="246564"/>
            <a:chExt cx="256032" cy="276999"/>
          </a:xfrm>
        </p:grpSpPr>
        <p:sp>
          <p:nvSpPr>
            <p:cNvPr id="32" name="Oval 31"/>
            <p:cNvSpPr/>
            <p:nvPr/>
          </p:nvSpPr>
          <p:spPr bwMode="auto">
            <a:xfrm>
              <a:off x="1990726" y="257047"/>
              <a:ext cx="256032" cy="256032"/>
            </a:xfrm>
            <a:prstGeom prst="ellipse">
              <a:avLst/>
            </a:prstGeom>
            <a:solidFill>
              <a:srgbClr val="0195C6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Times" pitchFamily="84" charset="0"/>
                <a:ea typeface="ＭＳ Ｐゴシック" charset="0"/>
              </a:endParaRPr>
            </a:p>
          </p:txBody>
        </p:sp>
        <p:sp>
          <p:nvSpPr>
            <p:cNvPr id="33" name="TextBox 2"/>
            <p:cNvSpPr txBox="1">
              <a:spLocks noChangeArrowheads="1"/>
            </p:cNvSpPr>
            <p:nvPr/>
          </p:nvSpPr>
          <p:spPr bwMode="auto">
            <a:xfrm>
              <a:off x="2054622" y="246564"/>
              <a:ext cx="12824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lnSpc>
                  <a:spcPts val="2100"/>
                </a:lnSpc>
              </a:pPr>
              <a:r>
                <a:rPr lang="en-US" b="1" dirty="0">
                  <a:solidFill>
                    <a:srgbClr val="FFFFFF"/>
                  </a:solidFill>
                  <a:latin typeface="Arial"/>
                  <a:ea typeface="ＭＳ Ｐゴシック" charset="0"/>
                </a:rPr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52915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15"/>
          <a:stretch>
            <a:fillRect/>
          </a:stretch>
        </p:blipFill>
        <p:spPr>
          <a:xfrm>
            <a:off x="3444240" y="213360"/>
            <a:ext cx="5303520" cy="6431280"/>
          </a:xfrm>
          <a:prstGeom prst="rect">
            <a:avLst/>
          </a:prstGeom>
        </p:spPr>
      </p:pic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4667859" y="210550"/>
            <a:ext cx="161582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100"/>
              </a:lnSpc>
            </a:pPr>
            <a:r>
              <a:rPr lang="en-US" b="1">
                <a:solidFill>
                  <a:srgbClr val="000000"/>
                </a:solidFill>
                <a:latin typeface="Arial"/>
                <a:ea typeface="ＭＳ Ｐゴシック" charset="0"/>
              </a:rPr>
              <a:t>Chromosomes</a:t>
            </a: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7039584" y="207375"/>
            <a:ext cx="1684179" cy="512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Chromosomal</a:t>
            </a:r>
          </a:p>
          <a:p>
            <a:pPr algn="ctr"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DNA molecules</a:t>
            </a:r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6077558" y="848725"/>
            <a:ext cx="129522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1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Centromere</a:t>
            </a:r>
          </a:p>
        </p:txBody>
      </p:sp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5968022" y="1696449"/>
            <a:ext cx="148758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100"/>
              </a:lnSpc>
            </a:pPr>
            <a:r>
              <a:rPr lang="en-US" b="1">
                <a:solidFill>
                  <a:srgbClr val="000000"/>
                </a:solidFill>
                <a:latin typeface="Arial"/>
                <a:ea typeface="ＭＳ Ｐゴシック" charset="0"/>
              </a:rPr>
              <a:t>Chromosome</a:t>
            </a:r>
          </a:p>
          <a:p>
            <a:pPr>
              <a:lnSpc>
                <a:spcPts val="2100"/>
              </a:lnSpc>
            </a:pPr>
            <a:r>
              <a:rPr lang="en-US" b="1">
                <a:solidFill>
                  <a:srgbClr val="000000"/>
                </a:solidFill>
                <a:latin typeface="Arial"/>
                <a:ea typeface="ＭＳ Ｐゴシック" charset="0"/>
              </a:rPr>
              <a:t>arm</a:t>
            </a:r>
          </a:p>
        </p:txBody>
      </p:sp>
      <p:sp>
        <p:nvSpPr>
          <p:cNvPr id="11" name="TextBox 9"/>
          <p:cNvSpPr txBox="1">
            <a:spLocks noChangeArrowheads="1"/>
          </p:cNvSpPr>
          <p:nvPr/>
        </p:nvSpPr>
        <p:spPr bwMode="auto">
          <a:xfrm>
            <a:off x="5563209" y="2410825"/>
            <a:ext cx="278281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100"/>
              </a:lnSpc>
            </a:pPr>
            <a:r>
              <a:rPr lang="en-US" b="1">
                <a:solidFill>
                  <a:srgbClr val="000000"/>
                </a:solidFill>
                <a:latin typeface="Arial"/>
                <a:ea typeface="ＭＳ Ｐゴシック" charset="0"/>
              </a:rPr>
              <a:t>Chromosome duplication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036283" y="4115799"/>
            <a:ext cx="124393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1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Sister</a:t>
            </a:r>
          </a:p>
          <a:p>
            <a:pPr>
              <a:lnSpc>
                <a:spcPts val="21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chromatids</a:t>
            </a:r>
          </a:p>
        </p:txBody>
      </p:sp>
      <p:sp>
        <p:nvSpPr>
          <p:cNvPr id="13" name="TextBox 13"/>
          <p:cNvSpPr txBox="1">
            <a:spLocks noChangeArrowheads="1"/>
          </p:cNvSpPr>
          <p:nvPr/>
        </p:nvSpPr>
        <p:spPr bwMode="auto">
          <a:xfrm>
            <a:off x="6160108" y="4830174"/>
            <a:ext cx="215443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100"/>
              </a:lnSpc>
            </a:pPr>
            <a:r>
              <a:rPr lang="en-US" b="1">
                <a:solidFill>
                  <a:srgbClr val="000000"/>
                </a:solidFill>
                <a:latin typeface="Arial"/>
                <a:ea typeface="ＭＳ Ｐゴシック" charset="0"/>
              </a:rPr>
              <a:t>Separation of sister</a:t>
            </a:r>
          </a:p>
          <a:p>
            <a:pPr>
              <a:lnSpc>
                <a:spcPts val="2100"/>
              </a:lnSpc>
            </a:pPr>
            <a:r>
              <a:rPr lang="en-US" b="1">
                <a:solidFill>
                  <a:srgbClr val="000000"/>
                </a:solidFill>
                <a:latin typeface="Arial"/>
                <a:ea typeface="ＭＳ Ｐゴシック" charset="0"/>
              </a:rPr>
              <a:t>chromatids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3514726" y="244184"/>
            <a:ext cx="256032" cy="276999"/>
            <a:chOff x="1990726" y="246564"/>
            <a:chExt cx="256032" cy="276999"/>
          </a:xfrm>
        </p:grpSpPr>
        <p:sp>
          <p:nvSpPr>
            <p:cNvPr id="2" name="Oval 1"/>
            <p:cNvSpPr/>
            <p:nvPr/>
          </p:nvSpPr>
          <p:spPr bwMode="auto">
            <a:xfrm>
              <a:off x="1990726" y="257047"/>
              <a:ext cx="256032" cy="256032"/>
            </a:xfrm>
            <a:prstGeom prst="ellipse">
              <a:avLst/>
            </a:prstGeom>
            <a:solidFill>
              <a:srgbClr val="0195C6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Times" pitchFamily="84" charset="0"/>
                <a:ea typeface="ＭＳ Ｐゴシック" charset="0"/>
              </a:endParaRPr>
            </a:p>
          </p:txBody>
        </p:sp>
        <p:sp>
          <p:nvSpPr>
            <p:cNvPr id="14" name="TextBox 2"/>
            <p:cNvSpPr txBox="1">
              <a:spLocks noChangeArrowheads="1"/>
            </p:cNvSpPr>
            <p:nvPr/>
          </p:nvSpPr>
          <p:spPr bwMode="auto">
            <a:xfrm>
              <a:off x="2054622" y="246564"/>
              <a:ext cx="12824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lnSpc>
                  <a:spcPts val="2100"/>
                </a:lnSpc>
              </a:pPr>
              <a:r>
                <a:rPr lang="en-US" b="1" dirty="0">
                  <a:solidFill>
                    <a:srgbClr val="FFFFFF"/>
                  </a:solidFill>
                  <a:latin typeface="Arial"/>
                  <a:ea typeface="ＭＳ Ｐゴシック" charset="0"/>
                </a:rPr>
                <a:t>1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483770" y="2954046"/>
            <a:ext cx="256032" cy="276999"/>
            <a:chOff x="1990726" y="246564"/>
            <a:chExt cx="256032" cy="276999"/>
          </a:xfrm>
        </p:grpSpPr>
        <p:sp>
          <p:nvSpPr>
            <p:cNvPr id="17" name="Oval 16"/>
            <p:cNvSpPr/>
            <p:nvPr/>
          </p:nvSpPr>
          <p:spPr bwMode="auto">
            <a:xfrm>
              <a:off x="1990726" y="257047"/>
              <a:ext cx="256032" cy="256032"/>
            </a:xfrm>
            <a:prstGeom prst="ellipse">
              <a:avLst/>
            </a:prstGeom>
            <a:solidFill>
              <a:srgbClr val="0195C6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Times" pitchFamily="84" charset="0"/>
                <a:ea typeface="ＭＳ Ｐゴシック" charset="0"/>
              </a:endParaRPr>
            </a:p>
          </p:txBody>
        </p:sp>
        <p:sp>
          <p:nvSpPr>
            <p:cNvPr id="18" name="TextBox 2"/>
            <p:cNvSpPr txBox="1">
              <a:spLocks noChangeArrowheads="1"/>
            </p:cNvSpPr>
            <p:nvPr/>
          </p:nvSpPr>
          <p:spPr bwMode="auto">
            <a:xfrm>
              <a:off x="2054622" y="246564"/>
              <a:ext cx="12824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lnSpc>
                  <a:spcPts val="2100"/>
                </a:lnSpc>
              </a:pPr>
              <a:r>
                <a:rPr lang="en-US" b="1" dirty="0">
                  <a:solidFill>
                    <a:srgbClr val="FFFFFF"/>
                  </a:solidFill>
                  <a:latin typeface="Arial"/>
                  <a:ea typeface="ＭＳ Ｐゴシック" charset="0"/>
                </a:rPr>
                <a:t>2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481883" y="5502825"/>
            <a:ext cx="256032" cy="276999"/>
            <a:chOff x="1990726" y="246564"/>
            <a:chExt cx="256032" cy="276999"/>
          </a:xfrm>
        </p:grpSpPr>
        <p:sp>
          <p:nvSpPr>
            <p:cNvPr id="20" name="Oval 19"/>
            <p:cNvSpPr/>
            <p:nvPr/>
          </p:nvSpPr>
          <p:spPr bwMode="auto">
            <a:xfrm>
              <a:off x="1990726" y="257047"/>
              <a:ext cx="256032" cy="256032"/>
            </a:xfrm>
            <a:prstGeom prst="ellipse">
              <a:avLst/>
            </a:prstGeom>
            <a:solidFill>
              <a:srgbClr val="0195C6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Times" pitchFamily="84" charset="0"/>
                <a:ea typeface="ＭＳ Ｐゴシック" charset="0"/>
              </a:endParaRPr>
            </a:p>
          </p:txBody>
        </p:sp>
        <p:sp>
          <p:nvSpPr>
            <p:cNvPr id="21" name="TextBox 2"/>
            <p:cNvSpPr txBox="1">
              <a:spLocks noChangeArrowheads="1"/>
            </p:cNvSpPr>
            <p:nvPr/>
          </p:nvSpPr>
          <p:spPr bwMode="auto">
            <a:xfrm>
              <a:off x="2054622" y="246564"/>
              <a:ext cx="12824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lnSpc>
                  <a:spcPts val="2100"/>
                </a:lnSpc>
              </a:pPr>
              <a:r>
                <a:rPr lang="en-US" b="1" dirty="0">
                  <a:solidFill>
                    <a:srgbClr val="FFFFFF"/>
                  </a:solidFill>
                  <a:latin typeface="Arial"/>
                  <a:ea typeface="ＭＳ Ｐゴシック" charset="0"/>
                </a:rPr>
                <a:t>3</a:t>
              </a:r>
            </a:p>
          </p:txBody>
        </p:sp>
      </p:grpSp>
      <p:sp>
        <p:nvSpPr>
          <p:cNvPr id="22" name="Freeform 21"/>
          <p:cNvSpPr/>
          <p:nvPr/>
        </p:nvSpPr>
        <p:spPr>
          <a:xfrm>
            <a:off x="5364956" y="3981450"/>
            <a:ext cx="609600" cy="228600"/>
          </a:xfrm>
          <a:custGeom>
            <a:avLst/>
            <a:gdLst>
              <a:gd name="connsiteX0" fmla="*/ 0 w 609600"/>
              <a:gd name="connsiteY0" fmla="*/ 19050 h 228600"/>
              <a:gd name="connsiteX1" fmla="*/ 609600 w 609600"/>
              <a:gd name="connsiteY1" fmla="*/ 228600 h 228600"/>
              <a:gd name="connsiteX2" fmla="*/ 119063 w 609600"/>
              <a:gd name="connsiteY2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9600" h="228600">
                <a:moveTo>
                  <a:pt x="0" y="19050"/>
                </a:moveTo>
                <a:lnTo>
                  <a:pt x="609600" y="228600"/>
                </a:lnTo>
                <a:lnTo>
                  <a:pt x="119063" y="0"/>
                </a:lnTo>
              </a:path>
            </a:pathLst>
          </a:custGeom>
          <a:ln w="12700"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Times" pitchFamily="84" charset="0"/>
              <a:ea typeface="ＭＳ Ｐゴシック" charset="0"/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5445919" y="1002506"/>
            <a:ext cx="590550" cy="230982"/>
          </a:xfrm>
          <a:custGeom>
            <a:avLst/>
            <a:gdLst>
              <a:gd name="connsiteX0" fmla="*/ 0 w 590550"/>
              <a:gd name="connsiteY0" fmla="*/ 230982 h 230982"/>
              <a:gd name="connsiteX1" fmla="*/ 590550 w 590550"/>
              <a:gd name="connsiteY1" fmla="*/ 0 h 23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0550" h="230982">
                <a:moveTo>
                  <a:pt x="0" y="230982"/>
                </a:moveTo>
                <a:lnTo>
                  <a:pt x="590550" y="0"/>
                </a:lnTo>
              </a:path>
            </a:pathLst>
          </a:custGeom>
          <a:ln w="25400">
            <a:solidFill>
              <a:schemeClr val="bg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Times" pitchFamily="84" charset="0"/>
              <a:ea typeface="ＭＳ Ｐゴシック" charset="0"/>
            </a:endParaRPr>
          </a:p>
        </p:txBody>
      </p:sp>
      <p:sp>
        <p:nvSpPr>
          <p:cNvPr id="24" name="Freeform 23"/>
          <p:cNvSpPr/>
          <p:nvPr/>
        </p:nvSpPr>
        <p:spPr>
          <a:xfrm>
            <a:off x="5448316" y="1002522"/>
            <a:ext cx="590550" cy="230982"/>
          </a:xfrm>
          <a:custGeom>
            <a:avLst/>
            <a:gdLst>
              <a:gd name="connsiteX0" fmla="*/ 0 w 590550"/>
              <a:gd name="connsiteY0" fmla="*/ 230982 h 230982"/>
              <a:gd name="connsiteX1" fmla="*/ 590550 w 590550"/>
              <a:gd name="connsiteY1" fmla="*/ 0 h 23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0550" h="230982">
                <a:moveTo>
                  <a:pt x="0" y="230982"/>
                </a:moveTo>
                <a:lnTo>
                  <a:pt x="590550" y="0"/>
                </a:lnTo>
              </a:path>
            </a:pathLst>
          </a:custGeom>
          <a:ln w="12700"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Times" pitchFamily="84" charset="0"/>
              <a:ea typeface="ＭＳ Ｐゴシック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5505450" y="1257301"/>
            <a:ext cx="431007" cy="504825"/>
            <a:chOff x="3981449" y="1257300"/>
            <a:chExt cx="431007" cy="504825"/>
          </a:xfrm>
        </p:grpSpPr>
        <p:sp>
          <p:nvSpPr>
            <p:cNvPr id="25" name="Right Brace 24"/>
            <p:cNvSpPr/>
            <p:nvPr/>
          </p:nvSpPr>
          <p:spPr bwMode="auto">
            <a:xfrm>
              <a:off x="3981449" y="1257300"/>
              <a:ext cx="176213" cy="504825"/>
            </a:xfrm>
            <a:prstGeom prst="rightBrace">
              <a:avLst>
                <a:gd name="adj1" fmla="val 35360"/>
                <a:gd name="adj2" fmla="val 50943"/>
              </a:avLst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Times" pitchFamily="84" charset="0"/>
                <a:ea typeface="ＭＳ Ｐゴシック" charset="0"/>
              </a:endParaRPr>
            </a:p>
          </p:txBody>
        </p:sp>
        <p:sp>
          <p:nvSpPr>
            <p:cNvPr id="26" name="Freeform 25"/>
            <p:cNvSpPr/>
            <p:nvPr/>
          </p:nvSpPr>
          <p:spPr>
            <a:xfrm>
              <a:off x="4155281" y="1512094"/>
              <a:ext cx="257175" cy="250031"/>
            </a:xfrm>
            <a:custGeom>
              <a:avLst/>
              <a:gdLst>
                <a:gd name="connsiteX0" fmla="*/ 257175 w 257175"/>
                <a:gd name="connsiteY0" fmla="*/ 250031 h 250031"/>
                <a:gd name="connsiteX1" fmla="*/ 0 w 257175"/>
                <a:gd name="connsiteY1" fmla="*/ 0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7175" h="250031">
                  <a:moveTo>
                    <a:pt x="257175" y="250031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chemeClr val="tx1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Times" pitchFamily="84" charset="0"/>
                <a:ea typeface="ＭＳ Ｐゴシック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5704459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VTI">
  <a:themeElements>
    <a:clrScheme name="">
      <a:dk1>
        <a:srgbClr val="000000"/>
      </a:dk1>
      <a:lt1>
        <a:srgbClr val="FFFFFF"/>
      </a:lt1>
      <a:dk2>
        <a:srgbClr val="242941"/>
      </a:dk2>
      <a:lt2>
        <a:srgbClr val="E2E8E5"/>
      </a:lt2>
      <a:accent1>
        <a:srgbClr val="C34D86"/>
      </a:accent1>
      <a:accent2>
        <a:srgbClr val="B13BA6"/>
      </a:accent2>
      <a:accent3>
        <a:srgbClr val="9D4DC3"/>
      </a:accent3>
      <a:accent4>
        <a:srgbClr val="6043B4"/>
      </a:accent4>
      <a:accent5>
        <a:srgbClr val="4D5FC3"/>
      </a:accent5>
      <a:accent6>
        <a:srgbClr val="3B7EB1"/>
      </a:accent6>
      <a:hlink>
        <a:srgbClr val="6968CC"/>
      </a:hlink>
      <a:folHlink>
        <a:srgbClr val="7F7F7F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VTI" id="{97558BDE-0B66-457C-BB6F-7B1B22DAA9B8}" vid="{F53508A3-AC60-448A-AF37-934D5F1A0D5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1304</Words>
  <Application>Microsoft Macintosh PowerPoint</Application>
  <PresentationFormat>Widescreen</PresentationFormat>
  <Paragraphs>221</Paragraphs>
  <Slides>29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Arial</vt:lpstr>
      <vt:lpstr>Calibri</vt:lpstr>
      <vt:lpstr>Corbel</vt:lpstr>
      <vt:lpstr>Gill Sans MT</vt:lpstr>
      <vt:lpstr>Times</vt:lpstr>
      <vt:lpstr>Times New Roman</vt:lpstr>
      <vt:lpstr>Wingdings 2</vt:lpstr>
      <vt:lpstr>DividendVTI</vt:lpstr>
      <vt:lpstr>The Cell Cycle</vt:lpstr>
      <vt:lpstr>The Key Roles of Cell Division</vt:lpstr>
      <vt:lpstr>Most cell division results in genetically identical daughter cells</vt:lpstr>
      <vt:lpstr>Cellular Organization of the Genetic Material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Eukaryotic cell Division</vt:lpstr>
      <vt:lpstr>The mitotic phase alternates with interphase in the cell cycle</vt:lpstr>
      <vt:lpstr> Interphase</vt:lpstr>
      <vt:lpstr>PowerPoint Presentation</vt:lpstr>
      <vt:lpstr>PowerPoint Presentation</vt:lpstr>
      <vt:lpstr>PowerPoint Presentation</vt:lpstr>
      <vt:lpstr>The Mitotic Spindle: A Closer Look</vt:lpstr>
      <vt:lpstr>Cytokinesis:</vt:lpstr>
      <vt:lpstr>Mitosis in a plant cell</vt:lpstr>
      <vt:lpstr>Binary Fission in Bacteria</vt:lpstr>
      <vt:lpstr>PowerPoint Presentation</vt:lpstr>
      <vt:lpstr>PowerPoint Presentation</vt:lpstr>
      <vt:lpstr>PowerPoint Presentation</vt:lpstr>
      <vt:lpstr>PowerPoint Presentation</vt:lpstr>
      <vt:lpstr>The eukaryotic cell cycle is regulated by a molecular control system</vt:lpstr>
      <vt:lpstr>Three major checkpoints are found in the G1, G2, and M phases</vt:lpstr>
      <vt:lpstr>Cyclins and Cyclin-Dependent Kinases (Cdks)</vt:lpstr>
      <vt:lpstr>External factors</vt:lpstr>
      <vt:lpstr>Loss of Cell Cycle Controls in Cancer Cells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Cell Cycle</dc:title>
  <dc:creator>Hurt, Centdrika</dc:creator>
  <cp:lastModifiedBy>Hurt, Centdrika</cp:lastModifiedBy>
  <cp:revision>5</cp:revision>
  <dcterms:created xsi:type="dcterms:W3CDTF">2020-04-20T02:10:33Z</dcterms:created>
  <dcterms:modified xsi:type="dcterms:W3CDTF">2020-10-23T18:13:49Z</dcterms:modified>
</cp:coreProperties>
</file>