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65" r:id="rId3"/>
    <p:sldId id="266" r:id="rId4"/>
    <p:sldId id="267" r:id="rId5"/>
    <p:sldId id="268" r:id="rId6"/>
    <p:sldId id="269" r:id="rId7"/>
    <p:sldId id="264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8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6B5FD-DFE9-40DF-BC13-357632D8B997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B53DC-7E17-4F06-B139-379D7D71D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4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9504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" pitchFamily="84" charset="0"/>
                <a:ea typeface="ＭＳ Ｐゴシック" charset="0"/>
                <a:cs typeface="ＭＳ Ｐゴシック" charset="0"/>
              </a:rPr>
              <a:t>Figure 13.10b </a:t>
            </a:r>
            <a:r>
              <a:rPr lang="en-US" dirty="0"/>
              <a:t>A comparison of mitosis and meiosis (part 2: mitosis vs. meiosis table)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33B75E-551A-C34B-8A90-916D06393212}" type="slidenum">
              <a:rPr lang="en-US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67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741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74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13.11_3 The independent assortment of homologous chromosomes in meiosis (step 3)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38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8252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13.12_4 The results of crossing over during meiosis (step 4)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5799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223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318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706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57CC8-6916-4659-8D61-C81A523E194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264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13.4 Describing chromosomes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2292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Times" pitchFamily="84" charset="0"/>
                <a:ea typeface="ＭＳ Ｐゴシック" charset="0"/>
                <a:cs typeface="ＭＳ Ｐゴシック" charset="0"/>
              </a:rPr>
              <a:t>Figure 13.7 </a:t>
            </a:r>
            <a:r>
              <a:rPr lang="en-US" dirty="0"/>
              <a:t>Overview of meiosis: how meiosis reduces chromosome number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33B75E-551A-C34B-8A90-916D06393212}" type="slidenum">
              <a:rPr lang="en-US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679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" pitchFamily="84" charset="0"/>
                <a:ea typeface="ＭＳ Ｐゴシック" charset="0"/>
                <a:cs typeface="ＭＳ Ｐゴシック" charset="0"/>
              </a:rPr>
              <a:t>Figure 13.8a </a:t>
            </a:r>
            <a:r>
              <a:rPr lang="en-US" dirty="0"/>
              <a:t>Exploring meiosis in an animal cell (part 1: meiosis I)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33B75E-551A-C34B-8A90-916D06393212}" type="slidenum">
              <a:rPr lang="en-US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32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" pitchFamily="84" charset="0"/>
                <a:ea typeface="ＭＳ Ｐゴシック" charset="0"/>
                <a:cs typeface="ＭＳ Ｐゴシック" charset="0"/>
              </a:rPr>
              <a:t>Figure 13.8b </a:t>
            </a:r>
            <a:r>
              <a:rPr lang="en-US" dirty="0"/>
              <a:t>Exploring meiosis in an animal cell (part 2: meiosis II)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33B75E-551A-C34B-8A90-916D06393212}" type="slidenum">
              <a:rPr lang="en-US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50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" pitchFamily="84" charset="0"/>
                <a:ea typeface="ＭＳ Ｐゴシック" charset="0"/>
                <a:cs typeface="ＭＳ Ｐゴシック" charset="0"/>
              </a:rPr>
              <a:t>Figure 13.10a </a:t>
            </a:r>
            <a:r>
              <a:rPr lang="en-US" dirty="0"/>
              <a:t>A comparison of mitosis and meiosis (part 1: mitosis vs. meiosis art)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33B75E-551A-C34B-8A90-916D06393212}" type="slidenum">
              <a:rPr lang="en-US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4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82AD-354C-4A18-86F5-B07E2BBC994C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2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D096-EE98-4252-987B-D8915A1B32C3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9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F106-0CF4-46AA-9966-876C82761BEB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42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C7BC-B2C0-44A4-984C-A7F9AB12DECC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9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ECF1-8836-4EA7-88FC-E5763F141297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5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7757-9447-4BE6-998D-A6228357CE5C}" type="datetime1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2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9299-DC84-44B9-A260-7BAB06603820}" type="datetime1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4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69B4-ED15-4637-B42D-A2F64A434898}" type="datetime1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6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2B71-900A-46D8-8B70-2AB2292B88AB}" type="datetime1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9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E2E71-CF1E-48CC-99BF-86F38C106253}" type="datetime1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9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4709-F180-4B2C-9D77-F8210B2F5D62}" type="datetime1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685D-B30C-4B2E-8D87-25453B81619A}" type="datetime1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1FEC7-2757-46D5-88F1-98A308361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7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D:\Manjubharkavi\Production\September\12-Sep\11E%20Ch%2013%20LE\JPEG%20FILES\Unlabeled\13_11IndependentAssort_3-U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D:\Manjubharkavi\Production\September\12-Sep\11E%20Ch%2013%20LE\JPEG%20FILES\Unlabeled\13_12_CrossingOver_4-U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D:\Manjubharkavi\Production\September\12-Sep\11E%20Ch%2013%20LE\JPEG%20FILES\Unlabeled\13_04DescribChromosomes-U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US" sz="7200" dirty="0"/>
              <a:t>Meiosis and Sexual Life Cycles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n-US" dirty="0"/>
              <a:t>10.23.2020</a:t>
            </a: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040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_08aMeiosis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144" y="210312"/>
            <a:ext cx="6077712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 flipH="1">
            <a:off x="4340692" y="271791"/>
            <a:ext cx="3498913" cy="56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  <a:latin typeface="Arial" charset="0"/>
              </a:rPr>
              <a:t>MEIOSIS </a:t>
            </a:r>
            <a:r>
              <a:rPr lang="en-US" sz="20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: Separates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homologous chromosomes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 flipH="1">
            <a:off x="3356743" y="1203302"/>
            <a:ext cx="1107307" cy="22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Prophase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 flipH="1">
            <a:off x="4785491" y="1212826"/>
            <a:ext cx="1215258" cy="20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Metaphase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 flipH="1">
            <a:off x="6271392" y="1209652"/>
            <a:ext cx="1113658" cy="24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Anaphase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flipH="1">
            <a:off x="7677917" y="990576"/>
            <a:ext cx="1212083" cy="67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sz="1600" dirty="0" err="1">
                <a:solidFill>
                  <a:srgbClr val="FFFFFF"/>
                </a:solidFill>
                <a:latin typeface="Arial" charset="0"/>
              </a:rPr>
              <a:t>Telophase</a:t>
            </a:r>
            <a:r>
              <a:rPr lang="en-US" sz="1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Cytokinesis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flipH="1">
            <a:off x="3536513" y="2413772"/>
            <a:ext cx="1266058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Centrosome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(with centriole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pair)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flipH="1">
            <a:off x="2655504" y="3087641"/>
            <a:ext cx="1239017" cy="81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Sister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chromatids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 flipH="1">
            <a:off x="4080642" y="3025752"/>
            <a:ext cx="1094608" cy="25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 err="1">
                <a:solidFill>
                  <a:srgbClr val="000000"/>
                </a:solidFill>
                <a:latin typeface="Arial" charset="0"/>
              </a:rPr>
              <a:t>Chiasmata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 flipH="1">
            <a:off x="4239392" y="3590902"/>
            <a:ext cx="808858" cy="25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Spindle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 flipH="1">
            <a:off x="5214884" y="2264244"/>
            <a:ext cx="121525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Centromere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(with kineto-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chore)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 flipH="1">
            <a:off x="6450970" y="2503453"/>
            <a:ext cx="1215258" cy="103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Sister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chromatids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remain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attached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 flipH="1">
            <a:off x="5541142" y="3159102"/>
            <a:ext cx="656458" cy="76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Meta-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phase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plate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 flipH="1">
            <a:off x="3109092" y="5089502"/>
            <a:ext cx="885058" cy="101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Homo-</a:t>
            </a:r>
          </a:p>
          <a:p>
            <a:pPr eaLnBrk="0" hangingPunct="0"/>
            <a:r>
              <a:rPr lang="en-US" sz="1400" dirty="0" err="1">
                <a:solidFill>
                  <a:srgbClr val="000000"/>
                </a:solidFill>
                <a:latin typeface="Arial" charset="0"/>
                <a:cs typeface="Times"/>
              </a:rPr>
              <a:t>logous</a:t>
            </a:r>
            <a:endParaRPr lang="en-US" sz="1400" dirty="0">
              <a:solidFill>
                <a:srgbClr val="000000"/>
              </a:solidFill>
              <a:latin typeface="Arial" charset="0"/>
              <a:cs typeface="Times"/>
            </a:endParaRP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chromo-</a:t>
            </a:r>
          </a:p>
          <a:p>
            <a:pPr eaLnBrk="0" hangingPunct="0"/>
            <a:r>
              <a:rPr lang="en-US" sz="1400" dirty="0" err="1">
                <a:solidFill>
                  <a:srgbClr val="000000"/>
                </a:solidFill>
                <a:latin typeface="Arial" charset="0"/>
                <a:cs typeface="Times"/>
              </a:rPr>
              <a:t>somes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 flipH="1">
            <a:off x="4036192" y="5838802"/>
            <a:ext cx="1107308" cy="76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Fragments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of nuclear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  <a:cs typeface="Times"/>
              </a:rPr>
              <a:t>envelope</a:t>
            </a:r>
            <a:endParaRPr lang="en-US" sz="14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 flipH="1">
            <a:off x="5274442" y="6130902"/>
            <a:ext cx="2472558" cy="517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Microtubules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attached to kinetochore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 flipH="1">
            <a:off x="6074542" y="4987902"/>
            <a:ext cx="1380358" cy="100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Homologous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chromo-</a:t>
            </a:r>
          </a:p>
          <a:p>
            <a:pPr eaLnBrk="0" hangingPunct="0"/>
            <a:r>
              <a:rPr lang="en-US" sz="1400" dirty="0" err="1">
                <a:solidFill>
                  <a:srgbClr val="000000"/>
                </a:solidFill>
                <a:latin typeface="Arial" charset="0"/>
              </a:rPr>
              <a:t>somes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separate</a:t>
            </a: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 flipH="1">
            <a:off x="7560442" y="4987902"/>
            <a:ext cx="973958" cy="53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Cleavage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furrow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 flipV="1">
            <a:off x="3270251" y="3540125"/>
            <a:ext cx="9525" cy="698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H="1" flipV="1">
            <a:off x="3279776" y="3533776"/>
            <a:ext cx="22225" cy="6953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3689351" y="2927351"/>
            <a:ext cx="396875" cy="9366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3600451" y="3292476"/>
            <a:ext cx="473075" cy="8858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3851275" y="3289300"/>
            <a:ext cx="228600" cy="11239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Oval 33"/>
          <p:cNvSpPr/>
          <p:nvPr/>
        </p:nvSpPr>
        <p:spPr bwMode="auto">
          <a:xfrm>
            <a:off x="3530600" y="4181475"/>
            <a:ext cx="120650" cy="12065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3759200" y="4416425"/>
            <a:ext cx="120650" cy="12065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V="1">
            <a:off x="3978275" y="3819526"/>
            <a:ext cx="222250" cy="1365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4879976" y="2908300"/>
            <a:ext cx="657225" cy="1765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 flipH="1" flipV="1">
            <a:off x="5819775" y="3978276"/>
            <a:ext cx="44450" cy="7397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6394451" y="4054475"/>
            <a:ext cx="15875" cy="939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6410325" y="4254500"/>
            <a:ext cx="158750" cy="7429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7880351" y="4184651"/>
            <a:ext cx="200025" cy="7905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Left Brace 48"/>
          <p:cNvSpPr/>
          <p:nvPr/>
        </p:nvSpPr>
        <p:spPr bwMode="auto">
          <a:xfrm rot="20942634">
            <a:off x="3459591" y="4662856"/>
            <a:ext cx="80247" cy="217756"/>
          </a:xfrm>
          <a:prstGeom prst="leftBrace">
            <a:avLst>
              <a:gd name="adj1" fmla="val 30726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cxnSp>
        <p:nvCxnSpPr>
          <p:cNvPr id="53" name="Straight Connector 52"/>
          <p:cNvCxnSpPr>
            <a:stCxn id="49" idx="1"/>
          </p:cNvCxnSpPr>
          <p:nvPr/>
        </p:nvCxnSpPr>
        <p:spPr bwMode="auto">
          <a:xfrm flipH="1">
            <a:off x="3330575" y="4779361"/>
            <a:ext cx="129746" cy="2911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3905251" y="4867275"/>
            <a:ext cx="536575" cy="952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H="1" flipV="1">
            <a:off x="3987801" y="4737101"/>
            <a:ext cx="454025" cy="10890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>
            <a:off x="4927601" y="4873625"/>
            <a:ext cx="415925" cy="1168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 flipV="1">
            <a:off x="6788150" y="3371850"/>
            <a:ext cx="20955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003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_08bMeiosis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60" y="801624"/>
            <a:ext cx="6126480" cy="5254752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 flipH="1">
            <a:off x="4596294" y="883519"/>
            <a:ext cx="2750128" cy="56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  <a:latin typeface="Arial" charset="0"/>
              </a:rPr>
              <a:t>MEIOSIS </a:t>
            </a:r>
            <a:r>
              <a:rPr lang="en-US" sz="20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: Separates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sister chromatids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 flipH="1">
            <a:off x="3154959" y="1824413"/>
            <a:ext cx="1188440" cy="22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Prophase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 flipH="1">
            <a:off x="4558309" y="1830763"/>
            <a:ext cx="1277341" cy="22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Metaphase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 flipH="1">
            <a:off x="6031509" y="1830763"/>
            <a:ext cx="1277341" cy="22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Anaphase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flipH="1">
            <a:off x="7536458" y="1614862"/>
            <a:ext cx="1182092" cy="67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sz="1600" dirty="0" err="1">
                <a:solidFill>
                  <a:srgbClr val="FFFFFF"/>
                </a:solidFill>
                <a:latin typeface="Arial" charset="0"/>
              </a:rPr>
              <a:t>Telophase</a:t>
            </a:r>
            <a:r>
              <a:rPr lang="en-US" sz="1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Cytokinesis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flipH="1">
            <a:off x="6336308" y="3862762"/>
            <a:ext cx="1169392" cy="77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Sister</a:t>
            </a:r>
          </a:p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chromatids</a:t>
            </a:r>
          </a:p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separate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flipH="1">
            <a:off x="8000008" y="3831012"/>
            <a:ext cx="959842" cy="105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Haploid</a:t>
            </a:r>
          </a:p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daughter</a:t>
            </a:r>
          </a:p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cells</a:t>
            </a:r>
          </a:p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/>
                <a:cs typeface="Arial"/>
              </a:rPr>
              <a:t>forming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6632575" y="4632326"/>
            <a:ext cx="146050" cy="3524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H="1" flipV="1">
            <a:off x="6778625" y="4632325"/>
            <a:ext cx="266700" cy="3619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57683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US" sz="4800"/>
              <a:t>A Comparison of Mitosis and Meiosis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37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3706" y="1463039"/>
            <a:ext cx="6505299" cy="4300447"/>
          </a:xfrm>
        </p:spPr>
        <p:txBody>
          <a:bodyPr anchor="t">
            <a:normAutofit/>
          </a:bodyPr>
          <a:lstStyle/>
          <a:p>
            <a:pPr algn="just"/>
            <a:r>
              <a:rPr lang="en-US" sz="2000" dirty="0"/>
              <a:t>Mitosis conserves the number of chromosome sets, producing cells that are genetically identical to the parent cell</a:t>
            </a:r>
          </a:p>
          <a:p>
            <a:pPr algn="just"/>
            <a:r>
              <a:rPr lang="en-US" sz="2000" dirty="0"/>
              <a:t>Meiosis reduces the number of chromosomes sets from two (diploid) to one (haploid), producing cells that differ genetically from each other and from the parent cell</a:t>
            </a:r>
          </a:p>
        </p:txBody>
      </p:sp>
    </p:spTree>
    <p:extLst>
      <p:ext uri="{BB962C8B-B14F-4D97-AF65-F5344CB8AC3E}">
        <p14:creationId xmlns:p14="http://schemas.microsoft.com/office/powerpoint/2010/main" val="3172605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_10a_MitosisVMeiosis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04" y="259080"/>
            <a:ext cx="8546592" cy="6339840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 flipH="1">
            <a:off x="3538204" y="329916"/>
            <a:ext cx="798846" cy="22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FFFFFF"/>
                </a:solidFill>
                <a:latin typeface="Arial"/>
                <a:cs typeface="Arial"/>
              </a:rPr>
              <a:t>MITOSIS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 flipH="1">
            <a:off x="7856204" y="342616"/>
            <a:ext cx="805196" cy="19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FFFFFF"/>
                </a:solidFill>
                <a:latin typeface="Arial"/>
                <a:cs typeface="Arial"/>
              </a:rPr>
              <a:t>MEIOSIS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 flipH="1">
            <a:off x="1862694" y="1194526"/>
            <a:ext cx="895738" cy="22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Prophase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 flipH="1">
            <a:off x="2193137" y="1928566"/>
            <a:ext cx="1206251" cy="46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Duplicated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flipH="1">
            <a:off x="1870756" y="2888140"/>
            <a:ext cx="1018243" cy="23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Metaphase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flipH="1">
            <a:off x="1868852" y="4108856"/>
            <a:ext cx="972668" cy="46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Anaphase</a:t>
            </a:r>
          </a:p>
          <a:p>
            <a:pPr eaLnBrk="0" hangingPunct="0"/>
            <a:r>
              <a:rPr lang="en-US" sz="1500" dirty="0" err="1">
                <a:solidFill>
                  <a:srgbClr val="000000"/>
                </a:solidFill>
                <a:latin typeface="Arial"/>
                <a:cs typeface="Arial"/>
              </a:rPr>
              <a:t>Telophase</a:t>
            </a:r>
            <a:endParaRPr 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flipH="1">
            <a:off x="2721556" y="5626328"/>
            <a:ext cx="226789" cy="26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 flipH="1">
            <a:off x="4666258" y="5636285"/>
            <a:ext cx="226789" cy="26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 flipH="1">
            <a:off x="3125120" y="5839991"/>
            <a:ext cx="1354396" cy="46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Daughter cells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of mitosis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 flipH="1">
            <a:off x="4606909" y="4045680"/>
            <a:ext cx="1047692" cy="70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Sister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chromatids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separate.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 flipH="1">
            <a:off x="4557528" y="2749917"/>
            <a:ext cx="1346335" cy="73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Individual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line up.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 flipH="1">
            <a:off x="4365710" y="1679687"/>
            <a:ext cx="1300761" cy="48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duplication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 flipH="1">
            <a:off x="6512194" y="1677774"/>
            <a:ext cx="1300761" cy="48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duplication</a:t>
            </a:r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 flipH="1">
            <a:off x="5803829" y="2025836"/>
            <a:ext cx="562945" cy="24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 </a:t>
            </a:r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= 6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 flipH="1">
            <a:off x="5631944" y="773728"/>
            <a:ext cx="995961" cy="2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Parent cell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 flipH="1">
            <a:off x="7600384" y="843037"/>
            <a:ext cx="855430" cy="2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 err="1">
                <a:solidFill>
                  <a:srgbClr val="000000"/>
                </a:solidFill>
                <a:latin typeface="Arial"/>
                <a:cs typeface="Arial"/>
              </a:rPr>
              <a:t>Chiasma</a:t>
            </a:r>
            <a:endParaRPr 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 flipH="1">
            <a:off x="9355173" y="781773"/>
            <a:ext cx="952290" cy="22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MEIOSIS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 flipH="1">
            <a:off x="9329530" y="1195317"/>
            <a:ext cx="1037281" cy="22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Prophase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 flipH="1">
            <a:off x="9054627" y="1490160"/>
            <a:ext cx="1193489" cy="70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Homologous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pair</a:t>
            </a:r>
            <a:endParaRPr lang="en-US" sz="15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 flipH="1">
            <a:off x="9197061" y="2867100"/>
            <a:ext cx="1157880" cy="2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Metaphase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 flipH="1">
            <a:off x="9278244" y="3767322"/>
            <a:ext cx="1157880" cy="2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Anaphase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 flipH="1">
            <a:off x="9264471" y="3979073"/>
            <a:ext cx="1157880" cy="2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 err="1">
                <a:solidFill>
                  <a:srgbClr val="000000"/>
                </a:solidFill>
                <a:latin typeface="Arial"/>
                <a:cs typeface="Arial"/>
              </a:rPr>
              <a:t>Telophase</a:t>
            </a:r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 flipH="1">
            <a:off x="9404999" y="5318492"/>
            <a:ext cx="973679" cy="47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MEIOSIS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 flipH="1">
            <a:off x="6299216" y="2756550"/>
            <a:ext cx="1318926" cy="96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Pairs of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homologous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chromosomes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line up.</a:t>
            </a:r>
            <a:endParaRPr lang="en-US" sz="15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 flipH="1">
            <a:off x="6295642" y="4045220"/>
            <a:ext cx="1032834" cy="4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Homologs</a:t>
            </a: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separate.</a:t>
            </a:r>
            <a:endParaRPr lang="en-US" sz="15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 flipH="1">
            <a:off x="6314351" y="5322749"/>
            <a:ext cx="913857" cy="91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Sister</a:t>
            </a:r>
          </a:p>
          <a:p>
            <a:pPr eaLnBrk="0" hangingPunct="0"/>
            <a:r>
              <a:rPr lang="en-US" sz="1500" dirty="0" err="1">
                <a:solidFill>
                  <a:srgbClr val="000000"/>
                </a:solidFill>
                <a:latin typeface="Arial"/>
                <a:cs typeface="Arial"/>
              </a:rPr>
              <a:t>chroma</a:t>
            </a:r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</a:p>
          <a:p>
            <a:pPr eaLnBrk="0" hangingPunct="0"/>
            <a:r>
              <a:rPr lang="en-US" sz="1500" dirty="0" err="1">
                <a:solidFill>
                  <a:srgbClr val="000000"/>
                </a:solidFill>
                <a:latin typeface="Arial"/>
                <a:cs typeface="Arial"/>
              </a:rPr>
              <a:t>tids</a:t>
            </a:r>
            <a:endParaRPr lang="en-US" sz="150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separate.</a:t>
            </a:r>
            <a:endParaRPr lang="en-US" sz="15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 flipH="1">
            <a:off x="7179775" y="6310642"/>
            <a:ext cx="2544022" cy="22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Daughter cells of meiosis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 flipH="1">
            <a:off x="7922651" y="4925736"/>
            <a:ext cx="965571" cy="7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Daughter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cells of </a:t>
            </a:r>
          </a:p>
          <a:p>
            <a:pPr algn="ctr" eaLnBrk="0" hangingPunct="0"/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meiosis </a:t>
            </a:r>
            <a:r>
              <a:rPr lang="en-US" sz="15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24" name="Left Brace 23"/>
          <p:cNvSpPr/>
          <p:nvPr/>
        </p:nvSpPr>
        <p:spPr bwMode="auto">
          <a:xfrm rot="1657608">
            <a:off x="3717924" y="1673227"/>
            <a:ext cx="82550" cy="155575"/>
          </a:xfrm>
          <a:prstGeom prst="leftBrace">
            <a:avLst>
              <a:gd name="adj1" fmla="val 29762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cxnSp>
        <p:nvCxnSpPr>
          <p:cNvPr id="35" name="Straight Connector 34"/>
          <p:cNvCxnSpPr>
            <a:stCxn id="24" idx="1"/>
          </p:cNvCxnSpPr>
          <p:nvPr/>
        </p:nvCxnSpPr>
        <p:spPr bwMode="auto">
          <a:xfrm flipH="1">
            <a:off x="3273426" y="1731875"/>
            <a:ext cx="449205" cy="27155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31"/>
          <p:cNvSpPr txBox="1">
            <a:spLocks noChangeArrowheads="1"/>
          </p:cNvSpPr>
          <p:nvPr/>
        </p:nvSpPr>
        <p:spPr bwMode="auto">
          <a:xfrm flipH="1">
            <a:off x="7573286" y="6046843"/>
            <a:ext cx="167408" cy="2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endParaRPr lang="en-US" sz="1500" i="1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 flipH="1">
            <a:off x="8160186" y="6043284"/>
            <a:ext cx="167408" cy="2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endParaRPr lang="en-US" sz="1500" i="1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 flipH="1">
            <a:off x="9103599" y="6028585"/>
            <a:ext cx="167408" cy="2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endParaRPr lang="en-US" sz="1500" i="1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39" name="Text Box 31"/>
          <p:cNvSpPr txBox="1">
            <a:spLocks noChangeArrowheads="1"/>
          </p:cNvSpPr>
          <p:nvPr/>
        </p:nvSpPr>
        <p:spPr bwMode="auto">
          <a:xfrm flipH="1">
            <a:off x="9679358" y="6036167"/>
            <a:ext cx="167408" cy="2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endParaRPr lang="en-US" sz="1500" i="1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40" name="Left Brace 39"/>
          <p:cNvSpPr/>
          <p:nvPr/>
        </p:nvSpPr>
        <p:spPr bwMode="auto">
          <a:xfrm rot="6751845">
            <a:off x="8608945" y="1397056"/>
            <a:ext cx="82550" cy="194795"/>
          </a:xfrm>
          <a:prstGeom prst="leftBrace">
            <a:avLst>
              <a:gd name="adj1" fmla="val 29762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cxnSp>
        <p:nvCxnSpPr>
          <p:cNvPr id="42" name="Straight Connector 41"/>
          <p:cNvCxnSpPr>
            <a:stCxn id="40" idx="1"/>
          </p:cNvCxnSpPr>
          <p:nvPr/>
        </p:nvCxnSpPr>
        <p:spPr bwMode="auto">
          <a:xfrm>
            <a:off x="8666035" y="1456329"/>
            <a:ext cx="347790" cy="962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 flipH="1" flipV="1">
            <a:off x="7972426" y="1079500"/>
            <a:ext cx="288925" cy="5397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65130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_10b_MitosisVMeiosis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04" y="250020"/>
            <a:ext cx="8546592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 flipH="1">
            <a:off x="5588153" y="303829"/>
            <a:ext cx="1038439" cy="23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00" dirty="0">
                <a:solidFill>
                  <a:srgbClr val="FFFFFF"/>
                </a:solidFill>
                <a:latin typeface="Arial"/>
                <a:cs typeface="Arial"/>
              </a:rPr>
              <a:t>SUMMARY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 flipH="1">
            <a:off x="1952601" y="734727"/>
            <a:ext cx="808053" cy="24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Property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 flipH="1">
            <a:off x="3363937" y="630909"/>
            <a:ext cx="2616475" cy="47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Mitosis (occurs in both diploid</a:t>
            </a:r>
          </a:p>
          <a:p>
            <a:pPr eaLnBrk="0" hangingPunct="0"/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and haploid cells)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flipH="1">
            <a:off x="6357298" y="738750"/>
            <a:ext cx="3600461" cy="23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Meiosis (can only occur in diploid cells)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flipH="1">
            <a:off x="1949025" y="1176763"/>
            <a:ext cx="1001027" cy="45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DNA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replication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flipH="1">
            <a:off x="1945450" y="1730199"/>
            <a:ext cx="1001027" cy="45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Number of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divisions</a:t>
            </a: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 flipH="1">
            <a:off x="1953015" y="2506433"/>
            <a:ext cx="1242138" cy="60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Synapsis of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homologous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chromosomes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 flipH="1">
            <a:off x="1949440" y="3728263"/>
            <a:ext cx="1245714" cy="86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Number of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daughter cells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and genetic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composition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 flipH="1">
            <a:off x="1945866" y="4705015"/>
            <a:ext cx="1004186" cy="6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Role in the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animal or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plant body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 flipH="1">
            <a:off x="3379484" y="1158970"/>
            <a:ext cx="2188710" cy="430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Occurs during interphase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before mitosis begins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 flipH="1">
            <a:off x="3364769" y="1712407"/>
            <a:ext cx="2314836" cy="66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One, including prophase,</a:t>
            </a:r>
          </a:p>
          <a:p>
            <a:pPr eaLnBrk="0" hangingPunct="0"/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prometaphase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, metaphase,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anaphase, and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telophase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 flipH="1">
            <a:off x="3361195" y="2510921"/>
            <a:ext cx="1393704" cy="29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Does not occur</a:t>
            </a:r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 flipH="1">
            <a:off x="3391044" y="3721610"/>
            <a:ext cx="2299701" cy="8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Two, each genetically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identical to the parent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cell, with the same number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of chromosomes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 flipH="1">
            <a:off x="3376327" y="4698362"/>
            <a:ext cx="2503815" cy="19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Enables multicellular animal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or plant (gametophyte or 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sporophyte) to arise from a 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single cell; produces cells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for growth, repair, and, in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some species, asexual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reproduction; produces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gametes in the gametophyte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plant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 flipH="1">
            <a:off x="6347406" y="1163456"/>
            <a:ext cx="2763635" cy="44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Occurs during interphase before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meiosis </a:t>
            </a:r>
            <a:r>
              <a:rPr lang="en-US" sz="1400" dirty="0">
                <a:solidFill>
                  <a:srgbClr val="000000"/>
                </a:solidFill>
                <a:latin typeface="Times"/>
                <a:cs typeface="Times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 begins</a:t>
            </a: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 flipH="1">
            <a:off x="6354970" y="1716892"/>
            <a:ext cx="3647352" cy="44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Two, each including prophase, metaphase,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anaphase, and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telophase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 flipH="1">
            <a:off x="6351396" y="2504266"/>
            <a:ext cx="3316697" cy="103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Occurs during prophase I along with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crossing over between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nonsister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chromatids; resulting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chiasmata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 hold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pairs together due to sister chromatid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cohesion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 flipH="1">
            <a:off x="6347819" y="3714956"/>
            <a:ext cx="3687926" cy="45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Four, each haploid (</a:t>
            </a:r>
            <a:r>
              <a:rPr lang="en-US" sz="14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); genetically different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from the parent cell and from each other</a:t>
            </a: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 flipH="1">
            <a:off x="6355386" y="4702847"/>
            <a:ext cx="3936604" cy="114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Produces gametes (in animals) or spores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(in the sporophyte plant); reduces number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of chromosomes sets by half and introduces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genetic variability among the gametes or</a:t>
            </a:r>
          </a:p>
          <a:p>
            <a:pPr eaLnBrk="0" hangingPunct="0"/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spores</a:t>
            </a:r>
          </a:p>
        </p:txBody>
      </p:sp>
    </p:spTree>
    <p:extLst>
      <p:ext uri="{BB962C8B-B14F-4D97-AF65-F5344CB8AC3E}">
        <p14:creationId xmlns:p14="http://schemas.microsoft.com/office/powerpoint/2010/main" val="2969437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/>
              <a:t>Origins of Genetic Variation Among Offspring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en-US" sz="2400"/>
              <a:t>The behavior of chromosomes during meiosis and fertilization is responsible for most of the variation that arises in each generation</a:t>
            </a:r>
          </a:p>
          <a:p>
            <a:r>
              <a:rPr lang="en-US" sz="2400"/>
              <a:t>Three mechanisms contribute to genetic variation:</a:t>
            </a:r>
          </a:p>
          <a:p>
            <a:pPr lvl="1"/>
            <a:r>
              <a:rPr lang="en-US" dirty="0"/>
              <a:t>Independent assortment of chromosomes</a:t>
            </a:r>
          </a:p>
          <a:p>
            <a:pPr lvl="1"/>
            <a:r>
              <a:rPr lang="en-US" dirty="0"/>
              <a:t>Crossing over</a:t>
            </a:r>
          </a:p>
          <a:p>
            <a:pPr lvl="1"/>
            <a:r>
              <a:rPr lang="en-US" dirty="0"/>
              <a:t>Random fertilization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405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i="1"/>
              <a:t>Independent Assortment of Chromosomes</a:t>
            </a:r>
            <a:endParaRPr lang="en-US" sz="4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en-US" sz="2400"/>
              <a:t>Homologous pairs of chromosomes orient randomly at metaphase </a:t>
            </a:r>
            <a:r>
              <a:rPr lang="en-US" sz="2400">
                <a:latin typeface="+mj-lt"/>
              </a:rPr>
              <a:t>I</a:t>
            </a:r>
            <a:r>
              <a:rPr lang="en-US" sz="2400"/>
              <a:t> of meiosis</a:t>
            </a:r>
          </a:p>
          <a:p>
            <a:r>
              <a:rPr lang="en-US" sz="2400"/>
              <a:t>In independent assortment, each pair of chromosomes sorts maternal and paternal homologs into daughter cells independently of the other pairs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468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2"/>
          <a:stretch>
            <a:fillRect/>
          </a:stretch>
        </p:blipFill>
        <p:spPr>
          <a:xfrm>
            <a:off x="1822704" y="923544"/>
            <a:ext cx="8546592" cy="5010912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832896" y="923132"/>
            <a:ext cx="1346522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Possibility 1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896647" y="1502570"/>
            <a:ext cx="2342501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Two equally probable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arrangements of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chromosomes at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metaphase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011321" y="923132"/>
            <a:ext cx="1346522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Possibility 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64960" y="3706020"/>
            <a:ext cx="1436291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Metaphase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II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98321" y="5037934"/>
            <a:ext cx="1013098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Daughter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cells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878810" y="5690395"/>
            <a:ext cx="160300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Combination 1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7073110" y="5690395"/>
            <a:ext cx="160300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Combination 3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552833" y="5692774"/>
            <a:ext cx="160300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Combination 2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747133" y="5692774"/>
            <a:ext cx="160300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Combination 4</a:t>
            </a: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7747295" y="4809042"/>
            <a:ext cx="212148" cy="1590680"/>
          </a:xfrm>
          <a:prstGeom prst="leftBrace">
            <a:avLst>
              <a:gd name="adj1" fmla="val 3517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15" name="Left Brace 14"/>
          <p:cNvSpPr/>
          <p:nvPr/>
        </p:nvSpPr>
        <p:spPr bwMode="auto">
          <a:xfrm rot="16200000">
            <a:off x="9410367" y="4803803"/>
            <a:ext cx="212148" cy="1590680"/>
          </a:xfrm>
          <a:prstGeom prst="leftBrace">
            <a:avLst>
              <a:gd name="adj1" fmla="val 3517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16" name="Left Brace 15"/>
          <p:cNvSpPr/>
          <p:nvPr/>
        </p:nvSpPr>
        <p:spPr bwMode="auto">
          <a:xfrm rot="16200000">
            <a:off x="4224005" y="4822851"/>
            <a:ext cx="212148" cy="1590680"/>
          </a:xfrm>
          <a:prstGeom prst="leftBrace">
            <a:avLst>
              <a:gd name="adj1" fmla="val 3517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17" name="Left Brace 16"/>
          <p:cNvSpPr/>
          <p:nvPr/>
        </p:nvSpPr>
        <p:spPr bwMode="auto">
          <a:xfrm rot="16200000">
            <a:off x="2554748" y="4819677"/>
            <a:ext cx="212148" cy="1590680"/>
          </a:xfrm>
          <a:prstGeom prst="leftBrace">
            <a:avLst>
              <a:gd name="adj1" fmla="val 3517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212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 i="1"/>
              <a:t>Crossing Over</a:t>
            </a:r>
            <a:endParaRPr lang="en-US" sz="54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Crossing over produces </a:t>
            </a:r>
            <a:r>
              <a:rPr lang="en-US" sz="2400" b="1"/>
              <a:t>recombinant chromosomes</a:t>
            </a:r>
            <a:r>
              <a:rPr lang="en-US" sz="2400"/>
              <a:t>, which combine DNA inherited from each parent</a:t>
            </a:r>
          </a:p>
          <a:p>
            <a:r>
              <a:rPr lang="en-US" sz="2400"/>
              <a:t>Crossing over contributes to genetic variation by combining DNA from two parents into a single chromosome</a:t>
            </a:r>
          </a:p>
          <a:p>
            <a:r>
              <a:rPr lang="en-US" sz="2400"/>
              <a:t>In humans, an average of one to three crossover events occurs per chromosome</a:t>
            </a:r>
          </a:p>
        </p:txBody>
      </p:sp>
    </p:spTree>
    <p:extLst>
      <p:ext uri="{BB962C8B-B14F-4D97-AF65-F5344CB8AC3E}">
        <p14:creationId xmlns:p14="http://schemas.microsoft.com/office/powerpoint/2010/main" val="4149857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3224784" y="213360"/>
            <a:ext cx="5742432" cy="6431280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255446" y="220808"/>
            <a:ext cx="1205458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Prophase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of meiosis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323834" y="1063771"/>
            <a:ext cx="1102866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Pair of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homologs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353996" y="1674958"/>
            <a:ext cx="961802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Chiasma</a:t>
            </a:r>
            <a:endParaRPr lang="en-US" b="1" dirty="0">
              <a:solidFill>
                <a:srgbClr val="00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6587609" y="214458"/>
            <a:ext cx="237244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Nonsister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chromatids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held together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during synapsis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7027347" y="1265384"/>
            <a:ext cx="1513235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Synapsis and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crossing over</a:t>
            </a: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7027347" y="2100409"/>
            <a:ext cx="176971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Movement to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the metaphase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plate</a:t>
            </a: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7027347" y="3265633"/>
            <a:ext cx="1808187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Breakdown of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proteins holding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sister chromatid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arms together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4322246" y="2840183"/>
            <a:ext cx="129522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Centromere</a:t>
            </a: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3753922" y="3373583"/>
            <a:ext cx="48731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TEM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3255446" y="3613295"/>
            <a:ext cx="1256754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Anaphase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</a:t>
            </a:r>
          </a:p>
        </p:txBody>
      </p:sp>
      <p:sp>
        <p:nvSpPr>
          <p:cNvPr id="16" name="TextBox 25"/>
          <p:cNvSpPr txBox="1">
            <a:spLocks noChangeArrowheads="1"/>
          </p:cNvSpPr>
          <p:nvPr/>
        </p:nvSpPr>
        <p:spPr bwMode="auto">
          <a:xfrm>
            <a:off x="3255446" y="4622945"/>
            <a:ext cx="1346522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Anaphase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II</a:t>
            </a:r>
          </a:p>
        </p:txBody>
      </p:sp>
      <p:sp>
        <p:nvSpPr>
          <p:cNvPr id="20" name="Freeform 19"/>
          <p:cNvSpPr/>
          <p:nvPr/>
        </p:nvSpPr>
        <p:spPr>
          <a:xfrm>
            <a:off x="4013200" y="2206626"/>
            <a:ext cx="1809750" cy="644525"/>
          </a:xfrm>
          <a:custGeom>
            <a:avLst/>
            <a:gdLst>
              <a:gd name="connsiteX0" fmla="*/ 0 w 1809750"/>
              <a:gd name="connsiteY0" fmla="*/ 273050 h 644525"/>
              <a:gd name="connsiteX1" fmla="*/ 965200 w 1809750"/>
              <a:gd name="connsiteY1" fmla="*/ 644525 h 644525"/>
              <a:gd name="connsiteX2" fmla="*/ 1809750 w 1809750"/>
              <a:gd name="connsiteY2" fmla="*/ 0 h 64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0" h="644525">
                <a:moveTo>
                  <a:pt x="0" y="273050"/>
                </a:moveTo>
                <a:lnTo>
                  <a:pt x="965200" y="644525"/>
                </a:lnTo>
                <a:lnTo>
                  <a:pt x="1809750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337175" y="1841500"/>
            <a:ext cx="603250" cy="120650"/>
          </a:xfrm>
          <a:custGeom>
            <a:avLst/>
            <a:gdLst>
              <a:gd name="connsiteX0" fmla="*/ 603250 w 603250"/>
              <a:gd name="connsiteY0" fmla="*/ 120650 h 120650"/>
              <a:gd name="connsiteX1" fmla="*/ 0 w 603250"/>
              <a:gd name="connsiteY1" fmla="*/ 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0" h="120650">
                <a:moveTo>
                  <a:pt x="603250" y="120650"/>
                </a:moveTo>
                <a:lnTo>
                  <a:pt x="0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784600" y="1809751"/>
            <a:ext cx="539750" cy="425451"/>
            <a:chOff x="2260600" y="1809750"/>
            <a:chExt cx="539750" cy="425451"/>
          </a:xfrm>
        </p:grpSpPr>
        <p:sp>
          <p:nvSpPr>
            <p:cNvPr id="23" name="Rectangle 22"/>
            <p:cNvSpPr/>
            <p:nvPr/>
          </p:nvSpPr>
          <p:spPr bwMode="auto">
            <a:xfrm>
              <a:off x="2260600" y="2022475"/>
              <a:ext cx="155575" cy="212726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2416175" y="1809750"/>
              <a:ext cx="384175" cy="314325"/>
            </a:xfrm>
            <a:custGeom>
              <a:avLst/>
              <a:gdLst>
                <a:gd name="connsiteX0" fmla="*/ 0 w 384175"/>
                <a:gd name="connsiteY0" fmla="*/ 314325 h 314325"/>
                <a:gd name="connsiteX1" fmla="*/ 384175 w 384175"/>
                <a:gd name="connsiteY1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175" h="314325">
                  <a:moveTo>
                    <a:pt x="0" y="314325"/>
                  </a:moveTo>
                  <a:lnTo>
                    <a:pt x="384175" y="0"/>
                  </a:lnTo>
                </a:path>
              </a:pathLst>
            </a:custGeom>
            <a:ln w="25400"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>
            <a:off x="5984875" y="346076"/>
            <a:ext cx="552450" cy="212725"/>
          </a:xfrm>
          <a:custGeom>
            <a:avLst/>
            <a:gdLst>
              <a:gd name="connsiteX0" fmla="*/ 0 w 552450"/>
              <a:gd name="connsiteY0" fmla="*/ 212725 h 212725"/>
              <a:gd name="connsiteX1" fmla="*/ 552450 w 552450"/>
              <a:gd name="connsiteY1" fmla="*/ 0 h 212725"/>
              <a:gd name="connsiteX2" fmla="*/ 50800 w 552450"/>
              <a:gd name="connsiteY2" fmla="*/ 73025 h 2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212725">
                <a:moveTo>
                  <a:pt x="0" y="212725"/>
                </a:moveTo>
                <a:lnTo>
                  <a:pt x="552450" y="0"/>
                </a:lnTo>
                <a:lnTo>
                  <a:pt x="50800" y="73025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62551" y="1183481"/>
            <a:ext cx="892969" cy="89694"/>
            <a:chOff x="3638550" y="1183481"/>
            <a:chExt cx="892969" cy="89694"/>
          </a:xfrm>
        </p:grpSpPr>
        <p:sp>
          <p:nvSpPr>
            <p:cNvPr id="27" name="Freeform 26"/>
            <p:cNvSpPr/>
            <p:nvPr/>
          </p:nvSpPr>
          <p:spPr>
            <a:xfrm>
              <a:off x="3638550" y="1257300"/>
              <a:ext cx="762000" cy="15875"/>
            </a:xfrm>
            <a:custGeom>
              <a:avLst/>
              <a:gdLst>
                <a:gd name="connsiteX0" fmla="*/ 0 w 762000"/>
                <a:gd name="connsiteY0" fmla="*/ 15875 h 15875"/>
                <a:gd name="connsiteX1" fmla="*/ 762000 w 762000"/>
                <a:gd name="connsiteY1" fmla="*/ 0 h 1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0" h="15875">
                  <a:moveTo>
                    <a:pt x="0" y="15875"/>
                  </a:moveTo>
                  <a:lnTo>
                    <a:pt x="762000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8" name="Left Brace 27"/>
            <p:cNvSpPr/>
            <p:nvPr/>
          </p:nvSpPr>
          <p:spPr bwMode="auto">
            <a:xfrm rot="16200000">
              <a:off x="4360068" y="1095375"/>
              <a:ext cx="83345" cy="259557"/>
            </a:xfrm>
            <a:prstGeom prst="leftBrace">
              <a:avLst>
                <a:gd name="adj1" fmla="val 22619"/>
                <a:gd name="adj2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82235" y="1807386"/>
            <a:ext cx="539750" cy="425451"/>
            <a:chOff x="2260600" y="1809750"/>
            <a:chExt cx="539750" cy="425451"/>
          </a:xfrm>
        </p:grpSpPr>
        <p:sp>
          <p:nvSpPr>
            <p:cNvPr id="30" name="Rectangle 29"/>
            <p:cNvSpPr/>
            <p:nvPr/>
          </p:nvSpPr>
          <p:spPr bwMode="auto">
            <a:xfrm>
              <a:off x="2260600" y="2022475"/>
              <a:ext cx="155575" cy="21272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2416175" y="1809750"/>
              <a:ext cx="384175" cy="314325"/>
            </a:xfrm>
            <a:custGeom>
              <a:avLst/>
              <a:gdLst>
                <a:gd name="connsiteX0" fmla="*/ 0 w 384175"/>
                <a:gd name="connsiteY0" fmla="*/ 314325 h 314325"/>
                <a:gd name="connsiteX1" fmla="*/ 384175 w 384175"/>
                <a:gd name="connsiteY1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175" h="314325">
                  <a:moveTo>
                    <a:pt x="0" y="314325"/>
                  </a:moveTo>
                  <a:lnTo>
                    <a:pt x="384175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79393" y="1247771"/>
            <a:ext cx="274320" cy="274320"/>
            <a:chOff x="5055393" y="1247771"/>
            <a:chExt cx="274320" cy="274320"/>
          </a:xfrm>
        </p:grpSpPr>
        <p:sp>
          <p:nvSpPr>
            <p:cNvPr id="33" name="Oval 32"/>
            <p:cNvSpPr/>
            <p:nvPr/>
          </p:nvSpPr>
          <p:spPr bwMode="auto">
            <a:xfrm>
              <a:off x="5055393" y="1247771"/>
              <a:ext cx="274320" cy="274320"/>
            </a:xfrm>
            <a:prstGeom prst="ellipse">
              <a:avLst/>
            </a:prstGeom>
            <a:solidFill>
              <a:srgbClr val="0181A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>
              <a:off x="5128433" y="1256691"/>
              <a:ext cx="128240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1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1774" y="2080732"/>
            <a:ext cx="274320" cy="274320"/>
            <a:chOff x="5055393" y="1247771"/>
            <a:chExt cx="274320" cy="274320"/>
          </a:xfrm>
        </p:grpSpPr>
        <p:sp>
          <p:nvSpPr>
            <p:cNvPr id="36" name="Oval 35"/>
            <p:cNvSpPr/>
            <p:nvPr/>
          </p:nvSpPr>
          <p:spPr bwMode="auto">
            <a:xfrm>
              <a:off x="5055393" y="1247771"/>
              <a:ext cx="274320" cy="274320"/>
            </a:xfrm>
            <a:prstGeom prst="ellipse">
              <a:avLst/>
            </a:prstGeom>
            <a:solidFill>
              <a:srgbClr val="0181A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7" name="TextBox 11"/>
            <p:cNvSpPr txBox="1">
              <a:spLocks noChangeArrowheads="1"/>
            </p:cNvSpPr>
            <p:nvPr/>
          </p:nvSpPr>
          <p:spPr bwMode="auto">
            <a:xfrm>
              <a:off x="5128433" y="1256691"/>
              <a:ext cx="128240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2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81774" y="3250402"/>
            <a:ext cx="274320" cy="274320"/>
            <a:chOff x="5055393" y="1247771"/>
            <a:chExt cx="274320" cy="274320"/>
          </a:xfrm>
        </p:grpSpPr>
        <p:sp>
          <p:nvSpPr>
            <p:cNvPr id="39" name="Oval 38"/>
            <p:cNvSpPr/>
            <p:nvPr/>
          </p:nvSpPr>
          <p:spPr bwMode="auto">
            <a:xfrm>
              <a:off x="5055393" y="1247771"/>
              <a:ext cx="274320" cy="274320"/>
            </a:xfrm>
            <a:prstGeom prst="ellipse">
              <a:avLst/>
            </a:prstGeom>
            <a:solidFill>
              <a:srgbClr val="0181A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40" name="TextBox 11"/>
            <p:cNvSpPr txBox="1">
              <a:spLocks noChangeArrowheads="1"/>
            </p:cNvSpPr>
            <p:nvPr/>
          </p:nvSpPr>
          <p:spPr bwMode="auto">
            <a:xfrm>
              <a:off x="5128433" y="1256691"/>
              <a:ext cx="128240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3</a:t>
              </a:r>
            </a:p>
          </p:txBody>
        </p:sp>
      </p:grpSp>
      <p:sp>
        <p:nvSpPr>
          <p:cNvPr id="41" name="TextBox 26"/>
          <p:cNvSpPr txBox="1">
            <a:spLocks noChangeArrowheads="1"/>
          </p:cNvSpPr>
          <p:nvPr/>
        </p:nvSpPr>
        <p:spPr bwMode="auto">
          <a:xfrm>
            <a:off x="3255446" y="5704034"/>
            <a:ext cx="1013098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Daughter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cells</a:t>
            </a:r>
          </a:p>
        </p:txBody>
      </p:sp>
      <p:sp>
        <p:nvSpPr>
          <p:cNvPr id="42" name="TextBox 28"/>
          <p:cNvSpPr txBox="1">
            <a:spLocks noChangeArrowheads="1"/>
          </p:cNvSpPr>
          <p:nvPr/>
        </p:nvSpPr>
        <p:spPr bwMode="auto">
          <a:xfrm>
            <a:off x="4392096" y="6402533"/>
            <a:ext cx="3103414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Recombinant chromosomes</a:t>
            </a:r>
          </a:p>
        </p:txBody>
      </p:sp>
      <p:sp>
        <p:nvSpPr>
          <p:cNvPr id="43" name="Freeform 42"/>
          <p:cNvSpPr/>
          <p:nvPr/>
        </p:nvSpPr>
        <p:spPr>
          <a:xfrm>
            <a:off x="5534026" y="6146007"/>
            <a:ext cx="840581" cy="264319"/>
          </a:xfrm>
          <a:custGeom>
            <a:avLst/>
            <a:gdLst>
              <a:gd name="connsiteX0" fmla="*/ 0 w 840581"/>
              <a:gd name="connsiteY0" fmla="*/ 0 h 264319"/>
              <a:gd name="connsiteX1" fmla="*/ 385763 w 840581"/>
              <a:gd name="connsiteY1" fmla="*/ 264319 h 264319"/>
              <a:gd name="connsiteX2" fmla="*/ 840581 w 840581"/>
              <a:gd name="connsiteY2" fmla="*/ 11907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581" h="264319">
                <a:moveTo>
                  <a:pt x="0" y="0"/>
                </a:moveTo>
                <a:lnTo>
                  <a:pt x="385763" y="264319"/>
                </a:lnTo>
                <a:lnTo>
                  <a:pt x="840581" y="11907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64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/>
              <a:t>Inheritance of Genes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 b="1"/>
              <a:t>Genes </a:t>
            </a:r>
            <a:r>
              <a:rPr lang="en-US" sz="2400"/>
              <a:t>are the units of heredity and are made up of segments of DNA</a:t>
            </a:r>
          </a:p>
          <a:p>
            <a:r>
              <a:rPr lang="en-US" sz="2400"/>
              <a:t>Genes are passed to the next generation via reproductive cells called </a:t>
            </a:r>
            <a:r>
              <a:rPr lang="en-US" sz="2400" b="1"/>
              <a:t>gametes </a:t>
            </a:r>
            <a:r>
              <a:rPr lang="en-US" sz="2400"/>
              <a:t>(sperm and eggs) </a:t>
            </a:r>
          </a:p>
          <a:p>
            <a:r>
              <a:rPr lang="en-US" sz="2400"/>
              <a:t>A gene’s specific position along a chromosome is called its </a:t>
            </a:r>
            <a:r>
              <a:rPr lang="en-US" sz="2400" b="1"/>
              <a:t>locus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12979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 i="1"/>
              <a:t>Random Fertilization</a:t>
            </a:r>
            <a:endParaRPr lang="en-US" sz="5400"/>
          </a:p>
        </p:txBody>
      </p:sp>
      <p:grpSp>
        <p:nvGrpSpPr>
          <p:cNvPr id="17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Random fertilization adds to genetic variation because any sperm can fuse with any ovum (unfertilized egg)</a:t>
            </a:r>
          </a:p>
          <a:p>
            <a:r>
              <a:rPr lang="en-US" sz="2400"/>
              <a:t>The fusion of two gametes (each with 8.4 million possible chromosome combinations from independent assortment) produces a zygote with any of about 70 trillion diploid combinations</a:t>
            </a:r>
          </a:p>
        </p:txBody>
      </p:sp>
    </p:spTree>
    <p:extLst>
      <p:ext uri="{BB962C8B-B14F-4D97-AF65-F5344CB8AC3E}">
        <p14:creationId xmlns:p14="http://schemas.microsoft.com/office/powerpoint/2010/main" val="240177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963" y="1238080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4200"/>
              <a:t>Comparison of Asexual and Sexual Reproduction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9304" y="2902913"/>
            <a:ext cx="9849751" cy="3032168"/>
          </a:xfrm>
        </p:spPr>
        <p:txBody>
          <a:bodyPr anchor="ctr">
            <a:normAutofit/>
          </a:bodyPr>
          <a:lstStyle/>
          <a:p>
            <a:r>
              <a:rPr lang="en-US" sz="2000"/>
              <a:t>In </a:t>
            </a:r>
            <a:r>
              <a:rPr lang="en-US" sz="2000" b="1"/>
              <a:t>asexual reproduction</a:t>
            </a:r>
            <a:r>
              <a:rPr lang="en-US" sz="2000"/>
              <a:t>, a single individual passes all of its genes to its offspring without the fusion of gametes</a:t>
            </a:r>
          </a:p>
          <a:p>
            <a:r>
              <a:rPr lang="en-US" sz="2000"/>
              <a:t>A </a:t>
            </a:r>
            <a:r>
              <a:rPr lang="en-US" sz="2000" b="1"/>
              <a:t>clone</a:t>
            </a:r>
            <a:r>
              <a:rPr lang="en-US" sz="2000"/>
              <a:t> is a group of genetically identical individuals from the same parent</a:t>
            </a:r>
          </a:p>
          <a:p>
            <a:r>
              <a:rPr lang="en-US" sz="2000"/>
              <a:t>In </a:t>
            </a:r>
            <a:r>
              <a:rPr lang="en-US" sz="2000" b="1"/>
              <a:t>sexual reproduction</a:t>
            </a:r>
            <a:r>
              <a:rPr lang="en-US" sz="2000"/>
              <a:t>, two parents give rise to offspring that have unique combinations of genes inherited from the two parents</a:t>
            </a:r>
          </a:p>
        </p:txBody>
      </p:sp>
    </p:spTree>
    <p:extLst>
      <p:ext uri="{BB962C8B-B14F-4D97-AF65-F5344CB8AC3E}">
        <p14:creationId xmlns:p14="http://schemas.microsoft.com/office/powerpoint/2010/main" val="2112635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0B8DCBA-FEED-46EF-A140-35B904015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rmAutofit/>
          </a:bodyPr>
          <a:lstStyle/>
          <a:p>
            <a:r>
              <a:rPr lang="en-US" sz="3100"/>
              <a:t>Fertilization and meiosis alternate in sexual life cycles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/>
          </a:bodyPr>
          <a:lstStyle/>
          <a:p>
            <a:r>
              <a:rPr lang="en-US" sz="1800" b="1"/>
              <a:t>Fertilization</a:t>
            </a:r>
            <a:r>
              <a:rPr lang="en-US" sz="1800"/>
              <a:t> is the union of gametes (the sperm and the egg)</a:t>
            </a:r>
          </a:p>
          <a:p>
            <a:r>
              <a:rPr lang="en-US" sz="1800"/>
              <a:t>The fertilized egg is called a </a:t>
            </a:r>
            <a:r>
              <a:rPr lang="en-US" sz="1800" b="1"/>
              <a:t>zygote</a:t>
            </a:r>
            <a:r>
              <a:rPr lang="en-US" sz="1800"/>
              <a:t> and has one set of chromosomes from each parent </a:t>
            </a:r>
          </a:p>
          <a:p>
            <a:r>
              <a:rPr lang="en-US" sz="1800"/>
              <a:t>The zygote produces somatic cells by mitosis and develops into an adult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7" b="3"/>
          <a:stretch/>
        </p:blipFill>
        <p:spPr>
          <a:xfrm>
            <a:off x="6788383" y="613147"/>
            <a:ext cx="4565417" cy="559344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21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4600"/>
              <a:t>Sets of Chromosomes in Human Cells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Human somatic cells have 23 pairs of chromosomes</a:t>
            </a:r>
          </a:p>
          <a:p>
            <a:r>
              <a:rPr lang="en-US" sz="2400"/>
              <a:t>The two chromosomes in each pair are called </a:t>
            </a:r>
            <a:r>
              <a:rPr lang="en-US" sz="2400" b="1"/>
              <a:t>homologous chromosomes</a:t>
            </a:r>
            <a:r>
              <a:rPr lang="en-US" sz="2400"/>
              <a:t>, or </a:t>
            </a:r>
            <a:r>
              <a:rPr lang="en-US" sz="2400" b="1"/>
              <a:t>homologs</a:t>
            </a:r>
          </a:p>
          <a:p>
            <a:pPr lvl="1"/>
            <a:r>
              <a:rPr lang="en-US" dirty="0"/>
              <a:t>Chromosomes in a homologous pair are the same length and shape and carry genes controlling the same inherited characters</a:t>
            </a:r>
          </a:p>
          <a:p>
            <a:r>
              <a:rPr lang="en-US" sz="2400"/>
              <a:t>The </a:t>
            </a:r>
            <a:r>
              <a:rPr lang="en-US" sz="2400" b="1"/>
              <a:t>sex chromosomes </a:t>
            </a:r>
            <a:r>
              <a:rPr lang="en-US" sz="2400"/>
              <a:t>are called X and Y</a:t>
            </a:r>
          </a:p>
          <a:p>
            <a:r>
              <a:rPr lang="en-US" sz="2400"/>
              <a:t>Human females have a homologous pair of X chromosomes (XX)</a:t>
            </a:r>
          </a:p>
          <a:p>
            <a:r>
              <a:rPr lang="en-US" sz="2400"/>
              <a:t>Human males have one X and one Y chromosome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7480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1"/>
          <a:stretch>
            <a:fillRect/>
          </a:stretch>
        </p:blipFill>
        <p:spPr>
          <a:xfrm>
            <a:off x="1822704" y="832104"/>
            <a:ext cx="8546592" cy="5193792"/>
          </a:xfrm>
          <a:prstGeom prst="rect">
            <a:avLst/>
          </a:prstGeom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3590925" y="908051"/>
            <a:ext cx="4461158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Maternal set of chromosomes (</a:t>
            </a:r>
            <a:r>
              <a:rPr lang="en-US" sz="20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n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3)</a:t>
            </a: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590925" y="1693864"/>
            <a:ext cx="4419480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Paternal set of chromosomes (</a:t>
            </a:r>
            <a:r>
              <a:rPr lang="en-US" sz="20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n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3)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1857375" y="2557463"/>
            <a:ext cx="216405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Sister chromatids</a:t>
            </a: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of one duplicated</a:t>
            </a: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chromosome</a:t>
            </a: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851026" y="1274764"/>
            <a:ext cx="732573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sz="20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n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 6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7975601" y="3297239"/>
            <a:ext cx="1439497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Centromere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1857375" y="4924425"/>
            <a:ext cx="2293898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Two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nonsister</a:t>
            </a:r>
            <a:endParaRPr lang="en-US" sz="2000" b="1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chromatids in</a:t>
            </a: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 homologous pair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7947025" y="4959350"/>
            <a:ext cx="2407710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Pair of homologous</a:t>
            </a: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chromosomes</a:t>
            </a:r>
          </a:p>
          <a:p>
            <a:pPr>
              <a:lnSpc>
                <a:spcPts val="2225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(one from each set)</a:t>
            </a:r>
          </a:p>
        </p:txBody>
      </p:sp>
      <p:sp>
        <p:nvSpPr>
          <p:cNvPr id="11" name="Right Brace 10"/>
          <p:cNvSpPr/>
          <p:nvPr/>
        </p:nvSpPr>
        <p:spPr bwMode="auto">
          <a:xfrm rot="10800000">
            <a:off x="2607469" y="888206"/>
            <a:ext cx="284116" cy="1052513"/>
          </a:xfrm>
          <a:prstGeom prst="rightBrace">
            <a:avLst>
              <a:gd name="adj1" fmla="val 30381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091363" y="3429001"/>
            <a:ext cx="835818" cy="78581"/>
          </a:xfrm>
          <a:custGeom>
            <a:avLst/>
            <a:gdLst>
              <a:gd name="connsiteX0" fmla="*/ 0 w 835818"/>
              <a:gd name="connsiteY0" fmla="*/ 78581 h 78581"/>
              <a:gd name="connsiteX1" fmla="*/ 835818 w 835818"/>
              <a:gd name="connsiteY1" fmla="*/ 0 h 7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5818" h="78581">
                <a:moveTo>
                  <a:pt x="0" y="78581"/>
                </a:moveTo>
                <a:lnTo>
                  <a:pt x="835818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614739" y="4562476"/>
            <a:ext cx="2109787" cy="519113"/>
          </a:xfrm>
          <a:custGeom>
            <a:avLst/>
            <a:gdLst>
              <a:gd name="connsiteX0" fmla="*/ 1828800 w 2109787"/>
              <a:gd name="connsiteY0" fmla="*/ 471488 h 519113"/>
              <a:gd name="connsiteX1" fmla="*/ 0 w 2109787"/>
              <a:gd name="connsiteY1" fmla="*/ 519113 h 519113"/>
              <a:gd name="connsiteX2" fmla="*/ 2109787 w 2109787"/>
              <a:gd name="connsiteY2" fmla="*/ 0 h 51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9787" h="519113">
                <a:moveTo>
                  <a:pt x="1828800" y="471488"/>
                </a:moveTo>
                <a:lnTo>
                  <a:pt x="0" y="519113"/>
                </a:lnTo>
                <a:lnTo>
                  <a:pt x="2109787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054476" y="2749551"/>
            <a:ext cx="993775" cy="688975"/>
          </a:xfrm>
          <a:custGeom>
            <a:avLst/>
            <a:gdLst>
              <a:gd name="connsiteX0" fmla="*/ 787400 w 993775"/>
              <a:gd name="connsiteY0" fmla="*/ 688975 h 688975"/>
              <a:gd name="connsiteX1" fmla="*/ 0 w 993775"/>
              <a:gd name="connsiteY1" fmla="*/ 0 h 688975"/>
              <a:gd name="connsiteX2" fmla="*/ 993775 w 993775"/>
              <a:gd name="connsiteY2" fmla="*/ 682625 h 68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775" h="688975">
                <a:moveTo>
                  <a:pt x="787400" y="688975"/>
                </a:moveTo>
                <a:lnTo>
                  <a:pt x="0" y="0"/>
                </a:lnTo>
                <a:lnTo>
                  <a:pt x="993775" y="682625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10277" y="4862250"/>
            <a:ext cx="1906277" cy="754622"/>
            <a:chOff x="2944670" y="4653624"/>
            <a:chExt cx="1906277" cy="754622"/>
          </a:xfrm>
        </p:grpSpPr>
        <p:sp>
          <p:nvSpPr>
            <p:cNvPr id="23" name="Freeform 22"/>
            <p:cNvSpPr/>
            <p:nvPr/>
          </p:nvSpPr>
          <p:spPr>
            <a:xfrm>
              <a:off x="2944670" y="4653624"/>
              <a:ext cx="534247" cy="754622"/>
            </a:xfrm>
            <a:custGeom>
              <a:avLst/>
              <a:gdLst>
                <a:gd name="connsiteX0" fmla="*/ 12700 w 534247"/>
                <a:gd name="connsiteY0" fmla="*/ 715251 h 754622"/>
                <a:gd name="connsiteX1" fmla="*/ 182829 w 534247"/>
                <a:gd name="connsiteY1" fmla="*/ 711923 h 754622"/>
                <a:gd name="connsiteX2" fmla="*/ 287832 w 534247"/>
                <a:gd name="connsiteY2" fmla="*/ 534644 h 754622"/>
                <a:gd name="connsiteX3" fmla="*/ 427761 w 534247"/>
                <a:gd name="connsiteY3" fmla="*/ 490994 h 754622"/>
                <a:gd name="connsiteX4" fmla="*/ 408533 w 534247"/>
                <a:gd name="connsiteY4" fmla="*/ 345694 h 754622"/>
                <a:gd name="connsiteX5" fmla="*/ 513511 w 534247"/>
                <a:gd name="connsiteY5" fmla="*/ 168427 h 754622"/>
                <a:gd name="connsiteX6" fmla="*/ 444995 w 534247"/>
                <a:gd name="connsiteY6" fmla="*/ 12700 h 75462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</a:cxnLst>
              <a:rect l="l" t="t" r="r" b="b"/>
              <a:pathLst>
                <a:path w="534247" h="754622">
                  <a:moveTo>
                    <a:pt x="12700" y="715251"/>
                  </a:moveTo>
                  <a:cubicBezTo>
                    <a:pt x="12700" y="715251"/>
                    <a:pt x="138226" y="781799"/>
                    <a:pt x="182829" y="711923"/>
                  </a:cubicBezTo>
                  <a:cubicBezTo>
                    <a:pt x="227291" y="642302"/>
                    <a:pt x="252933" y="589343"/>
                    <a:pt x="287832" y="534644"/>
                  </a:cubicBezTo>
                  <a:cubicBezTo>
                    <a:pt x="322795" y="479958"/>
                    <a:pt x="427761" y="490994"/>
                    <a:pt x="427761" y="490994"/>
                  </a:cubicBezTo>
                  <a:cubicBezTo>
                    <a:pt x="427761" y="490994"/>
                    <a:pt x="373595" y="400380"/>
                    <a:pt x="408533" y="345694"/>
                  </a:cubicBezTo>
                  <a:cubicBezTo>
                    <a:pt x="443458" y="291033"/>
                    <a:pt x="469074" y="238061"/>
                    <a:pt x="513511" y="168427"/>
                  </a:cubicBezTo>
                  <a:cubicBezTo>
                    <a:pt x="557936" y="98793"/>
                    <a:pt x="444995" y="12700"/>
                    <a:pt x="444995" y="12700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0000"/>
                </a:solidFill>
              </a:endParaRPr>
            </a:p>
          </p:txBody>
        </p:sp>
        <p:sp>
          <p:nvSpPr>
            <p:cNvPr id="24" name="Freeform 3"/>
            <p:cNvSpPr/>
            <p:nvPr/>
          </p:nvSpPr>
          <p:spPr>
            <a:xfrm>
              <a:off x="3359726" y="4872569"/>
              <a:ext cx="1491221" cy="284746"/>
            </a:xfrm>
            <a:custGeom>
              <a:avLst/>
              <a:gdLst>
                <a:gd name="connsiteX0" fmla="*/ 12700 w 1491221"/>
                <a:gd name="connsiteY0" fmla="*/ 272046 h 284746"/>
                <a:gd name="connsiteX1" fmla="*/ 1478520 w 1491221"/>
                <a:gd name="connsiteY1" fmla="*/ 12700 h 284746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491221" h="284746">
                  <a:moveTo>
                    <a:pt x="12700" y="272046"/>
                  </a:moveTo>
                  <a:lnTo>
                    <a:pt x="1478520" y="1270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167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dirty="0"/>
              <a:t>Meiosis reduces the number of chromosome sets from diploid to haploid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en-US" sz="2400"/>
              <a:t>Like mitosis, meiosis is preceded by the replication of chromosomes</a:t>
            </a:r>
          </a:p>
          <a:p>
            <a:r>
              <a:rPr lang="en-US" sz="2400"/>
              <a:t>Meiosis takes place in two consecutive cell divisions, called </a:t>
            </a:r>
            <a:r>
              <a:rPr lang="en-US" sz="2400" b="1"/>
              <a:t>meiosis </a:t>
            </a:r>
            <a:r>
              <a:rPr lang="en-US" sz="2400" b="1">
                <a:latin typeface="+mj-lt"/>
              </a:rPr>
              <a:t>I</a:t>
            </a:r>
            <a:r>
              <a:rPr lang="en-US" sz="2400"/>
              <a:t> and </a:t>
            </a:r>
            <a:r>
              <a:rPr lang="en-US" sz="2400" b="1"/>
              <a:t>meiosis </a:t>
            </a:r>
            <a:r>
              <a:rPr lang="en-US" sz="2400" b="1">
                <a:latin typeface="+mj-lt"/>
              </a:rPr>
              <a:t>II</a:t>
            </a:r>
          </a:p>
          <a:p>
            <a:r>
              <a:rPr lang="en-US" sz="2400"/>
              <a:t>The two cell divisions result in four daughter cells, rather than the two daughter cells in mitosis</a:t>
            </a:r>
          </a:p>
          <a:p>
            <a:r>
              <a:rPr lang="en-US" sz="2400"/>
              <a:t>Each daughter cell has only half as many chromosomes as the parent cell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707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_07_MeiosisOverview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928" y="210312"/>
            <a:ext cx="4962144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 flipH="1">
            <a:off x="3777251" y="273399"/>
            <a:ext cx="916417" cy="2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Interphase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 flipH="1">
            <a:off x="3766826" y="3347790"/>
            <a:ext cx="916417" cy="2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Meiosis </a:t>
            </a:r>
            <a:r>
              <a:rPr lang="en-US" sz="1400" dirty="0">
                <a:solidFill>
                  <a:srgbClr val="FFFFFF"/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 flipH="1">
            <a:off x="3767255" y="4979059"/>
            <a:ext cx="916417" cy="2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Meiosis </a:t>
            </a:r>
            <a:r>
              <a:rPr lang="en-US" sz="1400" dirty="0">
                <a:solidFill>
                  <a:srgbClr val="FFFFFF"/>
                </a:solidFill>
                <a:latin typeface="Times"/>
                <a:cs typeface="Times"/>
              </a:rPr>
              <a:t>II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 flipH="1">
            <a:off x="3853666" y="556065"/>
            <a:ext cx="1241637" cy="99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Pair of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homologous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chromosomes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in diploid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parent cell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flipH="1">
            <a:off x="3854095" y="1739744"/>
            <a:ext cx="1501729" cy="60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Pair of duplicated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homologous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chromosomes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flipH="1">
            <a:off x="6546569" y="1599043"/>
            <a:ext cx="1316765" cy="40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Chromosomes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duplicate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flipH="1">
            <a:off x="6807518" y="2641598"/>
            <a:ext cx="1370611" cy="58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Diploid cell with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duplicated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chromosomes</a:t>
            </a: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 flipH="1">
            <a:off x="4474117" y="2598599"/>
            <a:ext cx="979401" cy="39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Sister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chromatids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 flipH="1">
            <a:off x="5622003" y="3856936"/>
            <a:ext cx="1261203" cy="62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Homologous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chromosomes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separate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 flipH="1">
            <a:off x="5202260" y="4510023"/>
            <a:ext cx="2216016" cy="40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Haploid cells with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duplicated chromosomes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 flipH="1">
            <a:off x="5626036" y="5302902"/>
            <a:ext cx="1553431" cy="39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Sister chromatids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separate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 flipH="1">
            <a:off x="4139327" y="6401581"/>
            <a:ext cx="3941107" cy="22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Haploid cells with unduplicated chromosomes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017130" y="3642698"/>
            <a:ext cx="224367" cy="233119"/>
            <a:chOff x="5427570" y="327780"/>
            <a:chExt cx="224367" cy="233119"/>
          </a:xfrm>
        </p:grpSpPr>
        <p:sp>
          <p:nvSpPr>
            <p:cNvPr id="18" name="Oval 17"/>
            <p:cNvSpPr/>
            <p:nvPr/>
          </p:nvSpPr>
          <p:spPr bwMode="auto">
            <a:xfrm>
              <a:off x="5436038" y="338650"/>
              <a:ext cx="211666" cy="211666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5427570" y="327780"/>
              <a:ext cx="224367" cy="233119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400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67129" y="5276862"/>
            <a:ext cx="224367" cy="233119"/>
            <a:chOff x="5427570" y="327780"/>
            <a:chExt cx="224367" cy="233119"/>
          </a:xfrm>
        </p:grpSpPr>
        <p:sp>
          <p:nvSpPr>
            <p:cNvPr id="21" name="Oval 20"/>
            <p:cNvSpPr/>
            <p:nvPr/>
          </p:nvSpPr>
          <p:spPr bwMode="auto">
            <a:xfrm>
              <a:off x="5436038" y="338650"/>
              <a:ext cx="211666" cy="211666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5427570" y="327780"/>
              <a:ext cx="224367" cy="233119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400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 bwMode="auto">
          <a:xfrm flipV="1">
            <a:off x="5130801" y="933451"/>
            <a:ext cx="796925" cy="1746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H="1" flipV="1">
            <a:off x="5124450" y="1108075"/>
            <a:ext cx="1193800" cy="260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5118101" y="2057401"/>
            <a:ext cx="1158875" cy="2444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 flipH="1" flipV="1">
            <a:off x="5111751" y="2054226"/>
            <a:ext cx="879475" cy="2508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5022851" y="2711450"/>
            <a:ext cx="9366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H="1" flipV="1">
            <a:off x="5016501" y="2714625"/>
            <a:ext cx="1025524" cy="1587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90909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000"/>
              <a:t> Phases of Meiosis I and Meiosis II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Division in meiosis </a:t>
            </a:r>
            <a:r>
              <a:rPr lang="en-US" sz="2400">
                <a:latin typeface="+mj-lt"/>
              </a:rPr>
              <a:t>I and meiosis II</a:t>
            </a:r>
            <a:r>
              <a:rPr lang="en-US" sz="2400"/>
              <a:t> occurs in four phases</a:t>
            </a:r>
          </a:p>
          <a:p>
            <a:pPr lvl="1"/>
            <a:r>
              <a:rPr lang="en-US" dirty="0"/>
              <a:t>Prophase </a:t>
            </a:r>
            <a:r>
              <a:rPr lang="en-US" dirty="0">
                <a:latin typeface="+mj-lt"/>
              </a:rPr>
              <a:t>I</a:t>
            </a:r>
          </a:p>
          <a:p>
            <a:pPr lvl="1"/>
            <a:r>
              <a:rPr lang="en-US" dirty="0"/>
              <a:t>Metaphase </a:t>
            </a:r>
            <a:r>
              <a:rPr lang="en-US" dirty="0">
                <a:latin typeface="+mj-lt"/>
              </a:rPr>
              <a:t>I</a:t>
            </a:r>
          </a:p>
          <a:p>
            <a:pPr lvl="1"/>
            <a:r>
              <a:rPr lang="en-US" dirty="0"/>
              <a:t>Anaphase </a:t>
            </a:r>
            <a:r>
              <a:rPr lang="en-US" dirty="0">
                <a:latin typeface="+mj-lt"/>
              </a:rPr>
              <a:t>I</a:t>
            </a:r>
          </a:p>
          <a:p>
            <a:pPr lvl="1"/>
            <a:r>
              <a:rPr lang="en-US" dirty="0"/>
              <a:t>Telophase </a:t>
            </a:r>
            <a:r>
              <a:rPr lang="en-US" dirty="0">
                <a:latin typeface="+mj-lt"/>
              </a:rPr>
              <a:t>I</a:t>
            </a:r>
            <a:r>
              <a:rPr lang="en-US" dirty="0"/>
              <a:t> and cytokinesis</a:t>
            </a:r>
          </a:p>
          <a:p>
            <a:r>
              <a:rPr lang="en-US" sz="2400"/>
              <a:t>Meiosis II is very similar to mitosis</a:t>
            </a:r>
          </a:p>
        </p:txBody>
      </p:sp>
    </p:spTree>
    <p:extLst>
      <p:ext uri="{BB962C8B-B14F-4D97-AF65-F5344CB8AC3E}">
        <p14:creationId xmlns:p14="http://schemas.microsoft.com/office/powerpoint/2010/main" val="2099571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1211</Words>
  <Application>Microsoft Macintosh PowerPoint</Application>
  <PresentationFormat>Widescreen</PresentationFormat>
  <Paragraphs>316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</vt:lpstr>
      <vt:lpstr>Times New Roman</vt:lpstr>
      <vt:lpstr>Office Theme</vt:lpstr>
      <vt:lpstr>Meiosis and Sexual Life Cycles</vt:lpstr>
      <vt:lpstr>Inheritance of Genes</vt:lpstr>
      <vt:lpstr>Comparison of Asexual and Sexual Reproduction </vt:lpstr>
      <vt:lpstr>Fertilization and meiosis alternate in sexual life cycles</vt:lpstr>
      <vt:lpstr>Sets of Chromosomes in Human Cells</vt:lpstr>
      <vt:lpstr>PowerPoint Presentation</vt:lpstr>
      <vt:lpstr>Meiosis reduces the number of chromosome sets from diploid to haploid</vt:lpstr>
      <vt:lpstr>PowerPoint Presentation</vt:lpstr>
      <vt:lpstr> Phases of Meiosis I and Meiosis II</vt:lpstr>
      <vt:lpstr>PowerPoint Presentation</vt:lpstr>
      <vt:lpstr>PowerPoint Presentation</vt:lpstr>
      <vt:lpstr>A Comparison of Mitosis and Meiosis</vt:lpstr>
      <vt:lpstr>PowerPoint Presentation</vt:lpstr>
      <vt:lpstr>PowerPoint Presentation</vt:lpstr>
      <vt:lpstr>Origins of Genetic Variation Among Offspring</vt:lpstr>
      <vt:lpstr>Independent Assortment of Chromosomes</vt:lpstr>
      <vt:lpstr>PowerPoint Presentation</vt:lpstr>
      <vt:lpstr>Crossing Over</vt:lpstr>
      <vt:lpstr>PowerPoint Presentation</vt:lpstr>
      <vt:lpstr>Random Fertilization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 and Sexual Life Cycles</dc:title>
  <dc:creator>Hurt, Centdrika</dc:creator>
  <cp:lastModifiedBy>Hurt, Centdrika</cp:lastModifiedBy>
  <cp:revision>1</cp:revision>
  <dcterms:created xsi:type="dcterms:W3CDTF">2020-10-23T15:20:21Z</dcterms:created>
  <dcterms:modified xsi:type="dcterms:W3CDTF">2020-10-23T15:20:58Z</dcterms:modified>
</cp:coreProperties>
</file>