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505" r:id="rId3"/>
    <p:sldId id="299" r:id="rId4"/>
    <p:sldId id="268" r:id="rId5"/>
    <p:sldId id="274" r:id="rId6"/>
    <p:sldId id="401" r:id="rId7"/>
    <p:sldId id="641" r:id="rId8"/>
    <p:sldId id="304" r:id="rId9"/>
    <p:sldId id="278" r:id="rId10"/>
    <p:sldId id="609" r:id="rId11"/>
    <p:sldId id="610" r:id="rId12"/>
    <p:sldId id="611" r:id="rId13"/>
    <p:sldId id="531" r:id="rId14"/>
    <p:sldId id="612" r:id="rId15"/>
    <p:sldId id="303" r:id="rId16"/>
    <p:sldId id="306" r:id="rId17"/>
    <p:sldId id="308" r:id="rId18"/>
    <p:sldId id="310" r:id="rId19"/>
    <p:sldId id="642" r:id="rId20"/>
    <p:sldId id="289" r:id="rId21"/>
    <p:sldId id="312" r:id="rId22"/>
    <p:sldId id="537" r:id="rId23"/>
    <p:sldId id="538" r:id="rId24"/>
    <p:sldId id="614" r:id="rId25"/>
    <p:sldId id="296" r:id="rId26"/>
    <p:sldId id="297" r:id="rId27"/>
    <p:sldId id="470" r:id="rId28"/>
    <p:sldId id="300" r:id="rId29"/>
    <p:sldId id="460" r:id="rId30"/>
    <p:sldId id="643" r:id="rId31"/>
    <p:sldId id="302" r:id="rId32"/>
    <p:sldId id="554" r:id="rId33"/>
    <p:sldId id="622" r:id="rId34"/>
    <p:sldId id="623" r:id="rId35"/>
    <p:sldId id="624" r:id="rId36"/>
    <p:sldId id="560" r:id="rId37"/>
    <p:sldId id="625" r:id="rId38"/>
    <p:sldId id="311" r:id="rId39"/>
    <p:sldId id="322" r:id="rId40"/>
    <p:sldId id="633" r:id="rId41"/>
    <p:sldId id="577" r:id="rId42"/>
    <p:sldId id="640" r:id="rId43"/>
    <p:sldId id="444" r:id="rId44"/>
    <p:sldId id="451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43"/>
    <p:restoredTop sz="86882"/>
  </p:normalViewPr>
  <p:slideViewPr>
    <p:cSldViewPr snapToGrid="0" snapToObjects="1">
      <p:cViewPr varScale="1">
        <p:scale>
          <a:sx n="61" d="100"/>
          <a:sy n="61" d="100"/>
        </p:scale>
        <p:origin x="248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F397C9-4AE7-4084-9778-EAEC072205EB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7F71ACDE-6502-4028-983F-5246E2BCFE0A}">
      <dgm:prSet/>
      <dgm:spPr/>
      <dgm:t>
        <a:bodyPr/>
        <a:lstStyle/>
        <a:p>
          <a:r>
            <a:rPr lang="en-US"/>
            <a:t>An organism with two identical alleles for a character is called a </a:t>
          </a:r>
          <a:r>
            <a:rPr lang="en-US" b="1"/>
            <a:t>homozygote</a:t>
          </a:r>
          <a:endParaRPr lang="en-US"/>
        </a:p>
      </dgm:t>
    </dgm:pt>
    <dgm:pt modelId="{7EF421D3-6B5D-499D-BBC7-5894A001F608}" type="parTrans" cxnId="{1187270A-9F73-458A-81FB-AD6700F7B3E4}">
      <dgm:prSet/>
      <dgm:spPr/>
      <dgm:t>
        <a:bodyPr/>
        <a:lstStyle/>
        <a:p>
          <a:endParaRPr lang="en-US"/>
        </a:p>
      </dgm:t>
    </dgm:pt>
    <dgm:pt modelId="{60DD5A1F-1607-4CE1-A70F-B9D60B702BE6}" type="sibTrans" cxnId="{1187270A-9F73-458A-81FB-AD6700F7B3E4}">
      <dgm:prSet/>
      <dgm:spPr/>
      <dgm:t>
        <a:bodyPr/>
        <a:lstStyle/>
        <a:p>
          <a:endParaRPr lang="en-US"/>
        </a:p>
      </dgm:t>
    </dgm:pt>
    <dgm:pt modelId="{60FB1D84-A57B-4642-9D64-DC1BBAB96D7F}">
      <dgm:prSet/>
      <dgm:spPr/>
      <dgm:t>
        <a:bodyPr/>
        <a:lstStyle/>
        <a:p>
          <a:r>
            <a:rPr lang="en-US"/>
            <a:t>It is said to be </a:t>
          </a:r>
          <a:r>
            <a:rPr lang="en-US" b="1"/>
            <a:t>homozygous</a:t>
          </a:r>
          <a:r>
            <a:rPr lang="en-US"/>
            <a:t> for the gene controlling that character</a:t>
          </a:r>
        </a:p>
      </dgm:t>
    </dgm:pt>
    <dgm:pt modelId="{EA6116A8-3C18-4196-9139-AA534AE61BCB}" type="parTrans" cxnId="{5FBC7614-6A23-486B-B1F0-A31AD4889151}">
      <dgm:prSet/>
      <dgm:spPr/>
      <dgm:t>
        <a:bodyPr/>
        <a:lstStyle/>
        <a:p>
          <a:endParaRPr lang="en-US"/>
        </a:p>
      </dgm:t>
    </dgm:pt>
    <dgm:pt modelId="{8A21675F-FD80-4560-81AB-BCB6F1DFAD28}" type="sibTrans" cxnId="{5FBC7614-6A23-486B-B1F0-A31AD4889151}">
      <dgm:prSet/>
      <dgm:spPr/>
      <dgm:t>
        <a:bodyPr/>
        <a:lstStyle/>
        <a:p>
          <a:endParaRPr lang="en-US"/>
        </a:p>
      </dgm:t>
    </dgm:pt>
    <dgm:pt modelId="{E584D631-9347-42F4-8499-FB84247436B4}">
      <dgm:prSet/>
      <dgm:spPr/>
      <dgm:t>
        <a:bodyPr/>
        <a:lstStyle/>
        <a:p>
          <a:r>
            <a:rPr lang="en-US"/>
            <a:t>An organism with two different alleles for a gene is a </a:t>
          </a:r>
          <a:r>
            <a:rPr lang="en-US" b="1"/>
            <a:t>heterozygote</a:t>
          </a:r>
          <a:r>
            <a:rPr lang="en-US"/>
            <a:t> and is said to be </a:t>
          </a:r>
          <a:r>
            <a:rPr lang="en-US" b="1"/>
            <a:t>heterozygous</a:t>
          </a:r>
          <a:r>
            <a:rPr lang="en-US"/>
            <a:t> for the gene controlling that character</a:t>
          </a:r>
        </a:p>
      </dgm:t>
    </dgm:pt>
    <dgm:pt modelId="{94079CE5-E8E7-44D7-B84C-D98D294724A1}" type="parTrans" cxnId="{EFF16C35-AF9D-4C5F-8D53-064A81D5D31B}">
      <dgm:prSet/>
      <dgm:spPr/>
      <dgm:t>
        <a:bodyPr/>
        <a:lstStyle/>
        <a:p>
          <a:endParaRPr lang="en-US"/>
        </a:p>
      </dgm:t>
    </dgm:pt>
    <dgm:pt modelId="{2CFE19E6-8E91-4AD8-9249-009295850225}" type="sibTrans" cxnId="{EFF16C35-AF9D-4C5F-8D53-064A81D5D31B}">
      <dgm:prSet/>
      <dgm:spPr/>
      <dgm:t>
        <a:bodyPr/>
        <a:lstStyle/>
        <a:p>
          <a:endParaRPr lang="en-US"/>
        </a:p>
      </dgm:t>
    </dgm:pt>
    <dgm:pt modelId="{0FC70801-B2FC-4194-AB4B-4C003B1601CA}">
      <dgm:prSet/>
      <dgm:spPr/>
      <dgm:t>
        <a:bodyPr/>
        <a:lstStyle/>
        <a:p>
          <a:r>
            <a:rPr lang="en-US"/>
            <a:t>Unlike homozygotes, heterozygotes are not true-breeding</a:t>
          </a:r>
        </a:p>
      </dgm:t>
    </dgm:pt>
    <dgm:pt modelId="{5F57B290-2EA3-435A-8DFC-DA6D3C9EC316}" type="parTrans" cxnId="{3C0F7C49-CF31-45A4-81F2-46B3CE9C9898}">
      <dgm:prSet/>
      <dgm:spPr/>
      <dgm:t>
        <a:bodyPr/>
        <a:lstStyle/>
        <a:p>
          <a:endParaRPr lang="en-US"/>
        </a:p>
      </dgm:t>
    </dgm:pt>
    <dgm:pt modelId="{CC0F845C-05D9-49A3-9FF5-767C263DA5E0}" type="sibTrans" cxnId="{3C0F7C49-CF31-45A4-81F2-46B3CE9C9898}">
      <dgm:prSet/>
      <dgm:spPr/>
      <dgm:t>
        <a:bodyPr/>
        <a:lstStyle/>
        <a:p>
          <a:endParaRPr lang="en-US"/>
        </a:p>
      </dgm:t>
    </dgm:pt>
    <dgm:pt modelId="{BE8C0BCB-39B6-4383-B68A-9BE49422CC12}">
      <dgm:prSet/>
      <dgm:spPr/>
      <dgm:t>
        <a:bodyPr/>
        <a:lstStyle/>
        <a:p>
          <a:r>
            <a:rPr lang="en-US"/>
            <a:t>we distinguish between an organism</a:t>
          </a:r>
          <a:r>
            <a:rPr lang="ja-JP"/>
            <a:t>’</a:t>
          </a:r>
          <a:r>
            <a:rPr lang="en-US"/>
            <a:t>s </a:t>
          </a:r>
          <a:r>
            <a:rPr lang="en-US" b="1"/>
            <a:t>phenotype</a:t>
          </a:r>
          <a:r>
            <a:rPr lang="en-US"/>
            <a:t>, or physical appearance, and its </a:t>
          </a:r>
          <a:r>
            <a:rPr lang="en-US" b="1"/>
            <a:t>genotype</a:t>
          </a:r>
          <a:r>
            <a:rPr lang="en-US"/>
            <a:t>, or genetic makeup</a:t>
          </a:r>
        </a:p>
      </dgm:t>
    </dgm:pt>
    <dgm:pt modelId="{881110AA-A4EE-4479-8E15-FF9CE1EEA4B8}" type="parTrans" cxnId="{92C3E17A-EE4C-4599-A508-421FE3B971B2}">
      <dgm:prSet/>
      <dgm:spPr/>
      <dgm:t>
        <a:bodyPr/>
        <a:lstStyle/>
        <a:p>
          <a:endParaRPr lang="en-US"/>
        </a:p>
      </dgm:t>
    </dgm:pt>
    <dgm:pt modelId="{A88BD533-3072-4045-BFD2-6D8D9CFEF87E}" type="sibTrans" cxnId="{92C3E17A-EE4C-4599-A508-421FE3B971B2}">
      <dgm:prSet/>
      <dgm:spPr/>
      <dgm:t>
        <a:bodyPr/>
        <a:lstStyle/>
        <a:p>
          <a:endParaRPr lang="en-US"/>
        </a:p>
      </dgm:t>
    </dgm:pt>
    <dgm:pt modelId="{E7F69173-E374-4545-803F-5AAA892F5D23}" type="pres">
      <dgm:prSet presAssocID="{BEF397C9-4AE7-4084-9778-EAEC072205EB}" presName="vert0" presStyleCnt="0">
        <dgm:presLayoutVars>
          <dgm:dir/>
          <dgm:animOne val="branch"/>
          <dgm:animLvl val="lvl"/>
        </dgm:presLayoutVars>
      </dgm:prSet>
      <dgm:spPr/>
    </dgm:pt>
    <dgm:pt modelId="{1781F3EE-BB3E-4F48-82BE-790E1BC206E5}" type="pres">
      <dgm:prSet presAssocID="{7F71ACDE-6502-4028-983F-5246E2BCFE0A}" presName="thickLine" presStyleLbl="alignNode1" presStyleIdx="0" presStyleCnt="5"/>
      <dgm:spPr/>
    </dgm:pt>
    <dgm:pt modelId="{DE2ABFC7-B4F4-6D4C-85F3-9809C4021FF7}" type="pres">
      <dgm:prSet presAssocID="{7F71ACDE-6502-4028-983F-5246E2BCFE0A}" presName="horz1" presStyleCnt="0"/>
      <dgm:spPr/>
    </dgm:pt>
    <dgm:pt modelId="{CF7245BA-20D0-0241-A4FC-F1189BA622B6}" type="pres">
      <dgm:prSet presAssocID="{7F71ACDE-6502-4028-983F-5246E2BCFE0A}" presName="tx1" presStyleLbl="revTx" presStyleIdx="0" presStyleCnt="5"/>
      <dgm:spPr/>
    </dgm:pt>
    <dgm:pt modelId="{D3594437-6B13-2844-B8FA-18137413ABE5}" type="pres">
      <dgm:prSet presAssocID="{7F71ACDE-6502-4028-983F-5246E2BCFE0A}" presName="vert1" presStyleCnt="0"/>
      <dgm:spPr/>
    </dgm:pt>
    <dgm:pt modelId="{D7306AC0-60C1-124B-83DB-18A0AA5C3DFE}" type="pres">
      <dgm:prSet presAssocID="{60FB1D84-A57B-4642-9D64-DC1BBAB96D7F}" presName="thickLine" presStyleLbl="alignNode1" presStyleIdx="1" presStyleCnt="5"/>
      <dgm:spPr/>
    </dgm:pt>
    <dgm:pt modelId="{580373EC-BB11-894E-B7F8-4C431E8CCA0C}" type="pres">
      <dgm:prSet presAssocID="{60FB1D84-A57B-4642-9D64-DC1BBAB96D7F}" presName="horz1" presStyleCnt="0"/>
      <dgm:spPr/>
    </dgm:pt>
    <dgm:pt modelId="{6B55C81E-96EF-BE4D-9434-53D712AE07FE}" type="pres">
      <dgm:prSet presAssocID="{60FB1D84-A57B-4642-9D64-DC1BBAB96D7F}" presName="tx1" presStyleLbl="revTx" presStyleIdx="1" presStyleCnt="5"/>
      <dgm:spPr/>
    </dgm:pt>
    <dgm:pt modelId="{6A236099-FBD4-8B4C-9762-46238F460A1C}" type="pres">
      <dgm:prSet presAssocID="{60FB1D84-A57B-4642-9D64-DC1BBAB96D7F}" presName="vert1" presStyleCnt="0"/>
      <dgm:spPr/>
    </dgm:pt>
    <dgm:pt modelId="{1B7CC65F-533A-F14E-8246-B49B950BE916}" type="pres">
      <dgm:prSet presAssocID="{E584D631-9347-42F4-8499-FB84247436B4}" presName="thickLine" presStyleLbl="alignNode1" presStyleIdx="2" presStyleCnt="5"/>
      <dgm:spPr/>
    </dgm:pt>
    <dgm:pt modelId="{5C8B2FE9-D4E9-7B48-AFA4-FD57FD793F14}" type="pres">
      <dgm:prSet presAssocID="{E584D631-9347-42F4-8499-FB84247436B4}" presName="horz1" presStyleCnt="0"/>
      <dgm:spPr/>
    </dgm:pt>
    <dgm:pt modelId="{C7D5D565-36B9-3D48-91F2-DFCD9D358AF4}" type="pres">
      <dgm:prSet presAssocID="{E584D631-9347-42F4-8499-FB84247436B4}" presName="tx1" presStyleLbl="revTx" presStyleIdx="2" presStyleCnt="5"/>
      <dgm:spPr/>
    </dgm:pt>
    <dgm:pt modelId="{1644C260-15C1-0242-A7B1-C3F9B93FA35D}" type="pres">
      <dgm:prSet presAssocID="{E584D631-9347-42F4-8499-FB84247436B4}" presName="vert1" presStyleCnt="0"/>
      <dgm:spPr/>
    </dgm:pt>
    <dgm:pt modelId="{96CD4C71-D436-2341-9EEF-0DE9805D49D0}" type="pres">
      <dgm:prSet presAssocID="{0FC70801-B2FC-4194-AB4B-4C003B1601CA}" presName="thickLine" presStyleLbl="alignNode1" presStyleIdx="3" presStyleCnt="5"/>
      <dgm:spPr/>
    </dgm:pt>
    <dgm:pt modelId="{D5B20A0F-1996-7D4F-95C9-9C14F6302304}" type="pres">
      <dgm:prSet presAssocID="{0FC70801-B2FC-4194-AB4B-4C003B1601CA}" presName="horz1" presStyleCnt="0"/>
      <dgm:spPr/>
    </dgm:pt>
    <dgm:pt modelId="{CEE787F7-6C99-DE42-9873-8CE0260A7B53}" type="pres">
      <dgm:prSet presAssocID="{0FC70801-B2FC-4194-AB4B-4C003B1601CA}" presName="tx1" presStyleLbl="revTx" presStyleIdx="3" presStyleCnt="5"/>
      <dgm:spPr/>
    </dgm:pt>
    <dgm:pt modelId="{E8E24E9A-CDF0-4D4E-8B7B-635028EC62D0}" type="pres">
      <dgm:prSet presAssocID="{0FC70801-B2FC-4194-AB4B-4C003B1601CA}" presName="vert1" presStyleCnt="0"/>
      <dgm:spPr/>
    </dgm:pt>
    <dgm:pt modelId="{C95A4B51-DDCB-5A44-8AFD-84B8B3E6902D}" type="pres">
      <dgm:prSet presAssocID="{BE8C0BCB-39B6-4383-B68A-9BE49422CC12}" presName="thickLine" presStyleLbl="alignNode1" presStyleIdx="4" presStyleCnt="5"/>
      <dgm:spPr/>
    </dgm:pt>
    <dgm:pt modelId="{2D2FD1DD-26C1-DA4A-903F-A43F811B8550}" type="pres">
      <dgm:prSet presAssocID="{BE8C0BCB-39B6-4383-B68A-9BE49422CC12}" presName="horz1" presStyleCnt="0"/>
      <dgm:spPr/>
    </dgm:pt>
    <dgm:pt modelId="{CDE0180A-A51C-254F-A478-852FC84CC7C0}" type="pres">
      <dgm:prSet presAssocID="{BE8C0BCB-39B6-4383-B68A-9BE49422CC12}" presName="tx1" presStyleLbl="revTx" presStyleIdx="4" presStyleCnt="5"/>
      <dgm:spPr/>
    </dgm:pt>
    <dgm:pt modelId="{1AAEB44C-5BE6-AB43-8DEF-F03FD64925F0}" type="pres">
      <dgm:prSet presAssocID="{BE8C0BCB-39B6-4383-B68A-9BE49422CC12}" presName="vert1" presStyleCnt="0"/>
      <dgm:spPr/>
    </dgm:pt>
  </dgm:ptLst>
  <dgm:cxnLst>
    <dgm:cxn modelId="{1187270A-9F73-458A-81FB-AD6700F7B3E4}" srcId="{BEF397C9-4AE7-4084-9778-EAEC072205EB}" destId="{7F71ACDE-6502-4028-983F-5246E2BCFE0A}" srcOrd="0" destOrd="0" parTransId="{7EF421D3-6B5D-499D-BBC7-5894A001F608}" sibTransId="{60DD5A1F-1607-4CE1-A70F-B9D60B702BE6}"/>
    <dgm:cxn modelId="{5FBC7614-6A23-486B-B1F0-A31AD4889151}" srcId="{BEF397C9-4AE7-4084-9778-EAEC072205EB}" destId="{60FB1D84-A57B-4642-9D64-DC1BBAB96D7F}" srcOrd="1" destOrd="0" parTransId="{EA6116A8-3C18-4196-9139-AA534AE61BCB}" sibTransId="{8A21675F-FD80-4560-81AB-BCB6F1DFAD28}"/>
    <dgm:cxn modelId="{C43B1A21-5BC6-B64E-9512-4615EADE69E5}" type="presOf" srcId="{7F71ACDE-6502-4028-983F-5246E2BCFE0A}" destId="{CF7245BA-20D0-0241-A4FC-F1189BA622B6}" srcOrd="0" destOrd="0" presId="urn:microsoft.com/office/officeart/2008/layout/LinedList"/>
    <dgm:cxn modelId="{EFF16C35-AF9D-4C5F-8D53-064A81D5D31B}" srcId="{BEF397C9-4AE7-4084-9778-EAEC072205EB}" destId="{E584D631-9347-42F4-8499-FB84247436B4}" srcOrd="2" destOrd="0" parTransId="{94079CE5-E8E7-44D7-B84C-D98D294724A1}" sibTransId="{2CFE19E6-8E91-4AD8-9249-009295850225}"/>
    <dgm:cxn modelId="{869CA144-0C80-734B-BE99-047ADA4C7432}" type="presOf" srcId="{BE8C0BCB-39B6-4383-B68A-9BE49422CC12}" destId="{CDE0180A-A51C-254F-A478-852FC84CC7C0}" srcOrd="0" destOrd="0" presId="urn:microsoft.com/office/officeart/2008/layout/LinedList"/>
    <dgm:cxn modelId="{3C0F7C49-CF31-45A4-81F2-46B3CE9C9898}" srcId="{BEF397C9-4AE7-4084-9778-EAEC072205EB}" destId="{0FC70801-B2FC-4194-AB4B-4C003B1601CA}" srcOrd="3" destOrd="0" parTransId="{5F57B290-2EA3-435A-8DFC-DA6D3C9EC316}" sibTransId="{CC0F845C-05D9-49A3-9FF5-767C263DA5E0}"/>
    <dgm:cxn modelId="{6D344C4C-5618-4A4C-86FC-074E596553E8}" type="presOf" srcId="{BEF397C9-4AE7-4084-9778-EAEC072205EB}" destId="{E7F69173-E374-4545-803F-5AAA892F5D23}" srcOrd="0" destOrd="0" presId="urn:microsoft.com/office/officeart/2008/layout/LinedList"/>
    <dgm:cxn modelId="{62701357-40D7-6749-93A8-1F8DFFF5DA6E}" type="presOf" srcId="{0FC70801-B2FC-4194-AB4B-4C003B1601CA}" destId="{CEE787F7-6C99-DE42-9873-8CE0260A7B53}" srcOrd="0" destOrd="0" presId="urn:microsoft.com/office/officeart/2008/layout/LinedList"/>
    <dgm:cxn modelId="{3634E15A-6B78-8240-AB7B-BFC878F7378B}" type="presOf" srcId="{E584D631-9347-42F4-8499-FB84247436B4}" destId="{C7D5D565-36B9-3D48-91F2-DFCD9D358AF4}" srcOrd="0" destOrd="0" presId="urn:microsoft.com/office/officeart/2008/layout/LinedList"/>
    <dgm:cxn modelId="{92C3E17A-EE4C-4599-A508-421FE3B971B2}" srcId="{BEF397C9-4AE7-4084-9778-EAEC072205EB}" destId="{BE8C0BCB-39B6-4383-B68A-9BE49422CC12}" srcOrd="4" destOrd="0" parTransId="{881110AA-A4EE-4479-8E15-FF9CE1EEA4B8}" sibTransId="{A88BD533-3072-4045-BFD2-6D8D9CFEF87E}"/>
    <dgm:cxn modelId="{BAA75896-9D07-5E44-A518-58EF5A7E95E5}" type="presOf" srcId="{60FB1D84-A57B-4642-9D64-DC1BBAB96D7F}" destId="{6B55C81E-96EF-BE4D-9434-53D712AE07FE}" srcOrd="0" destOrd="0" presId="urn:microsoft.com/office/officeart/2008/layout/LinedList"/>
    <dgm:cxn modelId="{F1A9055C-BEB2-5046-AF83-F35DA0E36A7B}" type="presParOf" srcId="{E7F69173-E374-4545-803F-5AAA892F5D23}" destId="{1781F3EE-BB3E-4F48-82BE-790E1BC206E5}" srcOrd="0" destOrd="0" presId="urn:microsoft.com/office/officeart/2008/layout/LinedList"/>
    <dgm:cxn modelId="{193174A1-05AB-EE4B-A6BC-49C8AB16C8FE}" type="presParOf" srcId="{E7F69173-E374-4545-803F-5AAA892F5D23}" destId="{DE2ABFC7-B4F4-6D4C-85F3-9809C4021FF7}" srcOrd="1" destOrd="0" presId="urn:microsoft.com/office/officeart/2008/layout/LinedList"/>
    <dgm:cxn modelId="{D24299FF-016A-D54B-837A-4FAAD9469450}" type="presParOf" srcId="{DE2ABFC7-B4F4-6D4C-85F3-9809C4021FF7}" destId="{CF7245BA-20D0-0241-A4FC-F1189BA622B6}" srcOrd="0" destOrd="0" presId="urn:microsoft.com/office/officeart/2008/layout/LinedList"/>
    <dgm:cxn modelId="{318863A2-C39E-AA40-86DB-EFB8C1C7E4EE}" type="presParOf" srcId="{DE2ABFC7-B4F4-6D4C-85F3-9809C4021FF7}" destId="{D3594437-6B13-2844-B8FA-18137413ABE5}" srcOrd="1" destOrd="0" presId="urn:microsoft.com/office/officeart/2008/layout/LinedList"/>
    <dgm:cxn modelId="{C3AB169C-A5C7-1447-838F-72D73A6776F2}" type="presParOf" srcId="{E7F69173-E374-4545-803F-5AAA892F5D23}" destId="{D7306AC0-60C1-124B-83DB-18A0AA5C3DFE}" srcOrd="2" destOrd="0" presId="urn:microsoft.com/office/officeart/2008/layout/LinedList"/>
    <dgm:cxn modelId="{5D60065B-07AD-0E4A-A686-5EDF8C1178CC}" type="presParOf" srcId="{E7F69173-E374-4545-803F-5AAA892F5D23}" destId="{580373EC-BB11-894E-B7F8-4C431E8CCA0C}" srcOrd="3" destOrd="0" presId="urn:microsoft.com/office/officeart/2008/layout/LinedList"/>
    <dgm:cxn modelId="{0F4F7381-EF7C-184E-88D1-80DED9077772}" type="presParOf" srcId="{580373EC-BB11-894E-B7F8-4C431E8CCA0C}" destId="{6B55C81E-96EF-BE4D-9434-53D712AE07FE}" srcOrd="0" destOrd="0" presId="urn:microsoft.com/office/officeart/2008/layout/LinedList"/>
    <dgm:cxn modelId="{511DCEC7-54DD-A64B-94CC-9D6594F8BDFB}" type="presParOf" srcId="{580373EC-BB11-894E-B7F8-4C431E8CCA0C}" destId="{6A236099-FBD4-8B4C-9762-46238F460A1C}" srcOrd="1" destOrd="0" presId="urn:microsoft.com/office/officeart/2008/layout/LinedList"/>
    <dgm:cxn modelId="{3392D8D0-87F0-714D-BFE9-C825EF60961E}" type="presParOf" srcId="{E7F69173-E374-4545-803F-5AAA892F5D23}" destId="{1B7CC65F-533A-F14E-8246-B49B950BE916}" srcOrd="4" destOrd="0" presId="urn:microsoft.com/office/officeart/2008/layout/LinedList"/>
    <dgm:cxn modelId="{A0BA5832-F4A7-984E-B0D2-73A7CA8CA5BE}" type="presParOf" srcId="{E7F69173-E374-4545-803F-5AAA892F5D23}" destId="{5C8B2FE9-D4E9-7B48-AFA4-FD57FD793F14}" srcOrd="5" destOrd="0" presId="urn:microsoft.com/office/officeart/2008/layout/LinedList"/>
    <dgm:cxn modelId="{88B48A1B-CE12-5E48-8CF7-6FADD2236829}" type="presParOf" srcId="{5C8B2FE9-D4E9-7B48-AFA4-FD57FD793F14}" destId="{C7D5D565-36B9-3D48-91F2-DFCD9D358AF4}" srcOrd="0" destOrd="0" presId="urn:microsoft.com/office/officeart/2008/layout/LinedList"/>
    <dgm:cxn modelId="{7720231C-72B0-0245-A186-E81D9DDAE669}" type="presParOf" srcId="{5C8B2FE9-D4E9-7B48-AFA4-FD57FD793F14}" destId="{1644C260-15C1-0242-A7B1-C3F9B93FA35D}" srcOrd="1" destOrd="0" presId="urn:microsoft.com/office/officeart/2008/layout/LinedList"/>
    <dgm:cxn modelId="{84D32377-432B-CE40-A2D1-9F7B00451EA3}" type="presParOf" srcId="{E7F69173-E374-4545-803F-5AAA892F5D23}" destId="{96CD4C71-D436-2341-9EEF-0DE9805D49D0}" srcOrd="6" destOrd="0" presId="urn:microsoft.com/office/officeart/2008/layout/LinedList"/>
    <dgm:cxn modelId="{06F1D18A-E4A0-0944-8CF1-D0EE090CE56A}" type="presParOf" srcId="{E7F69173-E374-4545-803F-5AAA892F5D23}" destId="{D5B20A0F-1996-7D4F-95C9-9C14F6302304}" srcOrd="7" destOrd="0" presId="urn:microsoft.com/office/officeart/2008/layout/LinedList"/>
    <dgm:cxn modelId="{102C37B1-DAF0-CF40-B6BE-7D191969260B}" type="presParOf" srcId="{D5B20A0F-1996-7D4F-95C9-9C14F6302304}" destId="{CEE787F7-6C99-DE42-9873-8CE0260A7B53}" srcOrd="0" destOrd="0" presId="urn:microsoft.com/office/officeart/2008/layout/LinedList"/>
    <dgm:cxn modelId="{D2878196-5326-D547-AF94-846C482CC306}" type="presParOf" srcId="{D5B20A0F-1996-7D4F-95C9-9C14F6302304}" destId="{E8E24E9A-CDF0-4D4E-8B7B-635028EC62D0}" srcOrd="1" destOrd="0" presId="urn:microsoft.com/office/officeart/2008/layout/LinedList"/>
    <dgm:cxn modelId="{CB464DA1-5B43-4047-BC6D-46D1A88CD8DE}" type="presParOf" srcId="{E7F69173-E374-4545-803F-5AAA892F5D23}" destId="{C95A4B51-DDCB-5A44-8AFD-84B8B3E6902D}" srcOrd="8" destOrd="0" presId="urn:microsoft.com/office/officeart/2008/layout/LinedList"/>
    <dgm:cxn modelId="{C4039CA1-804D-8D42-B40F-B2988E53CD52}" type="presParOf" srcId="{E7F69173-E374-4545-803F-5AAA892F5D23}" destId="{2D2FD1DD-26C1-DA4A-903F-A43F811B8550}" srcOrd="9" destOrd="0" presId="urn:microsoft.com/office/officeart/2008/layout/LinedList"/>
    <dgm:cxn modelId="{8C94F08A-C046-9849-8522-637F70D986E3}" type="presParOf" srcId="{2D2FD1DD-26C1-DA4A-903F-A43F811B8550}" destId="{CDE0180A-A51C-254F-A478-852FC84CC7C0}" srcOrd="0" destOrd="0" presId="urn:microsoft.com/office/officeart/2008/layout/LinedList"/>
    <dgm:cxn modelId="{179A949F-0BB3-ED40-BF5B-FB375FF3B606}" type="presParOf" srcId="{2D2FD1DD-26C1-DA4A-903F-A43F811B8550}" destId="{1AAEB44C-5BE6-AB43-8DEF-F03FD64925F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E521D6-C788-42E6-A965-A9634B27341B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747C5AF9-D0E1-4391-A5E1-C00C9837E0A5}">
      <dgm:prSet/>
      <dgm:spPr/>
      <dgm:t>
        <a:bodyPr/>
        <a:lstStyle/>
        <a:p>
          <a:r>
            <a:rPr lang="en-US"/>
            <a:t>Mendel derived the law of segregation by following a single character</a:t>
          </a:r>
        </a:p>
      </dgm:t>
    </dgm:pt>
    <dgm:pt modelId="{FACC2A1C-2E92-4803-AFFA-7A04114B5D5F}" type="parTrans" cxnId="{37A708FD-A9CE-4930-963C-53FDF1E55BCB}">
      <dgm:prSet/>
      <dgm:spPr/>
      <dgm:t>
        <a:bodyPr/>
        <a:lstStyle/>
        <a:p>
          <a:endParaRPr lang="en-US"/>
        </a:p>
      </dgm:t>
    </dgm:pt>
    <dgm:pt modelId="{219518AA-8DAF-448E-940B-EB4A98515E95}" type="sibTrans" cxnId="{37A708FD-A9CE-4930-963C-53FDF1E55BCB}">
      <dgm:prSet/>
      <dgm:spPr/>
      <dgm:t>
        <a:bodyPr/>
        <a:lstStyle/>
        <a:p>
          <a:endParaRPr lang="en-US"/>
        </a:p>
      </dgm:t>
    </dgm:pt>
    <dgm:pt modelId="{14F493DC-B9EC-41B1-9D8C-6E1074DFA8DD}">
      <dgm:prSet/>
      <dgm:spPr/>
      <dgm:t>
        <a:bodyPr/>
        <a:lstStyle/>
        <a:p>
          <a:r>
            <a:rPr lang="en-US"/>
            <a:t>The F</a:t>
          </a:r>
          <a:r>
            <a:rPr lang="en-US" baseline="-25000"/>
            <a:t>1</a:t>
          </a:r>
          <a:r>
            <a:rPr lang="en-US"/>
            <a:t> offspring produced in this cross were </a:t>
          </a:r>
          <a:r>
            <a:rPr lang="en-US" b="1"/>
            <a:t>monohybrids</a:t>
          </a:r>
          <a:r>
            <a:rPr lang="en-US"/>
            <a:t>, heterozygous for one character</a:t>
          </a:r>
        </a:p>
      </dgm:t>
    </dgm:pt>
    <dgm:pt modelId="{E83F0507-9166-4D7A-B6C6-95FBC8E6DDFD}" type="parTrans" cxnId="{42467E27-7A80-4E96-AA3B-C981F87541DE}">
      <dgm:prSet/>
      <dgm:spPr/>
      <dgm:t>
        <a:bodyPr/>
        <a:lstStyle/>
        <a:p>
          <a:endParaRPr lang="en-US"/>
        </a:p>
      </dgm:t>
    </dgm:pt>
    <dgm:pt modelId="{0A5A6C44-AF85-4F12-B281-205E57EC2681}" type="sibTrans" cxnId="{42467E27-7A80-4E96-AA3B-C981F87541DE}">
      <dgm:prSet/>
      <dgm:spPr/>
      <dgm:t>
        <a:bodyPr/>
        <a:lstStyle/>
        <a:p>
          <a:endParaRPr lang="en-US"/>
        </a:p>
      </dgm:t>
    </dgm:pt>
    <dgm:pt modelId="{D90D62EE-85D7-4E47-B2A7-8C3EF0619551}">
      <dgm:prSet/>
      <dgm:spPr/>
      <dgm:t>
        <a:bodyPr/>
        <a:lstStyle/>
        <a:p>
          <a:r>
            <a:rPr lang="en-US"/>
            <a:t>A cross between such heterozygotes is called</a:t>
          </a:r>
          <a:br>
            <a:rPr lang="en-US"/>
          </a:br>
          <a:r>
            <a:rPr lang="en-US"/>
            <a:t>a </a:t>
          </a:r>
          <a:r>
            <a:rPr lang="en-US" b="1"/>
            <a:t>monohybrid cross</a:t>
          </a:r>
          <a:endParaRPr lang="en-US"/>
        </a:p>
      </dgm:t>
    </dgm:pt>
    <dgm:pt modelId="{CDB40307-59BB-4B82-8943-583AFF2D8D90}" type="parTrans" cxnId="{78639561-4D06-4B53-B71D-5C6CB46817C7}">
      <dgm:prSet/>
      <dgm:spPr/>
      <dgm:t>
        <a:bodyPr/>
        <a:lstStyle/>
        <a:p>
          <a:endParaRPr lang="en-US"/>
        </a:p>
      </dgm:t>
    </dgm:pt>
    <dgm:pt modelId="{462C0DF3-C626-4E5C-9567-F9F2B378B338}" type="sibTrans" cxnId="{78639561-4D06-4B53-B71D-5C6CB46817C7}">
      <dgm:prSet/>
      <dgm:spPr/>
      <dgm:t>
        <a:bodyPr/>
        <a:lstStyle/>
        <a:p>
          <a:endParaRPr lang="en-US"/>
        </a:p>
      </dgm:t>
    </dgm:pt>
    <dgm:pt modelId="{8FD04986-4A23-1847-B886-34741B1EBBE8}" type="pres">
      <dgm:prSet presAssocID="{92E521D6-C788-42E6-A965-A9634B27341B}" presName="vert0" presStyleCnt="0">
        <dgm:presLayoutVars>
          <dgm:dir/>
          <dgm:animOne val="branch"/>
          <dgm:animLvl val="lvl"/>
        </dgm:presLayoutVars>
      </dgm:prSet>
      <dgm:spPr/>
    </dgm:pt>
    <dgm:pt modelId="{740B1385-08F8-1E43-A860-B79B74C5D228}" type="pres">
      <dgm:prSet presAssocID="{747C5AF9-D0E1-4391-A5E1-C00C9837E0A5}" presName="thickLine" presStyleLbl="alignNode1" presStyleIdx="0" presStyleCnt="3"/>
      <dgm:spPr/>
    </dgm:pt>
    <dgm:pt modelId="{222B6BB1-ED0C-F149-963B-4E32CF1EE689}" type="pres">
      <dgm:prSet presAssocID="{747C5AF9-D0E1-4391-A5E1-C00C9837E0A5}" presName="horz1" presStyleCnt="0"/>
      <dgm:spPr/>
    </dgm:pt>
    <dgm:pt modelId="{E4C0092B-BF43-A54A-A863-E2007C266136}" type="pres">
      <dgm:prSet presAssocID="{747C5AF9-D0E1-4391-A5E1-C00C9837E0A5}" presName="tx1" presStyleLbl="revTx" presStyleIdx="0" presStyleCnt="3"/>
      <dgm:spPr/>
    </dgm:pt>
    <dgm:pt modelId="{D3BA204F-B1E9-544E-9A95-3D3973E1F9C7}" type="pres">
      <dgm:prSet presAssocID="{747C5AF9-D0E1-4391-A5E1-C00C9837E0A5}" presName="vert1" presStyleCnt="0"/>
      <dgm:spPr/>
    </dgm:pt>
    <dgm:pt modelId="{C18F0A7A-A443-EC40-B9E0-1AAE23461B85}" type="pres">
      <dgm:prSet presAssocID="{14F493DC-B9EC-41B1-9D8C-6E1074DFA8DD}" presName="thickLine" presStyleLbl="alignNode1" presStyleIdx="1" presStyleCnt="3"/>
      <dgm:spPr/>
    </dgm:pt>
    <dgm:pt modelId="{75EA79EB-565B-4741-BAAD-9B53FB8EBFC1}" type="pres">
      <dgm:prSet presAssocID="{14F493DC-B9EC-41B1-9D8C-6E1074DFA8DD}" presName="horz1" presStyleCnt="0"/>
      <dgm:spPr/>
    </dgm:pt>
    <dgm:pt modelId="{DD71A93E-4976-5040-970A-15BD7BD326B1}" type="pres">
      <dgm:prSet presAssocID="{14F493DC-B9EC-41B1-9D8C-6E1074DFA8DD}" presName="tx1" presStyleLbl="revTx" presStyleIdx="1" presStyleCnt="3"/>
      <dgm:spPr/>
    </dgm:pt>
    <dgm:pt modelId="{236D2605-E890-F64C-A689-8296649A788D}" type="pres">
      <dgm:prSet presAssocID="{14F493DC-B9EC-41B1-9D8C-6E1074DFA8DD}" presName="vert1" presStyleCnt="0"/>
      <dgm:spPr/>
    </dgm:pt>
    <dgm:pt modelId="{B03D7713-A1B0-B745-A362-D145BB414B64}" type="pres">
      <dgm:prSet presAssocID="{D90D62EE-85D7-4E47-B2A7-8C3EF0619551}" presName="thickLine" presStyleLbl="alignNode1" presStyleIdx="2" presStyleCnt="3"/>
      <dgm:spPr/>
    </dgm:pt>
    <dgm:pt modelId="{10F6A409-483E-6843-8182-5704FD9A972C}" type="pres">
      <dgm:prSet presAssocID="{D90D62EE-85D7-4E47-B2A7-8C3EF0619551}" presName="horz1" presStyleCnt="0"/>
      <dgm:spPr/>
    </dgm:pt>
    <dgm:pt modelId="{77DCD311-C34F-0B4A-8DDC-6A36C17734B2}" type="pres">
      <dgm:prSet presAssocID="{D90D62EE-85D7-4E47-B2A7-8C3EF0619551}" presName="tx1" presStyleLbl="revTx" presStyleIdx="2" presStyleCnt="3"/>
      <dgm:spPr/>
    </dgm:pt>
    <dgm:pt modelId="{7630B241-F7E4-E240-8D04-8F4C4590961C}" type="pres">
      <dgm:prSet presAssocID="{D90D62EE-85D7-4E47-B2A7-8C3EF0619551}" presName="vert1" presStyleCnt="0"/>
      <dgm:spPr/>
    </dgm:pt>
  </dgm:ptLst>
  <dgm:cxnLst>
    <dgm:cxn modelId="{BE1C5E02-EFAB-6E47-9FDE-975E43CD0F8A}" type="presOf" srcId="{14F493DC-B9EC-41B1-9D8C-6E1074DFA8DD}" destId="{DD71A93E-4976-5040-970A-15BD7BD326B1}" srcOrd="0" destOrd="0" presId="urn:microsoft.com/office/officeart/2008/layout/LinedList"/>
    <dgm:cxn modelId="{42467E27-7A80-4E96-AA3B-C981F87541DE}" srcId="{92E521D6-C788-42E6-A965-A9634B27341B}" destId="{14F493DC-B9EC-41B1-9D8C-6E1074DFA8DD}" srcOrd="1" destOrd="0" parTransId="{E83F0507-9166-4D7A-B6C6-95FBC8E6DDFD}" sibTransId="{0A5A6C44-AF85-4F12-B281-205E57EC2681}"/>
    <dgm:cxn modelId="{78639561-4D06-4B53-B71D-5C6CB46817C7}" srcId="{92E521D6-C788-42E6-A965-A9634B27341B}" destId="{D90D62EE-85D7-4E47-B2A7-8C3EF0619551}" srcOrd="2" destOrd="0" parTransId="{CDB40307-59BB-4B82-8943-583AFF2D8D90}" sibTransId="{462C0DF3-C626-4E5C-9567-F9F2B378B338}"/>
    <dgm:cxn modelId="{682D1EE0-52CE-1143-97DD-328532C47AFF}" type="presOf" srcId="{92E521D6-C788-42E6-A965-A9634B27341B}" destId="{8FD04986-4A23-1847-B886-34741B1EBBE8}" srcOrd="0" destOrd="0" presId="urn:microsoft.com/office/officeart/2008/layout/LinedList"/>
    <dgm:cxn modelId="{E75426EC-C99B-984E-9E66-81B9C224DA9F}" type="presOf" srcId="{747C5AF9-D0E1-4391-A5E1-C00C9837E0A5}" destId="{E4C0092B-BF43-A54A-A863-E2007C266136}" srcOrd="0" destOrd="0" presId="urn:microsoft.com/office/officeart/2008/layout/LinedList"/>
    <dgm:cxn modelId="{C7F47FF3-5B0A-954A-8588-FAB8A3353519}" type="presOf" srcId="{D90D62EE-85D7-4E47-B2A7-8C3EF0619551}" destId="{77DCD311-C34F-0B4A-8DDC-6A36C17734B2}" srcOrd="0" destOrd="0" presId="urn:microsoft.com/office/officeart/2008/layout/LinedList"/>
    <dgm:cxn modelId="{37A708FD-A9CE-4930-963C-53FDF1E55BCB}" srcId="{92E521D6-C788-42E6-A965-A9634B27341B}" destId="{747C5AF9-D0E1-4391-A5E1-C00C9837E0A5}" srcOrd="0" destOrd="0" parTransId="{FACC2A1C-2E92-4803-AFFA-7A04114B5D5F}" sibTransId="{219518AA-8DAF-448E-940B-EB4A98515E95}"/>
    <dgm:cxn modelId="{AA495968-4FA8-3A47-9F2C-7063898C6FF3}" type="presParOf" srcId="{8FD04986-4A23-1847-B886-34741B1EBBE8}" destId="{740B1385-08F8-1E43-A860-B79B74C5D228}" srcOrd="0" destOrd="0" presId="urn:microsoft.com/office/officeart/2008/layout/LinedList"/>
    <dgm:cxn modelId="{38C565BD-2A2C-4F4C-AAEA-E896C649AAE3}" type="presParOf" srcId="{8FD04986-4A23-1847-B886-34741B1EBBE8}" destId="{222B6BB1-ED0C-F149-963B-4E32CF1EE689}" srcOrd="1" destOrd="0" presId="urn:microsoft.com/office/officeart/2008/layout/LinedList"/>
    <dgm:cxn modelId="{4166DA3C-8205-2147-93F7-C2EF50ABE655}" type="presParOf" srcId="{222B6BB1-ED0C-F149-963B-4E32CF1EE689}" destId="{E4C0092B-BF43-A54A-A863-E2007C266136}" srcOrd="0" destOrd="0" presId="urn:microsoft.com/office/officeart/2008/layout/LinedList"/>
    <dgm:cxn modelId="{C8326D8E-CAAA-F64E-8910-D1F803BE780A}" type="presParOf" srcId="{222B6BB1-ED0C-F149-963B-4E32CF1EE689}" destId="{D3BA204F-B1E9-544E-9A95-3D3973E1F9C7}" srcOrd="1" destOrd="0" presId="urn:microsoft.com/office/officeart/2008/layout/LinedList"/>
    <dgm:cxn modelId="{45001EA8-4E52-3849-A326-990B24CB422E}" type="presParOf" srcId="{8FD04986-4A23-1847-B886-34741B1EBBE8}" destId="{C18F0A7A-A443-EC40-B9E0-1AAE23461B85}" srcOrd="2" destOrd="0" presId="urn:microsoft.com/office/officeart/2008/layout/LinedList"/>
    <dgm:cxn modelId="{BAA05CC3-C651-B64C-B764-C9CAF1E1DF8B}" type="presParOf" srcId="{8FD04986-4A23-1847-B886-34741B1EBBE8}" destId="{75EA79EB-565B-4741-BAAD-9B53FB8EBFC1}" srcOrd="3" destOrd="0" presId="urn:microsoft.com/office/officeart/2008/layout/LinedList"/>
    <dgm:cxn modelId="{3B065646-CDA9-AC48-9F17-B1FB76217A6D}" type="presParOf" srcId="{75EA79EB-565B-4741-BAAD-9B53FB8EBFC1}" destId="{DD71A93E-4976-5040-970A-15BD7BD326B1}" srcOrd="0" destOrd="0" presId="urn:microsoft.com/office/officeart/2008/layout/LinedList"/>
    <dgm:cxn modelId="{BC6621E1-D6A8-464D-A6BB-39BF909910C0}" type="presParOf" srcId="{75EA79EB-565B-4741-BAAD-9B53FB8EBFC1}" destId="{236D2605-E890-F64C-A689-8296649A788D}" srcOrd="1" destOrd="0" presId="urn:microsoft.com/office/officeart/2008/layout/LinedList"/>
    <dgm:cxn modelId="{10F1B55E-CDF3-C54C-8325-39AD9F3561E7}" type="presParOf" srcId="{8FD04986-4A23-1847-B886-34741B1EBBE8}" destId="{B03D7713-A1B0-B745-A362-D145BB414B64}" srcOrd="4" destOrd="0" presId="urn:microsoft.com/office/officeart/2008/layout/LinedList"/>
    <dgm:cxn modelId="{5DE604C0-A8A3-E543-AA04-756291CB5669}" type="presParOf" srcId="{8FD04986-4A23-1847-B886-34741B1EBBE8}" destId="{10F6A409-483E-6843-8182-5704FD9A972C}" srcOrd="5" destOrd="0" presId="urn:microsoft.com/office/officeart/2008/layout/LinedList"/>
    <dgm:cxn modelId="{999BF3B0-BFF8-2742-B0AF-3ACB317DAE65}" type="presParOf" srcId="{10F6A409-483E-6843-8182-5704FD9A972C}" destId="{77DCD311-C34F-0B4A-8DDC-6A36C17734B2}" srcOrd="0" destOrd="0" presId="urn:microsoft.com/office/officeart/2008/layout/LinedList"/>
    <dgm:cxn modelId="{0D524A84-6118-3941-96C4-7D5EFDCB2399}" type="presParOf" srcId="{10F6A409-483E-6843-8182-5704FD9A972C}" destId="{7630B241-F7E4-E240-8D04-8F4C4590961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D32040-0993-40E6-9A7B-32F2E633E78C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50014166-1E02-43A1-B832-E101C492DCC4}">
      <dgm:prSet/>
      <dgm:spPr/>
      <dgm:t>
        <a:bodyPr/>
        <a:lstStyle/>
        <a:p>
          <a:r>
            <a:rPr lang="en-US"/>
            <a:t>Mendel identified his second law of inheritance by following two characters at the same time</a:t>
          </a:r>
        </a:p>
      </dgm:t>
    </dgm:pt>
    <dgm:pt modelId="{F24544A1-1786-4FE0-AC28-A5C46AE63CAB}" type="parTrans" cxnId="{6A6C9A80-A67A-493C-84D7-CB3BC24F1BF1}">
      <dgm:prSet/>
      <dgm:spPr/>
      <dgm:t>
        <a:bodyPr/>
        <a:lstStyle/>
        <a:p>
          <a:endParaRPr lang="en-US"/>
        </a:p>
      </dgm:t>
    </dgm:pt>
    <dgm:pt modelId="{514A9728-EBAF-4BA7-B429-05CBABFFB576}" type="sibTrans" cxnId="{6A6C9A80-A67A-493C-84D7-CB3BC24F1BF1}">
      <dgm:prSet/>
      <dgm:spPr/>
      <dgm:t>
        <a:bodyPr/>
        <a:lstStyle/>
        <a:p>
          <a:endParaRPr lang="en-US"/>
        </a:p>
      </dgm:t>
    </dgm:pt>
    <dgm:pt modelId="{A21F0096-CC32-4D74-B14D-660450C213D2}">
      <dgm:prSet/>
      <dgm:spPr/>
      <dgm:t>
        <a:bodyPr/>
        <a:lstStyle/>
        <a:p>
          <a:r>
            <a:rPr lang="en-US"/>
            <a:t>Crossing two true-breeding parents differing in two characters produces </a:t>
          </a:r>
          <a:r>
            <a:rPr lang="en-US" b="1"/>
            <a:t>dihybrids </a:t>
          </a:r>
          <a:r>
            <a:rPr lang="en-US"/>
            <a:t>in the F</a:t>
          </a:r>
          <a:r>
            <a:rPr lang="en-US" baseline="-25000"/>
            <a:t>1</a:t>
          </a:r>
          <a:r>
            <a:rPr lang="en-US"/>
            <a:t> generation, heterozygous for both characters</a:t>
          </a:r>
        </a:p>
      </dgm:t>
    </dgm:pt>
    <dgm:pt modelId="{9D26CF8F-8AA6-4FD4-A5D5-228CCD220B92}" type="parTrans" cxnId="{6F40FFC4-4555-4724-B91D-A90244A8DB50}">
      <dgm:prSet/>
      <dgm:spPr/>
      <dgm:t>
        <a:bodyPr/>
        <a:lstStyle/>
        <a:p>
          <a:endParaRPr lang="en-US"/>
        </a:p>
      </dgm:t>
    </dgm:pt>
    <dgm:pt modelId="{DAEDABFB-867A-49F4-BC8F-BAD433719775}" type="sibTrans" cxnId="{6F40FFC4-4555-4724-B91D-A90244A8DB50}">
      <dgm:prSet/>
      <dgm:spPr/>
      <dgm:t>
        <a:bodyPr/>
        <a:lstStyle/>
        <a:p>
          <a:endParaRPr lang="en-US"/>
        </a:p>
      </dgm:t>
    </dgm:pt>
    <dgm:pt modelId="{9932F18F-D6A0-4264-8453-204F6990A6D5}">
      <dgm:prSet/>
      <dgm:spPr/>
      <dgm:t>
        <a:bodyPr/>
        <a:lstStyle/>
        <a:p>
          <a:r>
            <a:rPr lang="en-US"/>
            <a:t>A </a:t>
          </a:r>
          <a:r>
            <a:rPr lang="en-US" b="1"/>
            <a:t>dihybrid cross</a:t>
          </a:r>
          <a:r>
            <a:rPr lang="en-US"/>
            <a:t>, a cross between F</a:t>
          </a:r>
          <a:r>
            <a:rPr lang="en-US" baseline="-25000"/>
            <a:t>1</a:t>
          </a:r>
          <a:r>
            <a:rPr lang="en-US"/>
            <a:t> dihybrids, can determine whether two characters are transmitted to offspring as a package or independently</a:t>
          </a:r>
        </a:p>
      </dgm:t>
    </dgm:pt>
    <dgm:pt modelId="{F3BC2C66-0CB4-4A8A-99E3-98F793E066CB}" type="parTrans" cxnId="{A793B084-E5EE-4D69-A597-2C4E408DE597}">
      <dgm:prSet/>
      <dgm:spPr/>
      <dgm:t>
        <a:bodyPr/>
        <a:lstStyle/>
        <a:p>
          <a:endParaRPr lang="en-US"/>
        </a:p>
      </dgm:t>
    </dgm:pt>
    <dgm:pt modelId="{F7366264-1BCF-42B4-AA59-707BE5F63AAE}" type="sibTrans" cxnId="{A793B084-E5EE-4D69-A597-2C4E408DE597}">
      <dgm:prSet/>
      <dgm:spPr/>
      <dgm:t>
        <a:bodyPr/>
        <a:lstStyle/>
        <a:p>
          <a:endParaRPr lang="en-US"/>
        </a:p>
      </dgm:t>
    </dgm:pt>
    <dgm:pt modelId="{F6C4840D-ADF0-7347-A5B3-45C30BA3B994}" type="pres">
      <dgm:prSet presAssocID="{32D32040-0993-40E6-9A7B-32F2E633E78C}" presName="vert0" presStyleCnt="0">
        <dgm:presLayoutVars>
          <dgm:dir/>
          <dgm:animOne val="branch"/>
          <dgm:animLvl val="lvl"/>
        </dgm:presLayoutVars>
      </dgm:prSet>
      <dgm:spPr/>
    </dgm:pt>
    <dgm:pt modelId="{44A4DC5E-9519-A943-9C0A-2033F2B8F592}" type="pres">
      <dgm:prSet presAssocID="{50014166-1E02-43A1-B832-E101C492DCC4}" presName="thickLine" presStyleLbl="alignNode1" presStyleIdx="0" presStyleCnt="3"/>
      <dgm:spPr/>
    </dgm:pt>
    <dgm:pt modelId="{97A8B998-E969-BA48-8552-C94FEC630C8A}" type="pres">
      <dgm:prSet presAssocID="{50014166-1E02-43A1-B832-E101C492DCC4}" presName="horz1" presStyleCnt="0"/>
      <dgm:spPr/>
    </dgm:pt>
    <dgm:pt modelId="{381F145C-90EA-6B49-82EE-0ED2E453EFFA}" type="pres">
      <dgm:prSet presAssocID="{50014166-1E02-43A1-B832-E101C492DCC4}" presName="tx1" presStyleLbl="revTx" presStyleIdx="0" presStyleCnt="3"/>
      <dgm:spPr/>
    </dgm:pt>
    <dgm:pt modelId="{618ADCEE-C602-0845-BF2F-FA2C060C8DA6}" type="pres">
      <dgm:prSet presAssocID="{50014166-1E02-43A1-B832-E101C492DCC4}" presName="vert1" presStyleCnt="0"/>
      <dgm:spPr/>
    </dgm:pt>
    <dgm:pt modelId="{F60EE5E8-3F5E-314E-8A31-6AA166F64A64}" type="pres">
      <dgm:prSet presAssocID="{A21F0096-CC32-4D74-B14D-660450C213D2}" presName="thickLine" presStyleLbl="alignNode1" presStyleIdx="1" presStyleCnt="3"/>
      <dgm:spPr/>
    </dgm:pt>
    <dgm:pt modelId="{93DE35B7-5CBB-5B46-BB0A-E1DDFE5F93A4}" type="pres">
      <dgm:prSet presAssocID="{A21F0096-CC32-4D74-B14D-660450C213D2}" presName="horz1" presStyleCnt="0"/>
      <dgm:spPr/>
    </dgm:pt>
    <dgm:pt modelId="{50EFEEAD-CC27-5B41-B4F5-CA0A12202AFC}" type="pres">
      <dgm:prSet presAssocID="{A21F0096-CC32-4D74-B14D-660450C213D2}" presName="tx1" presStyleLbl="revTx" presStyleIdx="1" presStyleCnt="3"/>
      <dgm:spPr/>
    </dgm:pt>
    <dgm:pt modelId="{2B5E5AA7-6A94-674E-A041-70112514D495}" type="pres">
      <dgm:prSet presAssocID="{A21F0096-CC32-4D74-B14D-660450C213D2}" presName="vert1" presStyleCnt="0"/>
      <dgm:spPr/>
    </dgm:pt>
    <dgm:pt modelId="{C858134D-BD3B-B244-A0B0-4F0535920BA3}" type="pres">
      <dgm:prSet presAssocID="{9932F18F-D6A0-4264-8453-204F6990A6D5}" presName="thickLine" presStyleLbl="alignNode1" presStyleIdx="2" presStyleCnt="3"/>
      <dgm:spPr/>
    </dgm:pt>
    <dgm:pt modelId="{52B02809-49D8-A840-888E-9C76FD9CDD58}" type="pres">
      <dgm:prSet presAssocID="{9932F18F-D6A0-4264-8453-204F6990A6D5}" presName="horz1" presStyleCnt="0"/>
      <dgm:spPr/>
    </dgm:pt>
    <dgm:pt modelId="{5D0AF67A-A26D-8648-8126-03486D804F97}" type="pres">
      <dgm:prSet presAssocID="{9932F18F-D6A0-4264-8453-204F6990A6D5}" presName="tx1" presStyleLbl="revTx" presStyleIdx="2" presStyleCnt="3"/>
      <dgm:spPr/>
    </dgm:pt>
    <dgm:pt modelId="{41F8E239-F703-4040-81A6-F221833CCCBC}" type="pres">
      <dgm:prSet presAssocID="{9932F18F-D6A0-4264-8453-204F6990A6D5}" presName="vert1" presStyleCnt="0"/>
      <dgm:spPr/>
    </dgm:pt>
  </dgm:ptLst>
  <dgm:cxnLst>
    <dgm:cxn modelId="{8437F119-4612-CC49-8F72-3EE17EFAE643}" type="presOf" srcId="{50014166-1E02-43A1-B832-E101C492DCC4}" destId="{381F145C-90EA-6B49-82EE-0ED2E453EFFA}" srcOrd="0" destOrd="0" presId="urn:microsoft.com/office/officeart/2008/layout/LinedList"/>
    <dgm:cxn modelId="{B2114767-8182-0843-82C0-E68B11931F66}" type="presOf" srcId="{9932F18F-D6A0-4264-8453-204F6990A6D5}" destId="{5D0AF67A-A26D-8648-8126-03486D804F97}" srcOrd="0" destOrd="0" presId="urn:microsoft.com/office/officeart/2008/layout/LinedList"/>
    <dgm:cxn modelId="{6A6C9A80-A67A-493C-84D7-CB3BC24F1BF1}" srcId="{32D32040-0993-40E6-9A7B-32F2E633E78C}" destId="{50014166-1E02-43A1-B832-E101C492DCC4}" srcOrd="0" destOrd="0" parTransId="{F24544A1-1786-4FE0-AC28-A5C46AE63CAB}" sibTransId="{514A9728-EBAF-4BA7-B429-05CBABFFB576}"/>
    <dgm:cxn modelId="{A793B084-E5EE-4D69-A597-2C4E408DE597}" srcId="{32D32040-0993-40E6-9A7B-32F2E633E78C}" destId="{9932F18F-D6A0-4264-8453-204F6990A6D5}" srcOrd="2" destOrd="0" parTransId="{F3BC2C66-0CB4-4A8A-99E3-98F793E066CB}" sibTransId="{F7366264-1BCF-42B4-AA59-707BE5F63AAE}"/>
    <dgm:cxn modelId="{1393FABD-98CC-C54A-BDCB-C3262F4299F6}" type="presOf" srcId="{32D32040-0993-40E6-9A7B-32F2E633E78C}" destId="{F6C4840D-ADF0-7347-A5B3-45C30BA3B994}" srcOrd="0" destOrd="0" presId="urn:microsoft.com/office/officeart/2008/layout/LinedList"/>
    <dgm:cxn modelId="{EA2D91C2-4364-FB43-AF27-35C0A5C9BA9C}" type="presOf" srcId="{A21F0096-CC32-4D74-B14D-660450C213D2}" destId="{50EFEEAD-CC27-5B41-B4F5-CA0A12202AFC}" srcOrd="0" destOrd="0" presId="urn:microsoft.com/office/officeart/2008/layout/LinedList"/>
    <dgm:cxn modelId="{6F40FFC4-4555-4724-B91D-A90244A8DB50}" srcId="{32D32040-0993-40E6-9A7B-32F2E633E78C}" destId="{A21F0096-CC32-4D74-B14D-660450C213D2}" srcOrd="1" destOrd="0" parTransId="{9D26CF8F-8AA6-4FD4-A5D5-228CCD220B92}" sibTransId="{DAEDABFB-867A-49F4-BC8F-BAD433719775}"/>
    <dgm:cxn modelId="{2A56D574-8E3F-D942-90DB-3E0B0B3A10FC}" type="presParOf" srcId="{F6C4840D-ADF0-7347-A5B3-45C30BA3B994}" destId="{44A4DC5E-9519-A943-9C0A-2033F2B8F592}" srcOrd="0" destOrd="0" presId="urn:microsoft.com/office/officeart/2008/layout/LinedList"/>
    <dgm:cxn modelId="{8EE3779E-30D6-574C-B313-7A413DD65BDC}" type="presParOf" srcId="{F6C4840D-ADF0-7347-A5B3-45C30BA3B994}" destId="{97A8B998-E969-BA48-8552-C94FEC630C8A}" srcOrd="1" destOrd="0" presId="urn:microsoft.com/office/officeart/2008/layout/LinedList"/>
    <dgm:cxn modelId="{61ABDEEC-CEAC-C54B-BCD2-78261E4CE95C}" type="presParOf" srcId="{97A8B998-E969-BA48-8552-C94FEC630C8A}" destId="{381F145C-90EA-6B49-82EE-0ED2E453EFFA}" srcOrd="0" destOrd="0" presId="urn:microsoft.com/office/officeart/2008/layout/LinedList"/>
    <dgm:cxn modelId="{E180EEE8-80D6-D940-8546-4983B375FCD5}" type="presParOf" srcId="{97A8B998-E969-BA48-8552-C94FEC630C8A}" destId="{618ADCEE-C602-0845-BF2F-FA2C060C8DA6}" srcOrd="1" destOrd="0" presId="urn:microsoft.com/office/officeart/2008/layout/LinedList"/>
    <dgm:cxn modelId="{E36986EC-EB83-2346-A950-5F4CE271EA1D}" type="presParOf" srcId="{F6C4840D-ADF0-7347-A5B3-45C30BA3B994}" destId="{F60EE5E8-3F5E-314E-8A31-6AA166F64A64}" srcOrd="2" destOrd="0" presId="urn:microsoft.com/office/officeart/2008/layout/LinedList"/>
    <dgm:cxn modelId="{36CAC374-8766-F04D-8978-011CA47694EA}" type="presParOf" srcId="{F6C4840D-ADF0-7347-A5B3-45C30BA3B994}" destId="{93DE35B7-5CBB-5B46-BB0A-E1DDFE5F93A4}" srcOrd="3" destOrd="0" presId="urn:microsoft.com/office/officeart/2008/layout/LinedList"/>
    <dgm:cxn modelId="{13BA2C97-D25D-AF46-BDC9-E8472730EFD3}" type="presParOf" srcId="{93DE35B7-5CBB-5B46-BB0A-E1DDFE5F93A4}" destId="{50EFEEAD-CC27-5B41-B4F5-CA0A12202AFC}" srcOrd="0" destOrd="0" presId="urn:microsoft.com/office/officeart/2008/layout/LinedList"/>
    <dgm:cxn modelId="{46CC1D1F-6801-AF45-AC69-589368965CA6}" type="presParOf" srcId="{93DE35B7-5CBB-5B46-BB0A-E1DDFE5F93A4}" destId="{2B5E5AA7-6A94-674E-A041-70112514D495}" srcOrd="1" destOrd="0" presId="urn:microsoft.com/office/officeart/2008/layout/LinedList"/>
    <dgm:cxn modelId="{4D646F23-41AE-0B4C-B5EE-AD71A19335B7}" type="presParOf" srcId="{F6C4840D-ADF0-7347-A5B3-45C30BA3B994}" destId="{C858134D-BD3B-B244-A0B0-4F0535920BA3}" srcOrd="4" destOrd="0" presId="urn:microsoft.com/office/officeart/2008/layout/LinedList"/>
    <dgm:cxn modelId="{BF39EF93-833F-704C-A537-893C32C61033}" type="presParOf" srcId="{F6C4840D-ADF0-7347-A5B3-45C30BA3B994}" destId="{52B02809-49D8-A840-888E-9C76FD9CDD58}" srcOrd="5" destOrd="0" presId="urn:microsoft.com/office/officeart/2008/layout/LinedList"/>
    <dgm:cxn modelId="{46CF89F3-4806-924A-9144-F1CD90B0148A}" type="presParOf" srcId="{52B02809-49D8-A840-888E-9C76FD9CDD58}" destId="{5D0AF67A-A26D-8648-8126-03486D804F97}" srcOrd="0" destOrd="0" presId="urn:microsoft.com/office/officeart/2008/layout/LinedList"/>
    <dgm:cxn modelId="{1DD0B8B7-B69C-E644-BFED-A4B9E95AF8B3}" type="presParOf" srcId="{52B02809-49D8-A840-888E-9C76FD9CDD58}" destId="{41F8E239-F703-4040-81A6-F221833CCCB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12EE3A2-4FCF-4244-92B8-B3C6A76E5612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46ED958-086A-400F-827E-749F001C8E2F}">
      <dgm:prSet/>
      <dgm:spPr/>
      <dgm:t>
        <a:bodyPr/>
        <a:lstStyle/>
        <a:p>
          <a:r>
            <a:rPr lang="en-US"/>
            <a:t>Mendel’s laws of segregation and independent assortment reflect the rules of probability</a:t>
          </a:r>
        </a:p>
      </dgm:t>
    </dgm:pt>
    <dgm:pt modelId="{F413C296-D1A8-45A0-8A75-5FB6002FB221}" type="parTrans" cxnId="{4F959685-4840-43DD-8FCC-DD11F9CCE076}">
      <dgm:prSet/>
      <dgm:spPr/>
      <dgm:t>
        <a:bodyPr/>
        <a:lstStyle/>
        <a:p>
          <a:endParaRPr lang="en-US"/>
        </a:p>
      </dgm:t>
    </dgm:pt>
    <dgm:pt modelId="{383E98B0-0B36-4751-A03A-267F0819F7A1}" type="sibTrans" cxnId="{4F959685-4840-43DD-8FCC-DD11F9CCE076}">
      <dgm:prSet/>
      <dgm:spPr/>
      <dgm:t>
        <a:bodyPr/>
        <a:lstStyle/>
        <a:p>
          <a:endParaRPr lang="en-US"/>
        </a:p>
      </dgm:t>
    </dgm:pt>
    <dgm:pt modelId="{F6A7CBC4-3504-4C5B-9675-C64C594D1B49}">
      <dgm:prSet/>
      <dgm:spPr/>
      <dgm:t>
        <a:bodyPr/>
        <a:lstStyle/>
        <a:p>
          <a:r>
            <a:rPr lang="en-US"/>
            <a:t>When tossing a coin, the outcome of one toss has no impact on the outcome of the next toss</a:t>
          </a:r>
        </a:p>
      </dgm:t>
    </dgm:pt>
    <dgm:pt modelId="{89EBFDBB-A4B7-4EEE-8B84-410B31FEFB89}" type="parTrans" cxnId="{5F34C2AC-E896-48B0-9D92-3F5FF715A023}">
      <dgm:prSet/>
      <dgm:spPr/>
      <dgm:t>
        <a:bodyPr/>
        <a:lstStyle/>
        <a:p>
          <a:endParaRPr lang="en-US"/>
        </a:p>
      </dgm:t>
    </dgm:pt>
    <dgm:pt modelId="{3CB48CD7-403E-4592-9939-ABE88918EC1F}" type="sibTrans" cxnId="{5F34C2AC-E896-48B0-9D92-3F5FF715A023}">
      <dgm:prSet/>
      <dgm:spPr/>
      <dgm:t>
        <a:bodyPr/>
        <a:lstStyle/>
        <a:p>
          <a:endParaRPr lang="en-US"/>
        </a:p>
      </dgm:t>
    </dgm:pt>
    <dgm:pt modelId="{138CCB6B-1748-4617-B50C-23FEE6CBB259}">
      <dgm:prSet/>
      <dgm:spPr/>
      <dgm:t>
        <a:bodyPr/>
        <a:lstStyle/>
        <a:p>
          <a:r>
            <a:rPr lang="en-US"/>
            <a:t>The alleles of one gene segregate into gametes independently of another genes alleles</a:t>
          </a:r>
        </a:p>
      </dgm:t>
    </dgm:pt>
    <dgm:pt modelId="{2968F301-EF97-4809-B81D-B230FFCCE795}" type="parTrans" cxnId="{6AA93429-E923-45EE-8C68-2A6882CA8426}">
      <dgm:prSet/>
      <dgm:spPr/>
      <dgm:t>
        <a:bodyPr/>
        <a:lstStyle/>
        <a:p>
          <a:endParaRPr lang="en-US"/>
        </a:p>
      </dgm:t>
    </dgm:pt>
    <dgm:pt modelId="{D4BC5258-F7EE-4EDD-82CF-570DAA83B19A}" type="sibTrans" cxnId="{6AA93429-E923-45EE-8C68-2A6882CA8426}">
      <dgm:prSet/>
      <dgm:spPr/>
      <dgm:t>
        <a:bodyPr/>
        <a:lstStyle/>
        <a:p>
          <a:endParaRPr lang="en-US"/>
        </a:p>
      </dgm:t>
    </dgm:pt>
    <dgm:pt modelId="{DA5B0CD9-D63A-854D-8794-EC62F652763E}" type="pres">
      <dgm:prSet presAssocID="{912EE3A2-4FCF-4244-92B8-B3C6A76E5612}" presName="vert0" presStyleCnt="0">
        <dgm:presLayoutVars>
          <dgm:dir/>
          <dgm:animOne val="branch"/>
          <dgm:animLvl val="lvl"/>
        </dgm:presLayoutVars>
      </dgm:prSet>
      <dgm:spPr/>
    </dgm:pt>
    <dgm:pt modelId="{49909C15-2237-594C-8757-A53569927C01}" type="pres">
      <dgm:prSet presAssocID="{E46ED958-086A-400F-827E-749F001C8E2F}" presName="thickLine" presStyleLbl="alignNode1" presStyleIdx="0" presStyleCnt="3"/>
      <dgm:spPr/>
    </dgm:pt>
    <dgm:pt modelId="{A1EFAFA2-28F4-A04B-A624-3CAFD00A1709}" type="pres">
      <dgm:prSet presAssocID="{E46ED958-086A-400F-827E-749F001C8E2F}" presName="horz1" presStyleCnt="0"/>
      <dgm:spPr/>
    </dgm:pt>
    <dgm:pt modelId="{C3F5F661-3440-7042-9808-429910D7416F}" type="pres">
      <dgm:prSet presAssocID="{E46ED958-086A-400F-827E-749F001C8E2F}" presName="tx1" presStyleLbl="revTx" presStyleIdx="0" presStyleCnt="3"/>
      <dgm:spPr/>
    </dgm:pt>
    <dgm:pt modelId="{9E8DC1F5-7EC2-D945-8316-3CEDBC68D679}" type="pres">
      <dgm:prSet presAssocID="{E46ED958-086A-400F-827E-749F001C8E2F}" presName="vert1" presStyleCnt="0"/>
      <dgm:spPr/>
    </dgm:pt>
    <dgm:pt modelId="{179E1944-CF12-0242-9BCF-A9CBC7E59BE2}" type="pres">
      <dgm:prSet presAssocID="{F6A7CBC4-3504-4C5B-9675-C64C594D1B49}" presName="thickLine" presStyleLbl="alignNode1" presStyleIdx="1" presStyleCnt="3"/>
      <dgm:spPr/>
    </dgm:pt>
    <dgm:pt modelId="{29680AA4-BA22-2A44-86FE-3107BF8ACA93}" type="pres">
      <dgm:prSet presAssocID="{F6A7CBC4-3504-4C5B-9675-C64C594D1B49}" presName="horz1" presStyleCnt="0"/>
      <dgm:spPr/>
    </dgm:pt>
    <dgm:pt modelId="{A1263A6F-9A98-B349-AA1F-34DD6A858932}" type="pres">
      <dgm:prSet presAssocID="{F6A7CBC4-3504-4C5B-9675-C64C594D1B49}" presName="tx1" presStyleLbl="revTx" presStyleIdx="1" presStyleCnt="3"/>
      <dgm:spPr/>
    </dgm:pt>
    <dgm:pt modelId="{A0531C82-D77A-DB4D-9837-3E00ACE6D1DA}" type="pres">
      <dgm:prSet presAssocID="{F6A7CBC4-3504-4C5B-9675-C64C594D1B49}" presName="vert1" presStyleCnt="0"/>
      <dgm:spPr/>
    </dgm:pt>
    <dgm:pt modelId="{DEB6844A-0A35-8245-AD3D-79DFE3205086}" type="pres">
      <dgm:prSet presAssocID="{138CCB6B-1748-4617-B50C-23FEE6CBB259}" presName="thickLine" presStyleLbl="alignNode1" presStyleIdx="2" presStyleCnt="3"/>
      <dgm:spPr/>
    </dgm:pt>
    <dgm:pt modelId="{609F0172-EF36-F04F-87BB-35F019BED6EF}" type="pres">
      <dgm:prSet presAssocID="{138CCB6B-1748-4617-B50C-23FEE6CBB259}" presName="horz1" presStyleCnt="0"/>
      <dgm:spPr/>
    </dgm:pt>
    <dgm:pt modelId="{7BE6485F-6DD3-334F-A7E5-2EC884123E25}" type="pres">
      <dgm:prSet presAssocID="{138CCB6B-1748-4617-B50C-23FEE6CBB259}" presName="tx1" presStyleLbl="revTx" presStyleIdx="2" presStyleCnt="3"/>
      <dgm:spPr/>
    </dgm:pt>
    <dgm:pt modelId="{AC06BBD7-0225-3F44-B3F5-573D3FA59C80}" type="pres">
      <dgm:prSet presAssocID="{138CCB6B-1748-4617-B50C-23FEE6CBB259}" presName="vert1" presStyleCnt="0"/>
      <dgm:spPr/>
    </dgm:pt>
  </dgm:ptLst>
  <dgm:cxnLst>
    <dgm:cxn modelId="{78B9191F-F260-C447-9B49-A33E7E76E89D}" type="presOf" srcId="{F6A7CBC4-3504-4C5B-9675-C64C594D1B49}" destId="{A1263A6F-9A98-B349-AA1F-34DD6A858932}" srcOrd="0" destOrd="0" presId="urn:microsoft.com/office/officeart/2008/layout/LinedList"/>
    <dgm:cxn modelId="{6AA93429-E923-45EE-8C68-2A6882CA8426}" srcId="{912EE3A2-4FCF-4244-92B8-B3C6A76E5612}" destId="{138CCB6B-1748-4617-B50C-23FEE6CBB259}" srcOrd="2" destOrd="0" parTransId="{2968F301-EF97-4809-B81D-B230FFCCE795}" sibTransId="{D4BC5258-F7EE-4EDD-82CF-570DAA83B19A}"/>
    <dgm:cxn modelId="{AD20C562-7B7F-564B-A2F1-B3E6EB05DCA7}" type="presOf" srcId="{E46ED958-086A-400F-827E-749F001C8E2F}" destId="{C3F5F661-3440-7042-9808-429910D7416F}" srcOrd="0" destOrd="0" presId="urn:microsoft.com/office/officeart/2008/layout/LinedList"/>
    <dgm:cxn modelId="{9D03586A-DB11-5942-966B-409A388EB6E8}" type="presOf" srcId="{912EE3A2-4FCF-4244-92B8-B3C6A76E5612}" destId="{DA5B0CD9-D63A-854D-8794-EC62F652763E}" srcOrd="0" destOrd="0" presId="urn:microsoft.com/office/officeart/2008/layout/LinedList"/>
    <dgm:cxn modelId="{4F959685-4840-43DD-8FCC-DD11F9CCE076}" srcId="{912EE3A2-4FCF-4244-92B8-B3C6A76E5612}" destId="{E46ED958-086A-400F-827E-749F001C8E2F}" srcOrd="0" destOrd="0" parTransId="{F413C296-D1A8-45A0-8A75-5FB6002FB221}" sibTransId="{383E98B0-0B36-4751-A03A-267F0819F7A1}"/>
    <dgm:cxn modelId="{4C4CF092-AACB-CF4A-851B-81C9AAD4BEB5}" type="presOf" srcId="{138CCB6B-1748-4617-B50C-23FEE6CBB259}" destId="{7BE6485F-6DD3-334F-A7E5-2EC884123E25}" srcOrd="0" destOrd="0" presId="urn:microsoft.com/office/officeart/2008/layout/LinedList"/>
    <dgm:cxn modelId="{5F34C2AC-E896-48B0-9D92-3F5FF715A023}" srcId="{912EE3A2-4FCF-4244-92B8-B3C6A76E5612}" destId="{F6A7CBC4-3504-4C5B-9675-C64C594D1B49}" srcOrd="1" destOrd="0" parTransId="{89EBFDBB-A4B7-4EEE-8B84-410B31FEFB89}" sibTransId="{3CB48CD7-403E-4592-9939-ABE88918EC1F}"/>
    <dgm:cxn modelId="{55E46872-39B7-9C48-A0FE-4D68B6A588FA}" type="presParOf" srcId="{DA5B0CD9-D63A-854D-8794-EC62F652763E}" destId="{49909C15-2237-594C-8757-A53569927C01}" srcOrd="0" destOrd="0" presId="urn:microsoft.com/office/officeart/2008/layout/LinedList"/>
    <dgm:cxn modelId="{3C580C21-3EB9-DB42-8877-87612AE5FC3F}" type="presParOf" srcId="{DA5B0CD9-D63A-854D-8794-EC62F652763E}" destId="{A1EFAFA2-28F4-A04B-A624-3CAFD00A1709}" srcOrd="1" destOrd="0" presId="urn:microsoft.com/office/officeart/2008/layout/LinedList"/>
    <dgm:cxn modelId="{99B06CBA-D692-B347-B962-EBF22D6616A0}" type="presParOf" srcId="{A1EFAFA2-28F4-A04B-A624-3CAFD00A1709}" destId="{C3F5F661-3440-7042-9808-429910D7416F}" srcOrd="0" destOrd="0" presId="urn:microsoft.com/office/officeart/2008/layout/LinedList"/>
    <dgm:cxn modelId="{0C330330-5F4B-9243-B7F1-A11F946F4C82}" type="presParOf" srcId="{A1EFAFA2-28F4-A04B-A624-3CAFD00A1709}" destId="{9E8DC1F5-7EC2-D945-8316-3CEDBC68D679}" srcOrd="1" destOrd="0" presId="urn:microsoft.com/office/officeart/2008/layout/LinedList"/>
    <dgm:cxn modelId="{68E4533C-BCC3-4F4D-9D66-599E905BC9F2}" type="presParOf" srcId="{DA5B0CD9-D63A-854D-8794-EC62F652763E}" destId="{179E1944-CF12-0242-9BCF-A9CBC7E59BE2}" srcOrd="2" destOrd="0" presId="urn:microsoft.com/office/officeart/2008/layout/LinedList"/>
    <dgm:cxn modelId="{66834173-8AB8-F745-8392-8994F5EF70C7}" type="presParOf" srcId="{DA5B0CD9-D63A-854D-8794-EC62F652763E}" destId="{29680AA4-BA22-2A44-86FE-3107BF8ACA93}" srcOrd="3" destOrd="0" presId="urn:microsoft.com/office/officeart/2008/layout/LinedList"/>
    <dgm:cxn modelId="{CB8FFC29-C2D9-DD47-8434-24493D0019B8}" type="presParOf" srcId="{29680AA4-BA22-2A44-86FE-3107BF8ACA93}" destId="{A1263A6F-9A98-B349-AA1F-34DD6A858932}" srcOrd="0" destOrd="0" presId="urn:microsoft.com/office/officeart/2008/layout/LinedList"/>
    <dgm:cxn modelId="{8C6FA1BD-7D2D-4D46-979E-E886789210B3}" type="presParOf" srcId="{29680AA4-BA22-2A44-86FE-3107BF8ACA93}" destId="{A0531C82-D77A-DB4D-9837-3E00ACE6D1DA}" srcOrd="1" destOrd="0" presId="urn:microsoft.com/office/officeart/2008/layout/LinedList"/>
    <dgm:cxn modelId="{BB34C754-B856-D341-8CE8-134DB6BCB771}" type="presParOf" srcId="{DA5B0CD9-D63A-854D-8794-EC62F652763E}" destId="{DEB6844A-0A35-8245-AD3D-79DFE3205086}" srcOrd="4" destOrd="0" presId="urn:microsoft.com/office/officeart/2008/layout/LinedList"/>
    <dgm:cxn modelId="{4004DCBA-E639-F441-906F-31C0EB4AC9B6}" type="presParOf" srcId="{DA5B0CD9-D63A-854D-8794-EC62F652763E}" destId="{609F0172-EF36-F04F-87BB-35F019BED6EF}" srcOrd="5" destOrd="0" presId="urn:microsoft.com/office/officeart/2008/layout/LinedList"/>
    <dgm:cxn modelId="{FB08CBA4-01B2-5145-A77E-7BCE703039F0}" type="presParOf" srcId="{609F0172-EF36-F04F-87BB-35F019BED6EF}" destId="{7BE6485F-6DD3-334F-A7E5-2EC884123E25}" srcOrd="0" destOrd="0" presId="urn:microsoft.com/office/officeart/2008/layout/LinedList"/>
    <dgm:cxn modelId="{4FD41352-BD5D-D34B-B36D-3886059910AF}" type="presParOf" srcId="{609F0172-EF36-F04F-87BB-35F019BED6EF}" destId="{AC06BBD7-0225-3F44-B3F5-573D3FA59C8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13F0CBD-3198-4AA1-A8CB-C35ADD6EBC86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C6E68F9B-36EA-4BBF-847E-BA3BE94CD2BE}">
      <dgm:prSet/>
      <dgm:spPr/>
      <dgm:t>
        <a:bodyPr/>
        <a:lstStyle/>
        <a:p>
          <a:r>
            <a:rPr lang="en-US"/>
            <a:t>Most genes have multiple phenotypic effects, a property called pleiotropy </a:t>
          </a:r>
        </a:p>
      </dgm:t>
    </dgm:pt>
    <dgm:pt modelId="{8CF906C9-F7B7-403E-B27E-9FB965259B7D}" type="parTrans" cxnId="{6854C042-76C0-4839-9F43-101501724E5A}">
      <dgm:prSet/>
      <dgm:spPr/>
      <dgm:t>
        <a:bodyPr/>
        <a:lstStyle/>
        <a:p>
          <a:endParaRPr lang="en-US"/>
        </a:p>
      </dgm:t>
    </dgm:pt>
    <dgm:pt modelId="{F3FCDE86-AEF3-46A7-8766-D30AC1F204E1}" type="sibTrans" cxnId="{6854C042-76C0-4839-9F43-101501724E5A}">
      <dgm:prSet/>
      <dgm:spPr/>
      <dgm:t>
        <a:bodyPr/>
        <a:lstStyle/>
        <a:p>
          <a:endParaRPr lang="en-US"/>
        </a:p>
      </dgm:t>
    </dgm:pt>
    <dgm:pt modelId="{EFA0957D-F686-4949-AF90-9216F1E0D2E3}">
      <dgm:prSet/>
      <dgm:spPr/>
      <dgm:t>
        <a:bodyPr/>
        <a:lstStyle/>
        <a:p>
          <a:r>
            <a:rPr lang="en-US"/>
            <a:t>For example, pleiotropic alleles are responsible for the multiple symptoms of certain hereditary diseases, such as cystic fibrosis and sickle-cell disease</a:t>
          </a:r>
        </a:p>
      </dgm:t>
    </dgm:pt>
    <dgm:pt modelId="{6BBF7CD7-FAF4-461B-A060-9E4F91CDB9B9}" type="parTrans" cxnId="{C4762A50-83BA-4D3D-BD14-54F33810D322}">
      <dgm:prSet/>
      <dgm:spPr/>
      <dgm:t>
        <a:bodyPr/>
        <a:lstStyle/>
        <a:p>
          <a:endParaRPr lang="en-US"/>
        </a:p>
      </dgm:t>
    </dgm:pt>
    <dgm:pt modelId="{C8544E1C-E6FF-4D44-9BD2-C3511D90D4BD}" type="sibTrans" cxnId="{C4762A50-83BA-4D3D-BD14-54F33810D322}">
      <dgm:prSet/>
      <dgm:spPr/>
      <dgm:t>
        <a:bodyPr/>
        <a:lstStyle/>
        <a:p>
          <a:endParaRPr lang="en-US"/>
        </a:p>
      </dgm:t>
    </dgm:pt>
    <dgm:pt modelId="{216F8E74-3E5F-0E40-90EE-0A24D7AADD50}" type="pres">
      <dgm:prSet presAssocID="{213F0CBD-3198-4AA1-A8CB-C35ADD6EBC86}" presName="vert0" presStyleCnt="0">
        <dgm:presLayoutVars>
          <dgm:dir/>
          <dgm:animOne val="branch"/>
          <dgm:animLvl val="lvl"/>
        </dgm:presLayoutVars>
      </dgm:prSet>
      <dgm:spPr/>
    </dgm:pt>
    <dgm:pt modelId="{4A744AA1-AE45-C041-B137-131498B74897}" type="pres">
      <dgm:prSet presAssocID="{C6E68F9B-36EA-4BBF-847E-BA3BE94CD2BE}" presName="thickLine" presStyleLbl="alignNode1" presStyleIdx="0" presStyleCnt="2"/>
      <dgm:spPr/>
    </dgm:pt>
    <dgm:pt modelId="{712066F1-6350-714F-9600-0BED32E571CC}" type="pres">
      <dgm:prSet presAssocID="{C6E68F9B-36EA-4BBF-847E-BA3BE94CD2BE}" presName="horz1" presStyleCnt="0"/>
      <dgm:spPr/>
    </dgm:pt>
    <dgm:pt modelId="{2341F68B-D3F8-2F46-8F87-658C2A1DC87A}" type="pres">
      <dgm:prSet presAssocID="{C6E68F9B-36EA-4BBF-847E-BA3BE94CD2BE}" presName="tx1" presStyleLbl="revTx" presStyleIdx="0" presStyleCnt="2"/>
      <dgm:spPr/>
    </dgm:pt>
    <dgm:pt modelId="{1A7192E9-76DA-A840-AE1B-79E7AB15C144}" type="pres">
      <dgm:prSet presAssocID="{C6E68F9B-36EA-4BBF-847E-BA3BE94CD2BE}" presName="vert1" presStyleCnt="0"/>
      <dgm:spPr/>
    </dgm:pt>
    <dgm:pt modelId="{20A86677-0C70-4C42-89EE-91409F01C08E}" type="pres">
      <dgm:prSet presAssocID="{EFA0957D-F686-4949-AF90-9216F1E0D2E3}" presName="thickLine" presStyleLbl="alignNode1" presStyleIdx="1" presStyleCnt="2"/>
      <dgm:spPr/>
    </dgm:pt>
    <dgm:pt modelId="{C1242B2C-9D39-134C-B62B-364D93E9F0F0}" type="pres">
      <dgm:prSet presAssocID="{EFA0957D-F686-4949-AF90-9216F1E0D2E3}" presName="horz1" presStyleCnt="0"/>
      <dgm:spPr/>
    </dgm:pt>
    <dgm:pt modelId="{CDFFF5C2-8D18-634B-9819-2C8C77E1E6D5}" type="pres">
      <dgm:prSet presAssocID="{EFA0957D-F686-4949-AF90-9216F1E0D2E3}" presName="tx1" presStyleLbl="revTx" presStyleIdx="1" presStyleCnt="2"/>
      <dgm:spPr/>
    </dgm:pt>
    <dgm:pt modelId="{CE8A52BE-8459-5C4E-BEC2-71191D85EC5B}" type="pres">
      <dgm:prSet presAssocID="{EFA0957D-F686-4949-AF90-9216F1E0D2E3}" presName="vert1" presStyleCnt="0"/>
      <dgm:spPr/>
    </dgm:pt>
  </dgm:ptLst>
  <dgm:cxnLst>
    <dgm:cxn modelId="{E23BEF10-901F-914C-9088-24DD037881D6}" type="presOf" srcId="{C6E68F9B-36EA-4BBF-847E-BA3BE94CD2BE}" destId="{2341F68B-D3F8-2F46-8F87-658C2A1DC87A}" srcOrd="0" destOrd="0" presId="urn:microsoft.com/office/officeart/2008/layout/LinedList"/>
    <dgm:cxn modelId="{6854C042-76C0-4839-9F43-101501724E5A}" srcId="{213F0CBD-3198-4AA1-A8CB-C35ADD6EBC86}" destId="{C6E68F9B-36EA-4BBF-847E-BA3BE94CD2BE}" srcOrd="0" destOrd="0" parTransId="{8CF906C9-F7B7-403E-B27E-9FB965259B7D}" sibTransId="{F3FCDE86-AEF3-46A7-8766-D30AC1F204E1}"/>
    <dgm:cxn modelId="{C4762A50-83BA-4D3D-BD14-54F33810D322}" srcId="{213F0CBD-3198-4AA1-A8CB-C35ADD6EBC86}" destId="{EFA0957D-F686-4949-AF90-9216F1E0D2E3}" srcOrd="1" destOrd="0" parTransId="{6BBF7CD7-FAF4-461B-A060-9E4F91CDB9B9}" sibTransId="{C8544E1C-E6FF-4D44-9BD2-C3511D90D4BD}"/>
    <dgm:cxn modelId="{DA207C5E-C0CC-0D45-AB9C-5EC5665F9564}" type="presOf" srcId="{EFA0957D-F686-4949-AF90-9216F1E0D2E3}" destId="{CDFFF5C2-8D18-634B-9819-2C8C77E1E6D5}" srcOrd="0" destOrd="0" presId="urn:microsoft.com/office/officeart/2008/layout/LinedList"/>
    <dgm:cxn modelId="{8E152D8D-2979-4C48-8FE5-467CBEE720D7}" type="presOf" srcId="{213F0CBD-3198-4AA1-A8CB-C35ADD6EBC86}" destId="{216F8E74-3E5F-0E40-90EE-0A24D7AADD50}" srcOrd="0" destOrd="0" presId="urn:microsoft.com/office/officeart/2008/layout/LinedList"/>
    <dgm:cxn modelId="{DAE79822-47C8-514D-BA9B-B6BA01AEA332}" type="presParOf" srcId="{216F8E74-3E5F-0E40-90EE-0A24D7AADD50}" destId="{4A744AA1-AE45-C041-B137-131498B74897}" srcOrd="0" destOrd="0" presId="urn:microsoft.com/office/officeart/2008/layout/LinedList"/>
    <dgm:cxn modelId="{AAB56E75-67A5-834B-9972-CA7E0395CFAC}" type="presParOf" srcId="{216F8E74-3E5F-0E40-90EE-0A24D7AADD50}" destId="{712066F1-6350-714F-9600-0BED32E571CC}" srcOrd="1" destOrd="0" presId="urn:microsoft.com/office/officeart/2008/layout/LinedList"/>
    <dgm:cxn modelId="{AFC0F768-AF98-4348-9EB7-6DFDD75B3B56}" type="presParOf" srcId="{712066F1-6350-714F-9600-0BED32E571CC}" destId="{2341F68B-D3F8-2F46-8F87-658C2A1DC87A}" srcOrd="0" destOrd="0" presId="urn:microsoft.com/office/officeart/2008/layout/LinedList"/>
    <dgm:cxn modelId="{48D2F98B-6271-4346-B5A3-49A8210C8163}" type="presParOf" srcId="{712066F1-6350-714F-9600-0BED32E571CC}" destId="{1A7192E9-76DA-A840-AE1B-79E7AB15C144}" srcOrd="1" destOrd="0" presId="urn:microsoft.com/office/officeart/2008/layout/LinedList"/>
    <dgm:cxn modelId="{E87C5B32-A741-2749-B0F2-98C8141895A7}" type="presParOf" srcId="{216F8E74-3E5F-0E40-90EE-0A24D7AADD50}" destId="{20A86677-0C70-4C42-89EE-91409F01C08E}" srcOrd="2" destOrd="0" presId="urn:microsoft.com/office/officeart/2008/layout/LinedList"/>
    <dgm:cxn modelId="{ACEC9CCA-34F5-6E45-AB8C-ACECC5C90FD0}" type="presParOf" srcId="{216F8E74-3E5F-0E40-90EE-0A24D7AADD50}" destId="{C1242B2C-9D39-134C-B62B-364D93E9F0F0}" srcOrd="3" destOrd="0" presId="urn:microsoft.com/office/officeart/2008/layout/LinedList"/>
    <dgm:cxn modelId="{C02CE301-FD37-564D-8A2E-55D0B9784A79}" type="presParOf" srcId="{C1242B2C-9D39-134C-B62B-364D93E9F0F0}" destId="{CDFFF5C2-8D18-634B-9819-2C8C77E1E6D5}" srcOrd="0" destOrd="0" presId="urn:microsoft.com/office/officeart/2008/layout/LinedList"/>
    <dgm:cxn modelId="{485B7A46-E1FA-9144-A46C-0008DE60C001}" type="presParOf" srcId="{C1242B2C-9D39-134C-B62B-364D93E9F0F0}" destId="{CE8A52BE-8459-5C4E-BEC2-71191D85EC5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81F3EE-BB3E-4F48-82BE-790E1BC206E5}">
      <dsp:nvSpPr>
        <dsp:cNvPr id="0" name=""/>
        <dsp:cNvSpPr/>
      </dsp:nvSpPr>
      <dsp:spPr>
        <a:xfrm>
          <a:off x="0" y="531"/>
          <a:ext cx="105156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7245BA-20D0-0241-A4FC-F1189BA622B6}">
      <dsp:nvSpPr>
        <dsp:cNvPr id="0" name=""/>
        <dsp:cNvSpPr/>
      </dsp:nvSpPr>
      <dsp:spPr>
        <a:xfrm>
          <a:off x="0" y="531"/>
          <a:ext cx="10515600" cy="870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An organism with two identical alleles for a character is called a </a:t>
          </a:r>
          <a:r>
            <a:rPr lang="en-US" sz="2100" b="1" kern="1200"/>
            <a:t>homozygote</a:t>
          </a:r>
          <a:endParaRPr lang="en-US" sz="2100" kern="1200"/>
        </a:p>
      </dsp:txBody>
      <dsp:txXfrm>
        <a:off x="0" y="531"/>
        <a:ext cx="10515600" cy="870296"/>
      </dsp:txXfrm>
    </dsp:sp>
    <dsp:sp modelId="{D7306AC0-60C1-124B-83DB-18A0AA5C3DFE}">
      <dsp:nvSpPr>
        <dsp:cNvPr id="0" name=""/>
        <dsp:cNvSpPr/>
      </dsp:nvSpPr>
      <dsp:spPr>
        <a:xfrm>
          <a:off x="0" y="870827"/>
          <a:ext cx="10515600" cy="0"/>
        </a:xfrm>
        <a:prstGeom prst="line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accent5">
              <a:hueOff val="-1689636"/>
              <a:satOff val="-4355"/>
              <a:lumOff val="-29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55C81E-96EF-BE4D-9434-53D712AE07FE}">
      <dsp:nvSpPr>
        <dsp:cNvPr id="0" name=""/>
        <dsp:cNvSpPr/>
      </dsp:nvSpPr>
      <dsp:spPr>
        <a:xfrm>
          <a:off x="0" y="870827"/>
          <a:ext cx="10515600" cy="870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It is said to be </a:t>
          </a:r>
          <a:r>
            <a:rPr lang="en-US" sz="2100" b="1" kern="1200"/>
            <a:t>homozygous</a:t>
          </a:r>
          <a:r>
            <a:rPr lang="en-US" sz="2100" kern="1200"/>
            <a:t> for the gene controlling that character</a:t>
          </a:r>
        </a:p>
      </dsp:txBody>
      <dsp:txXfrm>
        <a:off x="0" y="870827"/>
        <a:ext cx="10515600" cy="870296"/>
      </dsp:txXfrm>
    </dsp:sp>
    <dsp:sp modelId="{1B7CC65F-533A-F14E-8246-B49B950BE916}">
      <dsp:nvSpPr>
        <dsp:cNvPr id="0" name=""/>
        <dsp:cNvSpPr/>
      </dsp:nvSpPr>
      <dsp:spPr>
        <a:xfrm>
          <a:off x="0" y="1741123"/>
          <a:ext cx="10515600" cy="0"/>
        </a:xfrm>
        <a:prstGeom prst="lin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D5D565-36B9-3D48-91F2-DFCD9D358AF4}">
      <dsp:nvSpPr>
        <dsp:cNvPr id="0" name=""/>
        <dsp:cNvSpPr/>
      </dsp:nvSpPr>
      <dsp:spPr>
        <a:xfrm>
          <a:off x="0" y="1741123"/>
          <a:ext cx="10515600" cy="870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An organism with two different alleles for a gene is a </a:t>
          </a:r>
          <a:r>
            <a:rPr lang="en-US" sz="2100" b="1" kern="1200"/>
            <a:t>heterozygote</a:t>
          </a:r>
          <a:r>
            <a:rPr lang="en-US" sz="2100" kern="1200"/>
            <a:t> and is said to be </a:t>
          </a:r>
          <a:r>
            <a:rPr lang="en-US" sz="2100" b="1" kern="1200"/>
            <a:t>heterozygous</a:t>
          </a:r>
          <a:r>
            <a:rPr lang="en-US" sz="2100" kern="1200"/>
            <a:t> for the gene controlling that character</a:t>
          </a:r>
        </a:p>
      </dsp:txBody>
      <dsp:txXfrm>
        <a:off x="0" y="1741123"/>
        <a:ext cx="10515600" cy="870296"/>
      </dsp:txXfrm>
    </dsp:sp>
    <dsp:sp modelId="{96CD4C71-D436-2341-9EEF-0DE9805D49D0}">
      <dsp:nvSpPr>
        <dsp:cNvPr id="0" name=""/>
        <dsp:cNvSpPr/>
      </dsp:nvSpPr>
      <dsp:spPr>
        <a:xfrm>
          <a:off x="0" y="2611420"/>
          <a:ext cx="10515600" cy="0"/>
        </a:xfrm>
        <a:prstGeom prst="line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accent5">
              <a:hueOff val="-5068907"/>
              <a:satOff val="-13064"/>
              <a:lumOff val="-88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E787F7-6C99-DE42-9873-8CE0260A7B53}">
      <dsp:nvSpPr>
        <dsp:cNvPr id="0" name=""/>
        <dsp:cNvSpPr/>
      </dsp:nvSpPr>
      <dsp:spPr>
        <a:xfrm>
          <a:off x="0" y="2611420"/>
          <a:ext cx="10515600" cy="870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Unlike homozygotes, heterozygotes are not true-breeding</a:t>
          </a:r>
        </a:p>
      </dsp:txBody>
      <dsp:txXfrm>
        <a:off x="0" y="2611420"/>
        <a:ext cx="10515600" cy="870296"/>
      </dsp:txXfrm>
    </dsp:sp>
    <dsp:sp modelId="{C95A4B51-DDCB-5A44-8AFD-84B8B3E6902D}">
      <dsp:nvSpPr>
        <dsp:cNvPr id="0" name=""/>
        <dsp:cNvSpPr/>
      </dsp:nvSpPr>
      <dsp:spPr>
        <a:xfrm>
          <a:off x="0" y="3481716"/>
          <a:ext cx="10515600" cy="0"/>
        </a:xfrm>
        <a:prstGeom prst="lin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E0180A-A51C-254F-A478-852FC84CC7C0}">
      <dsp:nvSpPr>
        <dsp:cNvPr id="0" name=""/>
        <dsp:cNvSpPr/>
      </dsp:nvSpPr>
      <dsp:spPr>
        <a:xfrm>
          <a:off x="0" y="3481716"/>
          <a:ext cx="10515600" cy="870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we distinguish between an organism</a:t>
          </a:r>
          <a:r>
            <a:rPr lang="ja-JP" sz="2100" kern="1200"/>
            <a:t>’</a:t>
          </a:r>
          <a:r>
            <a:rPr lang="en-US" sz="2100" kern="1200"/>
            <a:t>s </a:t>
          </a:r>
          <a:r>
            <a:rPr lang="en-US" sz="2100" b="1" kern="1200"/>
            <a:t>phenotype</a:t>
          </a:r>
          <a:r>
            <a:rPr lang="en-US" sz="2100" kern="1200"/>
            <a:t>, or physical appearance, and its </a:t>
          </a:r>
          <a:r>
            <a:rPr lang="en-US" sz="2100" b="1" kern="1200"/>
            <a:t>genotype</a:t>
          </a:r>
          <a:r>
            <a:rPr lang="en-US" sz="2100" kern="1200"/>
            <a:t>, or genetic makeup</a:t>
          </a:r>
        </a:p>
      </dsp:txBody>
      <dsp:txXfrm>
        <a:off x="0" y="3481716"/>
        <a:ext cx="10515600" cy="8702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0B1385-08F8-1E43-A860-B79B74C5D228}">
      <dsp:nvSpPr>
        <dsp:cNvPr id="0" name=""/>
        <dsp:cNvSpPr/>
      </dsp:nvSpPr>
      <dsp:spPr>
        <a:xfrm>
          <a:off x="0" y="2643"/>
          <a:ext cx="626364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C0092B-BF43-A54A-A863-E2007C266136}">
      <dsp:nvSpPr>
        <dsp:cNvPr id="0" name=""/>
        <dsp:cNvSpPr/>
      </dsp:nvSpPr>
      <dsp:spPr>
        <a:xfrm>
          <a:off x="0" y="2643"/>
          <a:ext cx="6263640" cy="1802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Mendel derived the law of segregation by following a single character</a:t>
          </a:r>
        </a:p>
      </dsp:txBody>
      <dsp:txXfrm>
        <a:off x="0" y="2643"/>
        <a:ext cx="6263640" cy="1802653"/>
      </dsp:txXfrm>
    </dsp:sp>
    <dsp:sp modelId="{C18F0A7A-A443-EC40-B9E0-1AAE23461B85}">
      <dsp:nvSpPr>
        <dsp:cNvPr id="0" name=""/>
        <dsp:cNvSpPr/>
      </dsp:nvSpPr>
      <dsp:spPr>
        <a:xfrm>
          <a:off x="0" y="1805297"/>
          <a:ext cx="626364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71A93E-4976-5040-970A-15BD7BD326B1}">
      <dsp:nvSpPr>
        <dsp:cNvPr id="0" name=""/>
        <dsp:cNvSpPr/>
      </dsp:nvSpPr>
      <dsp:spPr>
        <a:xfrm>
          <a:off x="0" y="1805297"/>
          <a:ext cx="6263640" cy="1802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The F</a:t>
          </a:r>
          <a:r>
            <a:rPr lang="en-US" sz="3600" kern="1200" baseline="-25000"/>
            <a:t>1</a:t>
          </a:r>
          <a:r>
            <a:rPr lang="en-US" sz="3600" kern="1200"/>
            <a:t> offspring produced in this cross were </a:t>
          </a:r>
          <a:r>
            <a:rPr lang="en-US" sz="3600" b="1" kern="1200"/>
            <a:t>monohybrids</a:t>
          </a:r>
          <a:r>
            <a:rPr lang="en-US" sz="3600" kern="1200"/>
            <a:t>, heterozygous for one character</a:t>
          </a:r>
        </a:p>
      </dsp:txBody>
      <dsp:txXfrm>
        <a:off x="0" y="1805297"/>
        <a:ext cx="6263640" cy="1802653"/>
      </dsp:txXfrm>
    </dsp:sp>
    <dsp:sp modelId="{B03D7713-A1B0-B745-A362-D145BB414B64}">
      <dsp:nvSpPr>
        <dsp:cNvPr id="0" name=""/>
        <dsp:cNvSpPr/>
      </dsp:nvSpPr>
      <dsp:spPr>
        <a:xfrm>
          <a:off x="0" y="3607950"/>
          <a:ext cx="626364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DCD311-C34F-0B4A-8DDC-6A36C17734B2}">
      <dsp:nvSpPr>
        <dsp:cNvPr id="0" name=""/>
        <dsp:cNvSpPr/>
      </dsp:nvSpPr>
      <dsp:spPr>
        <a:xfrm>
          <a:off x="0" y="3607950"/>
          <a:ext cx="6263640" cy="1802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A cross between such heterozygotes is called</a:t>
          </a:r>
          <a:br>
            <a:rPr lang="en-US" sz="3600" kern="1200"/>
          </a:br>
          <a:r>
            <a:rPr lang="en-US" sz="3600" kern="1200"/>
            <a:t>a </a:t>
          </a:r>
          <a:r>
            <a:rPr lang="en-US" sz="3600" b="1" kern="1200"/>
            <a:t>monohybrid cross</a:t>
          </a:r>
          <a:endParaRPr lang="en-US" sz="3600" kern="1200"/>
        </a:p>
      </dsp:txBody>
      <dsp:txXfrm>
        <a:off x="0" y="3607950"/>
        <a:ext cx="6263640" cy="18026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A4DC5E-9519-A943-9C0A-2033F2B8F592}">
      <dsp:nvSpPr>
        <dsp:cNvPr id="0" name=""/>
        <dsp:cNvSpPr/>
      </dsp:nvSpPr>
      <dsp:spPr>
        <a:xfrm>
          <a:off x="0" y="2643"/>
          <a:ext cx="626364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1F145C-90EA-6B49-82EE-0ED2E453EFFA}">
      <dsp:nvSpPr>
        <dsp:cNvPr id="0" name=""/>
        <dsp:cNvSpPr/>
      </dsp:nvSpPr>
      <dsp:spPr>
        <a:xfrm>
          <a:off x="0" y="2643"/>
          <a:ext cx="6263640" cy="1802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Mendel identified his second law of inheritance by following two characters at the same time</a:t>
          </a:r>
        </a:p>
      </dsp:txBody>
      <dsp:txXfrm>
        <a:off x="0" y="2643"/>
        <a:ext cx="6263640" cy="1802653"/>
      </dsp:txXfrm>
    </dsp:sp>
    <dsp:sp modelId="{F60EE5E8-3F5E-314E-8A31-6AA166F64A64}">
      <dsp:nvSpPr>
        <dsp:cNvPr id="0" name=""/>
        <dsp:cNvSpPr/>
      </dsp:nvSpPr>
      <dsp:spPr>
        <a:xfrm>
          <a:off x="0" y="1805297"/>
          <a:ext cx="626364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EFEEAD-CC27-5B41-B4F5-CA0A12202AFC}">
      <dsp:nvSpPr>
        <dsp:cNvPr id="0" name=""/>
        <dsp:cNvSpPr/>
      </dsp:nvSpPr>
      <dsp:spPr>
        <a:xfrm>
          <a:off x="0" y="1805297"/>
          <a:ext cx="6263640" cy="1802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Crossing two true-breeding parents differing in two characters produces </a:t>
          </a:r>
          <a:r>
            <a:rPr lang="en-US" sz="2800" b="1" kern="1200"/>
            <a:t>dihybrids </a:t>
          </a:r>
          <a:r>
            <a:rPr lang="en-US" sz="2800" kern="1200"/>
            <a:t>in the F</a:t>
          </a:r>
          <a:r>
            <a:rPr lang="en-US" sz="2800" kern="1200" baseline="-25000"/>
            <a:t>1</a:t>
          </a:r>
          <a:r>
            <a:rPr lang="en-US" sz="2800" kern="1200"/>
            <a:t> generation, heterozygous for both characters</a:t>
          </a:r>
        </a:p>
      </dsp:txBody>
      <dsp:txXfrm>
        <a:off x="0" y="1805297"/>
        <a:ext cx="6263640" cy="1802653"/>
      </dsp:txXfrm>
    </dsp:sp>
    <dsp:sp modelId="{C858134D-BD3B-B244-A0B0-4F0535920BA3}">
      <dsp:nvSpPr>
        <dsp:cNvPr id="0" name=""/>
        <dsp:cNvSpPr/>
      </dsp:nvSpPr>
      <dsp:spPr>
        <a:xfrm>
          <a:off x="0" y="3607950"/>
          <a:ext cx="626364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0AF67A-A26D-8648-8126-03486D804F97}">
      <dsp:nvSpPr>
        <dsp:cNvPr id="0" name=""/>
        <dsp:cNvSpPr/>
      </dsp:nvSpPr>
      <dsp:spPr>
        <a:xfrm>
          <a:off x="0" y="3607950"/>
          <a:ext cx="6263640" cy="1802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A </a:t>
          </a:r>
          <a:r>
            <a:rPr lang="en-US" sz="2800" b="1" kern="1200"/>
            <a:t>dihybrid cross</a:t>
          </a:r>
          <a:r>
            <a:rPr lang="en-US" sz="2800" kern="1200"/>
            <a:t>, a cross between F</a:t>
          </a:r>
          <a:r>
            <a:rPr lang="en-US" sz="2800" kern="1200" baseline="-25000"/>
            <a:t>1</a:t>
          </a:r>
          <a:r>
            <a:rPr lang="en-US" sz="2800" kern="1200"/>
            <a:t> dihybrids, can determine whether two characters are transmitted to offspring as a package or independently</a:t>
          </a:r>
        </a:p>
      </dsp:txBody>
      <dsp:txXfrm>
        <a:off x="0" y="3607950"/>
        <a:ext cx="6263640" cy="18026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909C15-2237-594C-8757-A53569927C01}">
      <dsp:nvSpPr>
        <dsp:cNvPr id="0" name=""/>
        <dsp:cNvSpPr/>
      </dsp:nvSpPr>
      <dsp:spPr>
        <a:xfrm>
          <a:off x="0" y="2720"/>
          <a:ext cx="626903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F5F661-3440-7042-9808-429910D7416F}">
      <dsp:nvSpPr>
        <dsp:cNvPr id="0" name=""/>
        <dsp:cNvSpPr/>
      </dsp:nvSpPr>
      <dsp:spPr>
        <a:xfrm>
          <a:off x="0" y="2720"/>
          <a:ext cx="6269038" cy="1855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Mendel’s laws of segregation and independent assortment reflect the rules of probability</a:t>
          </a:r>
        </a:p>
      </dsp:txBody>
      <dsp:txXfrm>
        <a:off x="0" y="2720"/>
        <a:ext cx="6269038" cy="1855561"/>
      </dsp:txXfrm>
    </dsp:sp>
    <dsp:sp modelId="{179E1944-CF12-0242-9BCF-A9CBC7E59BE2}">
      <dsp:nvSpPr>
        <dsp:cNvPr id="0" name=""/>
        <dsp:cNvSpPr/>
      </dsp:nvSpPr>
      <dsp:spPr>
        <a:xfrm>
          <a:off x="0" y="1858281"/>
          <a:ext cx="6269038" cy="0"/>
        </a:xfrm>
        <a:prstGeom prst="line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263A6F-9A98-B349-AA1F-34DD6A858932}">
      <dsp:nvSpPr>
        <dsp:cNvPr id="0" name=""/>
        <dsp:cNvSpPr/>
      </dsp:nvSpPr>
      <dsp:spPr>
        <a:xfrm>
          <a:off x="0" y="1858281"/>
          <a:ext cx="6269038" cy="1855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When tossing a coin, the outcome of one toss has no impact on the outcome of the next toss</a:t>
          </a:r>
        </a:p>
      </dsp:txBody>
      <dsp:txXfrm>
        <a:off x="0" y="1858281"/>
        <a:ext cx="6269038" cy="1855561"/>
      </dsp:txXfrm>
    </dsp:sp>
    <dsp:sp modelId="{DEB6844A-0A35-8245-AD3D-79DFE3205086}">
      <dsp:nvSpPr>
        <dsp:cNvPr id="0" name=""/>
        <dsp:cNvSpPr/>
      </dsp:nvSpPr>
      <dsp:spPr>
        <a:xfrm>
          <a:off x="0" y="3713843"/>
          <a:ext cx="6269038" cy="0"/>
        </a:xfrm>
        <a:prstGeom prst="lin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E6485F-6DD3-334F-A7E5-2EC884123E25}">
      <dsp:nvSpPr>
        <dsp:cNvPr id="0" name=""/>
        <dsp:cNvSpPr/>
      </dsp:nvSpPr>
      <dsp:spPr>
        <a:xfrm>
          <a:off x="0" y="3713843"/>
          <a:ext cx="6269038" cy="1855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The alleles of one gene segregate into gametes independently of another genes alleles</a:t>
          </a:r>
        </a:p>
      </dsp:txBody>
      <dsp:txXfrm>
        <a:off x="0" y="3713843"/>
        <a:ext cx="6269038" cy="185556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44AA1-AE45-C041-B137-131498B74897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41F68B-D3F8-2F46-8F87-658C2A1DC87A}">
      <dsp:nvSpPr>
        <dsp:cNvPr id="0" name=""/>
        <dsp:cNvSpPr/>
      </dsp:nvSpPr>
      <dsp:spPr>
        <a:xfrm>
          <a:off x="0" y="0"/>
          <a:ext cx="10515600" cy="21762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Most genes have multiple phenotypic effects, a property called pleiotropy </a:t>
          </a:r>
        </a:p>
      </dsp:txBody>
      <dsp:txXfrm>
        <a:off x="0" y="0"/>
        <a:ext cx="10515600" cy="2176272"/>
      </dsp:txXfrm>
    </dsp:sp>
    <dsp:sp modelId="{20A86677-0C70-4C42-89EE-91409F01C08E}">
      <dsp:nvSpPr>
        <dsp:cNvPr id="0" name=""/>
        <dsp:cNvSpPr/>
      </dsp:nvSpPr>
      <dsp:spPr>
        <a:xfrm>
          <a:off x="0" y="2176272"/>
          <a:ext cx="10515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FFF5C2-8D18-634B-9819-2C8C77E1E6D5}">
      <dsp:nvSpPr>
        <dsp:cNvPr id="0" name=""/>
        <dsp:cNvSpPr/>
      </dsp:nvSpPr>
      <dsp:spPr>
        <a:xfrm>
          <a:off x="0" y="2176272"/>
          <a:ext cx="10515600" cy="21762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For example, pleiotropic alleles are responsible for the multiple symptoms of certain hereditary diseases, such as cystic fibrosis and sickle-cell disease</a:t>
          </a:r>
        </a:p>
      </dsp:txBody>
      <dsp:txXfrm>
        <a:off x="0" y="2176272"/>
        <a:ext cx="10515600" cy="21762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36916B-6E69-2F42-9A9A-BD3357BE89C1}" type="datetimeFigureOut">
              <a:rPr lang="en-US" smtClean="0"/>
              <a:t>11/4/20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C63ECC-3540-A340-84F1-65216BF72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91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02B3877A-37B9-F242-844A-E0A4770DE07F}" type="slidenum">
              <a:rPr lang="en-US" sz="1200">
                <a:latin typeface="Times New Roman" charset="0"/>
              </a:rPr>
              <a:pPr/>
              <a:t>2</a:t>
            </a:fld>
            <a:endParaRPr lang="en-US" sz="1200" dirty="0">
              <a:latin typeface="Times New Roman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994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14.5_2 Mendel’s law of segregation (step 2)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8157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14.5_3 Mendel’s law of segregation (step 3)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26346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14.6 Phenotype versus genotype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9099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uk-UA" smtClean="0"/>
              <a:pPr/>
              <a:t>15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530045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uk-UA" smtClean="0"/>
              <a:pPr/>
              <a:t>16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755204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None/>
            </a:pPr>
            <a:endParaRPr lang="en-US" baseline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uk-UA" smtClean="0"/>
              <a:pPr/>
              <a:t>17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211487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None/>
            </a:pPr>
            <a:endParaRPr lang="en-US" baseline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uk-UA" smtClean="0"/>
              <a:pPr/>
              <a:t>18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14203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uk-UA" smtClean="0"/>
              <a:pPr/>
              <a:t>19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999286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uk-UA" smtClean="0"/>
              <a:pPr/>
              <a:t>20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159068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uk-UA" smtClean="0"/>
              <a:pPr/>
              <a:t>21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40318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uk-UA" smtClean="0"/>
              <a:pPr/>
              <a:t>3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788289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14.8 Inquiry: Do the alleles for one character assort into gametes dependently or independently of the alleles for a different character?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65058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321E49E9-71FD-6A4A-A9FB-75AA07CFF7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AE797DF9-CAB5-1B43-8999-4F2BA79A9BFC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F43087C8-871A-6442-BABA-D43323BF5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1A85E47D-7405-004F-B43E-4E063D1534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en-US" b="1" u="sng">
                <a:latin typeface="Times New Roman" panose="02020603050405020304" pitchFamily="18" charset="0"/>
              </a:rPr>
              <a:t>The laws of probability govern Mendelian inheritance.</a:t>
            </a:r>
            <a:endParaRPr lang="en-US" altLang="en-US" b="1" i="1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Mendel</a:t>
            </a:r>
            <a:r>
              <a:rPr lang="ja-JP" altLang="en-US">
                <a:latin typeface="Times New Roman" panose="02020603050405020304" pitchFamily="18" charset="0"/>
              </a:rPr>
              <a:t>’</a:t>
            </a:r>
            <a:r>
              <a:rPr lang="en-US" altLang="ja-JP">
                <a:latin typeface="Times New Roman" panose="02020603050405020304" pitchFamily="18" charset="0"/>
              </a:rPr>
              <a:t>s laws of segregation and independent assortment reflect </a:t>
            </a:r>
            <a:r>
              <a:rPr lang="en-US" altLang="ja-JP" b="1">
                <a:latin typeface="Times New Roman" panose="02020603050405020304" pitchFamily="18" charset="0"/>
              </a:rPr>
              <a:t>the same laws of probability that apply to tossing coins or rolling dice.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Values of </a:t>
            </a:r>
            <a:r>
              <a:rPr lang="en-US" altLang="en-US" b="1">
                <a:latin typeface="Times New Roman" panose="02020603050405020304" pitchFamily="18" charset="0"/>
              </a:rPr>
              <a:t>probability range from 0 (an event with no chance of occurring) to 1 (an event that is certain to occur).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The probability of tossing heads with a normal coin is </a:t>
            </a:r>
            <a:r>
              <a:rPr lang="en-US" altLang="en-US" b="1">
                <a:latin typeface="Times New Roman" panose="02020603050405020304" pitchFamily="18" charset="0"/>
              </a:rPr>
              <a:t>1/2.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The probability of rolling a </a:t>
            </a:r>
            <a:r>
              <a:rPr lang="en-US" altLang="en-US" b="1">
                <a:latin typeface="Times New Roman" panose="02020603050405020304" pitchFamily="18" charset="0"/>
              </a:rPr>
              <a:t>3 with a six-sided die is 1/6, and the probability of rolling any other number is 1 − 1/6 = 5/6.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outcome of one coin toss has no impact on the outcome of the next toss.  Each toss is an independent event, just like the distribution of alleles into gametes.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Like a coin toss, </a:t>
            </a:r>
            <a:r>
              <a:rPr lang="en-US" altLang="en-US" b="1">
                <a:latin typeface="Times New Roman" panose="02020603050405020304" pitchFamily="18" charset="0"/>
              </a:rPr>
              <a:t>each ovum from a heterozygous parent has a 1/2 chance of carrying the dominant allele and a 1/2 chance of carrying the recessive allele.</a:t>
            </a:r>
          </a:p>
          <a:p>
            <a:r>
              <a:rPr lang="en-US" altLang="en-US" b="1">
                <a:latin typeface="Times New Roman" panose="02020603050405020304" pitchFamily="18" charset="0"/>
              </a:rPr>
              <a:t>The same probabilities apply to the sperm.</a:t>
            </a:r>
          </a:p>
        </p:txBody>
      </p:sp>
    </p:spTree>
    <p:extLst>
      <p:ext uri="{BB962C8B-B14F-4D97-AF65-F5344CB8AC3E}">
        <p14:creationId xmlns:p14="http://schemas.microsoft.com/office/powerpoint/2010/main" val="29777921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44E2A774-DE19-9248-9911-596C73E6F9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F109A823-7DAC-6C4C-8F9A-1D3879478366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26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88EF44E8-C469-814E-8576-383BE61EC3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09A4505E-72E9-B84E-B935-EA23E938A9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en-US" b="1">
                <a:latin typeface="Times New Roman" panose="02020603050405020304" pitchFamily="18" charset="0"/>
              </a:rPr>
              <a:t>the </a:t>
            </a:r>
            <a:r>
              <a:rPr lang="en-US" altLang="en-US" b="1" i="1">
                <a:latin typeface="Times New Roman" panose="02020603050405020304" pitchFamily="18" charset="0"/>
              </a:rPr>
              <a:t>multiplication rule</a:t>
            </a:r>
            <a:r>
              <a:rPr lang="en-US" altLang="en-US" b="1">
                <a:latin typeface="Times New Roman" panose="02020603050405020304" pitchFamily="18" charset="0"/>
              </a:rPr>
              <a:t> to determine the probability that two or more independent events will occur together in some specific combination.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1. Compute the probability of each independent event.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2. Multiply the individual probabilities to obtain the overall probability of these events occurring together.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probability </a:t>
            </a:r>
            <a:r>
              <a:rPr lang="en-US" altLang="en-US" b="1">
                <a:latin typeface="Times New Roman" panose="02020603050405020304" pitchFamily="18" charset="0"/>
              </a:rPr>
              <a:t>that two coins tossed at the same time will both land heads up is 1/2 × 1/2 = 1/4.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Similarly, the probability that a heterozygous pea plant (</a:t>
            </a:r>
            <a:r>
              <a:rPr lang="en-US" altLang="en-US" i="1">
                <a:latin typeface="Times New Roman" panose="02020603050405020304" pitchFamily="18" charset="0"/>
              </a:rPr>
              <a:t>Pp</a:t>
            </a:r>
            <a:r>
              <a:rPr lang="en-US" altLang="en-US">
                <a:latin typeface="Times New Roman" panose="02020603050405020304" pitchFamily="18" charset="0"/>
              </a:rPr>
              <a:t>) will self-fertilize to produce a white-flowered offspring (</a:t>
            </a:r>
            <a:r>
              <a:rPr lang="en-US" altLang="en-US" i="1">
                <a:latin typeface="Times New Roman" panose="02020603050405020304" pitchFamily="18" charset="0"/>
              </a:rPr>
              <a:t>pp</a:t>
            </a:r>
            <a:r>
              <a:rPr lang="en-US" altLang="en-US">
                <a:latin typeface="Times New Roman" panose="02020603050405020304" pitchFamily="18" charset="0"/>
              </a:rPr>
              <a:t>) is the probability that a sperm with a white allele will fertilize an ovum with a white allele.  This probability is 1/2 × 1/2 = 1/4.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 b="1">
                <a:latin typeface="Times New Roman" panose="02020603050405020304" pitchFamily="18" charset="0"/>
              </a:rPr>
              <a:t>the </a:t>
            </a:r>
            <a:r>
              <a:rPr lang="en-US" altLang="en-US" b="1" i="1">
                <a:latin typeface="Times New Roman" panose="02020603050405020304" pitchFamily="18" charset="0"/>
              </a:rPr>
              <a:t>addition rule </a:t>
            </a:r>
            <a:r>
              <a:rPr lang="en-US" altLang="en-US" b="1">
                <a:latin typeface="Times New Roman" panose="02020603050405020304" pitchFamily="18" charset="0"/>
              </a:rPr>
              <a:t>to determine the probability that an F</a:t>
            </a:r>
            <a:r>
              <a:rPr lang="en-US" altLang="en-US" b="1" baseline="-25000">
                <a:latin typeface="Times New Roman" panose="02020603050405020304" pitchFamily="18" charset="0"/>
              </a:rPr>
              <a:t>2</a:t>
            </a:r>
            <a:r>
              <a:rPr lang="en-US" altLang="en-US" b="1">
                <a:latin typeface="Times New Roman" panose="02020603050405020304" pitchFamily="18" charset="0"/>
              </a:rPr>
              <a:t> plant from a monohybrid cross will be heterozygous rather than homozygous.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probability of an event that can occur in two or more different ways is the sum of the individual probabilities of those ways.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The probability of obtaining an F</a:t>
            </a:r>
            <a:r>
              <a:rPr lang="en-US" altLang="en-US" baseline="-25000">
                <a:latin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</a:rPr>
              <a:t> heterozygote by combining the dominant allele from the egg and the recessive allele from the sperm is 1⁄4. 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The probability of combining the recessive allele from the egg and the dominant allele from the sperm also 1⁄4.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Using the rule of addition, we can calculate the probability of an F</a:t>
            </a:r>
            <a:r>
              <a:rPr lang="en-US" altLang="en-US" baseline="-25000">
                <a:latin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</a:rPr>
              <a:t> heterozygote as 1⁄4 + 1⁄4 = 1⁄2.</a:t>
            </a:r>
          </a:p>
          <a:p>
            <a:endParaRPr lang="en-US" altLang="en-US" b="1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6768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B1DC5E91-8E83-084D-A440-1FAA7BE839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06C2466-E47C-3F45-A6BD-5591BF53DECB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27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6A6771A7-9D09-4B49-8DE1-0E66930D05D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9E2B8AC4-8F41-484F-A047-A433625B9B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en-US" b="1">
                <a:latin typeface="Times New Roman" panose="02020603050405020304" pitchFamily="18" charset="0"/>
              </a:rPr>
              <a:t>the </a:t>
            </a:r>
            <a:r>
              <a:rPr lang="en-US" altLang="en-US" b="1" i="1">
                <a:latin typeface="Times New Roman" panose="02020603050405020304" pitchFamily="18" charset="0"/>
              </a:rPr>
              <a:t>multiplication rule</a:t>
            </a:r>
            <a:r>
              <a:rPr lang="en-US" altLang="en-US" b="1">
                <a:latin typeface="Times New Roman" panose="02020603050405020304" pitchFamily="18" charset="0"/>
              </a:rPr>
              <a:t> to determine the probability that two or more independent events will occur together in some specific combination.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1. Compute the probability of each independent event.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2. Multiply the individual probabilities to obtain the overall probability of these events occurring together.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probability </a:t>
            </a:r>
            <a:r>
              <a:rPr lang="en-US" altLang="en-US" b="1">
                <a:latin typeface="Times New Roman" panose="02020603050405020304" pitchFamily="18" charset="0"/>
              </a:rPr>
              <a:t>that two coins tossed at the same time will both land heads up is 1/2 × 1/2 = 1/4.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Similarly, the probability that a heterozygous pea plant (</a:t>
            </a:r>
            <a:r>
              <a:rPr lang="en-US" altLang="en-US" i="1">
                <a:latin typeface="Times New Roman" panose="02020603050405020304" pitchFamily="18" charset="0"/>
              </a:rPr>
              <a:t>Pp</a:t>
            </a:r>
            <a:r>
              <a:rPr lang="en-US" altLang="en-US">
                <a:latin typeface="Times New Roman" panose="02020603050405020304" pitchFamily="18" charset="0"/>
              </a:rPr>
              <a:t>) will self-fertilize to produce a white-flowered offspring (</a:t>
            </a:r>
            <a:r>
              <a:rPr lang="en-US" altLang="en-US" i="1">
                <a:latin typeface="Times New Roman" panose="02020603050405020304" pitchFamily="18" charset="0"/>
              </a:rPr>
              <a:t>pp</a:t>
            </a:r>
            <a:r>
              <a:rPr lang="en-US" altLang="en-US">
                <a:latin typeface="Times New Roman" panose="02020603050405020304" pitchFamily="18" charset="0"/>
              </a:rPr>
              <a:t>) is the probability that a sperm with a white allele will fertilize an ovum with a white allele.  This probability is 1/2 × 1/2 = 1/4.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 b="1">
                <a:latin typeface="Times New Roman" panose="02020603050405020304" pitchFamily="18" charset="0"/>
              </a:rPr>
              <a:t>the </a:t>
            </a:r>
            <a:r>
              <a:rPr lang="en-US" altLang="en-US" b="1" i="1">
                <a:latin typeface="Times New Roman" panose="02020603050405020304" pitchFamily="18" charset="0"/>
              </a:rPr>
              <a:t>addition rule </a:t>
            </a:r>
            <a:r>
              <a:rPr lang="en-US" altLang="en-US" b="1">
                <a:latin typeface="Times New Roman" panose="02020603050405020304" pitchFamily="18" charset="0"/>
              </a:rPr>
              <a:t>to determine the probability that an F</a:t>
            </a:r>
            <a:r>
              <a:rPr lang="en-US" altLang="en-US" b="1" baseline="-25000">
                <a:latin typeface="Times New Roman" panose="02020603050405020304" pitchFamily="18" charset="0"/>
              </a:rPr>
              <a:t>2</a:t>
            </a:r>
            <a:r>
              <a:rPr lang="en-US" altLang="en-US" b="1">
                <a:latin typeface="Times New Roman" panose="02020603050405020304" pitchFamily="18" charset="0"/>
              </a:rPr>
              <a:t> plant from a monohybrid cross will be heterozygous rather than homozygous.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probability of an event that can occur in two or more different ways is the sum of the individual probabilities of those ways.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The probability of obtaining an F</a:t>
            </a:r>
            <a:r>
              <a:rPr lang="en-US" altLang="en-US" baseline="-25000">
                <a:latin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</a:rPr>
              <a:t> heterozygote by combining the dominant allele from the egg and the recessive allele from the sperm is 1⁄4. 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The probability of combining the recessive allele from the egg and the dominant allele from the sperm also 1⁄4.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Using the rule of addition, we can calculate the probability of an F</a:t>
            </a:r>
            <a:r>
              <a:rPr lang="en-US" altLang="en-US" baseline="-25000">
                <a:latin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</a:rPr>
              <a:t> heterozygote as 1⁄4 + 1⁄4 = 1⁄2.</a:t>
            </a:r>
          </a:p>
          <a:p>
            <a:endParaRPr lang="en-US" altLang="en-US" b="1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328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D6A91E6B-0809-F34E-914F-408C94FA63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81FB9D85-C525-7940-87D8-4D92F369BB14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28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45B40EAD-EC3E-D540-8FF4-79C45EE282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71B20ACD-187E-4943-A1E1-D5AEFC8870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en-US" b="1">
                <a:latin typeface="Times New Roman" panose="02020603050405020304" pitchFamily="18" charset="0"/>
              </a:rPr>
              <a:t>On the board:</a:t>
            </a:r>
          </a:p>
          <a:p>
            <a:r>
              <a:rPr lang="en-US" altLang="en-US" b="1">
                <a:latin typeface="Times New Roman" panose="02020603050405020304" pitchFamily="18" charset="0"/>
              </a:rPr>
              <a:t>The rule of multiplication applies to dihybrid crosses.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For a heterozygous parent (</a:t>
            </a:r>
            <a:r>
              <a:rPr lang="en-US" altLang="en-US" i="1">
                <a:latin typeface="Times New Roman" panose="02020603050405020304" pitchFamily="18" charset="0"/>
              </a:rPr>
              <a:t>YyRr</a:t>
            </a:r>
            <a:r>
              <a:rPr lang="en-US" altLang="en-US">
                <a:latin typeface="Times New Roman" panose="02020603050405020304" pitchFamily="18" charset="0"/>
              </a:rPr>
              <a:t>), the probability of producing a </a:t>
            </a:r>
            <a:r>
              <a:rPr lang="en-US" altLang="en-US" b="1" i="1">
                <a:latin typeface="Times New Roman" panose="02020603050405020304" pitchFamily="18" charset="0"/>
              </a:rPr>
              <a:t>YR</a:t>
            </a:r>
            <a:r>
              <a:rPr lang="en-US" altLang="en-US" b="1">
                <a:latin typeface="Times New Roman" panose="02020603050405020304" pitchFamily="18" charset="0"/>
              </a:rPr>
              <a:t> gamete is 1/2 × 1/2 = 1/4.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We can now predict the probability </a:t>
            </a:r>
            <a:r>
              <a:rPr lang="en-US" altLang="en-US" b="1">
                <a:latin typeface="Times New Roman" panose="02020603050405020304" pitchFamily="18" charset="0"/>
              </a:rPr>
              <a:t>of a particular F</a:t>
            </a:r>
            <a:r>
              <a:rPr lang="en-US" altLang="en-US" b="1" baseline="-25000">
                <a:latin typeface="Times New Roman" panose="02020603050405020304" pitchFamily="18" charset="0"/>
              </a:rPr>
              <a:t>2</a:t>
            </a:r>
            <a:r>
              <a:rPr lang="en-US" altLang="en-US" b="1">
                <a:latin typeface="Times New Roman" panose="02020603050405020304" pitchFamily="18" charset="0"/>
              </a:rPr>
              <a:t> genotype without constructing a 16-part Punnett square.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 b="1">
                <a:latin typeface="Times New Roman" panose="02020603050405020304" pitchFamily="18" charset="0"/>
              </a:rPr>
              <a:t>Problem: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probability that an F</a:t>
            </a:r>
            <a:r>
              <a:rPr lang="en-US" altLang="en-US" baseline="-25000">
                <a:latin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</a:rPr>
              <a:t> plant from heterozygous parents will have a </a:t>
            </a:r>
            <a:r>
              <a:rPr lang="en-US" altLang="en-US" i="1">
                <a:latin typeface="Times New Roman" panose="02020603050405020304" pitchFamily="18" charset="0"/>
              </a:rPr>
              <a:t>YYRR</a:t>
            </a:r>
            <a:r>
              <a:rPr lang="en-US" altLang="en-US">
                <a:latin typeface="Times New Roman" panose="02020603050405020304" pitchFamily="18" charset="0"/>
              </a:rPr>
              <a:t> genotype is 1/16 (1/4 chance for a </a:t>
            </a:r>
            <a:r>
              <a:rPr lang="en-US" altLang="en-US" i="1">
                <a:latin typeface="Times New Roman" panose="02020603050405020304" pitchFamily="18" charset="0"/>
              </a:rPr>
              <a:t>YR</a:t>
            </a:r>
            <a:r>
              <a:rPr lang="en-US" altLang="en-US">
                <a:latin typeface="Times New Roman" panose="02020603050405020304" pitchFamily="18" charset="0"/>
              </a:rPr>
              <a:t> ovum × 1/4 chance for a </a:t>
            </a:r>
            <a:r>
              <a:rPr lang="en-US" altLang="en-US" i="1">
                <a:latin typeface="Times New Roman" panose="02020603050405020304" pitchFamily="18" charset="0"/>
              </a:rPr>
              <a:t>YR</a:t>
            </a:r>
            <a:r>
              <a:rPr lang="en-US" altLang="en-US">
                <a:latin typeface="Times New Roman" panose="02020603050405020304" pitchFamily="18" charset="0"/>
              </a:rPr>
              <a:t> sperm).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Yyrr and Yyrr</a:t>
            </a:r>
          </a:p>
        </p:txBody>
      </p:sp>
    </p:spTree>
    <p:extLst>
      <p:ext uri="{BB962C8B-B14F-4D97-AF65-F5344CB8AC3E}">
        <p14:creationId xmlns:p14="http://schemas.microsoft.com/office/powerpoint/2010/main" val="1882488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E9F7B7DB-8C9A-FF4F-BAA3-77CD39623E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86E74A9-43C9-BB41-AFF9-D90DF564E59A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31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74E3F28C-5D1A-4246-839B-A354FD1F6E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3FA76722-645D-474B-AA1F-2BA5CC58AC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en-US" b="1" u="sng">
                <a:latin typeface="Times New Roman" panose="02020603050405020304" pitchFamily="18" charset="0"/>
              </a:rPr>
              <a:t>Inheritance patterns are often more complex than predicted by simple Mendelian genetics.</a:t>
            </a:r>
            <a:endParaRPr lang="en-US" altLang="en-US" b="1" i="1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In the 20th century, geneticists extended Mendelian principles both to diverse organisms and to patterns of inheritance more complex than Mendel described.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In fact, Mendel had the good fortune to choose a system that was relatively simple genetically.</a:t>
            </a:r>
          </a:p>
          <a:p>
            <a:r>
              <a:rPr lang="en-US" altLang="en-US" b="1">
                <a:latin typeface="Times New Roman" panose="02020603050405020304" pitchFamily="18" charset="0"/>
              </a:rPr>
              <a:t>Each character that Mendel studied is controlled by a single gene.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 b="1">
                <a:latin typeface="Times New Roman" panose="02020603050405020304" pitchFamily="18" charset="0"/>
              </a:rPr>
              <a:t>Each gene has only two alleles, one of which is completely dominant to the other.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heterozygous F</a:t>
            </a:r>
            <a:r>
              <a:rPr lang="en-US" altLang="en-US" baseline="-25000">
                <a:latin typeface="Times New Roman" panose="02020603050405020304" pitchFamily="18" charset="0"/>
              </a:rPr>
              <a:t>1</a:t>
            </a:r>
            <a:r>
              <a:rPr lang="en-US" altLang="en-US">
                <a:latin typeface="Times New Roman" panose="02020603050405020304" pitchFamily="18" charset="0"/>
              </a:rPr>
              <a:t> offspring of Mendel</a:t>
            </a:r>
            <a:r>
              <a:rPr lang="ja-JP" altLang="en-US">
                <a:latin typeface="Times New Roman" panose="02020603050405020304" pitchFamily="18" charset="0"/>
              </a:rPr>
              <a:t>’</a:t>
            </a:r>
            <a:r>
              <a:rPr lang="en-US" altLang="ja-JP">
                <a:latin typeface="Times New Roman" panose="02020603050405020304" pitchFamily="18" charset="0"/>
              </a:rPr>
              <a:t>s crosses always looked like one of the parental varieties because one allele was dominant to the other.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The relationship between genotype and phenotype is rarely so simple.</a:t>
            </a:r>
          </a:p>
          <a:p>
            <a:r>
              <a:rPr lang="en-US" altLang="en-US" b="1" i="1">
                <a:latin typeface="Times New Roman" panose="02020603050405020304" pitchFamily="18" charset="0"/>
              </a:rPr>
              <a:t> </a:t>
            </a:r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2734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14.10_1 Incomplete dominance in snapdragon color (step 1)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81530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14.10_2 Incomplete dominance in snapdragon color (step 2)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23527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14.10_3 Incomplete dominance in snapdragon color (step 3)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6287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14.11 Multiple alleles for the ABO blood groups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92019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C169FBA0-4623-FC44-9D90-AF005EA513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357CE810-A0F3-B244-A75F-CC9D7BD2CDA8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980EF4A2-3561-DD4D-AF70-C589410D93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5C1E9761-F1EB-F44D-9DE4-F08AA9CBC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 New Roman" panose="02020603050405020304" pitchFamily="18" charset="0"/>
              </a:rPr>
              <a:t>Pea plants have </a:t>
            </a:r>
            <a:r>
              <a:rPr lang="en-US" altLang="en-US" b="1">
                <a:latin typeface="Times New Roman" panose="02020603050405020304" pitchFamily="18" charset="0"/>
              </a:rPr>
              <a:t>several advantages for genetic study.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Pea plants are available in many varieties that have distinct heritable features, or </a:t>
            </a:r>
            <a:r>
              <a:rPr lang="en-US" altLang="en-US" b="1">
                <a:latin typeface="Times New Roman" panose="02020603050405020304" pitchFamily="18" charset="0"/>
              </a:rPr>
              <a:t>characters,</a:t>
            </a:r>
            <a:r>
              <a:rPr lang="en-US" altLang="en-US">
                <a:latin typeface="Times New Roman" panose="02020603050405020304" pitchFamily="18" charset="0"/>
              </a:rPr>
              <a:t> with different variant </a:t>
            </a:r>
            <a:r>
              <a:rPr lang="en-US" altLang="en-US" b="1">
                <a:latin typeface="Times New Roman" panose="02020603050405020304" pitchFamily="18" charset="0"/>
              </a:rPr>
              <a:t>traits.</a:t>
            </a:r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     - Peas have a short </a:t>
            </a:r>
            <a:r>
              <a:rPr lang="en-US" altLang="en-US" b="1">
                <a:latin typeface="Times New Roman" panose="02020603050405020304" pitchFamily="18" charset="0"/>
              </a:rPr>
              <a:t>generation time</a:t>
            </a:r>
            <a:r>
              <a:rPr lang="en-US" altLang="en-US">
                <a:latin typeface="Times New Roman" panose="02020603050405020304" pitchFamily="18" charset="0"/>
              </a:rPr>
              <a:t>; each mating produces </a:t>
            </a:r>
            <a:r>
              <a:rPr lang="en-US" altLang="en-US" b="1">
                <a:latin typeface="Times New Roman" panose="02020603050405020304" pitchFamily="18" charset="0"/>
              </a:rPr>
              <a:t>many offspring</a:t>
            </a:r>
            <a:r>
              <a:rPr lang="en-US" altLang="en-US">
                <a:latin typeface="Times New Roman" panose="02020603050405020304" pitchFamily="18" charset="0"/>
              </a:rPr>
              <a:t>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Mendel was able to strictly </a:t>
            </a:r>
            <a:r>
              <a:rPr lang="en-US" altLang="en-US" b="1">
                <a:latin typeface="Times New Roman" panose="02020603050405020304" pitchFamily="18" charset="0"/>
              </a:rPr>
              <a:t>control the matings</a:t>
            </a:r>
            <a:r>
              <a:rPr lang="en-US" altLang="en-US">
                <a:latin typeface="Times New Roman" panose="02020603050405020304" pitchFamily="18" charset="0"/>
              </a:rPr>
              <a:t> of his pea plants.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Each pea plant has male (stamens) and female (carpal) sexual organs.</a:t>
            </a:r>
          </a:p>
          <a:p>
            <a:r>
              <a:rPr lang="en-US" altLang="en-US" b="1">
                <a:latin typeface="Times New Roman" panose="02020603050405020304" pitchFamily="18" charset="0"/>
              </a:rPr>
              <a:t>     - In nature, pea plants typically self-fertilize, fertilizing ova with the sperm nuclei from their own pollen.</a:t>
            </a:r>
          </a:p>
          <a:p>
            <a:r>
              <a:rPr lang="en-US" altLang="en-US" b="1">
                <a:latin typeface="Times New Roman" panose="02020603050405020304" pitchFamily="18" charset="0"/>
              </a:rPr>
              <a:t>     - Mendel could also use pollen from another plant for cross-pollination.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Mendel tracked only those characters that varied in an </a:t>
            </a:r>
            <a:r>
              <a:rPr lang="ja-JP" altLang="en-US">
                <a:latin typeface="Times New Roman" panose="02020603050405020304" pitchFamily="18" charset="0"/>
              </a:rPr>
              <a:t>“</a:t>
            </a:r>
            <a:r>
              <a:rPr lang="en-US" altLang="ja-JP" b="1">
                <a:latin typeface="Times New Roman" panose="02020603050405020304" pitchFamily="18" charset="0"/>
              </a:rPr>
              <a:t>either-or</a:t>
            </a:r>
            <a:r>
              <a:rPr lang="ja-JP" altLang="en-US" b="1">
                <a:latin typeface="Times New Roman" panose="02020603050405020304" pitchFamily="18" charset="0"/>
              </a:rPr>
              <a:t>”</a:t>
            </a:r>
            <a:r>
              <a:rPr lang="en-US" altLang="ja-JP" b="1">
                <a:latin typeface="Times New Roman" panose="02020603050405020304" pitchFamily="18" charset="0"/>
              </a:rPr>
              <a:t> manner, rather than a </a:t>
            </a:r>
            <a:r>
              <a:rPr lang="ja-JP" altLang="en-US" b="1">
                <a:latin typeface="Times New Roman" panose="02020603050405020304" pitchFamily="18" charset="0"/>
              </a:rPr>
              <a:t>“</a:t>
            </a:r>
            <a:r>
              <a:rPr lang="en-US" altLang="ja-JP" b="1">
                <a:latin typeface="Times New Roman" panose="02020603050405020304" pitchFamily="18" charset="0"/>
              </a:rPr>
              <a:t>more-or-less</a:t>
            </a:r>
            <a:r>
              <a:rPr lang="ja-JP" altLang="en-US" b="1">
                <a:latin typeface="Times New Roman" panose="02020603050405020304" pitchFamily="18" charset="0"/>
              </a:rPr>
              <a:t>”</a:t>
            </a:r>
            <a:r>
              <a:rPr lang="en-US" altLang="ja-JP" b="1">
                <a:latin typeface="Times New Roman" panose="02020603050405020304" pitchFamily="18" charset="0"/>
              </a:rPr>
              <a:t> manner</a:t>
            </a:r>
            <a:r>
              <a:rPr lang="en-US" altLang="ja-JP">
                <a:latin typeface="Times New Roman" panose="02020603050405020304" pitchFamily="18" charset="0"/>
              </a:rPr>
              <a:t>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For example, he worked with flowers that were </a:t>
            </a:r>
            <a:r>
              <a:rPr lang="en-US" altLang="en-US" b="1">
                <a:latin typeface="Times New Roman" panose="02020603050405020304" pitchFamily="18" charset="0"/>
              </a:rPr>
              <a:t>either purple or white</a:t>
            </a:r>
            <a:r>
              <a:rPr lang="en-US" altLang="en-US">
                <a:latin typeface="Times New Roman" panose="02020603050405020304" pitchFamily="18" charset="0"/>
              </a:rPr>
              <a:t>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He avoided traits such as seed weight, which varied on a continuum.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Mendel started his experiments with varieties that were </a:t>
            </a:r>
            <a:r>
              <a:rPr lang="en-US" altLang="en-US" b="1">
                <a:latin typeface="Times New Roman" panose="02020603050405020304" pitchFamily="18" charset="0"/>
              </a:rPr>
              <a:t>true-breeding.</a:t>
            </a:r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When true-breeding plants self-pollinate, all their offspring have the same traits as their parents.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In a typical breeding experiment, 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1. Mendel would cross-pollinate </a:t>
            </a:r>
            <a:r>
              <a:rPr lang="en-US" altLang="en-US" b="1">
                <a:latin typeface="Times New Roman" panose="02020603050405020304" pitchFamily="18" charset="0"/>
              </a:rPr>
              <a:t>(hybridize)</a:t>
            </a:r>
            <a:r>
              <a:rPr lang="en-US" altLang="en-US">
                <a:latin typeface="Times New Roman" panose="02020603050405020304" pitchFamily="18" charset="0"/>
              </a:rPr>
              <a:t> two contrasting, true-breeding pea varieties.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   The true-breeding parents are the </a:t>
            </a:r>
            <a:r>
              <a:rPr lang="en-US" altLang="en-US" b="1">
                <a:latin typeface="Times New Roman" panose="02020603050405020304" pitchFamily="18" charset="0"/>
              </a:rPr>
              <a:t>P (parental) generation,</a:t>
            </a:r>
            <a:r>
              <a:rPr lang="en-US" altLang="en-US">
                <a:latin typeface="Times New Roman" panose="02020603050405020304" pitchFamily="18" charset="0"/>
              </a:rPr>
              <a:t> and their hybrid offspring are the </a:t>
            </a:r>
            <a:r>
              <a:rPr lang="en-US" altLang="en-US" b="1">
                <a:latin typeface="Times New Roman" panose="02020603050405020304" pitchFamily="18" charset="0"/>
              </a:rPr>
              <a:t>F</a:t>
            </a:r>
            <a:r>
              <a:rPr lang="en-US" altLang="en-US" b="1" baseline="-25000">
                <a:latin typeface="Times New Roman" panose="02020603050405020304" pitchFamily="18" charset="0"/>
              </a:rPr>
              <a:t>1</a:t>
            </a:r>
            <a:r>
              <a:rPr lang="en-US" altLang="en-US" b="1">
                <a:latin typeface="Times New Roman" panose="02020603050405020304" pitchFamily="18" charset="0"/>
              </a:rPr>
              <a:t> (first filial) generation.</a:t>
            </a:r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    2. Mendel would then allow the F</a:t>
            </a:r>
            <a:r>
              <a:rPr lang="en-US" altLang="en-US" baseline="-25000">
                <a:latin typeface="Times New Roman" panose="02020603050405020304" pitchFamily="18" charset="0"/>
              </a:rPr>
              <a:t>1</a:t>
            </a:r>
            <a:r>
              <a:rPr lang="en-US" altLang="en-US">
                <a:latin typeface="Times New Roman" panose="02020603050405020304" pitchFamily="18" charset="0"/>
              </a:rPr>
              <a:t> hybrids to self-pollinate to produce an </a:t>
            </a:r>
            <a:r>
              <a:rPr lang="en-US" altLang="en-US" b="1">
                <a:latin typeface="Times New Roman" panose="02020603050405020304" pitchFamily="18" charset="0"/>
              </a:rPr>
              <a:t>F</a:t>
            </a:r>
            <a:r>
              <a:rPr lang="en-US" altLang="en-US" b="1" baseline="-25000">
                <a:latin typeface="Times New Roman" panose="02020603050405020304" pitchFamily="18" charset="0"/>
              </a:rPr>
              <a:t>2</a:t>
            </a:r>
            <a:r>
              <a:rPr lang="en-US" altLang="en-US" b="1">
                <a:latin typeface="Times New Roman" panose="02020603050405020304" pitchFamily="18" charset="0"/>
              </a:rPr>
              <a:t> (second filial) generation.</a:t>
            </a:r>
            <a:endParaRPr lang="en-US" altLang="en-US">
              <a:latin typeface="Times New Roman" panose="02020603050405020304" pitchFamily="18" charset="0"/>
            </a:endParaRP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It was mainly Mendel</a:t>
            </a:r>
            <a:r>
              <a:rPr lang="ja-JP" altLang="en-US">
                <a:latin typeface="Times New Roman" panose="02020603050405020304" pitchFamily="18" charset="0"/>
              </a:rPr>
              <a:t>’</a:t>
            </a:r>
            <a:r>
              <a:rPr lang="en-US" altLang="ja-JP">
                <a:latin typeface="Times New Roman" panose="02020603050405020304" pitchFamily="18" charset="0"/>
              </a:rPr>
              <a:t>s </a:t>
            </a:r>
            <a:r>
              <a:rPr lang="en-US" altLang="ja-JP" b="1">
                <a:latin typeface="Times New Roman" panose="02020603050405020304" pitchFamily="18" charset="0"/>
              </a:rPr>
              <a:t>quantitative analysis of F</a:t>
            </a:r>
            <a:r>
              <a:rPr lang="en-US" altLang="ja-JP" b="1" baseline="-25000">
                <a:latin typeface="Times New Roman" panose="02020603050405020304" pitchFamily="18" charset="0"/>
              </a:rPr>
              <a:t>2</a:t>
            </a:r>
            <a:r>
              <a:rPr lang="en-US" altLang="ja-JP" b="1">
                <a:latin typeface="Times New Roman" panose="02020603050405020304" pitchFamily="18" charset="0"/>
              </a:rPr>
              <a:t> plants that revealed two fundamental principles of heredity: the law of segregation and the law of independent assortment.</a:t>
            </a:r>
          </a:p>
          <a:p>
            <a:r>
              <a:rPr lang="en-US" altLang="en-US" b="1">
                <a:latin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141985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CAF2E1C0-4ED6-F64B-AA29-C3253DBEA8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6DC35A4-AE3A-F849-B613-6121B9B34F39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38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CA92C218-65DE-1949-A5AE-41031D423F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A9A904CD-BF0C-0C46-BFDB-4671A0551B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</a:rPr>
              <a:t>Pleiotropy</a:t>
            </a:r>
            <a:endParaRPr lang="en-US" altLang="en-US" dirty="0">
              <a:latin typeface="Times New Roman" panose="02020603050405020304" pitchFamily="18" charset="0"/>
            </a:endParaRPr>
          </a:p>
          <a:p>
            <a:r>
              <a:rPr lang="en-US" altLang="en-US" dirty="0">
                <a:latin typeface="Times New Roman" panose="02020603050405020304" pitchFamily="18" charset="0"/>
              </a:rPr>
              <a:t>The genes that we have covered so far affect only one phenotypic character.</a:t>
            </a:r>
          </a:p>
          <a:p>
            <a:r>
              <a:rPr lang="en-US" altLang="en-US" dirty="0">
                <a:latin typeface="Times New Roman" panose="02020603050405020304" pitchFamily="18" charset="0"/>
              </a:rPr>
              <a:t>Most genes are </a:t>
            </a:r>
            <a:r>
              <a:rPr lang="en-US" altLang="en-US" b="1" dirty="0">
                <a:latin typeface="Times New Roman" panose="02020603050405020304" pitchFamily="18" charset="0"/>
              </a:rPr>
              <a:t>pleiotropic,</a:t>
            </a:r>
            <a:r>
              <a:rPr lang="en-US" altLang="en-US" dirty="0">
                <a:latin typeface="Times New Roman" panose="02020603050405020304" pitchFamily="18" charset="0"/>
              </a:rPr>
              <a:t> affecting more than one phenotypic character.</a:t>
            </a:r>
          </a:p>
          <a:p>
            <a:endParaRPr lang="en-US" altLang="en-US" dirty="0">
              <a:latin typeface="Times New Roman" panose="02020603050405020304" pitchFamily="18" charset="0"/>
            </a:endParaRPr>
          </a:p>
          <a:p>
            <a:r>
              <a:rPr lang="en-US" altLang="en-US" dirty="0">
                <a:latin typeface="Times New Roman" panose="02020603050405020304" pitchFamily="18" charset="0"/>
              </a:rPr>
              <a:t>For example, </a:t>
            </a:r>
            <a:r>
              <a:rPr lang="en-US" altLang="en-US" b="1" dirty="0">
                <a:latin typeface="Times New Roman" panose="02020603050405020304" pitchFamily="18" charset="0"/>
              </a:rPr>
              <a:t>the wide-ranging symptoms of sickle-cell disease are due to a single gene.</a:t>
            </a:r>
          </a:p>
          <a:p>
            <a:r>
              <a:rPr lang="en-US" altLang="en-US" dirty="0">
                <a:latin typeface="Times New Roman" panose="02020603050405020304" pitchFamily="18" charset="0"/>
              </a:rPr>
              <a:t>Considering the intricate molecular and cellular interactions responsible for an organism</a:t>
            </a:r>
            <a:r>
              <a:rPr lang="ja-JP" altLang="en-US">
                <a:latin typeface="Times New Roman" panose="02020603050405020304" pitchFamily="18" charset="0"/>
              </a:rPr>
              <a:t>’</a:t>
            </a:r>
            <a:r>
              <a:rPr lang="en-US" altLang="ja-JP" dirty="0">
                <a:latin typeface="Times New Roman" panose="02020603050405020304" pitchFamily="18" charset="0"/>
              </a:rPr>
              <a:t>s development, it is not surprising that a gene can affect a number of characteristics.</a:t>
            </a:r>
            <a:endParaRPr lang="en-US" alt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296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04FD1808-843D-3F45-A999-D18799B5F6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FA646116-9C1A-5142-94B5-515797912173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39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423C2377-2D9D-0942-80F5-A5A82AFAA1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2DA4E222-9135-444C-8DB2-B45D7A3C68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en-US" b="1" u="sng" dirty="0">
                <a:latin typeface="Times New Roman" panose="02020603050405020304" pitchFamily="18" charset="0"/>
              </a:rPr>
              <a:t>Many human traits follow Mendelian patterns of inheritance.</a:t>
            </a:r>
            <a:endParaRPr lang="en-US" altLang="en-US" b="1" dirty="0">
              <a:latin typeface="Times New Roman" panose="02020603050405020304" pitchFamily="18" charset="0"/>
            </a:endParaRPr>
          </a:p>
          <a:p>
            <a:r>
              <a:rPr lang="en-US" altLang="en-US" dirty="0">
                <a:latin typeface="Times New Roman" panose="02020603050405020304" pitchFamily="18" charset="0"/>
              </a:rPr>
              <a:t>Whereas peas are convenient subjects for genetic research, humans are not.</a:t>
            </a:r>
          </a:p>
          <a:p>
            <a:r>
              <a:rPr lang="en-US" altLang="en-US" dirty="0">
                <a:latin typeface="Times New Roman" panose="02020603050405020304" pitchFamily="18" charset="0"/>
              </a:rPr>
              <a:t>The human generation time is too long, their fecundity is too low, and breeding experiments are unacceptable.</a:t>
            </a:r>
          </a:p>
          <a:p>
            <a:r>
              <a:rPr lang="en-US" altLang="en-US" dirty="0">
                <a:latin typeface="Times New Roman" panose="02020603050405020304" pitchFamily="18" charset="0"/>
              </a:rPr>
              <a:t>Yet, humans are subject to the same rules governing inheritance as other organisms.</a:t>
            </a:r>
          </a:p>
          <a:p>
            <a:endParaRPr lang="en-US" altLang="en-US" dirty="0">
              <a:latin typeface="Times New Roman" panose="02020603050405020304" pitchFamily="18" charset="0"/>
            </a:endParaRPr>
          </a:p>
          <a:p>
            <a:r>
              <a:rPr lang="en-US" altLang="en-US" dirty="0">
                <a:latin typeface="Times New Roman" panose="02020603050405020304" pitchFamily="18" charset="0"/>
              </a:rPr>
              <a:t>New techniques in molecular biology have led to many breakthrough discoveries in the study of human genetics.</a:t>
            </a:r>
          </a:p>
          <a:p>
            <a:r>
              <a:rPr lang="en-US" altLang="en-US" dirty="0">
                <a:latin typeface="Times New Roman" panose="02020603050405020304" pitchFamily="18" charset="0"/>
              </a:rPr>
              <a:t>In </a:t>
            </a:r>
            <a:r>
              <a:rPr lang="en-US" altLang="en-US" b="1" dirty="0">
                <a:latin typeface="Times New Roman" panose="02020603050405020304" pitchFamily="18" charset="0"/>
              </a:rPr>
              <a:t>pedigree </a:t>
            </a:r>
            <a:r>
              <a:rPr lang="en-US" altLang="en-US" dirty="0">
                <a:latin typeface="Times New Roman" panose="02020603050405020304" pitchFamily="18" charset="0"/>
              </a:rPr>
              <a:t>analysis,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</a:rPr>
              <a:t>rather than manipulate mating patterns of people, geneticists analyze the results of </a:t>
            </a:r>
            <a:r>
              <a:rPr lang="en-US" altLang="en-US" dirty="0" err="1">
                <a:latin typeface="Times New Roman" panose="02020603050405020304" pitchFamily="18" charset="0"/>
              </a:rPr>
              <a:t>matings</a:t>
            </a:r>
            <a:r>
              <a:rPr lang="en-US" altLang="en-US" dirty="0">
                <a:latin typeface="Times New Roman" panose="02020603050405020304" pitchFamily="18" charset="0"/>
              </a:rPr>
              <a:t> that have already occurred.</a:t>
            </a:r>
          </a:p>
          <a:p>
            <a:r>
              <a:rPr lang="en-US" altLang="en-US" dirty="0">
                <a:latin typeface="Times New Roman" panose="02020603050405020304" pitchFamily="18" charset="0"/>
              </a:rPr>
              <a:t>Information about the presence or absence of a particular phenotypic trait is collected from as many individuals in a family as possible, across generations.</a:t>
            </a:r>
          </a:p>
          <a:p>
            <a:r>
              <a:rPr lang="en-US" altLang="en-US" dirty="0">
                <a:latin typeface="Times New Roman" panose="02020603050405020304" pitchFamily="18" charset="0"/>
              </a:rPr>
              <a:t>The distribution of these characters is then mapped on the family tree.</a:t>
            </a:r>
          </a:p>
          <a:p>
            <a:endParaRPr lang="en-US" altLang="en-US" dirty="0">
              <a:latin typeface="Times New Roman" panose="02020603050405020304" pitchFamily="18" charset="0"/>
            </a:endParaRPr>
          </a:p>
          <a:p>
            <a:r>
              <a:rPr lang="en-US" altLang="en-US" dirty="0">
                <a:latin typeface="Times New Roman" panose="02020603050405020304" pitchFamily="18" charset="0"/>
              </a:rPr>
              <a:t>For example, the occurrence of a widow</a:t>
            </a:r>
            <a:r>
              <a:rPr lang="ja-JP" altLang="en-US">
                <a:latin typeface="Times New Roman" panose="02020603050405020304" pitchFamily="18" charset="0"/>
              </a:rPr>
              <a:t>’</a:t>
            </a:r>
            <a:r>
              <a:rPr lang="en-US" altLang="ja-JP" dirty="0">
                <a:latin typeface="Times New Roman" panose="02020603050405020304" pitchFamily="18" charset="0"/>
              </a:rPr>
              <a:t>s peak (</a:t>
            </a:r>
            <a:r>
              <a:rPr lang="en-US" altLang="ja-JP" i="1" dirty="0">
                <a:latin typeface="Times New Roman" panose="02020603050405020304" pitchFamily="18" charset="0"/>
              </a:rPr>
              <a:t>W</a:t>
            </a:r>
            <a:r>
              <a:rPr lang="en-US" altLang="ja-JP" dirty="0">
                <a:latin typeface="Times New Roman" panose="02020603050405020304" pitchFamily="18" charset="0"/>
              </a:rPr>
              <a:t>) is dominant to a straight hairline (</a:t>
            </a:r>
            <a:r>
              <a:rPr lang="en-US" altLang="ja-JP" i="1" dirty="0">
                <a:latin typeface="Times New Roman" panose="02020603050405020304" pitchFamily="18" charset="0"/>
              </a:rPr>
              <a:t>w</a:t>
            </a:r>
            <a:r>
              <a:rPr lang="en-US" altLang="ja-JP" dirty="0">
                <a:latin typeface="Times New Roman" panose="02020603050405020304" pitchFamily="18" charset="0"/>
              </a:rPr>
              <a:t>).</a:t>
            </a:r>
          </a:p>
          <a:p>
            <a:r>
              <a:rPr lang="en-US" altLang="en-US" dirty="0">
                <a:latin typeface="Times New Roman" panose="02020603050405020304" pitchFamily="18" charset="0"/>
              </a:rPr>
              <a:t>Phenotypes of family members and knowledge of dominance/</a:t>
            </a:r>
            <a:r>
              <a:rPr lang="en-US" altLang="en-US" dirty="0" err="1">
                <a:latin typeface="Times New Roman" panose="02020603050405020304" pitchFamily="18" charset="0"/>
              </a:rPr>
              <a:t>recessiveness</a:t>
            </a:r>
            <a:r>
              <a:rPr lang="en-US" altLang="en-US" dirty="0">
                <a:latin typeface="Times New Roman" panose="02020603050405020304" pitchFamily="18" charset="0"/>
              </a:rPr>
              <a:t> relationships between alleles allow researchers to predict the genotypes of members of this family.</a:t>
            </a:r>
          </a:p>
          <a:p>
            <a:endParaRPr lang="en-US" altLang="en-US" dirty="0">
              <a:latin typeface="Times New Roman" panose="02020603050405020304" pitchFamily="18" charset="0"/>
            </a:endParaRPr>
          </a:p>
          <a:p>
            <a:r>
              <a:rPr lang="en-US" altLang="en-US" dirty="0">
                <a:latin typeface="Times New Roman" panose="02020603050405020304" pitchFamily="18" charset="0"/>
              </a:rPr>
              <a:t>For example, if an individual in the third generation lacks a widow</a:t>
            </a:r>
            <a:r>
              <a:rPr lang="ja-JP" altLang="en-US">
                <a:latin typeface="Times New Roman" panose="02020603050405020304" pitchFamily="18" charset="0"/>
              </a:rPr>
              <a:t>’</a:t>
            </a:r>
            <a:r>
              <a:rPr lang="en-US" altLang="ja-JP" dirty="0">
                <a:latin typeface="Times New Roman" panose="02020603050405020304" pitchFamily="18" charset="0"/>
              </a:rPr>
              <a:t>s peak but both her parents have widow</a:t>
            </a:r>
            <a:r>
              <a:rPr lang="ja-JP" altLang="en-US">
                <a:latin typeface="Times New Roman" panose="02020603050405020304" pitchFamily="18" charset="0"/>
              </a:rPr>
              <a:t>’</a:t>
            </a:r>
            <a:r>
              <a:rPr lang="en-US" altLang="ja-JP" dirty="0">
                <a:latin typeface="Times New Roman" panose="02020603050405020304" pitchFamily="18" charset="0"/>
              </a:rPr>
              <a:t>s peaks, then her parents must be heterozygous for that gene.</a:t>
            </a:r>
          </a:p>
          <a:p>
            <a:r>
              <a:rPr lang="en-US" altLang="en-US" dirty="0">
                <a:latin typeface="Times New Roman" panose="02020603050405020304" pitchFamily="18" charset="0"/>
              </a:rPr>
              <a:t>If some siblings in the second generation lack a widow</a:t>
            </a:r>
            <a:r>
              <a:rPr lang="ja-JP" altLang="en-US">
                <a:latin typeface="Times New Roman" panose="02020603050405020304" pitchFamily="18" charset="0"/>
              </a:rPr>
              <a:t>’</a:t>
            </a:r>
            <a:r>
              <a:rPr lang="en-US" altLang="ja-JP" dirty="0">
                <a:latin typeface="Times New Roman" panose="02020603050405020304" pitchFamily="18" charset="0"/>
              </a:rPr>
              <a:t>s peak and one of the grandparents (first generation) also lacks one, then we know the other grandparent must be heterozygous, and we can determine the genotype of many other individuals.</a:t>
            </a:r>
            <a:endParaRPr lang="en-US" alt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3458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14.15 Pedigree analysis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74320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14.16 Albinism: a recessive trait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04047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:a16="http://schemas.microsoft.com/office/drawing/2014/main" id="{A672C535-BF13-484A-A1F0-17A07DE7EB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853D5E52-466B-1046-BF3D-72D8AAE75111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43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1923F988-F914-8B4D-8829-6C1C1821B9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946B401A-0F8E-094F-A0E3-E81543E344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en-US" b="1" i="1">
                <a:latin typeface="Times New Roman" panose="02020603050405020304" pitchFamily="18" charset="0"/>
              </a:rPr>
              <a:t> </a:t>
            </a:r>
            <a:r>
              <a:rPr lang="en-US" altLang="en-US" b="1">
                <a:latin typeface="Times New Roman" panose="02020603050405020304" pitchFamily="18" charset="0"/>
              </a:rPr>
              <a:t>Cystic Fibrosis</a:t>
            </a:r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 b="1">
                <a:latin typeface="Times New Roman" panose="02020603050405020304" pitchFamily="18" charset="0"/>
              </a:rPr>
              <a:t>Cystic fibrosis</a:t>
            </a:r>
            <a:r>
              <a:rPr lang="en-US" altLang="en-US">
                <a:latin typeface="Times New Roman" panose="02020603050405020304" pitchFamily="18" charset="0"/>
              </a:rPr>
              <a:t> strikes one of every 2,500 whites of European descent.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One in 25 people (4%) of European descent is a carrier for this condition.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normal allele at this gene codes for a membrane protein that transports chloride between cells and extracellular fluid.</a:t>
            </a:r>
          </a:p>
          <a:p>
            <a:r>
              <a:rPr lang="en-US" altLang="en-US" b="1">
                <a:latin typeface="Times New Roman" panose="02020603050405020304" pitchFamily="18" charset="0"/>
              </a:rPr>
              <a:t>If these channels are defective or absent, abnormally high extracellular levels of chloride accumulate.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Then the mucous coats of certain cells become thicker and stickier than normal.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This mucous buildup in the pancreas, lungs, digestive tract, and elsewhere causes poor absorption of nutrients, chronic bronchitis, and bacterial infections.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extracellular chloride also contributes to infection by disabling a natural antibiotic made by some body cells.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Without treatment, affected children die before age 5, but with treatment, they can live past their late 20s or even 30s.</a:t>
            </a:r>
          </a:p>
          <a:p>
            <a:r>
              <a:rPr lang="en-US" altLang="en-US" b="1" i="1">
                <a:latin typeface="Times New Roman" panose="02020603050405020304" pitchFamily="18" charset="0"/>
              </a:rPr>
              <a:t> 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most common inherited disease among people of African descent is </a:t>
            </a:r>
            <a:r>
              <a:rPr lang="en-US" altLang="en-US" b="1">
                <a:latin typeface="Times New Roman" panose="02020603050405020304" pitchFamily="18" charset="0"/>
              </a:rPr>
              <a:t>sickle-cell</a:t>
            </a:r>
            <a:r>
              <a:rPr lang="en-US" altLang="en-US">
                <a:latin typeface="Times New Roman" panose="02020603050405020304" pitchFamily="18" charset="0"/>
              </a:rPr>
              <a:t> </a:t>
            </a:r>
            <a:r>
              <a:rPr lang="en-US" altLang="en-US" b="1">
                <a:latin typeface="Times New Roman" panose="02020603050405020304" pitchFamily="18" charset="0"/>
              </a:rPr>
              <a:t>disease,</a:t>
            </a:r>
            <a:r>
              <a:rPr lang="en-US" altLang="en-US">
                <a:latin typeface="Times New Roman" panose="02020603050405020304" pitchFamily="18" charset="0"/>
              </a:rPr>
              <a:t> which affects one of 400 African-Americans.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Sickle-cell disease is caused by the substitution of a single amino acid in hemoglobin.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When oxygen levels in the blood of an affected individual are low, sickle-cell hemoglobin aggregates into long rods that deform red blood cells into a sickle shape.</a:t>
            </a:r>
          </a:p>
          <a:p>
            <a:r>
              <a:rPr lang="en-US" altLang="en-US" b="1">
                <a:latin typeface="Times New Roman" panose="02020603050405020304" pitchFamily="18" charset="0"/>
              </a:rPr>
              <a:t>This sickling creates a cascade of symptoms, demonstrating the pleiotropic effects of this allele, as sickled cells clump and clog capillaries throughout the body.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At the organismal level, the nonsickle allele is incompletely dominant to the sickle-cell allele.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Carriers are said to have </a:t>
            </a:r>
            <a:r>
              <a:rPr lang="en-US" altLang="en-US" i="1">
                <a:latin typeface="Times New Roman" panose="02020603050405020304" pitchFamily="18" charset="0"/>
              </a:rPr>
              <a:t>sickle-cell trait.</a:t>
            </a:r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These individuals are usually healthy, although some may suffer symptoms of sickle-cell disease under blood-oxygen stress.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At the molecular level, the two alleles are codominant because both normal and abnormal (sickle-cell) hemoglobin molecules are synthesized.</a:t>
            </a:r>
          </a:p>
          <a:p>
            <a:endParaRPr lang="en-US" altLang="en-US" b="1">
              <a:latin typeface="Times New Roman" panose="02020603050405020304" pitchFamily="18" charset="0"/>
            </a:endParaRPr>
          </a:p>
          <a:p>
            <a:r>
              <a:rPr lang="en-US" altLang="en-US" b="1">
                <a:latin typeface="Times New Roman" panose="02020603050405020304" pitchFamily="18" charset="0"/>
              </a:rPr>
              <a:t>About one in ten African-Americans has sickle-cell trait.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The </a:t>
            </a:r>
            <a:r>
              <a:rPr lang="en-US" altLang="en-US" b="1">
                <a:latin typeface="Times New Roman" panose="02020603050405020304" pitchFamily="18" charset="0"/>
              </a:rPr>
              <a:t>high frequency of heterozygotes is unusual for an allele with severe detrimental effects in homozygotes.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Individuals with one sickle-cell allele have </a:t>
            </a:r>
            <a:r>
              <a:rPr lang="en-US" altLang="en-US" b="1">
                <a:latin typeface="Times New Roman" panose="02020603050405020304" pitchFamily="18" charset="0"/>
              </a:rPr>
              <a:t>increased resistance to the malaria parasite</a:t>
            </a:r>
            <a:r>
              <a:rPr lang="en-US" altLang="en-US">
                <a:latin typeface="Times New Roman" panose="02020603050405020304" pitchFamily="18" charset="0"/>
              </a:rPr>
              <a:t>, which spends part of its life cycle in red blood cells.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In tropical Africa, where malaria is common, the sickle-cell allele is both a boon and a bane.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Homozygous normal individuals die of malaria and homozygous recessive individuals die of sickle-cell disease, while carriers are relatively free of both.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relatively high frequency of sickle-cell trait in African-Americans is a vestige of their African roots.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9983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:a16="http://schemas.microsoft.com/office/drawing/2014/main" id="{9DBCCC87-0B09-DB4D-B967-049E569A48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CE0000B-7D0D-BB40-9A8D-C901A56122C2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44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id="{B48CDFBA-4F6C-A64E-B989-A253E4F2C8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id="{C13BF410-923D-E34D-95BD-991FB8E79B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en-US" b="1" i="1">
                <a:latin typeface="Times New Roman" panose="02020603050405020304" pitchFamily="18" charset="0"/>
              </a:rPr>
              <a:t>Dominantly Inherited Disorders</a:t>
            </a:r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Although most harmful alleles are recessive, a number of human disorders are due to dominant alleles.</a:t>
            </a:r>
          </a:p>
          <a:p>
            <a:r>
              <a:rPr lang="en-US" altLang="en-US" b="1" i="1">
                <a:latin typeface="Times New Roman" panose="02020603050405020304" pitchFamily="18" charset="0"/>
              </a:rPr>
              <a:t> </a:t>
            </a:r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 b="1">
                <a:latin typeface="Times New Roman" panose="02020603050405020304" pitchFamily="18" charset="0"/>
              </a:rPr>
              <a:t>Achondroplasia</a:t>
            </a:r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 i="1">
                <a:latin typeface="Times New Roman" panose="02020603050405020304" pitchFamily="18" charset="0"/>
              </a:rPr>
              <a:t>Achondroplasia,</a:t>
            </a:r>
            <a:r>
              <a:rPr lang="en-US" altLang="en-US">
                <a:latin typeface="Times New Roman" panose="02020603050405020304" pitchFamily="18" charset="0"/>
              </a:rPr>
              <a:t> a form of dwarfism, has a prevalence of one case in 25,000 people.</a:t>
            </a:r>
          </a:p>
          <a:p>
            <a:r>
              <a:rPr lang="en-US" altLang="en-US" b="1">
                <a:latin typeface="Times New Roman" panose="02020603050405020304" pitchFamily="18" charset="0"/>
              </a:rPr>
              <a:t>Heterozygous individuals have the dwarf phenotype.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99.99% of the population who are not achondroplastic dwarfs are homozygous recessive for this trait.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Achondroplasia is another example of a trait for </a:t>
            </a:r>
            <a:r>
              <a:rPr lang="en-US" altLang="en-US" b="1">
                <a:latin typeface="Times New Roman" panose="02020603050405020304" pitchFamily="18" charset="0"/>
              </a:rPr>
              <a:t>which the recessive allele is far more prevalent than the dominant allele.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Lethal dominant alleles are much less common than lethal recessive alleles.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If a lethal dominant allele kills an offspring before he or she can mature and reproduce, the allele will not be passed on to future generations.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In contrast, </a:t>
            </a:r>
            <a:r>
              <a:rPr lang="en-US" altLang="en-US" b="1">
                <a:latin typeface="Times New Roman" panose="02020603050405020304" pitchFamily="18" charset="0"/>
              </a:rPr>
              <a:t>a lethal recessive allele can be passed on by heterozygous carriers who have normal phenotypes.</a:t>
            </a:r>
          </a:p>
        </p:txBody>
      </p:sp>
    </p:spTree>
    <p:extLst>
      <p:ext uri="{BB962C8B-B14F-4D97-AF65-F5344CB8AC3E}">
        <p14:creationId xmlns:p14="http://schemas.microsoft.com/office/powerpoint/2010/main" val="4178600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C181F681-62F3-9B44-9B50-0165DC43B9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867DBC4-8D84-654B-9E81-0DCFCAE90A04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0AE0C7B9-745B-454B-B91A-5DF444555A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889999A5-5C97-1A43-B767-BA0514C12F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en-US" b="1" i="1">
                <a:latin typeface="Times New Roman" panose="02020603050405020304" pitchFamily="18" charset="0"/>
              </a:rPr>
              <a:t>The Law of Segregation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If the blending hypothesis were correct, the F</a:t>
            </a:r>
            <a:r>
              <a:rPr lang="en-US" altLang="en-US" baseline="-25000">
                <a:latin typeface="Times New Roman" panose="02020603050405020304" pitchFamily="18" charset="0"/>
              </a:rPr>
              <a:t>1</a:t>
            </a:r>
            <a:r>
              <a:rPr lang="en-US" altLang="en-US">
                <a:latin typeface="Times New Roman" panose="02020603050405020304" pitchFamily="18" charset="0"/>
              </a:rPr>
              <a:t> hybrids from a cross between purple-flowered and white-flowered pea plants would have pale purple flowers.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Instead, </a:t>
            </a:r>
            <a:r>
              <a:rPr lang="en-US" altLang="en-US" b="1">
                <a:latin typeface="Times New Roman" panose="02020603050405020304" pitchFamily="18" charset="0"/>
              </a:rPr>
              <a:t>the F</a:t>
            </a:r>
            <a:r>
              <a:rPr lang="en-US" altLang="en-US" b="1" baseline="-25000">
                <a:latin typeface="Times New Roman" panose="02020603050405020304" pitchFamily="18" charset="0"/>
              </a:rPr>
              <a:t>1</a:t>
            </a:r>
            <a:r>
              <a:rPr lang="en-US" altLang="en-US" b="1">
                <a:latin typeface="Times New Roman" panose="02020603050405020304" pitchFamily="18" charset="0"/>
              </a:rPr>
              <a:t> hybrids all have purple flowers, just as purple as their purple-flowered parents.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When Mendel allowed the F</a:t>
            </a:r>
            <a:r>
              <a:rPr lang="en-US" altLang="en-US" baseline="-25000">
                <a:latin typeface="Times New Roman" panose="02020603050405020304" pitchFamily="18" charset="0"/>
              </a:rPr>
              <a:t>1</a:t>
            </a:r>
            <a:r>
              <a:rPr lang="en-US" altLang="en-US">
                <a:latin typeface="Times New Roman" panose="02020603050405020304" pitchFamily="18" charset="0"/>
              </a:rPr>
              <a:t> plants to self-fertilize, the F</a:t>
            </a:r>
            <a:r>
              <a:rPr lang="en-US" altLang="en-US" baseline="-25000">
                <a:latin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</a:rPr>
              <a:t> generation included both purple-flowered and white-flowered plants.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The white trait, absent in the F</a:t>
            </a:r>
            <a:r>
              <a:rPr lang="en-US" altLang="en-US" baseline="-25000">
                <a:latin typeface="Times New Roman" panose="02020603050405020304" pitchFamily="18" charset="0"/>
              </a:rPr>
              <a:t>1</a:t>
            </a:r>
            <a:r>
              <a:rPr lang="en-US" altLang="en-US">
                <a:latin typeface="Times New Roman" panose="02020603050405020304" pitchFamily="18" charset="0"/>
              </a:rPr>
              <a:t> generation, reappeared in the F</a:t>
            </a:r>
            <a:r>
              <a:rPr lang="en-US" altLang="en-US" baseline="-25000">
                <a:latin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</a:rPr>
              <a:t>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Mendel used </a:t>
            </a:r>
            <a:r>
              <a:rPr lang="en-US" altLang="en-US" b="1">
                <a:latin typeface="Times New Roman" panose="02020603050405020304" pitchFamily="18" charset="0"/>
              </a:rPr>
              <a:t>very large sample sizes and kept accurate records of his results.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Mendel recorded 705 purple-flowered F</a:t>
            </a:r>
            <a:r>
              <a:rPr lang="en-US" altLang="en-US" baseline="-25000">
                <a:latin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</a:rPr>
              <a:t> plants and 224 white-flowered F</a:t>
            </a:r>
            <a:r>
              <a:rPr lang="en-US" altLang="en-US" baseline="-25000">
                <a:latin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</a:rPr>
              <a:t> plants.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This cross produced a ratio of three purple flowers to one white flower in the F</a:t>
            </a:r>
            <a:r>
              <a:rPr lang="en-US" altLang="en-US" baseline="-25000">
                <a:latin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</a:rPr>
              <a:t> offspring.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Mendel reasoned that </a:t>
            </a:r>
            <a:r>
              <a:rPr lang="en-US" altLang="en-US" b="1">
                <a:latin typeface="Times New Roman" panose="02020603050405020304" pitchFamily="18" charset="0"/>
              </a:rPr>
              <a:t>the heritable factor for white flowers was present in the F</a:t>
            </a:r>
            <a:r>
              <a:rPr lang="en-US" altLang="en-US" b="1" baseline="-25000">
                <a:latin typeface="Times New Roman" panose="02020603050405020304" pitchFamily="18" charset="0"/>
              </a:rPr>
              <a:t>1</a:t>
            </a:r>
            <a:r>
              <a:rPr lang="en-US" altLang="en-US" b="1">
                <a:latin typeface="Times New Roman" panose="02020603050405020304" pitchFamily="18" charset="0"/>
              </a:rPr>
              <a:t> plants but did not affect flower color.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Purple flower color is a </a:t>
            </a:r>
            <a:r>
              <a:rPr lang="en-US" altLang="en-US" b="1">
                <a:latin typeface="Times New Roman" panose="02020603050405020304" pitchFamily="18" charset="0"/>
              </a:rPr>
              <a:t>dominant</a:t>
            </a:r>
            <a:r>
              <a:rPr lang="en-US" altLang="en-US">
                <a:latin typeface="Times New Roman" panose="02020603050405020304" pitchFamily="18" charset="0"/>
              </a:rPr>
              <a:t> trait, and white flower color is a </a:t>
            </a:r>
            <a:r>
              <a:rPr lang="en-US" altLang="en-US" b="1">
                <a:latin typeface="Times New Roman" panose="02020603050405020304" pitchFamily="18" charset="0"/>
              </a:rPr>
              <a:t>recessive</a:t>
            </a:r>
            <a:r>
              <a:rPr lang="en-US" altLang="en-US">
                <a:latin typeface="Times New Roman" panose="02020603050405020304" pitchFamily="18" charset="0"/>
              </a:rPr>
              <a:t> trait.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reappearance of white-flowered plants in the F</a:t>
            </a:r>
            <a:r>
              <a:rPr lang="en-US" altLang="en-US" baseline="-25000">
                <a:latin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</a:rPr>
              <a:t> generation indicated </a:t>
            </a:r>
            <a:r>
              <a:rPr lang="en-US" altLang="en-US" b="1">
                <a:latin typeface="Times New Roman" panose="02020603050405020304" pitchFamily="18" charset="0"/>
              </a:rPr>
              <a:t>that the heritable factor for the white trait was not diluted or lost by coexisting with the purple-flower factor in F</a:t>
            </a:r>
            <a:r>
              <a:rPr lang="en-US" altLang="en-US" b="1" baseline="-25000">
                <a:latin typeface="Times New Roman" panose="02020603050405020304" pitchFamily="18" charset="0"/>
              </a:rPr>
              <a:t>1</a:t>
            </a:r>
            <a:r>
              <a:rPr lang="en-US" altLang="en-US" b="1">
                <a:latin typeface="Times New Roman" panose="02020603050405020304" pitchFamily="18" charset="0"/>
              </a:rPr>
              <a:t> hybrids</a:t>
            </a:r>
            <a:r>
              <a:rPr lang="en-US" altLang="en-US">
                <a:latin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10190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F5C1B119-6883-0D43-A679-B6880E5CA8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A04454BE-FA3D-A44F-B717-A411A3377268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6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B7EBA448-E82C-A349-B73F-92CC800A23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142D4AD5-F0ED-7D4A-8196-F2B86C369C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 New Roman" panose="02020603050405020304" pitchFamily="18" charset="0"/>
              </a:rPr>
              <a:t>Mendel found similar 3:1 ratios of two traits in F</a:t>
            </a:r>
            <a:r>
              <a:rPr lang="en-US" altLang="en-US" baseline="-25000">
                <a:latin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</a:rPr>
              <a:t> offspring when he conducted crosses for six other characters, each represented by two different traits.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For example, when Mendel crossed two true-breeding varieties, </a:t>
            </a:r>
            <a:r>
              <a:rPr lang="en-US" altLang="en-US" b="1">
                <a:latin typeface="Times New Roman" panose="02020603050405020304" pitchFamily="18" charset="0"/>
              </a:rPr>
              <a:t>one producing round seeds and the other producing wrinkled seed</a:t>
            </a:r>
            <a:r>
              <a:rPr lang="en-US" altLang="en-US">
                <a:latin typeface="Times New Roman" panose="02020603050405020304" pitchFamily="18" charset="0"/>
              </a:rPr>
              <a:t>s, all the F</a:t>
            </a:r>
            <a:r>
              <a:rPr lang="en-US" altLang="en-US" baseline="-25000">
                <a:latin typeface="Times New Roman" panose="02020603050405020304" pitchFamily="18" charset="0"/>
              </a:rPr>
              <a:t>1 </a:t>
            </a:r>
            <a:r>
              <a:rPr lang="en-US" altLang="en-US">
                <a:latin typeface="Times New Roman" panose="02020603050405020304" pitchFamily="18" charset="0"/>
              </a:rPr>
              <a:t>offspring had round seeds.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In the F</a:t>
            </a:r>
            <a:r>
              <a:rPr lang="en-US" altLang="en-US" baseline="-25000">
                <a:latin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</a:rPr>
              <a:t> plants, 75% of the seeds were round and 25% were wrinkled.</a:t>
            </a:r>
          </a:p>
          <a:p>
            <a:endParaRPr lang="en-US" altLang="en-US" b="1">
              <a:latin typeface="Times New Roman" panose="02020603050405020304" pitchFamily="18" charset="0"/>
            </a:endParaRPr>
          </a:p>
          <a:p>
            <a:r>
              <a:rPr lang="en-US" altLang="en-US" b="1">
                <a:latin typeface="Times New Roman" panose="02020603050405020304" pitchFamily="18" charset="0"/>
              </a:rPr>
              <a:t>Mendel developed a hypothesis to explain these results that consisted of four related ideas.</a:t>
            </a:r>
            <a:r>
              <a:rPr lang="en-US" altLang="en-US">
                <a:latin typeface="Times New Roman" panose="02020603050405020304" pitchFamily="18" charset="0"/>
              </a:rPr>
              <a:t> 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We will explain each idea with the modern understanding of genes and chromosomes.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pPr eaLnBrk="1" hangingPunct="1"/>
            <a:endParaRPr lang="en-US" altLang="en-US">
              <a:latin typeface="Times New Roman" panose="02020603050405020304" pitchFamily="18" charset="0"/>
            </a:endParaRPr>
          </a:p>
          <a:p>
            <a:pPr eaLnBrk="1" hangingPunct="1"/>
            <a:endParaRPr kumimoji="0" lang="en-US" altLang="en-US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583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uk-UA" smtClean="0"/>
              <a:pPr/>
              <a:t>7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23646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uk-UA" smtClean="0"/>
              <a:pPr/>
              <a:t>8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90398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58241383-7C9C-2C4B-821C-88DC5D5134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81A541DA-7519-DC4A-A48F-EFC2DD83A0B4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9</a:t>
            </a:fld>
            <a:endParaRPr lang="en-US" altLang="en-US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CBE3615D-60D4-3742-A322-72839420A9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C8523282-A7EE-BA4C-A77C-7D3DB09C6B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 New Roman" panose="02020603050405020304" pitchFamily="18" charset="0"/>
              </a:rPr>
              <a:t> 1. Alternative versions of genes account for </a:t>
            </a:r>
            <a:r>
              <a:rPr lang="en-US" altLang="en-US" b="1">
                <a:latin typeface="Times New Roman" panose="02020603050405020304" pitchFamily="18" charset="0"/>
              </a:rPr>
              <a:t>variations in inherited characters.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The gene for flower color in pea plants exists in two versions, </a:t>
            </a:r>
            <a:r>
              <a:rPr lang="en-US" altLang="en-US" b="1">
                <a:latin typeface="Times New Roman" panose="02020603050405020304" pitchFamily="18" charset="0"/>
              </a:rPr>
              <a:t>one for purple flowers and one for white flowers</a:t>
            </a:r>
            <a:r>
              <a:rPr lang="en-US" altLang="en-US">
                <a:latin typeface="Times New Roman" panose="02020603050405020304" pitchFamily="18" charset="0"/>
              </a:rPr>
              <a:t>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These alternative versions of a gene are called </a:t>
            </a:r>
            <a:r>
              <a:rPr lang="en-US" altLang="en-US" b="1">
                <a:latin typeface="Times New Roman" panose="02020603050405020304" pitchFamily="18" charset="0"/>
              </a:rPr>
              <a:t>alleles.</a:t>
            </a:r>
            <a:endParaRPr lang="en-US" altLang="en-US">
              <a:latin typeface="Times New Roman" panose="02020603050405020304" pitchFamily="18" charset="0"/>
            </a:endParaRP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Each </a:t>
            </a:r>
            <a:r>
              <a:rPr lang="en-US" altLang="en-US" b="1">
                <a:latin typeface="Times New Roman" panose="02020603050405020304" pitchFamily="18" charset="0"/>
              </a:rPr>
              <a:t>gene resides at a specific locus on a specific chromosome.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DNA at that locus can vary in its sequence of nucleotides.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The purple-flower and white-flower alleles are two </a:t>
            </a:r>
            <a:r>
              <a:rPr lang="en-US" altLang="en-US" b="1">
                <a:latin typeface="Times New Roman" panose="02020603050405020304" pitchFamily="18" charset="0"/>
              </a:rPr>
              <a:t>DNA variations at the flower-color locus.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 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2. For each character, an organism inherits </a:t>
            </a:r>
            <a:r>
              <a:rPr lang="en-US" altLang="en-US" b="1">
                <a:latin typeface="Times New Roman" panose="02020603050405020304" pitchFamily="18" charset="0"/>
              </a:rPr>
              <a:t>two alleles, one from each parent.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A diploid organism inherits one set of chromosomes from each parent.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     - Each diploid organism has a pair of homologous chromosomes and, therefore</a:t>
            </a:r>
            <a:r>
              <a:rPr lang="en-US" altLang="en-US" b="1">
                <a:latin typeface="Times New Roman" panose="02020603050405020304" pitchFamily="18" charset="0"/>
              </a:rPr>
              <a:t>, two copies of each gene.</a:t>
            </a:r>
          </a:p>
          <a:p>
            <a:endParaRPr lang="en-US" altLang="en-US">
              <a:latin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</a:rPr>
              <a:t>These homologous </a:t>
            </a:r>
            <a:r>
              <a:rPr lang="en-US" altLang="en-US" b="1">
                <a:latin typeface="Times New Roman" panose="02020603050405020304" pitchFamily="18" charset="0"/>
              </a:rPr>
              <a:t>loci may be identical, as in the true-breeding plants of the P generation.</a:t>
            </a:r>
          </a:p>
          <a:p>
            <a:r>
              <a:rPr lang="en-US" altLang="en-US" b="1">
                <a:latin typeface="Times New Roman" panose="02020603050405020304" pitchFamily="18" charset="0"/>
              </a:rPr>
              <a:t>Alternatively, the two alleles may differ, as in the F</a:t>
            </a:r>
            <a:r>
              <a:rPr lang="en-US" altLang="en-US" b="1" baseline="-25000">
                <a:latin typeface="Times New Roman" panose="02020603050405020304" pitchFamily="18" charset="0"/>
              </a:rPr>
              <a:t>1</a:t>
            </a:r>
            <a:r>
              <a:rPr lang="en-US" altLang="en-US" b="1">
                <a:latin typeface="Times New Roman" panose="02020603050405020304" pitchFamily="18" charset="0"/>
              </a:rPr>
              <a:t> hybrids.</a:t>
            </a:r>
          </a:p>
          <a:p>
            <a:r>
              <a:rPr lang="en-US" altLang="en-US">
                <a:latin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0499109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/>
              </a:rPr>
              <a:t>Figure 14.5_1 Mendel’s law of segregation (step 1)</a:t>
            </a:r>
          </a:p>
          <a:p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3126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6BB5F-AEAF-E148-B56B-68586E8A0D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13EA62-B342-FE4F-812D-A59F4FCE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E6D084-7331-E54F-8842-63D415966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9A0-5E5F-4F40-AB9C-06C38B362A23}" type="datetimeFigureOut">
              <a:rPr lang="en-US" smtClean="0"/>
              <a:t>11/4/20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AC9BC-1A61-3048-B54C-8BECEB100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892089-CB6B-7E4D-BFE1-B8013F6AB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8F1A-81FE-4541-96E1-19EB65F69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02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48E11-5D0B-6043-8F9C-C1ACF7759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5C734E-22E0-7B43-8432-607E13BBE9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F6BCCE-E455-E745-A37C-65936BA36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9A0-5E5F-4F40-AB9C-06C38B362A23}" type="datetimeFigureOut">
              <a:rPr lang="en-US" smtClean="0"/>
              <a:t>11/4/20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C3859B-EA5C-C14C-8BF6-4F2CB6F7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402F6-C89F-BB4F-B23B-DD47A5DB9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8F1A-81FE-4541-96E1-19EB65F69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893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66FB0F-9D42-7542-BCB5-E35A07C6A6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978554-544A-8A4E-9035-B92CD5FD0F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3DFAFE-B577-C347-977D-CC5A422DB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9A0-5E5F-4F40-AB9C-06C38B362A23}" type="datetimeFigureOut">
              <a:rPr lang="en-US" smtClean="0"/>
              <a:t>11/4/20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F4EE9F-A0C3-5141-9280-122637F9C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7C398-E419-4144-8FF9-25913FC6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8F1A-81FE-4541-96E1-19EB65F69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719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7472" indent="-347472">
              <a:buClr>
                <a:srgbClr val="DF4A20"/>
              </a:buClr>
              <a:defRPr/>
            </a:lvl1pPr>
            <a:lvl2pPr marL="740664" indent="-283464">
              <a:buClr>
                <a:srgbClr val="DF4A20"/>
              </a:buClr>
              <a:defRPr/>
            </a:lvl2pPr>
            <a:lvl3pPr marL="1143000" indent="-228600">
              <a:buClr>
                <a:srgbClr val="DF4A20"/>
              </a:buClr>
              <a:defRPr/>
            </a:lvl3pPr>
            <a:lvl4pPr marL="1600200" indent="-228600">
              <a:buClr>
                <a:srgbClr val="DF4A20"/>
              </a:buClr>
              <a:defRPr/>
            </a:lvl4pPr>
            <a:lvl5pPr marL="2057400" indent="-228600">
              <a:buClr>
                <a:srgbClr val="DF4A20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8767" y="6586347"/>
            <a:ext cx="4114800" cy="232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2017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909600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03B62-F1CC-124C-8EEC-45667C4F3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3ED12-26AE-4C4F-9A47-D5F71B7A2F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D8D782-ABF0-F444-9C35-2A1C6633C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9A0-5E5F-4F40-AB9C-06C38B362A23}" type="datetimeFigureOut">
              <a:rPr lang="en-US" smtClean="0"/>
              <a:t>11/4/20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8C491-FF3E-A64D-9A09-5AB1AF77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722B47-52F0-5541-9BE2-1CBC0E02B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8F1A-81FE-4541-96E1-19EB65F69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193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897B4-DA7B-0B4C-9C3B-3024DC5F4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21A4CA-605A-D64A-92B8-4FE6E17C9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532EF-5C65-964C-9D48-CA6340798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9A0-5E5F-4F40-AB9C-06C38B362A23}" type="datetimeFigureOut">
              <a:rPr lang="en-US" smtClean="0"/>
              <a:t>11/4/20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01EB2-6806-564B-BF3F-29C166101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771B9-EB4A-094F-A0B1-DF8247B55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8F1A-81FE-4541-96E1-19EB65F69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32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96A13-54CC-7345-A32B-C034937E0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50A0E0-98C5-DF40-98D6-A6DC061C33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6DF14D-D096-1C47-909F-E9D70E9570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08CC91-3D17-1849-80BB-0EB413C2B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9A0-5E5F-4F40-AB9C-06C38B362A23}" type="datetimeFigureOut">
              <a:rPr lang="en-US" smtClean="0"/>
              <a:t>11/4/20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FCE51B-B154-5445-8DF4-0A214BC44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577687-14A1-9C4E-B387-FCBEBF6E8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8F1A-81FE-4541-96E1-19EB65F69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568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E8403-9C1B-A440-A754-D59DAE031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1CB0A0-1EB8-F84A-A1B6-7E44A12770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60B218-6161-E846-B939-DCBAE5EC36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58F207-FA65-2A46-8EE7-C8D43D69F3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10B5B9-1364-4844-808C-7BAD7C2438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0C7D82-DA3B-C44B-9252-EE51C7E9F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9A0-5E5F-4F40-AB9C-06C38B362A23}" type="datetimeFigureOut">
              <a:rPr lang="en-US" smtClean="0"/>
              <a:t>11/4/20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C5BBD0-1825-AA41-9A71-817ABC10A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69DD09-F46F-AC4D-866E-91B119A7D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8F1A-81FE-4541-96E1-19EB65F69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643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9C93C-FFC0-BC45-A488-3F3948A08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813385-E800-C149-8A2B-812513C72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9A0-5E5F-4F40-AB9C-06C38B362A23}" type="datetimeFigureOut">
              <a:rPr lang="en-US" smtClean="0"/>
              <a:t>11/4/20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C29243-C1A0-2A47-8DB6-240B25C8A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43F95B-670E-E145-91C2-4845C4F12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8F1A-81FE-4541-96E1-19EB65F69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321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C413FF-1DE0-2D4A-90F1-AAFDF3566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9A0-5E5F-4F40-AB9C-06C38B362A23}" type="datetimeFigureOut">
              <a:rPr lang="en-US" smtClean="0"/>
              <a:t>11/4/20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28375F-41F5-D74E-8190-A88D736B2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80B6BC-5220-0F4A-9D4E-951C42427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8F1A-81FE-4541-96E1-19EB65F69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493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82F94-4480-314E-ABE2-CF50A0AC1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0639A-BA5C-DA4B-939D-617354458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3BF741-CEC8-D141-B981-1777842B80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7F48EA-FF16-AA48-9A93-26AEC946A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9A0-5E5F-4F40-AB9C-06C38B362A23}" type="datetimeFigureOut">
              <a:rPr lang="en-US" smtClean="0"/>
              <a:t>11/4/20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6E9C01-1D6A-1A40-97B2-78662CA4D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252D4-49EE-5141-BE2F-E8C4EB7BC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8F1A-81FE-4541-96E1-19EB65F69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483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9DB59-7E56-F149-BB06-465015B8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B5E283-C313-D64A-B1DD-39225A6660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D3B943-CC99-6F4F-A360-B1540E8A8E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E9F0D-5A10-6945-8D74-7B58888A4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9A0-5E5F-4F40-AB9C-06C38B362A23}" type="datetimeFigureOut">
              <a:rPr lang="en-US" smtClean="0"/>
              <a:t>11/4/20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D4159C-4576-DB43-B61B-896711044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BCBA40-275A-A543-BB92-7719C0A59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8F1A-81FE-4541-96E1-19EB65F69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528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CC20A1-8FF1-9947-8C19-046861794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DD6DF1-C2B4-BC4B-AD48-FB4739B624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68F6EA-7AB6-0D41-8CA8-5DB11B5FC1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889A0-5E5F-4F40-AB9C-06C38B362A23}" type="datetimeFigureOut">
              <a:rPr lang="en-US" smtClean="0"/>
              <a:t>11/4/20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401A9C-A190-074F-A9AE-9029D84A11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789FAD-6F3C-D041-9CBB-6A0CB2CB84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38F1A-81FE-4541-96E1-19EB65F69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800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13-Oct\Campbell%2011E%20ch%2014%20LE\JPEG%20FILES\Unlabeled\14_05LawOfSegregation_1-U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13-Oct\Campbell%2011E%20ch%2014%20LE\JPEG%20FILES\Unlabeled\14_05LawOfSegregation_2-U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13-Oct\Campbell%2011E%20ch%2014%20LE\JPEG%20FILES\Unlabeled\14_05LawOfSegregation_3-U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13-Oct\Campbell%2011E%20ch%2014%20LE\JPEG%20FILES\Unlabeled\14_06PhenotypeVGenotype-U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13-Oct\Campbell%2011E%20ch%2014%20LE\JPEG%20FILES\Unlabeled\14_08_IndependentAssort-U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13-Oct\Campbell%2011E%20ch%2014%20LE\JPEG%20FILES\Unlabeled\14_10IncompleteDom_1-U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13-Oct\Campbell%2011E%20ch%2014%20LE\JPEG%20FILES\Unlabeled\14_10IncompleteDom_2-U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13-Oct\Campbell%2011E%20ch%2014%20LE\JPEG%20FILES\Unlabeled\14_10IncompleteDom_3-U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13-Oct\Campbell%2011E%20ch%2014%20LE\JPEG%20FILES\Unlabeled\14_11ABOBloodGroups-U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file:///D:\Manjubharkavi\Production\October\13-Oct\Campbell%2011E%20ch%2014%20LE\JPEG%20FILES\Unlabeled\14_15_PedigreeAnalysis-U.j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D:\Manjubharkavi\Production\October\13-Oct\Campbell%2011E%20ch%2014%20LE\JPEG%20FILES\Unlabeled\14_16_Albinism-U.jpg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22BBB6A-D7B8-497D-B8D9-8D636CB2DC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912" b="2088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5CD7A5-553E-B240-A0B8-0FB5A1F997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200">
                <a:solidFill>
                  <a:srgbClr val="FFFFFF"/>
                </a:solidFill>
              </a:rPr>
              <a:t>Mendel and the Gene Idea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C2AC88-804E-314E-8F79-137817620B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10.28.2020</a:t>
            </a:r>
          </a:p>
        </p:txBody>
      </p:sp>
    </p:spTree>
    <p:extLst>
      <p:ext uri="{BB962C8B-B14F-4D97-AF65-F5344CB8AC3E}">
        <p14:creationId xmlns:p14="http://schemas.microsoft.com/office/powerpoint/2010/main" val="289628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3870960" y="213360"/>
            <a:ext cx="4450080" cy="6431280"/>
          </a:xfrm>
          <a:prstGeom prst="rect">
            <a:avLst/>
          </a:prstGeom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068500" y="1047750"/>
            <a:ext cx="10836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latin typeface="Arial"/>
                <a:ea typeface="ＭＳ Ｐゴシック" charset="0"/>
              </a:rPr>
              <a:t>Appearance: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068500" y="1250950"/>
            <a:ext cx="14411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latin typeface="Arial"/>
                <a:ea typeface="ＭＳ Ｐゴシック" charset="0"/>
              </a:rPr>
              <a:t>Genetic makeup: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4068501" y="1547812"/>
            <a:ext cx="81592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latin typeface="Arial"/>
                <a:ea typeface="ＭＳ Ｐゴシック" charset="0"/>
              </a:rPr>
              <a:t>Gametes: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5679814" y="1047750"/>
            <a:ext cx="249747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latin typeface="Arial"/>
                <a:ea typeface="ＭＳ Ｐゴシック" charset="0"/>
              </a:rPr>
              <a:t>Purple flowers  White flowers</a:t>
            </a: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6180671" y="1249363"/>
            <a:ext cx="2404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 dirty="0"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7486388" y="1254125"/>
            <a:ext cx="21800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6340213" y="1566862"/>
            <a:ext cx="12022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7345100" y="1535112"/>
            <a:ext cx="1090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6741833" y="582384"/>
            <a:ext cx="232436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b="1" dirty="0">
                <a:latin typeface="Times New Roman" pitchFamily="18" charset="0"/>
                <a:ea typeface="ＭＳ Ｐゴシック" charset="0"/>
                <a:cs typeface="Times New Roman" pitchFamily="18" charset="0"/>
              </a:rPr>
              <a:t>×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4037005" y="469898"/>
            <a:ext cx="1344168" cy="27432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Times" pitchFamily="84" charset="0"/>
              <a:ea typeface="ＭＳ Ｐゴシック" charset="0"/>
            </a:endParaRPr>
          </a:p>
        </p:txBody>
      </p:sp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4153682" y="499336"/>
            <a:ext cx="111081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latin typeface="Arial"/>
                <a:ea typeface="ＭＳ Ｐゴシック" charset="0"/>
              </a:rPr>
              <a:t>P Generation</a:t>
            </a:r>
          </a:p>
        </p:txBody>
      </p:sp>
    </p:spTree>
    <p:extLst>
      <p:ext uri="{BB962C8B-B14F-4D97-AF65-F5344CB8AC3E}">
        <p14:creationId xmlns:p14="http://schemas.microsoft.com/office/powerpoint/2010/main" val="2008539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3870960" y="213360"/>
            <a:ext cx="4450080" cy="6431280"/>
          </a:xfrm>
          <a:prstGeom prst="rect">
            <a:avLst/>
          </a:prstGeom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068500" y="1047750"/>
            <a:ext cx="10836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Appearance: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068500" y="1250950"/>
            <a:ext cx="14411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Genetic makeup: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4068501" y="1547812"/>
            <a:ext cx="81592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Gametes: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5679814" y="1047750"/>
            <a:ext cx="249747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Purple flowers  White flowers</a:t>
            </a: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6180671" y="1249363"/>
            <a:ext cx="2404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7486388" y="1254125"/>
            <a:ext cx="21800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6340213" y="1566862"/>
            <a:ext cx="12022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7345100" y="1535112"/>
            <a:ext cx="1090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4062150" y="2954337"/>
            <a:ext cx="10836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Appearance: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4062150" y="3157537"/>
            <a:ext cx="14411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Genetic makeup:</a:t>
            </a:r>
          </a:p>
        </p:txBody>
      </p: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4062151" y="3454400"/>
            <a:ext cx="81592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Gametes: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6230675" y="2968625"/>
            <a:ext cx="123431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Purple flowers</a:t>
            </a:r>
          </a:p>
        </p:txBody>
      </p: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6745025" y="3176587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  <a:endParaRPr lang="en-US" sz="14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1" name="TextBox 17"/>
          <p:cNvSpPr txBox="1">
            <a:spLocks noChangeArrowheads="1"/>
          </p:cNvSpPr>
          <p:nvPr/>
        </p:nvSpPr>
        <p:spPr bwMode="auto">
          <a:xfrm>
            <a:off x="6019539" y="3455194"/>
            <a:ext cx="1923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½</a:t>
            </a:r>
          </a:p>
        </p:txBody>
      </p:sp>
      <p:sp>
        <p:nvSpPr>
          <p:cNvPr id="22" name="TextBox 18"/>
          <p:cNvSpPr txBox="1">
            <a:spLocks noChangeArrowheads="1"/>
          </p:cNvSpPr>
          <p:nvPr/>
        </p:nvSpPr>
        <p:spPr bwMode="auto">
          <a:xfrm>
            <a:off x="6350532" y="3486150"/>
            <a:ext cx="12022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7041888" y="3452813"/>
            <a:ext cx="1923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½</a:t>
            </a:r>
          </a:p>
        </p:txBody>
      </p:sp>
      <p:sp>
        <p:nvSpPr>
          <p:cNvPr id="24" name="TextBox 20"/>
          <p:cNvSpPr txBox="1">
            <a:spLocks noChangeArrowheads="1"/>
          </p:cNvSpPr>
          <p:nvPr/>
        </p:nvSpPr>
        <p:spPr bwMode="auto">
          <a:xfrm>
            <a:off x="7361769" y="3454400"/>
            <a:ext cx="1090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6741833" y="582384"/>
            <a:ext cx="232436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×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6499226" y="1727201"/>
            <a:ext cx="796925" cy="561975"/>
            <a:chOff x="4975225" y="1727200"/>
            <a:chExt cx="796925" cy="561975"/>
          </a:xfrm>
        </p:grpSpPr>
        <p:sp>
          <p:nvSpPr>
            <p:cNvPr id="27" name="Freeform 26"/>
            <p:cNvSpPr/>
            <p:nvPr/>
          </p:nvSpPr>
          <p:spPr>
            <a:xfrm>
              <a:off x="4975225" y="1727200"/>
              <a:ext cx="796925" cy="234950"/>
            </a:xfrm>
            <a:custGeom>
              <a:avLst/>
              <a:gdLst>
                <a:gd name="connsiteX0" fmla="*/ 0 w 796925"/>
                <a:gd name="connsiteY0" fmla="*/ 0 h 234950"/>
                <a:gd name="connsiteX1" fmla="*/ 387350 w 796925"/>
                <a:gd name="connsiteY1" fmla="*/ 234950 h 234950"/>
                <a:gd name="connsiteX2" fmla="*/ 796925 w 796925"/>
                <a:gd name="connsiteY2" fmla="*/ 9525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6925" h="234950">
                  <a:moveTo>
                    <a:pt x="0" y="0"/>
                  </a:moveTo>
                  <a:lnTo>
                    <a:pt x="387350" y="234950"/>
                  </a:lnTo>
                  <a:lnTo>
                    <a:pt x="796925" y="9525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65750" y="1958975"/>
              <a:ext cx="0" cy="3302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ln w="12700">
              <a:solidFill>
                <a:schemeClr val="tx1"/>
              </a:solidFill>
              <a:tailEnd type="stealth" w="med" len="lg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</p:grpSp>
      <p:sp>
        <p:nvSpPr>
          <p:cNvPr id="29" name="Rectangle 28"/>
          <p:cNvSpPr/>
          <p:nvPr/>
        </p:nvSpPr>
        <p:spPr bwMode="auto">
          <a:xfrm>
            <a:off x="4029075" y="2457450"/>
            <a:ext cx="1344168" cy="27432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4037005" y="469898"/>
            <a:ext cx="1344168" cy="27432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4151051" y="493712"/>
            <a:ext cx="111081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 Generation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4100033" y="2486888"/>
            <a:ext cx="12022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</a:t>
            </a:r>
            <a:r>
              <a:rPr lang="en-US" sz="1400" b="1" baseline="-25000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Generation</a:t>
            </a:r>
          </a:p>
        </p:txBody>
      </p:sp>
    </p:spTree>
    <p:extLst>
      <p:ext uri="{BB962C8B-B14F-4D97-AF65-F5344CB8AC3E}">
        <p14:creationId xmlns:p14="http://schemas.microsoft.com/office/powerpoint/2010/main" val="3242253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3870960" y="213360"/>
            <a:ext cx="4450080" cy="6431280"/>
          </a:xfrm>
          <a:prstGeom prst="rect">
            <a:avLst/>
          </a:prstGeom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068500" y="1047750"/>
            <a:ext cx="10836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Appearance: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068500" y="1250950"/>
            <a:ext cx="14411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Genetic makeup: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4068501" y="1547812"/>
            <a:ext cx="81592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Gametes: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5679814" y="1047750"/>
            <a:ext cx="249747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Purple flowers  White flowers</a:t>
            </a: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6180671" y="1249363"/>
            <a:ext cx="2404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7486388" y="1254125"/>
            <a:ext cx="21800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6340213" y="1566862"/>
            <a:ext cx="12022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7345100" y="1535112"/>
            <a:ext cx="1090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4062150" y="2954337"/>
            <a:ext cx="10836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Appearance: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4062150" y="3157537"/>
            <a:ext cx="14411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Genetic makeup:</a:t>
            </a:r>
          </a:p>
        </p:txBody>
      </p: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4062151" y="3454400"/>
            <a:ext cx="81592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Gametes: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6230675" y="2968625"/>
            <a:ext cx="123431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Purple flowers</a:t>
            </a:r>
          </a:p>
        </p:txBody>
      </p: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6745025" y="3176587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  <a:endParaRPr lang="en-US" sz="14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1" name="TextBox 17"/>
          <p:cNvSpPr txBox="1">
            <a:spLocks noChangeArrowheads="1"/>
          </p:cNvSpPr>
          <p:nvPr/>
        </p:nvSpPr>
        <p:spPr bwMode="auto">
          <a:xfrm>
            <a:off x="6019539" y="3455194"/>
            <a:ext cx="1923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½</a:t>
            </a:r>
          </a:p>
        </p:txBody>
      </p:sp>
      <p:sp>
        <p:nvSpPr>
          <p:cNvPr id="22" name="TextBox 18"/>
          <p:cNvSpPr txBox="1">
            <a:spLocks noChangeArrowheads="1"/>
          </p:cNvSpPr>
          <p:nvPr/>
        </p:nvSpPr>
        <p:spPr bwMode="auto">
          <a:xfrm>
            <a:off x="6350532" y="3486150"/>
            <a:ext cx="12022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7041888" y="3452813"/>
            <a:ext cx="1923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½</a:t>
            </a:r>
          </a:p>
        </p:txBody>
      </p:sp>
      <p:sp>
        <p:nvSpPr>
          <p:cNvPr id="24" name="TextBox 20"/>
          <p:cNvSpPr txBox="1">
            <a:spLocks noChangeArrowheads="1"/>
          </p:cNvSpPr>
          <p:nvPr/>
        </p:nvSpPr>
        <p:spPr bwMode="auto">
          <a:xfrm>
            <a:off x="7361769" y="3454400"/>
            <a:ext cx="1090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25" name="TextBox 21"/>
          <p:cNvSpPr txBox="1">
            <a:spLocks noChangeArrowheads="1"/>
          </p:cNvSpPr>
          <p:nvPr/>
        </p:nvSpPr>
        <p:spPr bwMode="auto">
          <a:xfrm>
            <a:off x="5879045" y="4081462"/>
            <a:ext cx="212558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Sperm from F</a:t>
            </a:r>
            <a:r>
              <a:rPr lang="en-US" sz="1400" b="1" baseline="-25000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(</a:t>
            </a: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) plant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6090975" y="5061744"/>
            <a:ext cx="12022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28" name="TextBox 24"/>
          <p:cNvSpPr txBox="1">
            <a:spLocks noChangeArrowheads="1"/>
          </p:cNvSpPr>
          <p:nvPr/>
        </p:nvSpPr>
        <p:spPr bwMode="auto">
          <a:xfrm>
            <a:off x="6100500" y="5638007"/>
            <a:ext cx="1090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29" name="TextBox 25"/>
          <p:cNvSpPr txBox="1">
            <a:spLocks noChangeArrowheads="1"/>
          </p:cNvSpPr>
          <p:nvPr/>
        </p:nvSpPr>
        <p:spPr bwMode="auto">
          <a:xfrm>
            <a:off x="6579925" y="4561681"/>
            <a:ext cx="12022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30" name="TextBox 26"/>
          <p:cNvSpPr txBox="1">
            <a:spLocks noChangeArrowheads="1"/>
          </p:cNvSpPr>
          <p:nvPr/>
        </p:nvSpPr>
        <p:spPr bwMode="auto">
          <a:xfrm>
            <a:off x="7159362" y="4544219"/>
            <a:ext cx="1090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</a:t>
            </a:r>
          </a:p>
        </p:txBody>
      </p:sp>
      <p:sp>
        <p:nvSpPr>
          <p:cNvPr id="31" name="TextBox 27"/>
          <p:cNvSpPr txBox="1">
            <a:spLocks noChangeArrowheads="1"/>
          </p:cNvSpPr>
          <p:nvPr/>
        </p:nvSpPr>
        <p:spPr bwMode="auto">
          <a:xfrm>
            <a:off x="4920989" y="5257800"/>
            <a:ext cx="88646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Eggs from</a:t>
            </a:r>
          </a:p>
        </p:txBody>
      </p:sp>
      <p:sp>
        <p:nvSpPr>
          <p:cNvPr id="32" name="TextBox 28"/>
          <p:cNvSpPr txBox="1">
            <a:spLocks noChangeArrowheads="1"/>
          </p:cNvSpPr>
          <p:nvPr/>
        </p:nvSpPr>
        <p:spPr bwMode="auto">
          <a:xfrm>
            <a:off x="4920989" y="5461000"/>
            <a:ext cx="108202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</a:t>
            </a:r>
            <a:r>
              <a:rPr lang="en-US" sz="1400" b="1" baseline="-25000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(</a:t>
            </a: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) plant</a:t>
            </a:r>
          </a:p>
        </p:txBody>
      </p:sp>
      <p:sp>
        <p:nvSpPr>
          <p:cNvPr id="33" name="TextBox 29"/>
          <p:cNvSpPr txBox="1">
            <a:spLocks noChangeArrowheads="1"/>
          </p:cNvSpPr>
          <p:nvPr/>
        </p:nvSpPr>
        <p:spPr bwMode="auto">
          <a:xfrm>
            <a:off x="6522775" y="5231606"/>
            <a:ext cx="2404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34" name="TextBox 30"/>
          <p:cNvSpPr txBox="1">
            <a:spLocks noChangeArrowheads="1"/>
          </p:cNvSpPr>
          <p:nvPr/>
        </p:nvSpPr>
        <p:spPr bwMode="auto">
          <a:xfrm>
            <a:off x="6505312" y="5833269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35" name="TextBox 31"/>
          <p:cNvSpPr txBox="1">
            <a:spLocks noChangeArrowheads="1"/>
          </p:cNvSpPr>
          <p:nvPr/>
        </p:nvSpPr>
        <p:spPr bwMode="auto">
          <a:xfrm>
            <a:off x="6344975" y="6316662"/>
            <a:ext cx="993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3</a:t>
            </a:r>
          </a:p>
        </p:txBody>
      </p:sp>
      <p:sp>
        <p:nvSpPr>
          <p:cNvPr id="36" name="TextBox 32"/>
          <p:cNvSpPr txBox="1">
            <a:spLocks noChangeArrowheads="1"/>
          </p:cNvSpPr>
          <p:nvPr/>
        </p:nvSpPr>
        <p:spPr bwMode="auto">
          <a:xfrm>
            <a:off x="6856150" y="6316662"/>
            <a:ext cx="20839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: 1</a:t>
            </a:r>
          </a:p>
        </p:txBody>
      </p:sp>
      <p:sp>
        <p:nvSpPr>
          <p:cNvPr id="37" name="TextBox 33"/>
          <p:cNvSpPr txBox="1">
            <a:spLocks noChangeArrowheads="1"/>
          </p:cNvSpPr>
          <p:nvPr/>
        </p:nvSpPr>
        <p:spPr bwMode="auto">
          <a:xfrm>
            <a:off x="7118087" y="5225256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38" name="TextBox 34"/>
          <p:cNvSpPr txBox="1">
            <a:spLocks noChangeArrowheads="1"/>
          </p:cNvSpPr>
          <p:nvPr/>
        </p:nvSpPr>
        <p:spPr bwMode="auto">
          <a:xfrm>
            <a:off x="7132375" y="5823744"/>
            <a:ext cx="21800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39" name="TextBox 6"/>
          <p:cNvSpPr txBox="1">
            <a:spLocks noChangeArrowheads="1"/>
          </p:cNvSpPr>
          <p:nvPr/>
        </p:nvSpPr>
        <p:spPr bwMode="auto">
          <a:xfrm>
            <a:off x="6741833" y="582384"/>
            <a:ext cx="232436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×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4026972" y="4520128"/>
            <a:ext cx="1344168" cy="27432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037005" y="469898"/>
            <a:ext cx="1344168" cy="27432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6499226" y="1727201"/>
            <a:ext cx="796925" cy="561975"/>
            <a:chOff x="4975225" y="1727200"/>
            <a:chExt cx="796925" cy="561975"/>
          </a:xfrm>
        </p:grpSpPr>
        <p:sp>
          <p:nvSpPr>
            <p:cNvPr id="44" name="Freeform 43"/>
            <p:cNvSpPr/>
            <p:nvPr/>
          </p:nvSpPr>
          <p:spPr>
            <a:xfrm>
              <a:off x="4975225" y="1727200"/>
              <a:ext cx="796925" cy="234950"/>
            </a:xfrm>
            <a:custGeom>
              <a:avLst/>
              <a:gdLst>
                <a:gd name="connsiteX0" fmla="*/ 0 w 796925"/>
                <a:gd name="connsiteY0" fmla="*/ 0 h 234950"/>
                <a:gd name="connsiteX1" fmla="*/ 387350 w 796925"/>
                <a:gd name="connsiteY1" fmla="*/ 234950 h 234950"/>
                <a:gd name="connsiteX2" fmla="*/ 796925 w 796925"/>
                <a:gd name="connsiteY2" fmla="*/ 9525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6925" h="234950">
                  <a:moveTo>
                    <a:pt x="0" y="0"/>
                  </a:moveTo>
                  <a:lnTo>
                    <a:pt x="387350" y="234950"/>
                  </a:lnTo>
                  <a:lnTo>
                    <a:pt x="796925" y="9525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65750" y="1958975"/>
              <a:ext cx="0" cy="3302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ln w="12700">
              <a:solidFill>
                <a:schemeClr val="tx1"/>
              </a:solidFill>
              <a:tailEnd type="stealth" w="med" len="lg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  <a:latin typeface="Times" pitchFamily="84" charset="0"/>
                <a:ea typeface="ＭＳ Ｐゴシック" charset="0"/>
              </a:endParaRPr>
            </a:p>
          </p:txBody>
        </p:sp>
      </p:grpSp>
      <p:sp>
        <p:nvSpPr>
          <p:cNvPr id="46" name="TextBox 2"/>
          <p:cNvSpPr txBox="1">
            <a:spLocks noChangeArrowheads="1"/>
          </p:cNvSpPr>
          <p:nvPr/>
        </p:nvSpPr>
        <p:spPr bwMode="auto">
          <a:xfrm>
            <a:off x="4153682" y="499336"/>
            <a:ext cx="111081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 Generation</a:t>
            </a:r>
          </a:p>
        </p:txBody>
      </p:sp>
      <p:sp>
        <p:nvSpPr>
          <p:cNvPr id="48" name="TextBox 22"/>
          <p:cNvSpPr txBox="1">
            <a:spLocks noChangeArrowheads="1"/>
          </p:cNvSpPr>
          <p:nvPr/>
        </p:nvSpPr>
        <p:spPr bwMode="auto">
          <a:xfrm>
            <a:off x="4097930" y="4549566"/>
            <a:ext cx="12022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</a:t>
            </a:r>
            <a:r>
              <a:rPr lang="en-US" sz="1400" b="1" baseline="-25000" dirty="0">
                <a:solidFill>
                  <a:srgbClr val="000000"/>
                </a:solidFill>
                <a:latin typeface="Arial"/>
                <a:ea typeface="ＭＳ Ｐゴシック" charset="0"/>
              </a:rPr>
              <a:t>2</a:t>
            </a: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Generation</a:t>
            </a:r>
          </a:p>
        </p:txBody>
      </p:sp>
      <p:sp>
        <p:nvSpPr>
          <p:cNvPr id="49" name="Rectangle 48"/>
          <p:cNvSpPr/>
          <p:nvPr/>
        </p:nvSpPr>
        <p:spPr bwMode="auto">
          <a:xfrm>
            <a:off x="4029075" y="2457450"/>
            <a:ext cx="1344168" cy="27432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4100033" y="2486888"/>
            <a:ext cx="12022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</a:t>
            </a:r>
            <a:r>
              <a:rPr lang="en-US" sz="1400" b="1" baseline="-25000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Generation</a:t>
            </a:r>
          </a:p>
        </p:txBody>
      </p:sp>
    </p:spTree>
    <p:extLst>
      <p:ext uri="{BB962C8B-B14F-4D97-AF65-F5344CB8AC3E}">
        <p14:creationId xmlns:p14="http://schemas.microsoft.com/office/powerpoint/2010/main" val="32493376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i="1"/>
              <a:t>Useful Genetic Vocabulary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/>
              <a:t>© 2017 Pearson Education, Inc.</a:t>
            </a: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F7A8B781-2EE7-4C3A-B25E-552EB3EA4E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6762037"/>
              </p:ext>
            </p:extLst>
          </p:nvPr>
        </p:nvGraphicFramePr>
        <p:xfrm>
          <a:off x="838200" y="1828800"/>
          <a:ext cx="105156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551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2386584" y="213360"/>
            <a:ext cx="7418832" cy="6431280"/>
          </a:xfrm>
          <a:prstGeom prst="rect">
            <a:avLst/>
          </a:prstGeom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3348299" y="205691"/>
            <a:ext cx="1179810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Phenotype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634050" y="1067704"/>
            <a:ext cx="718145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Purple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7401187" y="205691"/>
            <a:ext cx="1064394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Genotype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7906811" y="963724"/>
            <a:ext cx="307777" cy="302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7099563" y="1302654"/>
            <a:ext cx="1577355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(homozygous)</a:t>
            </a: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9607812" y="1105804"/>
            <a:ext cx="128240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2416437" y="2517091"/>
            <a:ext cx="128240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3</a:t>
            </a: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634050" y="2523441"/>
            <a:ext cx="718145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Purple</a:t>
            </a: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7957608" y="2432162"/>
            <a:ext cx="294953" cy="302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 i="1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7048763" y="2772679"/>
            <a:ext cx="1654299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(heterozygous)</a:t>
            </a: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9607812" y="3264804"/>
            <a:ext cx="128240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2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7957608" y="3703749"/>
            <a:ext cx="294953" cy="302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 i="1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7048763" y="4044266"/>
            <a:ext cx="1654299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(heterozygous)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3634050" y="3795029"/>
            <a:ext cx="718145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Purple</a:t>
            </a:r>
          </a:p>
        </p:txBody>
      </p: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2416437" y="5357129"/>
            <a:ext cx="128240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21" name="TextBox 17"/>
          <p:cNvSpPr txBox="1">
            <a:spLocks noChangeArrowheads="1"/>
          </p:cNvSpPr>
          <p:nvPr/>
        </p:nvSpPr>
        <p:spPr bwMode="auto">
          <a:xfrm>
            <a:off x="3694375" y="5328554"/>
            <a:ext cx="628377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White</a:t>
            </a:r>
          </a:p>
        </p:txBody>
      </p:sp>
      <p:sp>
        <p:nvSpPr>
          <p:cNvPr id="22" name="TextBox 18"/>
          <p:cNvSpPr txBox="1">
            <a:spLocks noChangeArrowheads="1"/>
          </p:cNvSpPr>
          <p:nvPr/>
        </p:nvSpPr>
        <p:spPr bwMode="auto">
          <a:xfrm>
            <a:off x="3465774" y="6308041"/>
            <a:ext cx="974626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Ratio 3:1</a:t>
            </a: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7951258" y="5188062"/>
            <a:ext cx="282129" cy="302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 i="1">
                <a:solidFill>
                  <a:srgbClr val="000000"/>
                </a:solidFill>
                <a:latin typeface="Arial"/>
                <a:ea typeface="ＭＳ Ｐゴシック" charset="0"/>
              </a:rPr>
              <a:t>pp</a:t>
            </a:r>
          </a:p>
        </p:txBody>
      </p:sp>
      <p:sp>
        <p:nvSpPr>
          <p:cNvPr id="24" name="TextBox 20"/>
          <p:cNvSpPr txBox="1">
            <a:spLocks noChangeArrowheads="1"/>
          </p:cNvSpPr>
          <p:nvPr/>
        </p:nvSpPr>
        <p:spPr bwMode="auto">
          <a:xfrm>
            <a:off x="7099563" y="5526991"/>
            <a:ext cx="1577355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(homozygous)</a:t>
            </a:r>
          </a:p>
        </p:txBody>
      </p:sp>
      <p:sp>
        <p:nvSpPr>
          <p:cNvPr id="25" name="TextBox 21"/>
          <p:cNvSpPr txBox="1">
            <a:spLocks noChangeArrowheads="1"/>
          </p:cNvSpPr>
          <p:nvPr/>
        </p:nvSpPr>
        <p:spPr bwMode="auto">
          <a:xfrm>
            <a:off x="7363087" y="6336616"/>
            <a:ext cx="1179810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Ratio 1:2:1</a:t>
            </a:r>
          </a:p>
        </p:txBody>
      </p:sp>
      <p:sp>
        <p:nvSpPr>
          <p:cNvPr id="26" name="TextBox 22"/>
          <p:cNvSpPr txBox="1">
            <a:spLocks noChangeArrowheads="1"/>
          </p:cNvSpPr>
          <p:nvPr/>
        </p:nvSpPr>
        <p:spPr bwMode="auto">
          <a:xfrm>
            <a:off x="9614162" y="5379354"/>
            <a:ext cx="128240" cy="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27" name="Freeform 26"/>
          <p:cNvSpPr/>
          <p:nvPr/>
        </p:nvSpPr>
        <p:spPr>
          <a:xfrm>
            <a:off x="9338197" y="625764"/>
            <a:ext cx="238391" cy="1331823"/>
          </a:xfrm>
          <a:custGeom>
            <a:avLst/>
            <a:gdLst>
              <a:gd name="connsiteX0" fmla="*/ 12700 w 238391"/>
              <a:gd name="connsiteY0" fmla="*/ 12700 h 1331823"/>
              <a:gd name="connsiteX1" fmla="*/ 140499 w 238391"/>
              <a:gd name="connsiteY1" fmla="*/ 97891 h 1331823"/>
              <a:gd name="connsiteX2" fmla="*/ 140499 w 238391"/>
              <a:gd name="connsiteY2" fmla="*/ 562953 h 1331823"/>
              <a:gd name="connsiteX3" fmla="*/ 225691 w 238391"/>
              <a:gd name="connsiteY3" fmla="*/ 664133 h 1331823"/>
              <a:gd name="connsiteX4" fmla="*/ 140499 w 238391"/>
              <a:gd name="connsiteY4" fmla="*/ 765314 h 1331823"/>
              <a:gd name="connsiteX5" fmla="*/ 140499 w 238391"/>
              <a:gd name="connsiteY5" fmla="*/ 1233919 h 1331823"/>
              <a:gd name="connsiteX6" fmla="*/ 12700 w 238391"/>
              <a:gd name="connsiteY6" fmla="*/ 1319123 h 13318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38391" h="1331823">
                <a:moveTo>
                  <a:pt x="12700" y="12700"/>
                </a:moveTo>
                <a:cubicBezTo>
                  <a:pt x="12700" y="12700"/>
                  <a:pt x="140499" y="23012"/>
                  <a:pt x="140499" y="97891"/>
                </a:cubicBezTo>
                <a:lnTo>
                  <a:pt x="140499" y="562953"/>
                </a:lnTo>
                <a:cubicBezTo>
                  <a:pt x="140499" y="621525"/>
                  <a:pt x="225691" y="664133"/>
                  <a:pt x="225691" y="664133"/>
                </a:cubicBezTo>
                <a:cubicBezTo>
                  <a:pt x="225691" y="664133"/>
                  <a:pt x="140499" y="706729"/>
                  <a:pt x="140499" y="765314"/>
                </a:cubicBezTo>
                <a:lnTo>
                  <a:pt x="140499" y="1233919"/>
                </a:lnTo>
                <a:cubicBezTo>
                  <a:pt x="140499" y="1308468"/>
                  <a:pt x="12700" y="1319123"/>
                  <a:pt x="12700" y="131912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8" name="Freeform 3"/>
          <p:cNvSpPr/>
          <p:nvPr/>
        </p:nvSpPr>
        <p:spPr>
          <a:xfrm>
            <a:off x="9338197" y="2045782"/>
            <a:ext cx="238391" cy="2750070"/>
          </a:xfrm>
          <a:custGeom>
            <a:avLst/>
            <a:gdLst>
              <a:gd name="connsiteX0" fmla="*/ 12700 w 238391"/>
              <a:gd name="connsiteY0" fmla="*/ 12700 h 2750070"/>
              <a:gd name="connsiteX1" fmla="*/ 140499 w 238391"/>
              <a:gd name="connsiteY1" fmla="*/ 97891 h 2750070"/>
              <a:gd name="connsiteX2" fmla="*/ 140499 w 238391"/>
              <a:gd name="connsiteY2" fmla="*/ 1272971 h 2750070"/>
              <a:gd name="connsiteX3" fmla="*/ 225691 w 238391"/>
              <a:gd name="connsiteY3" fmla="*/ 1374140 h 2750070"/>
              <a:gd name="connsiteX4" fmla="*/ 140499 w 238391"/>
              <a:gd name="connsiteY4" fmla="*/ 1475320 h 2750070"/>
              <a:gd name="connsiteX5" fmla="*/ 140499 w 238391"/>
              <a:gd name="connsiteY5" fmla="*/ 2652166 h 2750070"/>
              <a:gd name="connsiteX6" fmla="*/ 12700 w 238391"/>
              <a:gd name="connsiteY6" fmla="*/ 2737370 h 275007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38391" h="2750070">
                <a:moveTo>
                  <a:pt x="12700" y="12700"/>
                </a:moveTo>
                <a:cubicBezTo>
                  <a:pt x="12700" y="12700"/>
                  <a:pt x="140499" y="23012"/>
                  <a:pt x="140499" y="97891"/>
                </a:cubicBezTo>
                <a:lnTo>
                  <a:pt x="140499" y="1272971"/>
                </a:lnTo>
                <a:cubicBezTo>
                  <a:pt x="140499" y="1331544"/>
                  <a:pt x="225691" y="1374140"/>
                  <a:pt x="225691" y="1374140"/>
                </a:cubicBezTo>
                <a:cubicBezTo>
                  <a:pt x="225691" y="1374140"/>
                  <a:pt x="140499" y="1416748"/>
                  <a:pt x="140499" y="1475320"/>
                </a:cubicBezTo>
                <a:lnTo>
                  <a:pt x="140499" y="2652166"/>
                </a:lnTo>
                <a:cubicBezTo>
                  <a:pt x="140499" y="2726728"/>
                  <a:pt x="12700" y="2737370"/>
                  <a:pt x="12700" y="273737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" name="Freeform 3"/>
          <p:cNvSpPr/>
          <p:nvPr/>
        </p:nvSpPr>
        <p:spPr>
          <a:xfrm>
            <a:off x="9331103" y="4885827"/>
            <a:ext cx="238391" cy="1331823"/>
          </a:xfrm>
          <a:custGeom>
            <a:avLst/>
            <a:gdLst>
              <a:gd name="connsiteX0" fmla="*/ 12700 w 238391"/>
              <a:gd name="connsiteY0" fmla="*/ 12700 h 1331823"/>
              <a:gd name="connsiteX1" fmla="*/ 140499 w 238391"/>
              <a:gd name="connsiteY1" fmla="*/ 97904 h 1331823"/>
              <a:gd name="connsiteX2" fmla="*/ 140499 w 238391"/>
              <a:gd name="connsiteY2" fmla="*/ 562952 h 1331823"/>
              <a:gd name="connsiteX3" fmla="*/ 225691 w 238391"/>
              <a:gd name="connsiteY3" fmla="*/ 664133 h 1331823"/>
              <a:gd name="connsiteX4" fmla="*/ 140499 w 238391"/>
              <a:gd name="connsiteY4" fmla="*/ 765314 h 1331823"/>
              <a:gd name="connsiteX5" fmla="*/ 140499 w 238391"/>
              <a:gd name="connsiteY5" fmla="*/ 1233919 h 1331823"/>
              <a:gd name="connsiteX6" fmla="*/ 12700 w 238391"/>
              <a:gd name="connsiteY6" fmla="*/ 1319123 h 13318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38391" h="1331823">
                <a:moveTo>
                  <a:pt x="12700" y="12700"/>
                </a:moveTo>
                <a:cubicBezTo>
                  <a:pt x="12700" y="12700"/>
                  <a:pt x="140499" y="23012"/>
                  <a:pt x="140499" y="97904"/>
                </a:cubicBezTo>
                <a:lnTo>
                  <a:pt x="140499" y="562952"/>
                </a:lnTo>
                <a:cubicBezTo>
                  <a:pt x="140499" y="621524"/>
                  <a:pt x="225691" y="664133"/>
                  <a:pt x="225691" y="664133"/>
                </a:cubicBezTo>
                <a:cubicBezTo>
                  <a:pt x="225691" y="664133"/>
                  <a:pt x="140499" y="706729"/>
                  <a:pt x="140499" y="765314"/>
                </a:cubicBezTo>
                <a:lnTo>
                  <a:pt x="140499" y="1233919"/>
                </a:lnTo>
                <a:cubicBezTo>
                  <a:pt x="140499" y="1308468"/>
                  <a:pt x="12700" y="1319123"/>
                  <a:pt x="12700" y="131912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0" name="Freeform 3"/>
          <p:cNvSpPr/>
          <p:nvPr/>
        </p:nvSpPr>
        <p:spPr>
          <a:xfrm>
            <a:off x="2621515" y="4857426"/>
            <a:ext cx="238391" cy="1331823"/>
          </a:xfrm>
          <a:custGeom>
            <a:avLst/>
            <a:gdLst>
              <a:gd name="connsiteX0" fmla="*/ 225691 w 238391"/>
              <a:gd name="connsiteY0" fmla="*/ 12700 h 1331823"/>
              <a:gd name="connsiteX1" fmla="*/ 97891 w 238391"/>
              <a:gd name="connsiteY1" fmla="*/ 97904 h 1331823"/>
              <a:gd name="connsiteX2" fmla="*/ 97891 w 238391"/>
              <a:gd name="connsiteY2" fmla="*/ 562965 h 1331823"/>
              <a:gd name="connsiteX3" fmla="*/ 12700 w 238391"/>
              <a:gd name="connsiteY3" fmla="*/ 664133 h 1331823"/>
              <a:gd name="connsiteX4" fmla="*/ 97891 w 238391"/>
              <a:gd name="connsiteY4" fmla="*/ 765314 h 1331823"/>
              <a:gd name="connsiteX5" fmla="*/ 97891 w 238391"/>
              <a:gd name="connsiteY5" fmla="*/ 1233919 h 1331823"/>
              <a:gd name="connsiteX6" fmla="*/ 225691 w 238391"/>
              <a:gd name="connsiteY6" fmla="*/ 1319124 h 13318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38391" h="1331823">
                <a:moveTo>
                  <a:pt x="225691" y="12700"/>
                </a:moveTo>
                <a:cubicBezTo>
                  <a:pt x="225691" y="12700"/>
                  <a:pt x="97891" y="23012"/>
                  <a:pt x="97891" y="97904"/>
                </a:cubicBezTo>
                <a:lnTo>
                  <a:pt x="97891" y="562965"/>
                </a:lnTo>
                <a:cubicBezTo>
                  <a:pt x="97891" y="621538"/>
                  <a:pt x="12700" y="664133"/>
                  <a:pt x="12700" y="664133"/>
                </a:cubicBezTo>
                <a:cubicBezTo>
                  <a:pt x="12700" y="664133"/>
                  <a:pt x="97891" y="706729"/>
                  <a:pt x="97891" y="765314"/>
                </a:cubicBezTo>
                <a:lnTo>
                  <a:pt x="97891" y="1233919"/>
                </a:lnTo>
                <a:cubicBezTo>
                  <a:pt x="97891" y="1308468"/>
                  <a:pt x="225691" y="1319124"/>
                  <a:pt x="225691" y="1319124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1" name="Freeform 3"/>
          <p:cNvSpPr/>
          <p:nvPr/>
        </p:nvSpPr>
        <p:spPr>
          <a:xfrm>
            <a:off x="2621515" y="595588"/>
            <a:ext cx="238391" cy="4171874"/>
          </a:xfrm>
          <a:custGeom>
            <a:avLst/>
            <a:gdLst>
              <a:gd name="connsiteX0" fmla="*/ 225691 w 238391"/>
              <a:gd name="connsiteY0" fmla="*/ 12700 h 4171874"/>
              <a:gd name="connsiteX1" fmla="*/ 97891 w 238391"/>
              <a:gd name="connsiteY1" fmla="*/ 97891 h 4171874"/>
              <a:gd name="connsiteX2" fmla="*/ 97891 w 238391"/>
              <a:gd name="connsiteY2" fmla="*/ 1982977 h 4171874"/>
              <a:gd name="connsiteX3" fmla="*/ 12700 w 238391"/>
              <a:gd name="connsiteY3" fmla="*/ 2084159 h 4171874"/>
              <a:gd name="connsiteX4" fmla="*/ 97891 w 238391"/>
              <a:gd name="connsiteY4" fmla="*/ 2185339 h 4171874"/>
              <a:gd name="connsiteX5" fmla="*/ 97891 w 238391"/>
              <a:gd name="connsiteY5" fmla="*/ 4073969 h 4171874"/>
              <a:gd name="connsiteX6" fmla="*/ 225691 w 238391"/>
              <a:gd name="connsiteY6" fmla="*/ 4159173 h 41718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38391" h="4171874">
                <a:moveTo>
                  <a:pt x="225691" y="12700"/>
                </a:moveTo>
                <a:cubicBezTo>
                  <a:pt x="225691" y="12700"/>
                  <a:pt x="97891" y="23012"/>
                  <a:pt x="97891" y="97891"/>
                </a:cubicBezTo>
                <a:lnTo>
                  <a:pt x="97891" y="1982977"/>
                </a:lnTo>
                <a:cubicBezTo>
                  <a:pt x="97891" y="2041550"/>
                  <a:pt x="12700" y="2084159"/>
                  <a:pt x="12700" y="2084159"/>
                </a:cubicBezTo>
                <a:cubicBezTo>
                  <a:pt x="12700" y="2084159"/>
                  <a:pt x="97891" y="2126754"/>
                  <a:pt x="97891" y="2185339"/>
                </a:cubicBezTo>
                <a:lnTo>
                  <a:pt x="97891" y="4073969"/>
                </a:lnTo>
                <a:cubicBezTo>
                  <a:pt x="97891" y="4148505"/>
                  <a:pt x="225691" y="4159173"/>
                  <a:pt x="225691" y="415917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98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65251" y="1272045"/>
            <a:ext cx="5843441" cy="5682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Punnett Square</a:t>
            </a:r>
          </a:p>
          <a:p>
            <a:r>
              <a:rPr lang="en-US" sz="2800" dirty="0"/>
              <a:t>A diagram used by geneticists to determine the </a:t>
            </a:r>
            <a:r>
              <a:rPr lang="en-US" sz="2800" u="sng" dirty="0"/>
              <a:t>probability</a:t>
            </a:r>
            <a:r>
              <a:rPr lang="en-US" sz="2800" dirty="0"/>
              <a:t> (chance) of an offspring having a particular phenotype.</a:t>
            </a:r>
          </a:p>
          <a:p>
            <a:r>
              <a:rPr lang="en-US" sz="2800" dirty="0"/>
              <a:t>If the </a:t>
            </a:r>
            <a:r>
              <a:rPr lang="en-US" sz="2800" b="1" dirty="0"/>
              <a:t>A</a:t>
            </a:r>
            <a:r>
              <a:rPr lang="en-US" sz="2800" dirty="0"/>
              <a:t> represents red flowers and </a:t>
            </a:r>
            <a:r>
              <a:rPr lang="en-US" sz="2800" b="1" dirty="0"/>
              <a:t>a</a:t>
            </a:r>
            <a:r>
              <a:rPr lang="en-US" sz="2800" dirty="0"/>
              <a:t> represents green flowers, what are the chances of the flowers being green?</a:t>
            </a:r>
          </a:p>
          <a:p>
            <a:r>
              <a:rPr lang="en-US" sz="2800" dirty="0"/>
              <a:t>Probability is expressed in a percentage.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KeslerScience.com</a:t>
            </a:r>
            <a:endParaRPr lang="de-DE" dirty="0"/>
          </a:p>
        </p:txBody>
      </p:sp>
      <p:pic>
        <p:nvPicPr>
          <p:cNvPr id="6146" name="Picture 2" descr="Image result for punnett squa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97" y="1593740"/>
            <a:ext cx="4872709" cy="4504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67815" y="1178002"/>
            <a:ext cx="276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 panose="020B0502020202020204" pitchFamily="34" charset="0"/>
              </a:rPr>
              <a:t>Parent 2</a:t>
            </a:r>
          </a:p>
        </p:txBody>
      </p:sp>
      <p:sp>
        <p:nvSpPr>
          <p:cNvPr id="9" name="TextBox 8"/>
          <p:cNvSpPr txBox="1"/>
          <p:nvPr/>
        </p:nvSpPr>
        <p:spPr>
          <a:xfrm rot="16200000">
            <a:off x="-995116" y="4057047"/>
            <a:ext cx="276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 panose="020B0502020202020204" pitchFamily="34" charset="0"/>
              </a:rPr>
              <a:t>Parent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43930" y="5419571"/>
            <a:ext cx="671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25%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57395" y="5385744"/>
            <a:ext cx="671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25%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71923" y="3476719"/>
            <a:ext cx="671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25%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57395" y="3476719"/>
            <a:ext cx="671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25%</a:t>
            </a:r>
          </a:p>
        </p:txBody>
      </p:sp>
    </p:spTree>
    <p:extLst>
      <p:ext uri="{BB962C8B-B14F-4D97-AF65-F5344CB8AC3E}">
        <p14:creationId xmlns:p14="http://schemas.microsoft.com/office/powerpoint/2010/main" val="191444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65251" y="1272045"/>
            <a:ext cx="5843441" cy="5682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Punnett Square (cont.)</a:t>
            </a:r>
          </a:p>
          <a:p>
            <a:r>
              <a:rPr lang="en-US" sz="2800" dirty="0"/>
              <a:t>Examines just </a:t>
            </a:r>
            <a:r>
              <a:rPr lang="en-US" sz="2800" u="sng" dirty="0"/>
              <a:t>one</a:t>
            </a:r>
            <a:r>
              <a:rPr lang="en-US" sz="2800" dirty="0"/>
              <a:t> of the many genes that get passed on during sexual reproduction </a:t>
            </a:r>
          </a:p>
          <a:p>
            <a:r>
              <a:rPr lang="en-US" sz="2800" dirty="0"/>
              <a:t>Shows all possible way the offspring could inherit the gene from two parents.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KeslerScience.com</a:t>
            </a:r>
            <a:endParaRPr lang="de-DE" dirty="0"/>
          </a:p>
        </p:txBody>
      </p:sp>
      <p:pic>
        <p:nvPicPr>
          <p:cNvPr id="6146" name="Picture 2" descr="Image result for punnett squa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97" y="1593740"/>
            <a:ext cx="4872709" cy="4504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67815" y="1178002"/>
            <a:ext cx="276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 panose="020B0502020202020204" pitchFamily="34" charset="0"/>
              </a:rPr>
              <a:t>Parent 2</a:t>
            </a:r>
          </a:p>
        </p:txBody>
      </p:sp>
      <p:sp>
        <p:nvSpPr>
          <p:cNvPr id="9" name="TextBox 8"/>
          <p:cNvSpPr txBox="1"/>
          <p:nvPr/>
        </p:nvSpPr>
        <p:spPr>
          <a:xfrm rot="16200000">
            <a:off x="-995116" y="4057047"/>
            <a:ext cx="276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 panose="020B0502020202020204" pitchFamily="34" charset="0"/>
              </a:rPr>
              <a:t>Parent 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98797" y="3476719"/>
            <a:ext cx="671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25%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98797" y="5338468"/>
            <a:ext cx="671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25%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57697" y="5338468"/>
            <a:ext cx="671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25%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57697" y="3466104"/>
            <a:ext cx="671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25%</a:t>
            </a:r>
          </a:p>
        </p:txBody>
      </p:sp>
    </p:spTree>
    <p:extLst>
      <p:ext uri="{BB962C8B-B14F-4D97-AF65-F5344CB8AC3E}">
        <p14:creationId xmlns:p14="http://schemas.microsoft.com/office/powerpoint/2010/main" val="237725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2544" y="365125"/>
            <a:ext cx="9691255" cy="1325563"/>
          </a:xfrm>
        </p:spPr>
        <p:txBody>
          <a:bodyPr/>
          <a:lstStyle/>
          <a:p>
            <a:r>
              <a:rPr lang="en-US" dirty="0"/>
              <a:t>Quick Action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9576" y="1385175"/>
            <a:ext cx="11191874" cy="5120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/>
              <a:t>	</a:t>
            </a:r>
          </a:p>
          <a:p>
            <a:pPr>
              <a:buNone/>
            </a:pPr>
            <a:endParaRPr lang="en-US" sz="3200" dirty="0"/>
          </a:p>
          <a:p>
            <a:pPr>
              <a:buNone/>
            </a:pPr>
            <a:endParaRPr lang="en-US" sz="33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3200" dirty="0"/>
          </a:p>
          <a:p>
            <a:pPr>
              <a:buNone/>
            </a:pPr>
            <a:r>
              <a:rPr lang="en-US" sz="3200" dirty="0"/>
              <a:t>	 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KeslerScience.com</a:t>
            </a:r>
            <a:endParaRPr lang="de-DE" dirty="0"/>
          </a:p>
        </p:txBody>
      </p:sp>
      <p:sp>
        <p:nvSpPr>
          <p:cNvPr id="6" name="TextBox 5"/>
          <p:cNvSpPr txBox="1"/>
          <p:nvPr/>
        </p:nvSpPr>
        <p:spPr>
          <a:xfrm>
            <a:off x="409576" y="1386137"/>
            <a:ext cx="642005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entury Gothic" panose="020B0502020202020204" pitchFamily="34" charset="0"/>
              </a:rPr>
              <a:t>Let’s create our own Punnett Square</a:t>
            </a:r>
          </a:p>
          <a:p>
            <a:pPr marL="457200" indent="-457200"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Draw a box with 4 squares leaving room at the top and side.</a:t>
            </a:r>
          </a:p>
          <a:p>
            <a:pPr marL="457200" indent="-457200"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Choose a letter to represent your genes, one capital and one lower case.  In this example we’re using choose </a:t>
            </a:r>
            <a:r>
              <a:rPr lang="en-US" sz="2800" b="1" dirty="0">
                <a:latin typeface="Century Gothic" panose="020B0502020202020204" pitchFamily="34" charset="0"/>
              </a:rPr>
              <a:t>T</a:t>
            </a:r>
            <a:r>
              <a:rPr lang="en-US" sz="2800" dirty="0">
                <a:latin typeface="Century Gothic" panose="020B0502020202020204" pitchFamily="34" charset="0"/>
              </a:rPr>
              <a:t> = tall and     </a:t>
            </a:r>
            <a:r>
              <a:rPr lang="en-US" sz="2800" b="1" dirty="0">
                <a:latin typeface="Century Gothic" panose="020B0502020202020204" pitchFamily="34" charset="0"/>
              </a:rPr>
              <a:t>t</a:t>
            </a:r>
            <a:r>
              <a:rPr lang="en-US" sz="2800" dirty="0">
                <a:latin typeface="Century Gothic" panose="020B0502020202020204" pitchFamily="34" charset="0"/>
              </a:rPr>
              <a:t> = short.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3. Let’s say you have a short father  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    and tall mother.  Set up your 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    table as such.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0092" y="2189527"/>
            <a:ext cx="3942825" cy="35233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>
            <a:stCxn id="7" idx="0"/>
            <a:endCxn id="7" idx="2"/>
          </p:cNvCxnSpPr>
          <p:nvPr/>
        </p:nvCxnSpPr>
        <p:spPr>
          <a:xfrm>
            <a:off x="9521505" y="2189527"/>
            <a:ext cx="0" cy="352337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  <a:stCxn id="7" idx="3"/>
            <a:endCxn id="7" idx="1"/>
          </p:cNvCxnSpPr>
          <p:nvPr/>
        </p:nvCxnSpPr>
        <p:spPr>
          <a:xfrm flipH="1">
            <a:off x="7550092" y="3951215"/>
            <a:ext cx="39428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078599" y="152089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982430" y="152089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61120" y="4420017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32660" y="279185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85" y="172711"/>
            <a:ext cx="1143612" cy="11436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792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7082" y="365125"/>
            <a:ext cx="10036717" cy="1325563"/>
          </a:xfrm>
        </p:spPr>
        <p:txBody>
          <a:bodyPr/>
          <a:lstStyle/>
          <a:p>
            <a:r>
              <a:rPr lang="en-US" dirty="0"/>
              <a:t>Quick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9576" y="1385175"/>
            <a:ext cx="11191874" cy="5120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/>
              <a:t>	</a:t>
            </a:r>
          </a:p>
          <a:p>
            <a:pPr>
              <a:buNone/>
            </a:pPr>
            <a:endParaRPr lang="en-US" sz="3200" dirty="0"/>
          </a:p>
          <a:p>
            <a:pPr>
              <a:buNone/>
            </a:pPr>
            <a:endParaRPr lang="en-US" sz="33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3200" dirty="0"/>
          </a:p>
          <a:p>
            <a:pPr>
              <a:buNone/>
            </a:pPr>
            <a:r>
              <a:rPr lang="en-US" sz="3200" dirty="0"/>
              <a:t>	 </a:t>
            </a:r>
          </a:p>
          <a:p>
            <a:pPr marL="0" indent="0">
              <a:buNone/>
            </a:pPr>
            <a:endParaRPr lang="en-US" sz="3200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65" y="190445"/>
            <a:ext cx="1070318" cy="10703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KeslerScience.com</a:t>
            </a:r>
            <a:endParaRPr lang="de-DE" dirty="0"/>
          </a:p>
        </p:txBody>
      </p:sp>
      <p:sp>
        <p:nvSpPr>
          <p:cNvPr id="6" name="TextBox 5"/>
          <p:cNvSpPr txBox="1"/>
          <p:nvPr/>
        </p:nvSpPr>
        <p:spPr>
          <a:xfrm>
            <a:off x="409576" y="1453415"/>
            <a:ext cx="610795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4"/>
            </a:pPr>
            <a:r>
              <a:rPr lang="en-US" sz="2800" dirty="0">
                <a:latin typeface="Century Gothic" panose="020B0502020202020204" pitchFamily="34" charset="0"/>
              </a:rPr>
              <a:t>Now fill in the boxes with the 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     genotype combinations.</a:t>
            </a:r>
          </a:p>
          <a:p>
            <a:pPr marL="514350" indent="-514350">
              <a:buAutoNum type="arabicPeriod" startAt="5"/>
            </a:pPr>
            <a:r>
              <a:rPr lang="en-US" sz="2800" dirty="0">
                <a:latin typeface="Century Gothic" panose="020B0502020202020204" pitchFamily="34" charset="0"/>
              </a:rPr>
              <a:t>Figure out the percentage for 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     each box.</a:t>
            </a:r>
          </a:p>
          <a:p>
            <a:pPr marL="514350" indent="-514350">
              <a:buAutoNum type="arabicPeriod" startAt="6"/>
            </a:pPr>
            <a:r>
              <a:rPr lang="en-US" sz="2800" dirty="0">
                <a:latin typeface="Century Gothic" panose="020B0502020202020204" pitchFamily="34" charset="0"/>
              </a:rPr>
              <a:t>What percentage of the children are going to be tall?  short?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0092" y="2189527"/>
            <a:ext cx="3942825" cy="35233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>
            <a:stCxn id="7" idx="0"/>
            <a:endCxn id="7" idx="2"/>
          </p:cNvCxnSpPr>
          <p:nvPr/>
        </p:nvCxnSpPr>
        <p:spPr>
          <a:xfrm>
            <a:off x="9521505" y="2189527"/>
            <a:ext cx="0" cy="352337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  <a:stCxn id="7" idx="3"/>
            <a:endCxn id="7" idx="1"/>
          </p:cNvCxnSpPr>
          <p:nvPr/>
        </p:nvCxnSpPr>
        <p:spPr>
          <a:xfrm flipH="1">
            <a:off x="7550092" y="3951215"/>
            <a:ext cx="39428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201608" y="152089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04173" y="152235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982430" y="152089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61120" y="4420017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32660" y="279185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965346" y="2786991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839792" y="2786454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855574" y="4472366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916728" y="4517517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198389" y="4517518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02277" y="2798069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12619" y="2784994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latin typeface="Century Gothic" panose="020B0502020202020204" pitchFamily="34" charset="0"/>
              </a:rPr>
              <a:t>t</a:t>
            </a:r>
            <a:endParaRPr lang="en-US" sz="4400" b="1" dirty="0"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095155" y="4472366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83787" y="3468253"/>
            <a:ext cx="628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25%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51643" y="5129296"/>
            <a:ext cx="628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25%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131121" y="5119054"/>
            <a:ext cx="628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25%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119993" y="3519677"/>
            <a:ext cx="628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25%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2587" y="4680539"/>
            <a:ext cx="6209337" cy="147732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Note: We didn’t use </a:t>
            </a:r>
            <a:r>
              <a:rPr lang="en-US" b="1" dirty="0">
                <a:latin typeface="Century Gothic" panose="020B0502020202020204" pitchFamily="34" charset="0"/>
              </a:rPr>
              <a:t>T </a:t>
            </a:r>
            <a:r>
              <a:rPr lang="en-US" dirty="0">
                <a:latin typeface="Century Gothic" panose="020B0502020202020204" pitchFamily="34" charset="0"/>
              </a:rPr>
              <a:t>for tall and </a:t>
            </a:r>
            <a:r>
              <a:rPr lang="en-US" b="1" dirty="0">
                <a:latin typeface="Century Gothic" panose="020B0502020202020204" pitchFamily="34" charset="0"/>
              </a:rPr>
              <a:t>s</a:t>
            </a:r>
            <a:r>
              <a:rPr lang="en-US" dirty="0">
                <a:latin typeface="Century Gothic" panose="020B0502020202020204" pitchFamily="34" charset="0"/>
              </a:rPr>
              <a:t> for short because that would show two different genes which code for two different traits.  A genotype contains two codes for the </a:t>
            </a:r>
            <a:r>
              <a:rPr lang="en-US" u="sng" dirty="0">
                <a:latin typeface="Century Gothic" panose="020B0502020202020204" pitchFamily="34" charset="0"/>
              </a:rPr>
              <a:t>same</a:t>
            </a:r>
            <a:r>
              <a:rPr lang="en-US" dirty="0">
                <a:latin typeface="Century Gothic" panose="020B0502020202020204" pitchFamily="34" charset="0"/>
              </a:rPr>
              <a:t> trait, so we use two forms of the same letter.</a:t>
            </a:r>
          </a:p>
        </p:txBody>
      </p:sp>
    </p:spTree>
    <p:extLst>
      <p:ext uri="{BB962C8B-B14F-4D97-AF65-F5344CB8AC3E}">
        <p14:creationId xmlns:p14="http://schemas.microsoft.com/office/powerpoint/2010/main" val="245351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5" grpId="0"/>
      <p:bldP spid="28" grpId="0"/>
      <p:bldP spid="29" grpId="0"/>
      <p:bldP spid="30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4172" y="-161379"/>
            <a:ext cx="9371949" cy="1183566"/>
          </a:xfrm>
        </p:spPr>
        <p:txBody>
          <a:bodyPr/>
          <a:lstStyle/>
          <a:p>
            <a:r>
              <a:rPr lang="en-US" b="1" dirty="0"/>
              <a:t>Quick Action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85" y="172711"/>
            <a:ext cx="1143612" cy="11436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8" name="Content Placeholder 2"/>
          <p:cNvSpPr>
            <a:spLocks noGrp="1"/>
          </p:cNvSpPr>
          <p:nvPr>
            <p:ph sz="half" idx="1"/>
          </p:nvPr>
        </p:nvSpPr>
        <p:spPr>
          <a:xfrm>
            <a:off x="519223" y="1543806"/>
            <a:ext cx="6086850" cy="462068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KeslerScience.com</a:t>
            </a:r>
            <a:endParaRPr lang="de-DE" dirty="0"/>
          </a:p>
        </p:txBody>
      </p:sp>
      <p:sp>
        <p:nvSpPr>
          <p:cNvPr id="4" name="TextBox 3"/>
          <p:cNvSpPr txBox="1"/>
          <p:nvPr/>
        </p:nvSpPr>
        <p:spPr>
          <a:xfrm>
            <a:off x="519223" y="1543806"/>
            <a:ext cx="503853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Century Gothic" panose="020B0502020202020204" pitchFamily="34" charset="0"/>
              </a:rPr>
              <a:t>Practice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Father is homozygous dominant (</a:t>
            </a:r>
            <a:r>
              <a:rPr lang="en-US" sz="2800" b="1" dirty="0">
                <a:latin typeface="Century Gothic" panose="020B0502020202020204" pitchFamily="34" charset="0"/>
              </a:rPr>
              <a:t>SS</a:t>
            </a:r>
            <a:r>
              <a:rPr lang="en-US" sz="2800" dirty="0">
                <a:latin typeface="Century Gothic" panose="020B0502020202020204" pitchFamily="34" charset="0"/>
              </a:rPr>
              <a:t>)and Mother is homozygous recessive (</a:t>
            </a:r>
            <a:r>
              <a:rPr lang="en-US" sz="2800" b="1" dirty="0">
                <a:latin typeface="Century Gothic" panose="020B0502020202020204" pitchFamily="34" charset="0"/>
              </a:rPr>
              <a:t>ss</a:t>
            </a:r>
            <a:r>
              <a:rPr lang="en-US" sz="2800" dirty="0">
                <a:latin typeface="Century Gothic" panose="020B0502020202020204" pitchFamily="34" charset="0"/>
              </a:rPr>
              <a:t>)</a:t>
            </a:r>
          </a:p>
          <a:p>
            <a:endParaRPr lang="en-US" sz="2800" dirty="0">
              <a:latin typeface="Century Gothic" panose="020B0502020202020204" pitchFamily="34" charset="0"/>
            </a:endParaRPr>
          </a:p>
          <a:p>
            <a:r>
              <a:rPr lang="en-US" sz="2800" dirty="0">
                <a:latin typeface="Century Gothic" panose="020B0502020202020204" pitchFamily="34" charset="0"/>
              </a:rPr>
              <a:t>If </a:t>
            </a:r>
            <a:r>
              <a:rPr lang="en-US" sz="2800" b="1" dirty="0">
                <a:latin typeface="Century Gothic" panose="020B0502020202020204" pitchFamily="34" charset="0"/>
              </a:rPr>
              <a:t>S</a:t>
            </a:r>
            <a:r>
              <a:rPr lang="en-US" sz="2800" dirty="0">
                <a:latin typeface="Century Gothic" panose="020B0502020202020204" pitchFamily="34" charset="0"/>
              </a:rPr>
              <a:t> = freckles and </a:t>
            </a:r>
          </a:p>
          <a:p>
            <a:r>
              <a:rPr lang="en-US" sz="2800" b="1" dirty="0">
                <a:latin typeface="Century Gothic" panose="020B0502020202020204" pitchFamily="34" charset="0"/>
              </a:rPr>
              <a:t>s</a:t>
            </a:r>
            <a:r>
              <a:rPr lang="en-US" sz="2800" dirty="0">
                <a:latin typeface="Century Gothic" panose="020B0502020202020204" pitchFamily="34" charset="0"/>
              </a:rPr>
              <a:t> = no freckles</a:t>
            </a:r>
          </a:p>
          <a:p>
            <a:endParaRPr lang="en-US" sz="2800" dirty="0">
              <a:latin typeface="Century Gothic" panose="020B0502020202020204" pitchFamily="34" charset="0"/>
            </a:endParaRPr>
          </a:p>
          <a:p>
            <a:r>
              <a:rPr lang="en-US" sz="2800" dirty="0">
                <a:latin typeface="Century Gothic" panose="020B0502020202020204" pitchFamily="34" charset="0"/>
              </a:rPr>
              <a:t>What percent of the children will have freckles?</a:t>
            </a:r>
          </a:p>
        </p:txBody>
      </p:sp>
      <p:pic>
        <p:nvPicPr>
          <p:cNvPr id="1026" name="Picture 2" descr="Image result for examples of punnett squar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142" y="1644347"/>
            <a:ext cx="4924425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12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AC17DE74-01C9-4859-B65A-85CF999E85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068C0432-0E90-4CC1-8CD3-D44A90DF0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347414"/>
          </a:xfrm>
          <a:custGeom>
            <a:avLst/>
            <a:gdLst>
              <a:gd name="connsiteX0" fmla="*/ 0 w 12192000"/>
              <a:gd name="connsiteY0" fmla="*/ 0 h 2347414"/>
              <a:gd name="connsiteX1" fmla="*/ 12192000 w 12192000"/>
              <a:gd name="connsiteY1" fmla="*/ 0 h 2347414"/>
              <a:gd name="connsiteX2" fmla="*/ 12192000 w 12192000"/>
              <a:gd name="connsiteY2" fmla="*/ 1736458 h 2347414"/>
              <a:gd name="connsiteX3" fmla="*/ 11967601 w 12192000"/>
              <a:gd name="connsiteY3" fmla="*/ 1784034 h 2347414"/>
              <a:gd name="connsiteX4" fmla="*/ 10829000 w 12192000"/>
              <a:gd name="connsiteY4" fmla="*/ 1983294 h 2347414"/>
              <a:gd name="connsiteX5" fmla="*/ 10743779 w 12192000"/>
              <a:gd name="connsiteY5" fmla="*/ 1996027 h 2347414"/>
              <a:gd name="connsiteX6" fmla="*/ 10829254 w 12192000"/>
              <a:gd name="connsiteY6" fmla="*/ 1987751 h 2347414"/>
              <a:gd name="connsiteX7" fmla="*/ 10847162 w 12192000"/>
              <a:gd name="connsiteY7" fmla="*/ 1988388 h 2347414"/>
              <a:gd name="connsiteX8" fmla="*/ 11575155 w 12192000"/>
              <a:gd name="connsiteY8" fmla="*/ 1921415 h 2347414"/>
              <a:gd name="connsiteX9" fmla="*/ 12192000 w 12192000"/>
              <a:gd name="connsiteY9" fmla="*/ 1851213 h 2347414"/>
              <a:gd name="connsiteX10" fmla="*/ 12192000 w 12192000"/>
              <a:gd name="connsiteY10" fmla="*/ 1907356 h 2347414"/>
              <a:gd name="connsiteX11" fmla="*/ 12035532 w 12192000"/>
              <a:gd name="connsiteY11" fmla="*/ 1927033 h 2347414"/>
              <a:gd name="connsiteX12" fmla="*/ 11576932 w 12192000"/>
              <a:gd name="connsiteY12" fmla="*/ 1976291 h 2347414"/>
              <a:gd name="connsiteX13" fmla="*/ 10627316 w 12192000"/>
              <a:gd name="connsiteY13" fmla="*/ 2061470 h 2347414"/>
              <a:gd name="connsiteX14" fmla="*/ 9804196 w 12192000"/>
              <a:gd name="connsiteY14" fmla="*/ 2123478 h 2347414"/>
              <a:gd name="connsiteX15" fmla="*/ 9243851 w 12192000"/>
              <a:gd name="connsiteY15" fmla="*/ 2180008 h 2347414"/>
              <a:gd name="connsiteX16" fmla="*/ 8731259 w 12192000"/>
              <a:gd name="connsiteY16" fmla="*/ 2225081 h 2347414"/>
              <a:gd name="connsiteX17" fmla="*/ 8065752 w 12192000"/>
              <a:gd name="connsiteY17" fmla="*/ 2271681 h 2347414"/>
              <a:gd name="connsiteX18" fmla="*/ 7658065 w 12192000"/>
              <a:gd name="connsiteY18" fmla="*/ 2292562 h 2347414"/>
              <a:gd name="connsiteX19" fmla="*/ 6531024 w 12192000"/>
              <a:gd name="connsiteY19" fmla="*/ 2324138 h 2347414"/>
              <a:gd name="connsiteX20" fmla="*/ 6178331 w 12192000"/>
              <a:gd name="connsiteY20" fmla="*/ 2345655 h 2347414"/>
              <a:gd name="connsiteX21" fmla="*/ 5977282 w 12192000"/>
              <a:gd name="connsiteY21" fmla="*/ 2344127 h 2347414"/>
              <a:gd name="connsiteX22" fmla="*/ 5367658 w 12192000"/>
              <a:gd name="connsiteY22" fmla="*/ 2329230 h 2347414"/>
              <a:gd name="connsiteX23" fmla="*/ 4387306 w 12192000"/>
              <a:gd name="connsiteY23" fmla="*/ 2288614 h 2347414"/>
              <a:gd name="connsiteX24" fmla="*/ 4180287 w 12192000"/>
              <a:gd name="connsiteY24" fmla="*/ 2280211 h 2347414"/>
              <a:gd name="connsiteX25" fmla="*/ 3842199 w 12192000"/>
              <a:gd name="connsiteY25" fmla="*/ 2257039 h 2347414"/>
              <a:gd name="connsiteX26" fmla="*/ 3730309 w 12192000"/>
              <a:gd name="connsiteY26" fmla="*/ 2251182 h 2347414"/>
              <a:gd name="connsiteX27" fmla="*/ 3425496 w 12192000"/>
              <a:gd name="connsiteY27" fmla="*/ 2231320 h 2347414"/>
              <a:gd name="connsiteX28" fmla="*/ 3076106 w 12192000"/>
              <a:gd name="connsiteY28" fmla="*/ 2201781 h 2347414"/>
              <a:gd name="connsiteX29" fmla="*/ 2819682 w 12192000"/>
              <a:gd name="connsiteY29" fmla="*/ 2182427 h 2347414"/>
              <a:gd name="connsiteX30" fmla="*/ 2525539 w 12192000"/>
              <a:gd name="connsiteY30" fmla="*/ 2152888 h 2347414"/>
              <a:gd name="connsiteX31" fmla="*/ 2311915 w 12192000"/>
              <a:gd name="connsiteY31" fmla="*/ 2133536 h 2347414"/>
              <a:gd name="connsiteX32" fmla="*/ 2054223 w 12192000"/>
              <a:gd name="connsiteY32" fmla="*/ 2104760 h 2347414"/>
              <a:gd name="connsiteX33" fmla="*/ 1865367 w 12192000"/>
              <a:gd name="connsiteY33" fmla="*/ 2084770 h 2347414"/>
              <a:gd name="connsiteX34" fmla="*/ 1629263 w 12192000"/>
              <a:gd name="connsiteY34" fmla="*/ 2055996 h 2347414"/>
              <a:gd name="connsiteX35" fmla="*/ 1458823 w 12192000"/>
              <a:gd name="connsiteY35" fmla="*/ 2035751 h 2347414"/>
              <a:gd name="connsiteX36" fmla="*/ 1241390 w 12192000"/>
              <a:gd name="connsiteY36" fmla="*/ 2007103 h 2347414"/>
              <a:gd name="connsiteX37" fmla="*/ 1047453 w 12192000"/>
              <a:gd name="connsiteY37" fmla="*/ 1980748 h 2347414"/>
              <a:gd name="connsiteX38" fmla="*/ 814907 w 12192000"/>
              <a:gd name="connsiteY38" fmla="*/ 1949045 h 2347414"/>
              <a:gd name="connsiteX39" fmla="*/ 592649 w 12192000"/>
              <a:gd name="connsiteY39" fmla="*/ 1913776 h 2347414"/>
              <a:gd name="connsiteX40" fmla="*/ 343591 w 12192000"/>
              <a:gd name="connsiteY40" fmla="*/ 1872650 h 2347414"/>
              <a:gd name="connsiteX41" fmla="*/ 35731 w 12192000"/>
              <a:gd name="connsiteY41" fmla="*/ 1821722 h 2347414"/>
              <a:gd name="connsiteX42" fmla="*/ 0 w 12192000"/>
              <a:gd name="connsiteY42" fmla="*/ 1814848 h 2347414"/>
              <a:gd name="connsiteX43" fmla="*/ 0 w 12192000"/>
              <a:gd name="connsiteY43" fmla="*/ 1758489 h 2347414"/>
              <a:gd name="connsiteX44" fmla="*/ 274248 w 12192000"/>
              <a:gd name="connsiteY44" fmla="*/ 1808735 h 2347414"/>
              <a:gd name="connsiteX45" fmla="*/ 498157 w 12192000"/>
              <a:gd name="connsiteY45" fmla="*/ 1846167 h 2347414"/>
              <a:gd name="connsiteX46" fmla="*/ 722828 w 12192000"/>
              <a:gd name="connsiteY46" fmla="*/ 1878635 h 2347414"/>
              <a:gd name="connsiteX47" fmla="*/ 949913 w 12192000"/>
              <a:gd name="connsiteY47" fmla="*/ 1912375 h 2347414"/>
              <a:gd name="connsiteX48" fmla="*/ 1195414 w 12192000"/>
              <a:gd name="connsiteY48" fmla="*/ 1947516 h 2347414"/>
              <a:gd name="connsiteX49" fmla="*/ 1342867 w 12192000"/>
              <a:gd name="connsiteY49" fmla="*/ 1968397 h 2347414"/>
              <a:gd name="connsiteX50" fmla="*/ 1518007 w 12192000"/>
              <a:gd name="connsiteY50" fmla="*/ 1988006 h 2347414"/>
              <a:gd name="connsiteX51" fmla="*/ 1701403 w 12192000"/>
              <a:gd name="connsiteY51" fmla="*/ 2010669 h 2347414"/>
              <a:gd name="connsiteX52" fmla="*/ 1879210 w 12192000"/>
              <a:gd name="connsiteY52" fmla="*/ 2031167 h 2347414"/>
              <a:gd name="connsiteX53" fmla="*/ 2068702 w 12192000"/>
              <a:gd name="connsiteY53" fmla="*/ 2052940 h 2347414"/>
              <a:gd name="connsiteX54" fmla="*/ 2212090 w 12192000"/>
              <a:gd name="connsiteY54" fmla="*/ 2067583 h 2347414"/>
              <a:gd name="connsiteX55" fmla="*/ 2416949 w 12192000"/>
              <a:gd name="connsiteY55" fmla="*/ 2089609 h 2347414"/>
              <a:gd name="connsiteX56" fmla="*/ 2582055 w 12192000"/>
              <a:gd name="connsiteY56" fmla="*/ 2105397 h 2347414"/>
              <a:gd name="connsiteX57" fmla="*/ 2802282 w 12192000"/>
              <a:gd name="connsiteY57" fmla="*/ 2126405 h 2347414"/>
              <a:gd name="connsiteX58" fmla="*/ 2984916 w 12192000"/>
              <a:gd name="connsiteY58" fmla="*/ 2141684 h 2347414"/>
              <a:gd name="connsiteX59" fmla="*/ 3241847 w 12192000"/>
              <a:gd name="connsiteY59" fmla="*/ 2164094 h 2347414"/>
              <a:gd name="connsiteX60" fmla="*/ 3439848 w 12192000"/>
              <a:gd name="connsiteY60" fmla="*/ 2176826 h 2347414"/>
              <a:gd name="connsiteX61" fmla="*/ 3658678 w 12192000"/>
              <a:gd name="connsiteY61" fmla="*/ 2194523 h 2347414"/>
              <a:gd name="connsiteX62" fmla="*/ 3881317 w 12192000"/>
              <a:gd name="connsiteY62" fmla="*/ 2206491 h 2347414"/>
              <a:gd name="connsiteX63" fmla="*/ 4148916 w 12192000"/>
              <a:gd name="connsiteY63" fmla="*/ 2225081 h 2347414"/>
              <a:gd name="connsiteX64" fmla="*/ 4468337 w 12192000"/>
              <a:gd name="connsiteY64" fmla="*/ 2237813 h 2347414"/>
              <a:gd name="connsiteX65" fmla="*/ 4605375 w 12192000"/>
              <a:gd name="connsiteY65" fmla="*/ 2240232 h 2347414"/>
              <a:gd name="connsiteX66" fmla="*/ 4527647 w 12192000"/>
              <a:gd name="connsiteY66" fmla="*/ 2236412 h 2347414"/>
              <a:gd name="connsiteX67" fmla="*/ 4175589 w 12192000"/>
              <a:gd name="connsiteY67" fmla="*/ 2212985 h 2347414"/>
              <a:gd name="connsiteX68" fmla="*/ 3988255 w 12192000"/>
              <a:gd name="connsiteY68" fmla="*/ 2200253 h 2347414"/>
              <a:gd name="connsiteX69" fmla="*/ 3686492 w 12192000"/>
              <a:gd name="connsiteY69" fmla="*/ 2176062 h 2347414"/>
              <a:gd name="connsiteX70" fmla="*/ 3517320 w 12192000"/>
              <a:gd name="connsiteY70" fmla="*/ 2163330 h 2347414"/>
              <a:gd name="connsiteX71" fmla="*/ 3258357 w 12192000"/>
              <a:gd name="connsiteY71" fmla="*/ 2139519 h 2347414"/>
              <a:gd name="connsiteX72" fmla="*/ 3101506 w 12192000"/>
              <a:gd name="connsiteY72" fmla="*/ 2126787 h 2347414"/>
              <a:gd name="connsiteX73" fmla="*/ 2809395 w 12192000"/>
              <a:gd name="connsiteY73" fmla="*/ 2097502 h 2347414"/>
              <a:gd name="connsiteX74" fmla="*/ 2598566 w 12192000"/>
              <a:gd name="connsiteY74" fmla="*/ 2078532 h 2347414"/>
              <a:gd name="connsiteX75" fmla="*/ 2337444 w 12192000"/>
              <a:gd name="connsiteY75" fmla="*/ 2048611 h 2347414"/>
              <a:gd name="connsiteX76" fmla="*/ 2091054 w 12192000"/>
              <a:gd name="connsiteY76" fmla="*/ 2023146 h 2347414"/>
              <a:gd name="connsiteX77" fmla="*/ 1755761 w 12192000"/>
              <a:gd name="connsiteY77" fmla="*/ 1981384 h 2347414"/>
              <a:gd name="connsiteX78" fmla="*/ 1441169 w 12192000"/>
              <a:gd name="connsiteY78" fmla="*/ 1943824 h 2347414"/>
              <a:gd name="connsiteX79" fmla="*/ 1017607 w 12192000"/>
              <a:gd name="connsiteY79" fmla="*/ 1883345 h 2347414"/>
              <a:gd name="connsiteX80" fmla="*/ 594427 w 12192000"/>
              <a:gd name="connsiteY80" fmla="*/ 1821849 h 2347414"/>
              <a:gd name="connsiteX81" fmla="*/ 200711 w 12192000"/>
              <a:gd name="connsiteY81" fmla="*/ 1755132 h 2347414"/>
              <a:gd name="connsiteX82" fmla="*/ 0 w 12192000"/>
              <a:gd name="connsiteY82" fmla="*/ 1718743 h 2347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2192000" h="2347414">
                <a:moveTo>
                  <a:pt x="0" y="0"/>
                </a:moveTo>
                <a:lnTo>
                  <a:pt x="12192000" y="0"/>
                </a:lnTo>
                <a:lnTo>
                  <a:pt x="12192000" y="1736458"/>
                </a:lnTo>
                <a:lnTo>
                  <a:pt x="11967601" y="1784034"/>
                </a:lnTo>
                <a:cubicBezTo>
                  <a:pt x="11589888" y="1859409"/>
                  <a:pt x="11209762" y="1923961"/>
                  <a:pt x="10829000" y="1983294"/>
                </a:cubicBezTo>
                <a:lnTo>
                  <a:pt x="10743779" y="1996027"/>
                </a:lnTo>
                <a:cubicBezTo>
                  <a:pt x="10772495" y="1996778"/>
                  <a:pt x="10801211" y="1993989"/>
                  <a:pt x="10829254" y="1987751"/>
                </a:cubicBezTo>
                <a:cubicBezTo>
                  <a:pt x="10835198" y="1988337"/>
                  <a:pt x="10841180" y="1988553"/>
                  <a:pt x="10847162" y="1988388"/>
                </a:cubicBezTo>
                <a:cubicBezTo>
                  <a:pt x="11090123" y="1968907"/>
                  <a:pt x="11332703" y="1945734"/>
                  <a:pt x="11575155" y="1921415"/>
                </a:cubicBezTo>
                <a:lnTo>
                  <a:pt x="12192000" y="1851213"/>
                </a:lnTo>
                <a:lnTo>
                  <a:pt x="12192000" y="1907356"/>
                </a:lnTo>
                <a:lnTo>
                  <a:pt x="12035532" y="1927033"/>
                </a:lnTo>
                <a:cubicBezTo>
                  <a:pt x="11882793" y="1944747"/>
                  <a:pt x="11729910" y="1961077"/>
                  <a:pt x="11576932" y="1976291"/>
                </a:cubicBezTo>
                <a:cubicBezTo>
                  <a:pt x="11260690" y="2008122"/>
                  <a:pt x="10944193" y="2037279"/>
                  <a:pt x="10627316" y="2061470"/>
                </a:cubicBezTo>
                <a:cubicBezTo>
                  <a:pt x="10352985" y="2082351"/>
                  <a:pt x="10078401" y="2100431"/>
                  <a:pt x="9804196" y="2123478"/>
                </a:cubicBezTo>
                <a:cubicBezTo>
                  <a:pt x="9617118" y="2139137"/>
                  <a:pt x="9430675" y="2161674"/>
                  <a:pt x="9243851" y="2180008"/>
                </a:cubicBezTo>
                <a:cubicBezTo>
                  <a:pt x="9073157" y="2196433"/>
                  <a:pt x="8902207" y="2211966"/>
                  <a:pt x="8731259" y="2225081"/>
                </a:cubicBezTo>
                <a:cubicBezTo>
                  <a:pt x="8509507" y="2242054"/>
                  <a:pt x="8287667" y="2257586"/>
                  <a:pt x="8065752" y="2271681"/>
                </a:cubicBezTo>
                <a:cubicBezTo>
                  <a:pt x="7929984" y="2280466"/>
                  <a:pt x="7793961" y="2285814"/>
                  <a:pt x="7658065" y="2292562"/>
                </a:cubicBezTo>
                <a:cubicBezTo>
                  <a:pt x="7282640" y="2311661"/>
                  <a:pt x="6906704" y="2314208"/>
                  <a:pt x="6531024" y="2324138"/>
                </a:cubicBezTo>
                <a:cubicBezTo>
                  <a:pt x="6413417" y="2327322"/>
                  <a:pt x="6295937" y="2338399"/>
                  <a:pt x="6178331" y="2345655"/>
                </a:cubicBezTo>
                <a:cubicBezTo>
                  <a:pt x="6111271" y="2349730"/>
                  <a:pt x="6044342" y="2345655"/>
                  <a:pt x="5977282" y="2344127"/>
                </a:cubicBezTo>
                <a:cubicBezTo>
                  <a:pt x="5774073" y="2338908"/>
                  <a:pt x="5570866" y="2334960"/>
                  <a:pt x="5367658" y="2329230"/>
                </a:cubicBezTo>
                <a:cubicBezTo>
                  <a:pt x="5040746" y="2319809"/>
                  <a:pt x="4713963" y="2306274"/>
                  <a:pt x="4387306" y="2288614"/>
                </a:cubicBezTo>
                <a:cubicBezTo>
                  <a:pt x="4318342" y="2284796"/>
                  <a:pt x="4249253" y="2284286"/>
                  <a:pt x="4180287" y="2280211"/>
                </a:cubicBezTo>
                <a:cubicBezTo>
                  <a:pt x="4067634" y="2273463"/>
                  <a:pt x="3954980" y="2265060"/>
                  <a:pt x="3842199" y="2257039"/>
                </a:cubicBezTo>
                <a:cubicBezTo>
                  <a:pt x="3804988" y="2254492"/>
                  <a:pt x="3767648" y="2254620"/>
                  <a:pt x="3730309" y="2251182"/>
                </a:cubicBezTo>
                <a:cubicBezTo>
                  <a:pt x="3628704" y="2242142"/>
                  <a:pt x="3527101" y="2238449"/>
                  <a:pt x="3425496" y="2231320"/>
                </a:cubicBezTo>
                <a:cubicBezTo>
                  <a:pt x="3308906" y="2222534"/>
                  <a:pt x="3192569" y="2211330"/>
                  <a:pt x="3076106" y="2201781"/>
                </a:cubicBezTo>
                <a:cubicBezTo>
                  <a:pt x="2990757" y="2194905"/>
                  <a:pt x="2905157" y="2190067"/>
                  <a:pt x="2819682" y="2182427"/>
                </a:cubicBezTo>
                <a:cubicBezTo>
                  <a:pt x="2721507" y="2173515"/>
                  <a:pt x="2623586" y="2162311"/>
                  <a:pt x="2525539" y="2152888"/>
                </a:cubicBezTo>
                <a:cubicBezTo>
                  <a:pt x="2454289" y="2145886"/>
                  <a:pt x="2383038" y="2140920"/>
                  <a:pt x="2311915" y="2133536"/>
                </a:cubicBezTo>
                <a:cubicBezTo>
                  <a:pt x="2225933" y="2124749"/>
                  <a:pt x="2140204" y="2114182"/>
                  <a:pt x="2054223" y="2104760"/>
                </a:cubicBezTo>
                <a:cubicBezTo>
                  <a:pt x="1990719" y="2097758"/>
                  <a:pt x="1928233" y="2092028"/>
                  <a:pt x="1865367" y="2084770"/>
                </a:cubicBezTo>
                <a:cubicBezTo>
                  <a:pt x="1786622" y="2075603"/>
                  <a:pt x="1708006" y="2065545"/>
                  <a:pt x="1629263" y="2055996"/>
                </a:cubicBezTo>
                <a:cubicBezTo>
                  <a:pt x="1572492" y="2049120"/>
                  <a:pt x="1515595" y="2043264"/>
                  <a:pt x="1458823" y="2035751"/>
                </a:cubicBezTo>
                <a:cubicBezTo>
                  <a:pt x="1386303" y="2026585"/>
                  <a:pt x="1313784" y="2016780"/>
                  <a:pt x="1241390" y="2007103"/>
                </a:cubicBezTo>
                <a:lnTo>
                  <a:pt x="1047453" y="1980748"/>
                </a:lnTo>
                <a:cubicBezTo>
                  <a:pt x="969980" y="1970180"/>
                  <a:pt x="892254" y="1960377"/>
                  <a:pt x="814907" y="1949045"/>
                </a:cubicBezTo>
                <a:cubicBezTo>
                  <a:pt x="740609" y="1938094"/>
                  <a:pt x="666692" y="1925744"/>
                  <a:pt x="592649" y="1913776"/>
                </a:cubicBezTo>
                <a:cubicBezTo>
                  <a:pt x="509587" y="1900280"/>
                  <a:pt x="426653" y="1886274"/>
                  <a:pt x="343591" y="1872650"/>
                </a:cubicBezTo>
                <a:cubicBezTo>
                  <a:pt x="240972" y="1855716"/>
                  <a:pt x="138225" y="1839673"/>
                  <a:pt x="35731" y="1821722"/>
                </a:cubicBezTo>
                <a:lnTo>
                  <a:pt x="0" y="1814848"/>
                </a:lnTo>
                <a:lnTo>
                  <a:pt x="0" y="1758489"/>
                </a:lnTo>
                <a:lnTo>
                  <a:pt x="274248" y="1808735"/>
                </a:lnTo>
                <a:cubicBezTo>
                  <a:pt x="348926" y="1821467"/>
                  <a:pt x="423604" y="1832798"/>
                  <a:pt x="498157" y="1846167"/>
                </a:cubicBezTo>
                <a:cubicBezTo>
                  <a:pt x="572708" y="1859536"/>
                  <a:pt x="647896" y="1867813"/>
                  <a:pt x="722828" y="1878635"/>
                </a:cubicBezTo>
                <a:cubicBezTo>
                  <a:pt x="797762" y="1889457"/>
                  <a:pt x="874219" y="1901426"/>
                  <a:pt x="949913" y="1912375"/>
                </a:cubicBezTo>
                <a:cubicBezTo>
                  <a:pt x="1031704" y="1924343"/>
                  <a:pt x="1113496" y="1935802"/>
                  <a:pt x="1195414" y="1947516"/>
                </a:cubicBezTo>
                <a:cubicBezTo>
                  <a:pt x="1244566" y="1954519"/>
                  <a:pt x="1293589" y="1962285"/>
                  <a:pt x="1342867" y="1968397"/>
                </a:cubicBezTo>
                <a:cubicBezTo>
                  <a:pt x="1401162" y="1975656"/>
                  <a:pt x="1459712" y="1981130"/>
                  <a:pt x="1518007" y="1988006"/>
                </a:cubicBezTo>
                <a:cubicBezTo>
                  <a:pt x="1579224" y="1995263"/>
                  <a:pt x="1640186" y="2003411"/>
                  <a:pt x="1701403" y="2010669"/>
                </a:cubicBezTo>
                <a:cubicBezTo>
                  <a:pt x="1762618" y="2017926"/>
                  <a:pt x="1820279" y="2024292"/>
                  <a:pt x="1879210" y="2031167"/>
                </a:cubicBezTo>
                <a:cubicBezTo>
                  <a:pt x="1942712" y="2038425"/>
                  <a:pt x="2006214" y="2046064"/>
                  <a:pt x="2068702" y="2052940"/>
                </a:cubicBezTo>
                <a:cubicBezTo>
                  <a:pt x="2116455" y="2058160"/>
                  <a:pt x="2164335" y="2062362"/>
                  <a:pt x="2212090" y="2067583"/>
                </a:cubicBezTo>
                <a:cubicBezTo>
                  <a:pt x="2280419" y="2074967"/>
                  <a:pt x="2348493" y="2085152"/>
                  <a:pt x="2416949" y="2089609"/>
                </a:cubicBezTo>
                <a:cubicBezTo>
                  <a:pt x="2472070" y="2093302"/>
                  <a:pt x="2526936" y="2099540"/>
                  <a:pt x="2582055" y="2105397"/>
                </a:cubicBezTo>
                <a:cubicBezTo>
                  <a:pt x="2655337" y="2113291"/>
                  <a:pt x="2729001" y="2119785"/>
                  <a:pt x="2802282" y="2126405"/>
                </a:cubicBezTo>
                <a:cubicBezTo>
                  <a:pt x="2862991" y="2131753"/>
                  <a:pt x="2924207" y="2136337"/>
                  <a:pt x="2984916" y="2141684"/>
                </a:cubicBezTo>
                <a:cubicBezTo>
                  <a:pt x="3070516" y="2149324"/>
                  <a:pt x="3156373" y="2152888"/>
                  <a:pt x="3241847" y="2164094"/>
                </a:cubicBezTo>
                <a:cubicBezTo>
                  <a:pt x="3307255" y="2172624"/>
                  <a:pt x="3374060" y="2169822"/>
                  <a:pt x="3439848" y="2176826"/>
                </a:cubicBezTo>
                <a:cubicBezTo>
                  <a:pt x="3512622" y="2184592"/>
                  <a:pt x="3585777" y="2186247"/>
                  <a:pt x="3658678" y="2194523"/>
                </a:cubicBezTo>
                <a:cubicBezTo>
                  <a:pt x="3731578" y="2202800"/>
                  <a:pt x="3807019" y="2201781"/>
                  <a:pt x="3881317" y="2206491"/>
                </a:cubicBezTo>
                <a:cubicBezTo>
                  <a:pt x="3970222" y="2212094"/>
                  <a:pt x="4059124" y="2223552"/>
                  <a:pt x="4148916" y="2225081"/>
                </a:cubicBezTo>
                <a:cubicBezTo>
                  <a:pt x="4255600" y="2226736"/>
                  <a:pt x="4361779" y="2236539"/>
                  <a:pt x="4468337" y="2237813"/>
                </a:cubicBezTo>
                <a:cubicBezTo>
                  <a:pt x="4511390" y="2238577"/>
                  <a:pt x="4554190" y="2246852"/>
                  <a:pt x="4605375" y="2240232"/>
                </a:cubicBezTo>
                <a:cubicBezTo>
                  <a:pt x="4574131" y="2238704"/>
                  <a:pt x="4550762" y="2237940"/>
                  <a:pt x="4527647" y="2236412"/>
                </a:cubicBezTo>
                <a:cubicBezTo>
                  <a:pt x="4410293" y="2228773"/>
                  <a:pt x="4292942" y="2220751"/>
                  <a:pt x="4175589" y="2212985"/>
                </a:cubicBezTo>
                <a:cubicBezTo>
                  <a:pt x="4113101" y="2208783"/>
                  <a:pt x="4050615" y="2205219"/>
                  <a:pt x="3988255" y="2200253"/>
                </a:cubicBezTo>
                <a:cubicBezTo>
                  <a:pt x="3887668" y="2192487"/>
                  <a:pt x="3787079" y="2184082"/>
                  <a:pt x="3686492" y="2176062"/>
                </a:cubicBezTo>
                <a:cubicBezTo>
                  <a:pt x="3630102" y="2171605"/>
                  <a:pt x="3573711" y="2168040"/>
                  <a:pt x="3517320" y="2163330"/>
                </a:cubicBezTo>
                <a:cubicBezTo>
                  <a:pt x="3430958" y="2155689"/>
                  <a:pt x="3344721" y="2147159"/>
                  <a:pt x="3258357" y="2139519"/>
                </a:cubicBezTo>
                <a:cubicBezTo>
                  <a:pt x="3206031" y="2134809"/>
                  <a:pt x="3153705" y="2131371"/>
                  <a:pt x="3101506" y="2126787"/>
                </a:cubicBezTo>
                <a:cubicBezTo>
                  <a:pt x="3004220" y="2117365"/>
                  <a:pt x="2907061" y="2106798"/>
                  <a:pt x="2809395" y="2097502"/>
                </a:cubicBezTo>
                <a:cubicBezTo>
                  <a:pt x="2739161" y="2090628"/>
                  <a:pt x="2668673" y="2085916"/>
                  <a:pt x="2598566" y="2078532"/>
                </a:cubicBezTo>
                <a:cubicBezTo>
                  <a:pt x="2511441" y="2069365"/>
                  <a:pt x="2424569" y="2058160"/>
                  <a:pt x="2337444" y="2048611"/>
                </a:cubicBezTo>
                <a:cubicBezTo>
                  <a:pt x="2255399" y="2039699"/>
                  <a:pt x="2173099" y="2032950"/>
                  <a:pt x="2091054" y="2023146"/>
                </a:cubicBezTo>
                <a:cubicBezTo>
                  <a:pt x="1979162" y="2010414"/>
                  <a:pt x="1867524" y="1995008"/>
                  <a:pt x="1755761" y="1981384"/>
                </a:cubicBezTo>
                <a:cubicBezTo>
                  <a:pt x="1650982" y="1968652"/>
                  <a:pt x="1545821" y="1957830"/>
                  <a:pt x="1441169" y="1943824"/>
                </a:cubicBezTo>
                <a:cubicBezTo>
                  <a:pt x="1299813" y="1924980"/>
                  <a:pt x="1158837" y="1903718"/>
                  <a:pt x="1017607" y="1883345"/>
                </a:cubicBezTo>
                <a:cubicBezTo>
                  <a:pt x="876378" y="1862974"/>
                  <a:pt x="735402" y="1844003"/>
                  <a:pt x="594427" y="1821849"/>
                </a:cubicBezTo>
                <a:cubicBezTo>
                  <a:pt x="462850" y="1801222"/>
                  <a:pt x="331526" y="1778304"/>
                  <a:pt x="200711" y="1755132"/>
                </a:cubicBezTo>
                <a:lnTo>
                  <a:pt x="0" y="1718743"/>
                </a:lnTo>
                <a:close/>
              </a:path>
            </a:pathLst>
          </a:custGeom>
          <a:solidFill>
            <a:schemeClr val="accent2"/>
          </a:solidFill>
          <a:ln w="81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401221"/>
            <a:ext cx="10515600" cy="1348065"/>
          </a:xfrm>
        </p:spPr>
        <p:txBody>
          <a:bodyPr>
            <a:normAutofit/>
          </a:bodyPr>
          <a:lstStyle/>
          <a:p>
            <a:r>
              <a:rPr lang="en-US" sz="5400">
                <a:solidFill>
                  <a:srgbClr val="FFFFFF"/>
                </a:solidFill>
              </a:rPr>
              <a:t>Drawing from the Deck of Genes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586789"/>
            <a:ext cx="10515600" cy="3590174"/>
          </a:xfrm>
        </p:spPr>
        <p:txBody>
          <a:bodyPr>
            <a:normAutofit/>
          </a:bodyPr>
          <a:lstStyle/>
          <a:p>
            <a:r>
              <a:rPr lang="en-US" sz="2200"/>
              <a:t>What principles account for the transmission of traits from parents to offspring?</a:t>
            </a:r>
          </a:p>
          <a:p>
            <a:r>
              <a:rPr lang="en-US" sz="2200"/>
              <a:t>The </a:t>
            </a:r>
            <a:r>
              <a:rPr lang="ja-JP" altLang="en-US" sz="2200"/>
              <a:t>“</a:t>
            </a:r>
            <a:r>
              <a:rPr lang="en-US" altLang="ja-JP" sz="2200"/>
              <a:t>blending</a:t>
            </a:r>
            <a:r>
              <a:rPr lang="ja-JP" altLang="en-US" sz="2200"/>
              <a:t>”</a:t>
            </a:r>
            <a:r>
              <a:rPr lang="en-US" altLang="ja-JP" sz="2200"/>
              <a:t> hypothesis is the idea that genetic material from the two parents blends together</a:t>
            </a:r>
            <a:br>
              <a:rPr lang="en-US" altLang="ja-JP" sz="2200"/>
            </a:br>
            <a:r>
              <a:rPr lang="en-US" altLang="ja-JP" sz="2200"/>
              <a:t>(like blue and yellow paint blend to make green)</a:t>
            </a:r>
          </a:p>
          <a:p>
            <a:r>
              <a:rPr lang="en-US" sz="2200"/>
              <a:t>The </a:t>
            </a:r>
            <a:r>
              <a:rPr lang="ja-JP" altLang="en-US" sz="2200"/>
              <a:t>“</a:t>
            </a:r>
            <a:r>
              <a:rPr lang="en-US" altLang="ja-JP" sz="2200"/>
              <a:t>particulate</a:t>
            </a:r>
            <a:r>
              <a:rPr lang="ja-JP" altLang="en-US" sz="2200"/>
              <a:t>”</a:t>
            </a:r>
            <a:r>
              <a:rPr lang="en-US" altLang="ja-JP" sz="2200"/>
              <a:t> hypothesis is the idea that parents pass on discrete heritable units (genes)</a:t>
            </a:r>
          </a:p>
          <a:p>
            <a:r>
              <a:rPr lang="en-US" sz="2200"/>
              <a:t>Mendel documented a particulate mechanism through his experiments with garden peas</a:t>
            </a:r>
          </a:p>
          <a:p>
            <a:endParaRPr lang="en-US" sz="22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/>
              <a:t>© 2017 Pearson Education, Inc.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7886701" y="5183188"/>
            <a:ext cx="162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Geneva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618538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4172" y="-161379"/>
            <a:ext cx="9371949" cy="1183566"/>
          </a:xfrm>
        </p:spPr>
        <p:txBody>
          <a:bodyPr/>
          <a:lstStyle/>
          <a:p>
            <a:r>
              <a:rPr lang="en-US" b="1" dirty="0"/>
              <a:t>Quick Action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85" y="172711"/>
            <a:ext cx="1143612" cy="11436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KeslerScience.com</a:t>
            </a:r>
            <a:endParaRPr lang="de-DE" dirty="0"/>
          </a:p>
        </p:txBody>
      </p:sp>
      <p:sp>
        <p:nvSpPr>
          <p:cNvPr id="4" name="TextBox 3"/>
          <p:cNvSpPr txBox="1"/>
          <p:nvPr/>
        </p:nvSpPr>
        <p:spPr>
          <a:xfrm>
            <a:off x="519223" y="1543806"/>
            <a:ext cx="503853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Century Gothic" panose="020B0502020202020204" pitchFamily="34" charset="0"/>
              </a:rPr>
              <a:t>Practice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Both parents are heterozygous for black hair (</a:t>
            </a:r>
            <a:r>
              <a:rPr lang="en-US" sz="2800" b="1" dirty="0">
                <a:latin typeface="Century Gothic" panose="020B0502020202020204" pitchFamily="34" charset="0"/>
              </a:rPr>
              <a:t>Bb</a:t>
            </a:r>
            <a:r>
              <a:rPr lang="en-US" sz="2800" dirty="0">
                <a:latin typeface="Century Gothic" panose="020B0502020202020204" pitchFamily="34" charset="0"/>
              </a:rPr>
              <a:t>).</a:t>
            </a:r>
          </a:p>
          <a:p>
            <a:endParaRPr lang="en-US" sz="2800" dirty="0">
              <a:latin typeface="Century Gothic" panose="020B0502020202020204" pitchFamily="34" charset="0"/>
            </a:endParaRPr>
          </a:p>
          <a:p>
            <a:r>
              <a:rPr lang="en-US" sz="2800" dirty="0">
                <a:latin typeface="Century Gothic" panose="020B0502020202020204" pitchFamily="34" charset="0"/>
              </a:rPr>
              <a:t>If </a:t>
            </a:r>
            <a:r>
              <a:rPr lang="en-US" sz="2800" b="1" dirty="0">
                <a:latin typeface="Century Gothic" panose="020B0502020202020204" pitchFamily="34" charset="0"/>
              </a:rPr>
              <a:t>B</a:t>
            </a:r>
            <a:r>
              <a:rPr lang="en-US" sz="2800" dirty="0">
                <a:latin typeface="Century Gothic" panose="020B0502020202020204" pitchFamily="34" charset="0"/>
              </a:rPr>
              <a:t> = black hair and </a:t>
            </a:r>
          </a:p>
          <a:p>
            <a:r>
              <a:rPr lang="en-US" sz="2800" b="1" dirty="0">
                <a:latin typeface="Century Gothic" panose="020B0502020202020204" pitchFamily="34" charset="0"/>
              </a:rPr>
              <a:t>b</a:t>
            </a:r>
            <a:r>
              <a:rPr lang="en-US" sz="2800" dirty="0">
                <a:latin typeface="Century Gothic" panose="020B0502020202020204" pitchFamily="34" charset="0"/>
              </a:rPr>
              <a:t> = blonde hair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What percent of the children will have black hair?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31F156-635D-4C93-8F6E-65350599947B}"/>
              </a:ext>
            </a:extLst>
          </p:cNvPr>
          <p:cNvGraphicFramePr>
            <a:graphicFrameLocks noGrp="1"/>
          </p:cNvGraphicFramePr>
          <p:nvPr/>
        </p:nvGraphicFramePr>
        <p:xfrm>
          <a:off x="6900727" y="2139041"/>
          <a:ext cx="4697187" cy="3559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65729">
                  <a:extLst>
                    <a:ext uri="{9D8B030D-6E8A-4147-A177-3AD203B41FA5}">
                      <a16:colId xmlns:a16="http://schemas.microsoft.com/office/drawing/2014/main" val="1203095126"/>
                    </a:ext>
                  </a:extLst>
                </a:gridCol>
                <a:gridCol w="1565729">
                  <a:extLst>
                    <a:ext uri="{9D8B030D-6E8A-4147-A177-3AD203B41FA5}">
                      <a16:colId xmlns:a16="http://schemas.microsoft.com/office/drawing/2014/main" val="3556784174"/>
                    </a:ext>
                  </a:extLst>
                </a:gridCol>
                <a:gridCol w="1565729">
                  <a:extLst>
                    <a:ext uri="{9D8B030D-6E8A-4147-A177-3AD203B41FA5}">
                      <a16:colId xmlns:a16="http://schemas.microsoft.com/office/drawing/2014/main" val="4027058281"/>
                    </a:ext>
                  </a:extLst>
                </a:gridCol>
              </a:tblGrid>
              <a:tr h="8072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Black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blonde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4275692"/>
                  </a:ext>
                </a:extLst>
              </a:tr>
              <a:tr h="137618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Black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BB</a:t>
                      </a:r>
                    </a:p>
                    <a:p>
                      <a:pPr algn="ctr"/>
                      <a:r>
                        <a:rPr lang="en-US" dirty="0"/>
                        <a:t>(Black)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Bb</a:t>
                      </a:r>
                    </a:p>
                    <a:p>
                      <a:pPr algn="ctr"/>
                      <a:r>
                        <a:rPr lang="en-US" dirty="0"/>
                        <a:t>(Black)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5635307"/>
                  </a:ext>
                </a:extLst>
              </a:tr>
              <a:tr h="137618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blonde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bB</a:t>
                      </a:r>
                      <a:endParaRPr lang="en-US" dirty="0"/>
                    </a:p>
                    <a:p>
                      <a:pPr algn="ctr"/>
                      <a:r>
                        <a:rPr lang="en-US" dirty="0"/>
                        <a:t>(Black)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bb</a:t>
                      </a:r>
                    </a:p>
                    <a:p>
                      <a:pPr algn="ctr"/>
                      <a:r>
                        <a:rPr lang="en-US" dirty="0"/>
                        <a:t>(blonde)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51785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F38480-808C-4066-B570-DD4CA3103B0F}"/>
              </a:ext>
            </a:extLst>
          </p:cNvPr>
          <p:cNvSpPr txBox="1"/>
          <p:nvPr/>
        </p:nvSpPr>
        <p:spPr>
          <a:xfrm>
            <a:off x="9347292" y="1877431"/>
            <a:ext cx="1943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Gill Sans Nova Cond XBd" panose="020B0A06020104020203" pitchFamily="34" charset="0"/>
              </a:rPr>
              <a:t>FATHER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EACCDA-A062-448A-9F7B-77D46B01E942}"/>
              </a:ext>
            </a:extLst>
          </p:cNvPr>
          <p:cNvSpPr txBox="1"/>
          <p:nvPr/>
        </p:nvSpPr>
        <p:spPr>
          <a:xfrm>
            <a:off x="5929177" y="4016467"/>
            <a:ext cx="1943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Gill Sans Nova Cond XBd" panose="020B0A06020104020203" pitchFamily="34" charset="0"/>
              </a:rPr>
              <a:t>MOTHER</a:t>
            </a:r>
          </a:p>
        </p:txBody>
      </p:sp>
    </p:spTree>
    <p:extLst>
      <p:ext uri="{BB962C8B-B14F-4D97-AF65-F5344CB8AC3E}">
        <p14:creationId xmlns:p14="http://schemas.microsoft.com/office/powerpoint/2010/main" val="98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4172" y="-161379"/>
            <a:ext cx="9371949" cy="1183566"/>
          </a:xfrm>
        </p:spPr>
        <p:txBody>
          <a:bodyPr/>
          <a:lstStyle/>
          <a:p>
            <a:r>
              <a:rPr lang="en-US" b="1" dirty="0"/>
              <a:t>Quick Action – Genetics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85" y="172711"/>
            <a:ext cx="1143612" cy="11436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8" name="Content Placeholder 2"/>
          <p:cNvSpPr>
            <a:spLocks noGrp="1"/>
          </p:cNvSpPr>
          <p:nvPr>
            <p:ph sz="half" idx="1"/>
          </p:nvPr>
        </p:nvSpPr>
        <p:spPr>
          <a:xfrm>
            <a:off x="519223" y="1543806"/>
            <a:ext cx="6086850" cy="462068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KeslerScience.com</a:t>
            </a:r>
            <a:endParaRPr lang="de-DE" dirty="0"/>
          </a:p>
        </p:txBody>
      </p:sp>
      <p:sp>
        <p:nvSpPr>
          <p:cNvPr id="4" name="TextBox 3"/>
          <p:cNvSpPr txBox="1"/>
          <p:nvPr/>
        </p:nvSpPr>
        <p:spPr>
          <a:xfrm>
            <a:off x="521194" y="1384316"/>
            <a:ext cx="503853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Century Gothic" panose="020B0502020202020204" pitchFamily="34" charset="0"/>
              </a:rPr>
              <a:t>Practice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Father is heterozygous for dimples (</a:t>
            </a:r>
            <a:r>
              <a:rPr lang="en-US" sz="2800" b="1" dirty="0">
                <a:latin typeface="Century Gothic" panose="020B0502020202020204" pitchFamily="34" charset="0"/>
              </a:rPr>
              <a:t>Dd</a:t>
            </a:r>
            <a:r>
              <a:rPr lang="en-US" sz="2800" dirty="0">
                <a:latin typeface="Century Gothic" panose="020B0502020202020204" pitchFamily="34" charset="0"/>
              </a:rPr>
              <a:t>) and Mother is homozygous recessive for no dimples (</a:t>
            </a:r>
            <a:r>
              <a:rPr lang="en-US" sz="2800" b="1" dirty="0">
                <a:latin typeface="Century Gothic" panose="020B0502020202020204" pitchFamily="34" charset="0"/>
              </a:rPr>
              <a:t>dd</a:t>
            </a:r>
            <a:r>
              <a:rPr lang="en-US" sz="2800" dirty="0">
                <a:latin typeface="Century Gothic" panose="020B0502020202020204" pitchFamily="34" charset="0"/>
              </a:rPr>
              <a:t>).</a:t>
            </a:r>
          </a:p>
          <a:p>
            <a:endParaRPr lang="en-US" sz="2800" dirty="0">
              <a:latin typeface="Century Gothic" panose="020B0502020202020204" pitchFamily="34" charset="0"/>
            </a:endParaRPr>
          </a:p>
          <a:p>
            <a:r>
              <a:rPr lang="en-US" sz="2800" dirty="0">
                <a:latin typeface="Century Gothic" panose="020B0502020202020204" pitchFamily="34" charset="0"/>
              </a:rPr>
              <a:t>If </a:t>
            </a:r>
            <a:r>
              <a:rPr lang="en-US" sz="2800" b="1" dirty="0">
                <a:latin typeface="Century Gothic" panose="020B0502020202020204" pitchFamily="34" charset="0"/>
              </a:rPr>
              <a:t>D</a:t>
            </a:r>
            <a:r>
              <a:rPr lang="en-US" sz="2800" dirty="0">
                <a:latin typeface="Century Gothic" panose="020B0502020202020204" pitchFamily="34" charset="0"/>
              </a:rPr>
              <a:t> = dimples and </a:t>
            </a:r>
          </a:p>
          <a:p>
            <a:r>
              <a:rPr lang="en-US" sz="2800" b="1" dirty="0">
                <a:latin typeface="Century Gothic" panose="020B0502020202020204" pitchFamily="34" charset="0"/>
              </a:rPr>
              <a:t>d</a:t>
            </a:r>
            <a:r>
              <a:rPr lang="en-US" sz="2800" dirty="0">
                <a:latin typeface="Century Gothic" panose="020B0502020202020204" pitchFamily="34" charset="0"/>
              </a:rPr>
              <a:t> = no dimples, complete the square and determine what percent of the children will have dimples? </a:t>
            </a:r>
          </a:p>
        </p:txBody>
      </p:sp>
      <p:sp>
        <p:nvSpPr>
          <p:cNvPr id="9" name="Rectangle 8"/>
          <p:cNvSpPr/>
          <p:nvPr/>
        </p:nvSpPr>
        <p:spPr>
          <a:xfrm>
            <a:off x="6946084" y="2181138"/>
            <a:ext cx="3942825" cy="35233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>
            <a:stCxn id="9" idx="0"/>
            <a:endCxn id="9" idx="2"/>
          </p:cNvCxnSpPr>
          <p:nvPr/>
        </p:nvCxnSpPr>
        <p:spPr>
          <a:xfrm>
            <a:off x="8917497" y="2181138"/>
            <a:ext cx="0" cy="352337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  <a:stCxn id="9" idx="3"/>
            <a:endCxn id="9" idx="1"/>
          </p:cNvCxnSpPr>
          <p:nvPr/>
        </p:nvCxnSpPr>
        <p:spPr>
          <a:xfrm flipH="1">
            <a:off x="6946084" y="3942826"/>
            <a:ext cx="39428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467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sz="12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2017 Pearson Education, Inc.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929" y="629266"/>
            <a:ext cx="3667039" cy="5506358"/>
          </a:xfrm>
        </p:spPr>
        <p:txBody>
          <a:bodyPr>
            <a:normAutofit/>
          </a:bodyPr>
          <a:lstStyle/>
          <a:p>
            <a:r>
              <a:rPr lang="en-US" sz="4000" i="1"/>
              <a:t>The Law of Independent Assortment</a:t>
            </a:r>
            <a:endParaRPr lang="en-US" sz="4000"/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8FFD3E6D-783E-49FE-8610-723FF83AC0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7304143"/>
              </p:ext>
            </p:extLst>
          </p:nvPr>
        </p:nvGraphicFramePr>
        <p:xfrm>
          <a:off x="5285232" y="722376"/>
          <a:ext cx="6263640" cy="5413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27709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15E6F-C952-A849-A8DF-912160140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667039" cy="5506358"/>
          </a:xfrm>
        </p:spPr>
        <p:txBody>
          <a:bodyPr>
            <a:normAutofit/>
          </a:bodyPr>
          <a:lstStyle/>
          <a:p>
            <a:r>
              <a:rPr lang="en-US" sz="4000"/>
              <a:t>The Law of Independent Assortment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7D1452-F0B7-431E-9A24-D3F7103D85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20">
            <a:extLst>
              <a:ext uri="{FF2B5EF4-FFF2-40B4-BE49-F238E27FC236}">
                <a16:creationId xmlns:a16="http://schemas.microsoft.com/office/drawing/2014/main" id="{A660F4F9-5DF5-4F15-BE6A-CD8648BB1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18267" y="559407"/>
            <a:ext cx="6594522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956048" y="6356350"/>
            <a:ext cx="6620179" cy="365125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>
                <a:solidFill>
                  <a:srgbClr val="595959"/>
                </a:solidFill>
              </a:rPr>
              <a:t>© 2017 Pearson Education, Inc.</a:t>
            </a: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5A205964-96B5-4BC1-A6C6-6BF2739F2B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384931"/>
              </p:ext>
            </p:extLst>
          </p:nvPr>
        </p:nvGraphicFramePr>
        <p:xfrm>
          <a:off x="5285232" y="722376"/>
          <a:ext cx="6263640" cy="5413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28109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3200400" y="213360"/>
            <a:ext cx="5791200" cy="6431280"/>
          </a:xfrm>
          <a:prstGeom prst="rect">
            <a:avLst/>
          </a:prstGeom>
        </p:spPr>
      </p:pic>
      <p:sp>
        <p:nvSpPr>
          <p:cNvPr id="5" name="TextBox 94"/>
          <p:cNvSpPr txBox="1">
            <a:spLocks noChangeArrowheads="1"/>
          </p:cNvSpPr>
          <p:nvPr/>
        </p:nvSpPr>
        <p:spPr bwMode="auto">
          <a:xfrm>
            <a:off x="3278187" y="6276184"/>
            <a:ext cx="2548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>
                <a:solidFill>
                  <a:srgbClr val="000000"/>
                </a:solidFill>
                <a:latin typeface="Arial"/>
                <a:ea typeface="ＭＳ Ｐゴシック" charset="0"/>
              </a:rPr>
              <a:t>315</a:t>
            </a:r>
          </a:p>
        </p:txBody>
      </p:sp>
      <p:sp>
        <p:nvSpPr>
          <p:cNvPr id="7" name="TextBox 95"/>
          <p:cNvSpPr txBox="1">
            <a:spLocks noChangeArrowheads="1"/>
          </p:cNvSpPr>
          <p:nvPr/>
        </p:nvSpPr>
        <p:spPr bwMode="auto">
          <a:xfrm>
            <a:off x="3960812" y="6276184"/>
            <a:ext cx="2548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>
                <a:solidFill>
                  <a:srgbClr val="000000"/>
                </a:solidFill>
                <a:latin typeface="Arial"/>
                <a:ea typeface="ＭＳ Ｐゴシック" charset="0"/>
              </a:rPr>
              <a:t>108</a:t>
            </a:r>
          </a:p>
        </p:txBody>
      </p:sp>
      <p:sp>
        <p:nvSpPr>
          <p:cNvPr id="8" name="TextBox 96"/>
          <p:cNvSpPr txBox="1">
            <a:spLocks noChangeArrowheads="1"/>
          </p:cNvSpPr>
          <p:nvPr/>
        </p:nvSpPr>
        <p:spPr bwMode="auto">
          <a:xfrm>
            <a:off x="4630737" y="6276184"/>
            <a:ext cx="2548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>
                <a:solidFill>
                  <a:srgbClr val="000000"/>
                </a:solidFill>
                <a:latin typeface="Arial"/>
                <a:ea typeface="ＭＳ Ｐゴシック" charset="0"/>
              </a:rPr>
              <a:t>101</a:t>
            </a:r>
          </a:p>
        </p:txBody>
      </p:sp>
      <p:sp>
        <p:nvSpPr>
          <p:cNvPr id="9" name="TextBox 97"/>
          <p:cNvSpPr txBox="1">
            <a:spLocks noChangeArrowheads="1"/>
          </p:cNvSpPr>
          <p:nvPr/>
        </p:nvSpPr>
        <p:spPr bwMode="auto">
          <a:xfrm>
            <a:off x="5300662" y="6276184"/>
            <a:ext cx="1699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>
                <a:solidFill>
                  <a:srgbClr val="000000"/>
                </a:solidFill>
                <a:latin typeface="Arial"/>
                <a:ea typeface="ＭＳ Ｐゴシック" charset="0"/>
              </a:rPr>
              <a:t>32</a:t>
            </a:r>
          </a:p>
        </p:txBody>
      </p:sp>
      <p:sp>
        <p:nvSpPr>
          <p:cNvPr id="10" name="TextBox 98"/>
          <p:cNvSpPr txBox="1">
            <a:spLocks noChangeArrowheads="1"/>
          </p:cNvSpPr>
          <p:nvPr/>
        </p:nvSpPr>
        <p:spPr bwMode="auto">
          <a:xfrm>
            <a:off x="5992813" y="6276184"/>
            <a:ext cx="282930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Phenotypic ratio approximately 9:3:3:1</a:t>
            </a:r>
          </a:p>
        </p:txBody>
      </p:sp>
      <p:sp>
        <p:nvSpPr>
          <p:cNvPr id="11" name="TextBox 92"/>
          <p:cNvSpPr txBox="1">
            <a:spLocks noChangeArrowheads="1"/>
          </p:cNvSpPr>
          <p:nvPr/>
        </p:nvSpPr>
        <p:spPr bwMode="auto">
          <a:xfrm>
            <a:off x="7017328" y="5537716"/>
            <a:ext cx="174406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Phenotypic ratio 9:3:3:1</a:t>
            </a:r>
          </a:p>
        </p:txBody>
      </p:sp>
      <p:sp>
        <p:nvSpPr>
          <p:cNvPr id="12" name="TextBox 93"/>
          <p:cNvSpPr txBox="1">
            <a:spLocks noChangeArrowheads="1"/>
          </p:cNvSpPr>
          <p:nvPr/>
        </p:nvSpPr>
        <p:spPr bwMode="auto">
          <a:xfrm>
            <a:off x="3236696" y="5883791"/>
            <a:ext cx="55463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dirty="0">
                <a:solidFill>
                  <a:srgbClr val="D46C2D"/>
                </a:solidFill>
                <a:latin typeface="Arial"/>
                <a:ea typeface="ＭＳ Ｐゴシック" charset="0"/>
              </a:rPr>
              <a:t>Results</a:t>
            </a: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3232745" y="249513"/>
            <a:ext cx="836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dirty="0">
                <a:solidFill>
                  <a:srgbClr val="D46C2D"/>
                </a:solidFill>
                <a:latin typeface="Arial"/>
                <a:ea typeface="ＭＳ Ｐゴシック" charset="0"/>
              </a:rPr>
              <a:t>Experiment</a:t>
            </a: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3269258" y="635275"/>
            <a:ext cx="95583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 Generation</a:t>
            </a: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3269257" y="1656038"/>
            <a:ext cx="103554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</a:t>
            </a:r>
            <a:r>
              <a:rPr lang="en-US" sz="1200" b="1" baseline="-25000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Generation</a:t>
            </a:r>
          </a:p>
        </p:txBody>
      </p:sp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3269258" y="2386288"/>
            <a:ext cx="83837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Predictions</a:t>
            </a: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3269257" y="2927625"/>
            <a:ext cx="100989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Predicted</a:t>
            </a:r>
          </a:p>
          <a:p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offspring of</a:t>
            </a:r>
          </a:p>
          <a:p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</a:t>
            </a:r>
            <a:r>
              <a:rPr lang="en-US" sz="1200" b="1" baseline="-25000" dirty="0">
                <a:solidFill>
                  <a:srgbClr val="000000"/>
                </a:solidFill>
                <a:latin typeface="Arial"/>
                <a:ea typeface="ＭＳ Ｐゴシック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generation</a:t>
            </a:r>
          </a:p>
        </p:txBody>
      </p: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4336179" y="2379938"/>
            <a:ext cx="16494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Hypothesis of</a:t>
            </a:r>
          </a:p>
          <a:p>
            <a:pPr algn="ctr"/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dependent assortment</a:t>
            </a:r>
          </a:p>
        </p:txBody>
      </p:sp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5282209" y="3070500"/>
            <a:ext cx="47769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Sperm</a:t>
            </a: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6271260" y="2357713"/>
            <a:ext cx="18306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Hypothesis of</a:t>
            </a:r>
          </a:p>
          <a:p>
            <a:pPr algn="ctr"/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independent assortment</a:t>
            </a:r>
          </a:p>
        </p:txBody>
      </p: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7693621" y="2802213"/>
            <a:ext cx="47769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>
                <a:solidFill>
                  <a:srgbClr val="000000"/>
                </a:solidFill>
                <a:latin typeface="Arial"/>
                <a:ea typeface="ＭＳ Ｐゴシック" charset="0"/>
              </a:rPr>
              <a:t>Sperm</a:t>
            </a:r>
          </a:p>
        </p:txBody>
      </p:sp>
      <p:sp>
        <p:nvSpPr>
          <p:cNvPr id="22" name="TextBox 56"/>
          <p:cNvSpPr txBox="1">
            <a:spLocks noChangeArrowheads="1"/>
          </p:cNvSpPr>
          <p:nvPr/>
        </p:nvSpPr>
        <p:spPr bwMode="auto">
          <a:xfrm>
            <a:off x="4167783" y="3975375"/>
            <a:ext cx="3767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>
                <a:solidFill>
                  <a:srgbClr val="000000"/>
                </a:solidFill>
                <a:latin typeface="Arial"/>
                <a:ea typeface="ＭＳ Ｐゴシック" charset="0"/>
              </a:rPr>
              <a:t>Eggs</a:t>
            </a:r>
          </a:p>
        </p:txBody>
      </p:sp>
      <p:sp>
        <p:nvSpPr>
          <p:cNvPr id="23" name="TextBox 67"/>
          <p:cNvSpPr txBox="1">
            <a:spLocks noChangeArrowheads="1"/>
          </p:cNvSpPr>
          <p:nvPr/>
        </p:nvSpPr>
        <p:spPr bwMode="auto">
          <a:xfrm>
            <a:off x="6109295" y="4140475"/>
            <a:ext cx="3767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>
                <a:solidFill>
                  <a:srgbClr val="000000"/>
                </a:solidFill>
                <a:latin typeface="Arial"/>
                <a:ea typeface="ＭＳ Ｐゴシック" charset="0"/>
              </a:rPr>
              <a:t>Eggs</a:t>
            </a:r>
          </a:p>
        </p:txBody>
      </p:sp>
      <p:sp>
        <p:nvSpPr>
          <p:cNvPr id="24" name="TextBox 87"/>
          <p:cNvSpPr txBox="1">
            <a:spLocks noChangeArrowheads="1"/>
          </p:cNvSpPr>
          <p:nvPr/>
        </p:nvSpPr>
        <p:spPr bwMode="auto">
          <a:xfrm>
            <a:off x="4712296" y="4965975"/>
            <a:ext cx="147155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>
                <a:solidFill>
                  <a:srgbClr val="000000"/>
                </a:solidFill>
                <a:latin typeface="Arial"/>
                <a:ea typeface="ＭＳ Ｐゴシック" charset="0"/>
              </a:rPr>
              <a:t>Phenotypic ratio 3:1</a:t>
            </a: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5284457" y="606635"/>
            <a:ext cx="35586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26" name="TextBox 5"/>
          <p:cNvSpPr txBox="1">
            <a:spLocks noChangeArrowheads="1"/>
          </p:cNvSpPr>
          <p:nvPr/>
        </p:nvSpPr>
        <p:spPr bwMode="auto">
          <a:xfrm>
            <a:off x="6559947" y="609016"/>
            <a:ext cx="2404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  <a:endParaRPr lang="en-US" sz="10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6383073" y="1076534"/>
            <a:ext cx="12022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  <a:endParaRPr lang="en-US" sz="10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8" name="TextBox 9"/>
          <p:cNvSpPr txBox="1">
            <a:spLocks noChangeArrowheads="1"/>
          </p:cNvSpPr>
          <p:nvPr/>
        </p:nvSpPr>
        <p:spPr bwMode="auto">
          <a:xfrm>
            <a:off x="6276022" y="1825041"/>
            <a:ext cx="29815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  <a:endParaRPr lang="en-US" sz="10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9" name="TextBox 16"/>
          <p:cNvSpPr txBox="1">
            <a:spLocks noChangeArrowheads="1"/>
          </p:cNvSpPr>
          <p:nvPr/>
        </p:nvSpPr>
        <p:spPr bwMode="auto">
          <a:xfrm>
            <a:off x="6037132" y="2848977"/>
            <a:ext cx="1538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>
                <a:solidFill>
                  <a:srgbClr val="000000"/>
                </a:solidFill>
                <a:latin typeface="Arial"/>
                <a:ea typeface="ＭＳ Ｐゴシック" charset="0"/>
              </a:rPr>
              <a:t>or</a:t>
            </a:r>
          </a:p>
        </p:txBody>
      </p:sp>
      <p:sp>
        <p:nvSpPr>
          <p:cNvPr id="30" name="TextBox 27"/>
          <p:cNvSpPr txBox="1">
            <a:spLocks noChangeArrowheads="1"/>
          </p:cNvSpPr>
          <p:nvPr/>
        </p:nvSpPr>
        <p:spPr bwMode="auto">
          <a:xfrm>
            <a:off x="7145207" y="3041065"/>
            <a:ext cx="17793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650032" y="3041065"/>
            <a:ext cx="13465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</a:p>
        </p:txBody>
      </p:sp>
      <p:sp>
        <p:nvSpPr>
          <p:cNvPr id="32" name="TextBox 33"/>
          <p:cNvSpPr txBox="1">
            <a:spLocks noChangeArrowheads="1"/>
          </p:cNvSpPr>
          <p:nvPr/>
        </p:nvSpPr>
        <p:spPr bwMode="auto">
          <a:xfrm>
            <a:off x="8110407" y="3042652"/>
            <a:ext cx="16350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</a:p>
        </p:txBody>
      </p:sp>
      <p:sp>
        <p:nvSpPr>
          <p:cNvPr id="33" name="TextBox 36"/>
          <p:cNvSpPr txBox="1">
            <a:spLocks noChangeArrowheads="1"/>
          </p:cNvSpPr>
          <p:nvPr/>
        </p:nvSpPr>
        <p:spPr bwMode="auto">
          <a:xfrm>
            <a:off x="8596182" y="3042652"/>
            <a:ext cx="12022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</a:p>
        </p:txBody>
      </p:sp>
      <p:sp>
        <p:nvSpPr>
          <p:cNvPr id="34" name="TextBox 37"/>
          <p:cNvSpPr txBox="1">
            <a:spLocks noChangeArrowheads="1"/>
          </p:cNvSpPr>
          <p:nvPr/>
        </p:nvSpPr>
        <p:spPr bwMode="auto">
          <a:xfrm>
            <a:off x="5213220" y="3328402"/>
            <a:ext cx="17793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</a:p>
        </p:txBody>
      </p:sp>
      <p:sp>
        <p:nvSpPr>
          <p:cNvPr id="35" name="TextBox 40"/>
          <p:cNvSpPr txBox="1">
            <a:spLocks noChangeArrowheads="1"/>
          </p:cNvSpPr>
          <p:nvPr/>
        </p:nvSpPr>
        <p:spPr bwMode="auto">
          <a:xfrm>
            <a:off x="5732332" y="3328402"/>
            <a:ext cx="12022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</a:p>
        </p:txBody>
      </p:sp>
      <p:sp>
        <p:nvSpPr>
          <p:cNvPr id="36" name="TextBox 43"/>
          <p:cNvSpPr txBox="1">
            <a:spLocks noChangeArrowheads="1"/>
          </p:cNvSpPr>
          <p:nvPr/>
        </p:nvSpPr>
        <p:spPr bwMode="auto">
          <a:xfrm>
            <a:off x="6656951" y="3476041"/>
            <a:ext cx="17793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</a:p>
        </p:txBody>
      </p:sp>
      <p:sp>
        <p:nvSpPr>
          <p:cNvPr id="37" name="TextBox 44"/>
          <p:cNvSpPr txBox="1">
            <a:spLocks noChangeArrowheads="1"/>
          </p:cNvSpPr>
          <p:nvPr/>
        </p:nvSpPr>
        <p:spPr bwMode="auto">
          <a:xfrm>
            <a:off x="6668236" y="3934035"/>
            <a:ext cx="13465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  <a:endParaRPr lang="en-US" sz="10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38" name="TextBox 45"/>
          <p:cNvSpPr txBox="1">
            <a:spLocks noChangeArrowheads="1"/>
          </p:cNvSpPr>
          <p:nvPr/>
        </p:nvSpPr>
        <p:spPr bwMode="auto">
          <a:xfrm>
            <a:off x="7018007" y="3603834"/>
            <a:ext cx="35586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39" name="TextBox 46"/>
          <p:cNvSpPr txBox="1">
            <a:spLocks noChangeArrowheads="1"/>
          </p:cNvSpPr>
          <p:nvPr/>
        </p:nvSpPr>
        <p:spPr bwMode="auto">
          <a:xfrm>
            <a:off x="7025325" y="4072146"/>
            <a:ext cx="31258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40" name="TextBox 47"/>
          <p:cNvSpPr txBox="1">
            <a:spLocks noChangeArrowheads="1"/>
          </p:cNvSpPr>
          <p:nvPr/>
        </p:nvSpPr>
        <p:spPr bwMode="auto">
          <a:xfrm>
            <a:off x="7493638" y="3603834"/>
            <a:ext cx="31258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41" name="TextBox 48"/>
          <p:cNvSpPr txBox="1">
            <a:spLocks noChangeArrowheads="1"/>
          </p:cNvSpPr>
          <p:nvPr/>
        </p:nvSpPr>
        <p:spPr bwMode="auto">
          <a:xfrm>
            <a:off x="7516829" y="4072146"/>
            <a:ext cx="26930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42" name="TextBox 49"/>
          <p:cNvSpPr txBox="1">
            <a:spLocks noChangeArrowheads="1"/>
          </p:cNvSpPr>
          <p:nvPr/>
        </p:nvSpPr>
        <p:spPr bwMode="auto">
          <a:xfrm>
            <a:off x="7957601" y="3603834"/>
            <a:ext cx="34144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43" name="TextBox 50"/>
          <p:cNvSpPr txBox="1">
            <a:spLocks noChangeArrowheads="1"/>
          </p:cNvSpPr>
          <p:nvPr/>
        </p:nvSpPr>
        <p:spPr bwMode="auto">
          <a:xfrm>
            <a:off x="7979205" y="4072146"/>
            <a:ext cx="29815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44" name="TextBox 51"/>
          <p:cNvSpPr txBox="1">
            <a:spLocks noChangeArrowheads="1"/>
          </p:cNvSpPr>
          <p:nvPr/>
        </p:nvSpPr>
        <p:spPr bwMode="auto">
          <a:xfrm>
            <a:off x="8433231" y="3603834"/>
            <a:ext cx="29815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45" name="TextBox 52"/>
          <p:cNvSpPr txBox="1">
            <a:spLocks noChangeArrowheads="1"/>
          </p:cNvSpPr>
          <p:nvPr/>
        </p:nvSpPr>
        <p:spPr bwMode="auto">
          <a:xfrm>
            <a:off x="8454835" y="4072146"/>
            <a:ext cx="25487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46" name="TextBox 53"/>
          <p:cNvSpPr txBox="1">
            <a:spLocks noChangeArrowheads="1"/>
          </p:cNvSpPr>
          <p:nvPr/>
        </p:nvSpPr>
        <p:spPr bwMode="auto">
          <a:xfrm>
            <a:off x="4751154" y="3776872"/>
            <a:ext cx="17793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</a:p>
        </p:txBody>
      </p:sp>
      <p:sp>
        <p:nvSpPr>
          <p:cNvPr id="47" name="TextBox 54"/>
          <p:cNvSpPr txBox="1">
            <a:spLocks noChangeArrowheads="1"/>
          </p:cNvSpPr>
          <p:nvPr/>
        </p:nvSpPr>
        <p:spPr bwMode="auto">
          <a:xfrm>
            <a:off x="4786842" y="4230897"/>
            <a:ext cx="12022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</a:p>
        </p:txBody>
      </p:sp>
      <p:sp>
        <p:nvSpPr>
          <p:cNvPr id="48" name="TextBox 59"/>
          <p:cNvSpPr txBox="1">
            <a:spLocks noChangeArrowheads="1"/>
          </p:cNvSpPr>
          <p:nvPr/>
        </p:nvSpPr>
        <p:spPr bwMode="auto">
          <a:xfrm>
            <a:off x="5092369" y="3891966"/>
            <a:ext cx="35586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49" name="TextBox 60"/>
          <p:cNvSpPr txBox="1">
            <a:spLocks noChangeArrowheads="1"/>
          </p:cNvSpPr>
          <p:nvPr/>
        </p:nvSpPr>
        <p:spPr bwMode="auto">
          <a:xfrm>
            <a:off x="5113768" y="4360278"/>
            <a:ext cx="29815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50" name="TextBox 63"/>
          <p:cNvSpPr txBox="1">
            <a:spLocks noChangeArrowheads="1"/>
          </p:cNvSpPr>
          <p:nvPr/>
        </p:nvSpPr>
        <p:spPr bwMode="auto">
          <a:xfrm>
            <a:off x="5582081" y="3891966"/>
            <a:ext cx="29815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51" name="TextBox 64"/>
          <p:cNvSpPr txBox="1">
            <a:spLocks noChangeArrowheads="1"/>
          </p:cNvSpPr>
          <p:nvPr/>
        </p:nvSpPr>
        <p:spPr bwMode="auto">
          <a:xfrm>
            <a:off x="5603480" y="4360278"/>
            <a:ext cx="2404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52" name="TextBox 71"/>
          <p:cNvSpPr txBox="1">
            <a:spLocks noChangeArrowheads="1"/>
          </p:cNvSpPr>
          <p:nvPr/>
        </p:nvSpPr>
        <p:spPr bwMode="auto">
          <a:xfrm>
            <a:off x="6675000" y="4415047"/>
            <a:ext cx="16350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  <a:endParaRPr lang="en-US" sz="10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693430" y="4873834"/>
            <a:ext cx="12022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  <a:endParaRPr lang="en-US" sz="10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54" name="TextBox 73"/>
          <p:cNvSpPr txBox="1">
            <a:spLocks noChangeArrowheads="1"/>
          </p:cNvSpPr>
          <p:nvPr/>
        </p:nvSpPr>
        <p:spPr bwMode="auto">
          <a:xfrm>
            <a:off x="7009863" y="4553159"/>
            <a:ext cx="34144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55" name="TextBox 74"/>
          <p:cNvSpPr txBox="1">
            <a:spLocks noChangeArrowheads="1"/>
          </p:cNvSpPr>
          <p:nvPr/>
        </p:nvSpPr>
        <p:spPr bwMode="auto">
          <a:xfrm>
            <a:off x="7037818" y="5008772"/>
            <a:ext cx="29815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  <a:endParaRPr lang="en-US" sz="10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56" name="TextBox 77"/>
          <p:cNvSpPr txBox="1">
            <a:spLocks noChangeArrowheads="1"/>
          </p:cNvSpPr>
          <p:nvPr/>
        </p:nvSpPr>
        <p:spPr bwMode="auto">
          <a:xfrm>
            <a:off x="7506130" y="4545221"/>
            <a:ext cx="29815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  <a:endParaRPr lang="en-US" sz="10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57" name="TextBox 78"/>
          <p:cNvSpPr txBox="1">
            <a:spLocks noChangeArrowheads="1"/>
          </p:cNvSpPr>
          <p:nvPr/>
        </p:nvSpPr>
        <p:spPr bwMode="auto">
          <a:xfrm>
            <a:off x="7514240" y="5010359"/>
            <a:ext cx="25487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  <a:endParaRPr lang="en-US" sz="10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58" name="TextBox 79"/>
          <p:cNvSpPr txBox="1">
            <a:spLocks noChangeArrowheads="1"/>
          </p:cNvSpPr>
          <p:nvPr/>
        </p:nvSpPr>
        <p:spPr bwMode="auto">
          <a:xfrm>
            <a:off x="7958982" y="4545221"/>
            <a:ext cx="32701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59" name="TextBox 80"/>
          <p:cNvSpPr txBox="1">
            <a:spLocks noChangeArrowheads="1"/>
          </p:cNvSpPr>
          <p:nvPr/>
        </p:nvSpPr>
        <p:spPr bwMode="auto">
          <a:xfrm>
            <a:off x="7982173" y="5013534"/>
            <a:ext cx="28373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  <a:endParaRPr lang="en-US" sz="10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60" name="TextBox 84"/>
          <p:cNvSpPr txBox="1">
            <a:spLocks noChangeArrowheads="1"/>
          </p:cNvSpPr>
          <p:nvPr/>
        </p:nvSpPr>
        <p:spPr bwMode="auto">
          <a:xfrm>
            <a:off x="8445724" y="4545221"/>
            <a:ext cx="28373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61" name="TextBox 85"/>
          <p:cNvSpPr txBox="1">
            <a:spLocks noChangeArrowheads="1"/>
          </p:cNvSpPr>
          <p:nvPr/>
        </p:nvSpPr>
        <p:spPr bwMode="auto">
          <a:xfrm>
            <a:off x="8464947" y="5013534"/>
            <a:ext cx="2404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>
                <a:solidFill>
                  <a:srgbClr val="000000"/>
                </a:solidFill>
                <a:latin typeface="Arial"/>
                <a:ea typeface="ＭＳ Ｐゴシック" charset="0"/>
              </a:rPr>
              <a:t>yyrr</a:t>
            </a:r>
          </a:p>
        </p:txBody>
      </p:sp>
      <p:sp>
        <p:nvSpPr>
          <p:cNvPr id="62" name="TextBox 6"/>
          <p:cNvSpPr txBox="1">
            <a:spLocks noChangeArrowheads="1"/>
          </p:cNvSpPr>
          <p:nvPr/>
        </p:nvSpPr>
        <p:spPr bwMode="auto">
          <a:xfrm>
            <a:off x="5699894" y="1102728"/>
            <a:ext cx="17793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YR</a:t>
            </a:r>
          </a:p>
        </p:txBody>
      </p:sp>
      <p:sp>
        <p:nvSpPr>
          <p:cNvPr id="63" name="TextBox 17"/>
          <p:cNvSpPr txBox="1">
            <a:spLocks noChangeArrowheads="1"/>
          </p:cNvSpPr>
          <p:nvPr/>
        </p:nvSpPr>
        <p:spPr bwMode="auto">
          <a:xfrm>
            <a:off x="4978381" y="1055490"/>
            <a:ext cx="64761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Gametes</a:t>
            </a:r>
          </a:p>
        </p:txBody>
      </p:sp>
      <p:sp>
        <p:nvSpPr>
          <p:cNvPr id="64" name="TextBox 18"/>
          <p:cNvSpPr txBox="1">
            <a:spLocks noChangeArrowheads="1"/>
          </p:cNvSpPr>
          <p:nvPr/>
        </p:nvSpPr>
        <p:spPr bwMode="auto">
          <a:xfrm>
            <a:off x="5013325" y="3296526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65" name="TextBox 19"/>
          <p:cNvSpPr txBox="1">
            <a:spLocks noChangeArrowheads="1"/>
          </p:cNvSpPr>
          <p:nvPr/>
        </p:nvSpPr>
        <p:spPr bwMode="auto">
          <a:xfrm>
            <a:off x="5084762" y="3388601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000000"/>
                </a:solidFill>
                <a:latin typeface="Arial"/>
                <a:ea typeface="ＭＳ Ｐゴシック" charset="0"/>
              </a:rPr>
              <a:t>2</a:t>
            </a:r>
          </a:p>
        </p:txBody>
      </p:sp>
      <p:sp>
        <p:nvSpPr>
          <p:cNvPr id="66" name="TextBox 20"/>
          <p:cNvSpPr txBox="1">
            <a:spLocks noChangeArrowheads="1"/>
          </p:cNvSpPr>
          <p:nvPr/>
        </p:nvSpPr>
        <p:spPr bwMode="auto">
          <a:xfrm>
            <a:off x="4559300" y="3729914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67" name="TextBox 21"/>
          <p:cNvSpPr txBox="1">
            <a:spLocks noChangeArrowheads="1"/>
          </p:cNvSpPr>
          <p:nvPr/>
        </p:nvSpPr>
        <p:spPr bwMode="auto">
          <a:xfrm>
            <a:off x="4630737" y="3820400"/>
            <a:ext cx="571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000000"/>
                </a:solidFill>
                <a:latin typeface="Arial"/>
                <a:ea typeface="ＭＳ Ｐゴシック" charset="0"/>
              </a:rPr>
              <a:t>2</a:t>
            </a:r>
          </a:p>
        </p:txBody>
      </p:sp>
      <p:sp>
        <p:nvSpPr>
          <p:cNvPr id="68" name="TextBox 25"/>
          <p:cNvSpPr txBox="1">
            <a:spLocks noChangeArrowheads="1"/>
          </p:cNvSpPr>
          <p:nvPr/>
        </p:nvSpPr>
        <p:spPr bwMode="auto">
          <a:xfrm>
            <a:off x="6915150" y="3007601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69" name="TextBox 26"/>
          <p:cNvSpPr txBox="1">
            <a:spLocks noChangeArrowheads="1"/>
          </p:cNvSpPr>
          <p:nvPr/>
        </p:nvSpPr>
        <p:spPr bwMode="auto">
          <a:xfrm>
            <a:off x="7005637" y="3099676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4</a:t>
            </a:r>
          </a:p>
        </p:txBody>
      </p:sp>
      <p:sp>
        <p:nvSpPr>
          <p:cNvPr id="70" name="TextBox 28"/>
          <p:cNvSpPr txBox="1">
            <a:spLocks noChangeArrowheads="1"/>
          </p:cNvSpPr>
          <p:nvPr/>
        </p:nvSpPr>
        <p:spPr bwMode="auto">
          <a:xfrm>
            <a:off x="7431087" y="3007601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71" name="TextBox 29"/>
          <p:cNvSpPr txBox="1">
            <a:spLocks noChangeArrowheads="1"/>
          </p:cNvSpPr>
          <p:nvPr/>
        </p:nvSpPr>
        <p:spPr bwMode="auto">
          <a:xfrm>
            <a:off x="7523162" y="3099676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000000"/>
                </a:solidFill>
                <a:latin typeface="Arial"/>
                <a:ea typeface="ＭＳ Ｐゴシック" charset="0"/>
              </a:rPr>
              <a:t>4</a:t>
            </a:r>
          </a:p>
        </p:txBody>
      </p:sp>
      <p:sp>
        <p:nvSpPr>
          <p:cNvPr id="72" name="TextBox 31"/>
          <p:cNvSpPr txBox="1">
            <a:spLocks noChangeArrowheads="1"/>
          </p:cNvSpPr>
          <p:nvPr/>
        </p:nvSpPr>
        <p:spPr bwMode="auto">
          <a:xfrm>
            <a:off x="7904162" y="3007601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73" name="TextBox 32"/>
          <p:cNvSpPr txBox="1">
            <a:spLocks noChangeArrowheads="1"/>
          </p:cNvSpPr>
          <p:nvPr/>
        </p:nvSpPr>
        <p:spPr bwMode="auto">
          <a:xfrm>
            <a:off x="7996237" y="3099676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000000"/>
                </a:solidFill>
                <a:latin typeface="Arial"/>
                <a:ea typeface="ＭＳ Ｐゴシック" charset="0"/>
              </a:rPr>
              <a:t>4</a:t>
            </a:r>
          </a:p>
        </p:txBody>
      </p:sp>
      <p:sp>
        <p:nvSpPr>
          <p:cNvPr id="74" name="TextBox 34"/>
          <p:cNvSpPr txBox="1">
            <a:spLocks noChangeArrowheads="1"/>
          </p:cNvSpPr>
          <p:nvPr/>
        </p:nvSpPr>
        <p:spPr bwMode="auto">
          <a:xfrm>
            <a:off x="8351837" y="3007601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75" name="TextBox 35"/>
          <p:cNvSpPr txBox="1">
            <a:spLocks noChangeArrowheads="1"/>
          </p:cNvSpPr>
          <p:nvPr/>
        </p:nvSpPr>
        <p:spPr bwMode="auto">
          <a:xfrm>
            <a:off x="8443912" y="3099676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000000"/>
                </a:solidFill>
                <a:latin typeface="Arial"/>
                <a:ea typeface="ＭＳ Ｐゴシック" charset="0"/>
              </a:rPr>
              <a:t>4</a:t>
            </a:r>
          </a:p>
        </p:txBody>
      </p:sp>
      <p:sp>
        <p:nvSpPr>
          <p:cNvPr id="76" name="TextBox 38"/>
          <p:cNvSpPr txBox="1">
            <a:spLocks noChangeArrowheads="1"/>
          </p:cNvSpPr>
          <p:nvPr/>
        </p:nvSpPr>
        <p:spPr bwMode="auto">
          <a:xfrm>
            <a:off x="5513387" y="3296526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77" name="TextBox 39"/>
          <p:cNvSpPr txBox="1">
            <a:spLocks noChangeArrowheads="1"/>
          </p:cNvSpPr>
          <p:nvPr/>
        </p:nvSpPr>
        <p:spPr bwMode="auto">
          <a:xfrm>
            <a:off x="5586412" y="3388601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000000"/>
                </a:solidFill>
                <a:latin typeface="Arial"/>
                <a:ea typeface="ＭＳ Ｐゴシック" charset="0"/>
              </a:rPr>
              <a:t>2</a:t>
            </a:r>
          </a:p>
        </p:txBody>
      </p:sp>
      <p:sp>
        <p:nvSpPr>
          <p:cNvPr id="78" name="TextBox 41"/>
          <p:cNvSpPr txBox="1">
            <a:spLocks noChangeArrowheads="1"/>
          </p:cNvSpPr>
          <p:nvPr/>
        </p:nvSpPr>
        <p:spPr bwMode="auto">
          <a:xfrm>
            <a:off x="6461125" y="3477501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79" name="TextBox 42"/>
          <p:cNvSpPr txBox="1">
            <a:spLocks noChangeArrowheads="1"/>
          </p:cNvSpPr>
          <p:nvPr/>
        </p:nvSpPr>
        <p:spPr bwMode="auto">
          <a:xfrm>
            <a:off x="6553200" y="3569576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4</a:t>
            </a:r>
          </a:p>
        </p:txBody>
      </p:sp>
      <p:sp>
        <p:nvSpPr>
          <p:cNvPr id="80" name="TextBox 55"/>
          <p:cNvSpPr txBox="1">
            <a:spLocks noChangeArrowheads="1"/>
          </p:cNvSpPr>
          <p:nvPr/>
        </p:nvSpPr>
        <p:spPr bwMode="auto">
          <a:xfrm>
            <a:off x="4989512" y="4682414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3</a:t>
            </a:r>
          </a:p>
        </p:txBody>
      </p:sp>
      <p:sp>
        <p:nvSpPr>
          <p:cNvPr id="81" name="TextBox 57"/>
          <p:cNvSpPr txBox="1">
            <a:spLocks noChangeArrowheads="1"/>
          </p:cNvSpPr>
          <p:nvPr/>
        </p:nvSpPr>
        <p:spPr bwMode="auto">
          <a:xfrm>
            <a:off x="4554537" y="4222039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82" name="TextBox 58"/>
          <p:cNvSpPr txBox="1">
            <a:spLocks noChangeArrowheads="1"/>
          </p:cNvSpPr>
          <p:nvPr/>
        </p:nvSpPr>
        <p:spPr bwMode="auto">
          <a:xfrm>
            <a:off x="4625975" y="4312526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2</a:t>
            </a:r>
          </a:p>
        </p:txBody>
      </p:sp>
      <p:sp>
        <p:nvSpPr>
          <p:cNvPr id="83" name="TextBox 61"/>
          <p:cNvSpPr txBox="1">
            <a:spLocks noChangeArrowheads="1"/>
          </p:cNvSpPr>
          <p:nvPr/>
        </p:nvSpPr>
        <p:spPr bwMode="auto">
          <a:xfrm>
            <a:off x="5080000" y="4774489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000000"/>
                </a:solidFill>
                <a:latin typeface="Arial"/>
                <a:ea typeface="ＭＳ Ｐゴシック" charset="0"/>
              </a:rPr>
              <a:t>4</a:t>
            </a:r>
          </a:p>
        </p:txBody>
      </p:sp>
      <p:sp>
        <p:nvSpPr>
          <p:cNvPr id="84" name="TextBox 62"/>
          <p:cNvSpPr txBox="1">
            <a:spLocks noChangeArrowheads="1"/>
          </p:cNvSpPr>
          <p:nvPr/>
        </p:nvSpPr>
        <p:spPr bwMode="auto">
          <a:xfrm>
            <a:off x="5465762" y="4682414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85" name="TextBox 65"/>
          <p:cNvSpPr txBox="1">
            <a:spLocks noChangeArrowheads="1"/>
          </p:cNvSpPr>
          <p:nvPr/>
        </p:nvSpPr>
        <p:spPr bwMode="auto">
          <a:xfrm>
            <a:off x="5557837" y="4774489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000000"/>
                </a:solidFill>
                <a:latin typeface="Arial"/>
                <a:ea typeface="ＭＳ Ｐゴシック" charset="0"/>
              </a:rPr>
              <a:t>4</a:t>
            </a:r>
          </a:p>
        </p:txBody>
      </p:sp>
      <p:sp>
        <p:nvSpPr>
          <p:cNvPr id="86" name="TextBox 66"/>
          <p:cNvSpPr txBox="1">
            <a:spLocks noChangeArrowheads="1"/>
          </p:cNvSpPr>
          <p:nvPr/>
        </p:nvSpPr>
        <p:spPr bwMode="auto">
          <a:xfrm>
            <a:off x="6461125" y="3956926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87" name="TextBox 68"/>
          <p:cNvSpPr txBox="1">
            <a:spLocks noChangeArrowheads="1"/>
          </p:cNvSpPr>
          <p:nvPr/>
        </p:nvSpPr>
        <p:spPr bwMode="auto">
          <a:xfrm>
            <a:off x="6553200" y="4047414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000000"/>
                </a:solidFill>
                <a:latin typeface="Arial"/>
                <a:ea typeface="ＭＳ Ｐゴシック" charset="0"/>
              </a:rPr>
              <a:t>4</a:t>
            </a:r>
          </a:p>
        </p:txBody>
      </p:sp>
      <p:sp>
        <p:nvSpPr>
          <p:cNvPr id="88" name="TextBox 69"/>
          <p:cNvSpPr txBox="1">
            <a:spLocks noChangeArrowheads="1"/>
          </p:cNvSpPr>
          <p:nvPr/>
        </p:nvSpPr>
        <p:spPr bwMode="auto">
          <a:xfrm>
            <a:off x="6469062" y="4369676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89" name="TextBox 70"/>
          <p:cNvSpPr txBox="1">
            <a:spLocks noChangeArrowheads="1"/>
          </p:cNvSpPr>
          <p:nvPr/>
        </p:nvSpPr>
        <p:spPr bwMode="auto">
          <a:xfrm>
            <a:off x="6550026" y="4460164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4</a:t>
            </a:r>
          </a:p>
        </p:txBody>
      </p:sp>
      <p:sp>
        <p:nvSpPr>
          <p:cNvPr id="90" name="TextBox 75"/>
          <p:cNvSpPr txBox="1">
            <a:spLocks noChangeArrowheads="1"/>
          </p:cNvSpPr>
          <p:nvPr/>
        </p:nvSpPr>
        <p:spPr bwMode="auto">
          <a:xfrm>
            <a:off x="7191375" y="5295189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3</a:t>
            </a:r>
          </a:p>
        </p:txBody>
      </p:sp>
      <p:sp>
        <p:nvSpPr>
          <p:cNvPr id="91" name="TextBox 76"/>
          <p:cNvSpPr txBox="1">
            <a:spLocks noChangeArrowheads="1"/>
          </p:cNvSpPr>
          <p:nvPr/>
        </p:nvSpPr>
        <p:spPr bwMode="auto">
          <a:xfrm>
            <a:off x="7283450" y="5385676"/>
            <a:ext cx="11541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000000"/>
                </a:solidFill>
                <a:latin typeface="Arial"/>
                <a:ea typeface="ＭＳ Ｐゴシック" charset="0"/>
              </a:rPr>
              <a:t>16</a:t>
            </a:r>
          </a:p>
        </p:txBody>
      </p:sp>
      <p:sp>
        <p:nvSpPr>
          <p:cNvPr id="92" name="TextBox 81"/>
          <p:cNvSpPr txBox="1">
            <a:spLocks noChangeArrowheads="1"/>
          </p:cNvSpPr>
          <p:nvPr/>
        </p:nvSpPr>
        <p:spPr bwMode="auto">
          <a:xfrm>
            <a:off x="7804150" y="5295189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3</a:t>
            </a:r>
          </a:p>
        </p:txBody>
      </p:sp>
      <p:sp>
        <p:nvSpPr>
          <p:cNvPr id="93" name="TextBox 82"/>
          <p:cNvSpPr txBox="1">
            <a:spLocks noChangeArrowheads="1"/>
          </p:cNvSpPr>
          <p:nvPr/>
        </p:nvSpPr>
        <p:spPr bwMode="auto">
          <a:xfrm>
            <a:off x="7894637" y="538567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000000"/>
                </a:solidFill>
                <a:latin typeface="Arial"/>
                <a:ea typeface="ＭＳ Ｐゴシック" charset="0"/>
              </a:rPr>
              <a:t>16</a:t>
            </a:r>
          </a:p>
        </p:txBody>
      </p:sp>
      <p:sp>
        <p:nvSpPr>
          <p:cNvPr id="94" name="TextBox 83"/>
          <p:cNvSpPr txBox="1">
            <a:spLocks noChangeArrowheads="1"/>
          </p:cNvSpPr>
          <p:nvPr/>
        </p:nvSpPr>
        <p:spPr bwMode="auto">
          <a:xfrm>
            <a:off x="8353425" y="5295189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95" name="TextBox 86"/>
          <p:cNvSpPr txBox="1">
            <a:spLocks noChangeArrowheads="1"/>
          </p:cNvSpPr>
          <p:nvPr/>
        </p:nvSpPr>
        <p:spPr bwMode="auto">
          <a:xfrm>
            <a:off x="8443912" y="5385676"/>
            <a:ext cx="11541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000000"/>
                </a:solidFill>
                <a:latin typeface="Arial"/>
                <a:ea typeface="ＭＳ Ｐゴシック" charset="0"/>
              </a:rPr>
              <a:t>16</a:t>
            </a:r>
          </a:p>
        </p:txBody>
      </p:sp>
      <p:sp>
        <p:nvSpPr>
          <p:cNvPr id="96" name="TextBox 88"/>
          <p:cNvSpPr txBox="1">
            <a:spLocks noChangeArrowheads="1"/>
          </p:cNvSpPr>
          <p:nvPr/>
        </p:nvSpPr>
        <p:spPr bwMode="auto">
          <a:xfrm>
            <a:off x="6469062" y="4849101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</a:p>
        </p:txBody>
      </p:sp>
      <p:sp>
        <p:nvSpPr>
          <p:cNvPr id="97" name="TextBox 89"/>
          <p:cNvSpPr txBox="1">
            <a:spLocks noChangeArrowheads="1"/>
          </p:cNvSpPr>
          <p:nvPr/>
        </p:nvSpPr>
        <p:spPr bwMode="auto">
          <a:xfrm>
            <a:off x="6553200" y="4941176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4</a:t>
            </a:r>
          </a:p>
        </p:txBody>
      </p:sp>
      <p:sp>
        <p:nvSpPr>
          <p:cNvPr id="98" name="TextBox 90"/>
          <p:cNvSpPr txBox="1">
            <a:spLocks noChangeArrowheads="1"/>
          </p:cNvSpPr>
          <p:nvPr/>
        </p:nvSpPr>
        <p:spPr bwMode="auto">
          <a:xfrm>
            <a:off x="6597650" y="5295189"/>
            <a:ext cx="577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9</a:t>
            </a:r>
          </a:p>
        </p:txBody>
      </p:sp>
      <p:sp>
        <p:nvSpPr>
          <p:cNvPr id="99" name="TextBox 91"/>
          <p:cNvSpPr txBox="1">
            <a:spLocks noChangeArrowheads="1"/>
          </p:cNvSpPr>
          <p:nvPr/>
        </p:nvSpPr>
        <p:spPr bwMode="auto">
          <a:xfrm>
            <a:off x="6689725" y="5385676"/>
            <a:ext cx="11541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000000"/>
                </a:solidFill>
                <a:latin typeface="Arial"/>
                <a:ea typeface="ＭＳ Ｐゴシック" charset="0"/>
              </a:rPr>
              <a:t>16</a:t>
            </a:r>
          </a:p>
        </p:txBody>
      </p:sp>
      <p:sp>
        <p:nvSpPr>
          <p:cNvPr id="2" name="Freeform 1"/>
          <p:cNvSpPr/>
          <p:nvPr/>
        </p:nvSpPr>
        <p:spPr>
          <a:xfrm>
            <a:off x="8412956" y="5355431"/>
            <a:ext cx="45244" cy="78582"/>
          </a:xfrm>
          <a:custGeom>
            <a:avLst/>
            <a:gdLst>
              <a:gd name="connsiteX0" fmla="*/ 0 w 45244"/>
              <a:gd name="connsiteY0" fmla="*/ 78582 h 78582"/>
              <a:gd name="connsiteX1" fmla="*/ 45244 w 45244"/>
              <a:gd name="connsiteY1" fmla="*/ 0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78582">
                <a:moveTo>
                  <a:pt x="0" y="78582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00" name="Freeform 99"/>
          <p:cNvSpPr/>
          <p:nvPr/>
        </p:nvSpPr>
        <p:spPr>
          <a:xfrm>
            <a:off x="7858918" y="5355313"/>
            <a:ext cx="45244" cy="78582"/>
          </a:xfrm>
          <a:custGeom>
            <a:avLst/>
            <a:gdLst>
              <a:gd name="connsiteX0" fmla="*/ 0 w 45244"/>
              <a:gd name="connsiteY0" fmla="*/ 78582 h 78582"/>
              <a:gd name="connsiteX1" fmla="*/ 45244 w 45244"/>
              <a:gd name="connsiteY1" fmla="*/ 0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78582">
                <a:moveTo>
                  <a:pt x="0" y="78582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01" name="Freeform 100"/>
          <p:cNvSpPr/>
          <p:nvPr/>
        </p:nvSpPr>
        <p:spPr>
          <a:xfrm>
            <a:off x="7249083" y="5357695"/>
            <a:ext cx="45244" cy="78582"/>
          </a:xfrm>
          <a:custGeom>
            <a:avLst/>
            <a:gdLst>
              <a:gd name="connsiteX0" fmla="*/ 0 w 45244"/>
              <a:gd name="connsiteY0" fmla="*/ 78582 h 78582"/>
              <a:gd name="connsiteX1" fmla="*/ 45244 w 45244"/>
              <a:gd name="connsiteY1" fmla="*/ 0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78582">
                <a:moveTo>
                  <a:pt x="0" y="78582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02" name="Freeform 101"/>
          <p:cNvSpPr/>
          <p:nvPr/>
        </p:nvSpPr>
        <p:spPr>
          <a:xfrm>
            <a:off x="6652378" y="5350433"/>
            <a:ext cx="45244" cy="78582"/>
          </a:xfrm>
          <a:custGeom>
            <a:avLst/>
            <a:gdLst>
              <a:gd name="connsiteX0" fmla="*/ 0 w 45244"/>
              <a:gd name="connsiteY0" fmla="*/ 78582 h 78582"/>
              <a:gd name="connsiteX1" fmla="*/ 45244 w 45244"/>
              <a:gd name="connsiteY1" fmla="*/ 0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78582">
                <a:moveTo>
                  <a:pt x="0" y="78582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03" name="Freeform 102"/>
          <p:cNvSpPr/>
          <p:nvPr/>
        </p:nvSpPr>
        <p:spPr>
          <a:xfrm>
            <a:off x="6518833" y="4911487"/>
            <a:ext cx="45244" cy="78582"/>
          </a:xfrm>
          <a:custGeom>
            <a:avLst/>
            <a:gdLst>
              <a:gd name="connsiteX0" fmla="*/ 0 w 45244"/>
              <a:gd name="connsiteY0" fmla="*/ 78582 h 78582"/>
              <a:gd name="connsiteX1" fmla="*/ 45244 w 45244"/>
              <a:gd name="connsiteY1" fmla="*/ 0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78582">
                <a:moveTo>
                  <a:pt x="0" y="78582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6969919" y="3067050"/>
            <a:ext cx="45244" cy="83344"/>
          </a:xfrm>
          <a:custGeom>
            <a:avLst/>
            <a:gdLst>
              <a:gd name="connsiteX0" fmla="*/ 0 w 45244"/>
              <a:gd name="connsiteY0" fmla="*/ 83344 h 83344"/>
              <a:gd name="connsiteX1" fmla="*/ 45244 w 45244"/>
              <a:gd name="connsiteY1" fmla="*/ 0 h 8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83344">
                <a:moveTo>
                  <a:pt x="0" y="83344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04" name="Freeform 103"/>
          <p:cNvSpPr/>
          <p:nvPr/>
        </p:nvSpPr>
        <p:spPr>
          <a:xfrm>
            <a:off x="7488795" y="3060384"/>
            <a:ext cx="45244" cy="83344"/>
          </a:xfrm>
          <a:custGeom>
            <a:avLst/>
            <a:gdLst>
              <a:gd name="connsiteX0" fmla="*/ 0 w 45244"/>
              <a:gd name="connsiteY0" fmla="*/ 83344 h 83344"/>
              <a:gd name="connsiteX1" fmla="*/ 45244 w 45244"/>
              <a:gd name="connsiteY1" fmla="*/ 0 h 8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83344">
                <a:moveTo>
                  <a:pt x="0" y="83344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05" name="Freeform 104"/>
          <p:cNvSpPr/>
          <p:nvPr/>
        </p:nvSpPr>
        <p:spPr>
          <a:xfrm>
            <a:off x="7963693" y="3063008"/>
            <a:ext cx="45244" cy="83344"/>
          </a:xfrm>
          <a:custGeom>
            <a:avLst/>
            <a:gdLst>
              <a:gd name="connsiteX0" fmla="*/ 0 w 45244"/>
              <a:gd name="connsiteY0" fmla="*/ 83344 h 83344"/>
              <a:gd name="connsiteX1" fmla="*/ 45244 w 45244"/>
              <a:gd name="connsiteY1" fmla="*/ 0 h 8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83344">
                <a:moveTo>
                  <a:pt x="0" y="83344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06" name="Freeform 105"/>
          <p:cNvSpPr/>
          <p:nvPr/>
        </p:nvSpPr>
        <p:spPr>
          <a:xfrm>
            <a:off x="8409545" y="3067050"/>
            <a:ext cx="45244" cy="83344"/>
          </a:xfrm>
          <a:custGeom>
            <a:avLst/>
            <a:gdLst>
              <a:gd name="connsiteX0" fmla="*/ 0 w 45244"/>
              <a:gd name="connsiteY0" fmla="*/ 83344 h 83344"/>
              <a:gd name="connsiteX1" fmla="*/ 45244 w 45244"/>
              <a:gd name="connsiteY1" fmla="*/ 0 h 8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83344">
                <a:moveTo>
                  <a:pt x="0" y="83344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07" name="Freeform 106"/>
          <p:cNvSpPr/>
          <p:nvPr/>
        </p:nvSpPr>
        <p:spPr>
          <a:xfrm>
            <a:off x="5557997" y="3355699"/>
            <a:ext cx="45244" cy="83344"/>
          </a:xfrm>
          <a:custGeom>
            <a:avLst/>
            <a:gdLst>
              <a:gd name="connsiteX0" fmla="*/ 0 w 45244"/>
              <a:gd name="connsiteY0" fmla="*/ 83344 h 83344"/>
              <a:gd name="connsiteX1" fmla="*/ 45244 w 45244"/>
              <a:gd name="connsiteY1" fmla="*/ 0 h 8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83344">
                <a:moveTo>
                  <a:pt x="0" y="83344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08" name="Freeform 107"/>
          <p:cNvSpPr/>
          <p:nvPr/>
        </p:nvSpPr>
        <p:spPr>
          <a:xfrm>
            <a:off x="5057378" y="3355699"/>
            <a:ext cx="45244" cy="83344"/>
          </a:xfrm>
          <a:custGeom>
            <a:avLst/>
            <a:gdLst>
              <a:gd name="connsiteX0" fmla="*/ 0 w 45244"/>
              <a:gd name="connsiteY0" fmla="*/ 83344 h 83344"/>
              <a:gd name="connsiteX1" fmla="*/ 45244 w 45244"/>
              <a:gd name="connsiteY1" fmla="*/ 0 h 8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83344">
                <a:moveTo>
                  <a:pt x="0" y="83344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09" name="Freeform 108"/>
          <p:cNvSpPr/>
          <p:nvPr/>
        </p:nvSpPr>
        <p:spPr>
          <a:xfrm>
            <a:off x="4603353" y="3786706"/>
            <a:ext cx="45244" cy="83344"/>
          </a:xfrm>
          <a:custGeom>
            <a:avLst/>
            <a:gdLst>
              <a:gd name="connsiteX0" fmla="*/ 0 w 45244"/>
              <a:gd name="connsiteY0" fmla="*/ 83344 h 83344"/>
              <a:gd name="connsiteX1" fmla="*/ 45244 w 45244"/>
              <a:gd name="connsiteY1" fmla="*/ 0 h 8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83344">
                <a:moveTo>
                  <a:pt x="0" y="83344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10" name="Freeform 109"/>
          <p:cNvSpPr/>
          <p:nvPr/>
        </p:nvSpPr>
        <p:spPr>
          <a:xfrm>
            <a:off x="4603882" y="4276934"/>
            <a:ext cx="45244" cy="83344"/>
          </a:xfrm>
          <a:custGeom>
            <a:avLst/>
            <a:gdLst>
              <a:gd name="connsiteX0" fmla="*/ 0 w 45244"/>
              <a:gd name="connsiteY0" fmla="*/ 83344 h 83344"/>
              <a:gd name="connsiteX1" fmla="*/ 45244 w 45244"/>
              <a:gd name="connsiteY1" fmla="*/ 0 h 8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83344">
                <a:moveTo>
                  <a:pt x="0" y="83344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11" name="Freeform 110"/>
          <p:cNvSpPr/>
          <p:nvPr/>
        </p:nvSpPr>
        <p:spPr>
          <a:xfrm>
            <a:off x="5038063" y="4746349"/>
            <a:ext cx="45244" cy="83344"/>
          </a:xfrm>
          <a:custGeom>
            <a:avLst/>
            <a:gdLst>
              <a:gd name="connsiteX0" fmla="*/ 0 w 45244"/>
              <a:gd name="connsiteY0" fmla="*/ 83344 h 83344"/>
              <a:gd name="connsiteX1" fmla="*/ 45244 w 45244"/>
              <a:gd name="connsiteY1" fmla="*/ 0 h 8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83344">
                <a:moveTo>
                  <a:pt x="0" y="83344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12" name="Freeform 111"/>
          <p:cNvSpPr/>
          <p:nvPr/>
        </p:nvSpPr>
        <p:spPr>
          <a:xfrm>
            <a:off x="5519075" y="4735197"/>
            <a:ext cx="45244" cy="83344"/>
          </a:xfrm>
          <a:custGeom>
            <a:avLst/>
            <a:gdLst>
              <a:gd name="connsiteX0" fmla="*/ 0 w 45244"/>
              <a:gd name="connsiteY0" fmla="*/ 83344 h 83344"/>
              <a:gd name="connsiteX1" fmla="*/ 45244 w 45244"/>
              <a:gd name="connsiteY1" fmla="*/ 0 h 8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83344">
                <a:moveTo>
                  <a:pt x="0" y="83344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13" name="TextBox 6"/>
          <p:cNvSpPr txBox="1">
            <a:spLocks noChangeArrowheads="1"/>
          </p:cNvSpPr>
          <p:nvPr/>
        </p:nvSpPr>
        <p:spPr bwMode="auto">
          <a:xfrm>
            <a:off x="6053309" y="1096671"/>
            <a:ext cx="12824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1200"/>
              </a:lnSpc>
            </a:pPr>
            <a:r>
              <a:rPr lang="en-US" sz="1000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×</a:t>
            </a:r>
          </a:p>
        </p:txBody>
      </p:sp>
      <p:sp>
        <p:nvSpPr>
          <p:cNvPr id="115" name="Freeform 114"/>
          <p:cNvSpPr/>
          <p:nvPr/>
        </p:nvSpPr>
        <p:spPr>
          <a:xfrm>
            <a:off x="6521214" y="4431505"/>
            <a:ext cx="45244" cy="78582"/>
          </a:xfrm>
          <a:custGeom>
            <a:avLst/>
            <a:gdLst>
              <a:gd name="connsiteX0" fmla="*/ 0 w 45244"/>
              <a:gd name="connsiteY0" fmla="*/ 78582 h 78582"/>
              <a:gd name="connsiteX1" fmla="*/ 45244 w 45244"/>
              <a:gd name="connsiteY1" fmla="*/ 0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78582">
                <a:moveTo>
                  <a:pt x="0" y="78582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16" name="Freeform 115"/>
          <p:cNvSpPr/>
          <p:nvPr/>
        </p:nvSpPr>
        <p:spPr>
          <a:xfrm>
            <a:off x="6512878" y="4019552"/>
            <a:ext cx="45244" cy="78582"/>
          </a:xfrm>
          <a:custGeom>
            <a:avLst/>
            <a:gdLst>
              <a:gd name="connsiteX0" fmla="*/ 0 w 45244"/>
              <a:gd name="connsiteY0" fmla="*/ 78582 h 78582"/>
              <a:gd name="connsiteX1" fmla="*/ 45244 w 45244"/>
              <a:gd name="connsiteY1" fmla="*/ 0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78582">
                <a:moveTo>
                  <a:pt x="0" y="78582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117" name="Freeform 116"/>
          <p:cNvSpPr/>
          <p:nvPr/>
        </p:nvSpPr>
        <p:spPr>
          <a:xfrm>
            <a:off x="6516452" y="3540915"/>
            <a:ext cx="45244" cy="78582"/>
          </a:xfrm>
          <a:custGeom>
            <a:avLst/>
            <a:gdLst>
              <a:gd name="connsiteX0" fmla="*/ 0 w 45244"/>
              <a:gd name="connsiteY0" fmla="*/ 78582 h 78582"/>
              <a:gd name="connsiteX1" fmla="*/ 45244 w 45244"/>
              <a:gd name="connsiteY1" fmla="*/ 0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4" h="78582">
                <a:moveTo>
                  <a:pt x="0" y="78582"/>
                </a:moveTo>
                <a:lnTo>
                  <a:pt x="45244" y="0"/>
                </a:lnTo>
              </a:path>
            </a:pathLst>
          </a:cu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1623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08E89D5E-1885-4160-AC77-CC471DD1D0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360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66" name="Rectangle 2">
            <a:extLst>
              <a:ext uri="{FF2B5EF4-FFF2-40B4-BE49-F238E27FC236}">
                <a16:creationId xmlns:a16="http://schemas.microsoft.com/office/drawing/2014/main" id="{90E5B852-09CC-BA49-9BC0-E27A6E6C40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43277" y="712269"/>
            <a:ext cx="3370998" cy="550226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solidFill>
                  <a:srgbClr val="FF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The laws of probability govern Mendelian inheritance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550D2BD1-98F9-412D-905B-3A843EF40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2971800"/>
            <a:ext cx="0" cy="91440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869" name="Rectangle 3">
            <a:extLst>
              <a:ext uri="{FF2B5EF4-FFF2-40B4-BE49-F238E27FC236}">
                <a16:creationId xmlns:a16="http://schemas.microsoft.com/office/drawing/2014/main" id="{D80E7D58-9D89-4BAC-AB0D-36DC2D06A2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3534395"/>
              </p:ext>
            </p:extLst>
          </p:nvPr>
        </p:nvGraphicFramePr>
        <p:xfrm>
          <a:off x="5280025" y="642938"/>
          <a:ext cx="6269038" cy="5572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706824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AE684ACC-2078-0643-92C6-5BA60F3AC6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8929" y="629266"/>
            <a:ext cx="5127031" cy="167660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The Multiplication and Addition Rules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E816D3D8-2333-AF4B-9425-D7F99BF0D7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48930" y="2438400"/>
            <a:ext cx="5127029" cy="3785419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The multiplication rule</a:t>
            </a:r>
          </a:p>
          <a:p>
            <a:pPr lvl="1">
              <a:spcAft>
                <a:spcPts val="3000"/>
              </a:spcAft>
            </a:pPr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the probability that two or more independent events will occur together is the product of their individual probabilities</a:t>
            </a:r>
          </a:p>
          <a:p>
            <a:pPr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The rule of addition</a:t>
            </a:r>
          </a:p>
          <a:p>
            <a:pPr lvl="1"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the probability that any one of two or more exclusive events will occur is calculated by adding together their individual probabilities</a:t>
            </a:r>
          </a:p>
        </p:txBody>
      </p:sp>
      <p:pic>
        <p:nvPicPr>
          <p:cNvPr id="38916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5563B32F-3C2A-224F-85D9-CE51EFF375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87" t="-195" r="461" b="3"/>
          <a:stretch/>
        </p:blipFill>
        <p:spPr bwMode="auto">
          <a:xfrm>
            <a:off x="5775959" y="629266"/>
            <a:ext cx="5776378" cy="558865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9791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9D80466E-2F67-7B4E-A704-0C952D2315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8929" y="629266"/>
            <a:ext cx="5127031" cy="167660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The Multiplication and Addition Rules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60BDB8E5-91D3-5C49-9D30-A0E89584E2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48930" y="2438400"/>
            <a:ext cx="5127029" cy="3785419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000">
                <a:latin typeface="Corbel" panose="020B0503020204020204" pitchFamily="34" charset="0"/>
                <a:cs typeface="Corbel" panose="020B0503020204020204" pitchFamily="34" charset="0"/>
              </a:rPr>
              <a:t>The multiplication rule</a:t>
            </a:r>
          </a:p>
          <a:p>
            <a:pPr lvl="1">
              <a:spcAft>
                <a:spcPts val="1800"/>
              </a:spcAft>
            </a:pPr>
            <a:r>
              <a:rPr lang="en-US" altLang="en-US" sz="2000">
                <a:latin typeface="Corbel" panose="020B0503020204020204" pitchFamily="34" charset="0"/>
                <a:cs typeface="Corbel" panose="020B0503020204020204" pitchFamily="34" charset="0"/>
              </a:rPr>
              <a:t>If you flip two coins, what is the probability that you will land on heads on one AND heads on the second. (1/2 x 1/2)</a:t>
            </a:r>
          </a:p>
          <a:p>
            <a:pPr eaLnBrk="1" hangingPunct="1"/>
            <a:r>
              <a:rPr lang="en-US" altLang="en-US" sz="2000">
                <a:latin typeface="Corbel" panose="020B0503020204020204" pitchFamily="34" charset="0"/>
                <a:cs typeface="Corbel" panose="020B0503020204020204" pitchFamily="34" charset="0"/>
              </a:rPr>
              <a:t>The rule of addition</a:t>
            </a:r>
          </a:p>
          <a:p>
            <a:pPr lvl="1">
              <a:spcAft>
                <a:spcPts val="1800"/>
              </a:spcAft>
            </a:pPr>
            <a:r>
              <a:rPr lang="en-US" altLang="en-US" sz="2000">
                <a:latin typeface="Corbel" panose="020B0503020204020204" pitchFamily="34" charset="0"/>
                <a:cs typeface="Corbel" panose="020B0503020204020204" pitchFamily="34" charset="0"/>
              </a:rPr>
              <a:t>If you flip two coins, what is the probability that you will land on heads on one OR heads on the second. (1/4 + 1/4)</a:t>
            </a:r>
          </a:p>
        </p:txBody>
      </p:sp>
      <p:pic>
        <p:nvPicPr>
          <p:cNvPr id="40964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38D934ED-2702-6344-896E-897CE4C901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87" t="-1" r="461" b="4"/>
          <a:stretch/>
        </p:blipFill>
        <p:spPr bwMode="auto">
          <a:xfrm>
            <a:off x="5988609" y="640082"/>
            <a:ext cx="5776378" cy="55778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7605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911A6C77-6109-4F77-975B-C375615A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CB343D17-9934-455E-B326-2F39206BA4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7" name="Freeform 44">
              <a:extLst>
                <a:ext uri="{FF2B5EF4-FFF2-40B4-BE49-F238E27FC236}">
                  <a16:creationId xmlns:a16="http://schemas.microsoft.com/office/drawing/2014/main" id="{A8AA2B63-BFCD-40D0-B2D0-CB714D70E2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5">
              <a:extLst>
                <a:ext uri="{FF2B5EF4-FFF2-40B4-BE49-F238E27FC236}">
                  <a16:creationId xmlns:a16="http://schemas.microsoft.com/office/drawing/2014/main" id="{80834EBB-06EA-4C69-AF7A-D5A4E69D8A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6">
              <a:extLst>
                <a:ext uri="{FF2B5EF4-FFF2-40B4-BE49-F238E27FC236}">
                  <a16:creationId xmlns:a16="http://schemas.microsoft.com/office/drawing/2014/main" id="{2D314EC1-63E0-43B5-9CD5-F25593B2CA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7">
              <a:extLst>
                <a:ext uri="{FF2B5EF4-FFF2-40B4-BE49-F238E27FC236}">
                  <a16:creationId xmlns:a16="http://schemas.microsoft.com/office/drawing/2014/main" id="{9577EB7D-16A7-4E05-9105-431E729665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EC1741C3-592F-47B5-93A0-66FC0BB97E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010" name="Rectangle 2">
            <a:extLst>
              <a:ext uri="{FF2B5EF4-FFF2-40B4-BE49-F238E27FC236}">
                <a16:creationId xmlns:a16="http://schemas.microsoft.com/office/drawing/2014/main" id="{8F58D0BF-DB15-714F-8355-2AA9481547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>
                <a:solidFill>
                  <a:srgbClr val="FF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Solving Genetics Problems with the Rules of Probability</a:t>
            </a:r>
          </a:p>
        </p:txBody>
      </p:sp>
      <p:pic>
        <p:nvPicPr>
          <p:cNvPr id="43012" name="Picture 5">
            <a:extLst>
              <a:ext uri="{FF2B5EF4-FFF2-40B4-BE49-F238E27FC236}">
                <a16:creationId xmlns:a16="http://schemas.microsoft.com/office/drawing/2014/main" id="{3AAB5560-A21C-4746-AF74-EB84355DC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4" r="5145" b="-1"/>
          <a:stretch/>
        </p:blipFill>
        <p:spPr bwMode="auto">
          <a:xfrm>
            <a:off x="1424902" y="2492376"/>
            <a:ext cx="3209779" cy="356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Rectangle 3">
            <a:extLst>
              <a:ext uri="{FF2B5EF4-FFF2-40B4-BE49-F238E27FC236}">
                <a16:creationId xmlns:a16="http://schemas.microsoft.com/office/drawing/2014/main" id="{784D8BCC-073B-8D47-B17D-8864B02FE3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295569" y="2494450"/>
            <a:ext cx="5471529" cy="3563159"/>
          </a:xfrm>
        </p:spPr>
        <p:txBody>
          <a:bodyPr>
            <a:normAutofit/>
          </a:bodyPr>
          <a:lstStyle/>
          <a:p>
            <a:pPr>
              <a:spcAft>
                <a:spcPts val="4800"/>
              </a:spcAft>
            </a:pPr>
            <a:r>
              <a:rPr lang="en-US" altLang="en-US" sz="2400">
                <a:latin typeface="Corbel" panose="020B0503020204020204" pitchFamily="34" charset="0"/>
                <a:cs typeface="Corbel" panose="020B0503020204020204" pitchFamily="34" charset="0"/>
              </a:rPr>
              <a:t>A multi-character cross is equivalent to two or more independent monohybrid crosses occurring simultaneously</a:t>
            </a:r>
          </a:p>
          <a:p>
            <a:pPr>
              <a:spcBef>
                <a:spcPts val="0"/>
              </a:spcBef>
            </a:pPr>
            <a:r>
              <a:rPr lang="en-US" altLang="en-US" sz="2400">
                <a:latin typeface="Corbel" panose="020B0503020204020204" pitchFamily="34" charset="0"/>
                <a:cs typeface="Corbel" panose="020B0503020204020204" pitchFamily="34" charset="0"/>
              </a:rPr>
              <a:t>In calculating the chances for various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400">
                <a:latin typeface="Corbel" panose="020B0503020204020204" pitchFamily="34" charset="0"/>
                <a:cs typeface="Corbel" panose="020B0503020204020204" pitchFamily="34" charset="0"/>
              </a:rPr>
              <a:t>	genotypes, each character is considered 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400">
                <a:latin typeface="Corbel" panose="020B0503020204020204" pitchFamily="34" charset="0"/>
                <a:cs typeface="Corbel" panose="020B0503020204020204" pitchFamily="34" charset="0"/>
              </a:rPr>
              <a:t>  	separately, and then the individual 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400">
                <a:latin typeface="Corbel" panose="020B0503020204020204" pitchFamily="34" charset="0"/>
                <a:cs typeface="Corbel" panose="020B0503020204020204" pitchFamily="34" charset="0"/>
              </a:rPr>
              <a:t>	probabilities are multiplied together</a:t>
            </a:r>
          </a:p>
        </p:txBody>
      </p:sp>
    </p:spTree>
    <p:extLst>
      <p:ext uri="{BB962C8B-B14F-4D97-AF65-F5344CB8AC3E}">
        <p14:creationId xmlns:p14="http://schemas.microsoft.com/office/powerpoint/2010/main" val="17051011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2" name="Rectangle 141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58" name="Content Placeholder 2">
            <a:extLst>
              <a:ext uri="{FF2B5EF4-FFF2-40B4-BE49-F238E27FC236}">
                <a16:creationId xmlns:a16="http://schemas.microsoft.com/office/drawing/2014/main" id="{98AE4497-E55E-C84F-9B5B-87B394B5E5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719" y="2330505"/>
            <a:ext cx="4559425" cy="3979585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1400">
                <a:cs typeface="Corbel" panose="020B0503020204020204" pitchFamily="34" charset="0"/>
              </a:rPr>
              <a:t>The probability that an F2 plant from heterozygous parents will have a YYRR genotype is 1/16 </a:t>
            </a:r>
          </a:p>
          <a:p>
            <a:pPr lvl="1" eaLnBrk="1" hangingPunct="1"/>
            <a:r>
              <a:rPr lang="en-US" altLang="en-US" sz="1400">
                <a:cs typeface="Corbel" panose="020B0503020204020204" pitchFamily="34" charset="0"/>
              </a:rPr>
              <a:t>(¼ chance for a YR ovum × ¼ chance for a YR sperm).</a:t>
            </a:r>
          </a:p>
          <a:p>
            <a:pPr eaLnBrk="1" hangingPunct="1"/>
            <a:endParaRPr lang="en-US" altLang="en-US" sz="1400">
              <a:cs typeface="Corbel" panose="020B0503020204020204" pitchFamily="34" charset="0"/>
            </a:endParaRPr>
          </a:p>
          <a:p>
            <a:pPr eaLnBrk="1" hangingPunct="1"/>
            <a:r>
              <a:rPr lang="en-US" altLang="en-US" sz="1400">
                <a:cs typeface="Corbel" panose="020B0503020204020204" pitchFamily="34" charset="0"/>
              </a:rPr>
              <a:t>The probability that an F2 plant                                                           from heterozygous parents will                                                 have a YyRr genotype is 1/4.</a:t>
            </a:r>
          </a:p>
          <a:p>
            <a:pPr lvl="1" eaLnBrk="1" hangingPunct="1"/>
            <a:r>
              <a:rPr lang="en-US" altLang="en-US" sz="1400">
                <a:cs typeface="Corbel" panose="020B0503020204020204" pitchFamily="34" charset="0"/>
              </a:rPr>
              <a:t>¼ YR ovum X  ¼ yr sperm = 1/16.</a:t>
            </a:r>
          </a:p>
          <a:p>
            <a:pPr lvl="1" eaLnBrk="1" hangingPunct="1"/>
            <a:r>
              <a:rPr lang="en-US" altLang="en-US" sz="1400">
                <a:cs typeface="Corbel" panose="020B0503020204020204" pitchFamily="34" charset="0"/>
              </a:rPr>
              <a:t>¼ Yr ovum X  ¼ yR sperm = 1/16</a:t>
            </a:r>
          </a:p>
          <a:p>
            <a:pPr lvl="1" eaLnBrk="1" hangingPunct="1"/>
            <a:r>
              <a:rPr lang="en-US" altLang="en-US" sz="1400">
                <a:cs typeface="Corbel" panose="020B0503020204020204" pitchFamily="34" charset="0"/>
              </a:rPr>
              <a:t>¼ yR ovum X  ¼ Yr sperm = 1/16</a:t>
            </a:r>
          </a:p>
          <a:p>
            <a:pPr lvl="1" eaLnBrk="1" hangingPunct="1"/>
            <a:r>
              <a:rPr lang="en-US" altLang="en-US" sz="1400">
                <a:cs typeface="Corbel" panose="020B0503020204020204" pitchFamily="34" charset="0"/>
              </a:rPr>
              <a:t>¼ yr ovum X  ¼ YR sperm = </a:t>
            </a:r>
            <a:r>
              <a:rPr lang="en-US" altLang="en-US" sz="1400" u="sng">
                <a:cs typeface="Corbel" panose="020B0503020204020204" pitchFamily="34" charset="0"/>
              </a:rPr>
              <a:t>1/16</a:t>
            </a:r>
          </a:p>
          <a:p>
            <a:pPr lvl="1" eaLnBrk="1" hangingPunct="1">
              <a:buFont typeface="Arial" panose="020B0604020202020204" pitchFamily="34" charset="0"/>
              <a:buNone/>
            </a:pPr>
            <a:r>
              <a:rPr lang="en-US" altLang="en-US" sz="1400">
                <a:cs typeface="Corbel" panose="020B0503020204020204" pitchFamily="34" charset="0"/>
              </a:rPr>
              <a:t>							      4/16</a:t>
            </a:r>
          </a:p>
          <a:p>
            <a:pPr eaLnBrk="1" hangingPunct="1"/>
            <a:endParaRPr lang="en-US" altLang="en-US" sz="1400">
              <a:cs typeface="Corbel" panose="020B0503020204020204" pitchFamily="34" charset="0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059" name="Picture 5" descr="Chart&#10;&#10;Description automatically generated">
            <a:extLst>
              <a:ext uri="{FF2B5EF4-FFF2-40B4-BE49-F238E27FC236}">
                <a16:creationId xmlns:a16="http://schemas.microsoft.com/office/drawing/2014/main" id="{EB735DB7-54D5-5F42-B1E2-2EED0A5B20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" r="2" b="2"/>
          <a:stretch/>
        </p:blipFill>
        <p:spPr bwMode="auto">
          <a:xfrm>
            <a:off x="5977788" y="799352"/>
            <a:ext cx="5425410" cy="52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2941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65251" y="1382881"/>
            <a:ext cx="5843441" cy="51334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Gregor Mendel</a:t>
            </a:r>
          </a:p>
          <a:p>
            <a:r>
              <a:rPr lang="en-US" sz="2800" dirty="0"/>
              <a:t>“Father of modern genetics”</a:t>
            </a:r>
          </a:p>
          <a:p>
            <a:r>
              <a:rPr lang="en-US" sz="2800" dirty="0"/>
              <a:t>Born in 1822</a:t>
            </a:r>
          </a:p>
          <a:p>
            <a:r>
              <a:rPr lang="en-US" sz="2800" dirty="0"/>
              <a:t>A monk from Austria</a:t>
            </a:r>
          </a:p>
          <a:p>
            <a:r>
              <a:rPr lang="en-US" sz="2800" dirty="0"/>
              <a:t>Discovered the basic principles of heredity </a:t>
            </a:r>
          </a:p>
          <a:p>
            <a:r>
              <a:rPr lang="en-US" sz="2800" dirty="0"/>
              <a:t>Experimented on pea plants and showed that their traits follow a particular pattern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931432" y="-120863"/>
            <a:ext cx="9371949" cy="11835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400" b="0" i="0" kern="120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 b="1" dirty="0"/>
              <a:t>Genetics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KeslerScience.com</a:t>
            </a:r>
            <a:endParaRPr lang="de-DE" dirty="0"/>
          </a:p>
        </p:txBody>
      </p:sp>
      <p:pic>
        <p:nvPicPr>
          <p:cNvPr id="1034" name="Picture 10" descr="Image result for gregor mende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867" y="1364487"/>
            <a:ext cx="2143817" cy="1786514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pea plants genetic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06" y="3386203"/>
            <a:ext cx="4765141" cy="3007995"/>
          </a:xfrm>
          <a:prstGeom prst="rect">
            <a:avLst/>
          </a:prstGeom>
          <a:noFill/>
          <a:ln w="2222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13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8B0F11-1C66-F543-A61A-74D5B556FE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235" t="6744" r="12492"/>
          <a:stretch/>
        </p:blipFill>
        <p:spPr>
          <a:xfrm rot="5400000">
            <a:off x="2421875" y="235744"/>
            <a:ext cx="7096451" cy="6179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4884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5298" name="Rectangle 2">
            <a:extLst>
              <a:ext uri="{FF2B5EF4-FFF2-40B4-BE49-F238E27FC236}">
                <a16:creationId xmlns:a16="http://schemas.microsoft.com/office/drawing/2014/main" id="{11F938AE-D0FF-9E48-8082-682F6900C2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>
                <a:solidFill>
                  <a:srgbClr val="FF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Inheritance patterns are often more complex</a:t>
            </a:r>
          </a:p>
        </p:txBody>
      </p:sp>
      <p:sp>
        <p:nvSpPr>
          <p:cNvPr id="144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56DC53A6-8292-3A46-95C1-613A66A161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221862" y="1719618"/>
            <a:ext cx="5948831" cy="4334629"/>
          </a:xfrm>
        </p:spPr>
        <p:txBody>
          <a:bodyPr anchor="ctr">
            <a:normAutofit/>
          </a:bodyPr>
          <a:lstStyle/>
          <a:p>
            <a:pPr>
              <a:spcAft>
                <a:spcPts val="1800"/>
              </a:spcAft>
            </a:pPr>
            <a:r>
              <a:rPr lang="en-US" altLang="en-US" sz="2400">
                <a:solidFill>
                  <a:srgbClr val="FE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The relationship between genotype and phenotype is rarely as simple as in the pea plant characters Mendel studied</a:t>
            </a:r>
          </a:p>
          <a:p>
            <a:pPr lvl="1">
              <a:spcAft>
                <a:spcPts val="1800"/>
              </a:spcAft>
            </a:pPr>
            <a:r>
              <a:rPr lang="en-US" altLang="en-US">
                <a:solidFill>
                  <a:srgbClr val="FE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Many heritable characters  are not determined by only one gene with two alleles</a:t>
            </a:r>
          </a:p>
          <a:p>
            <a:pPr lvl="1">
              <a:spcAft>
                <a:spcPts val="1800"/>
              </a:spcAft>
            </a:pPr>
            <a:r>
              <a:rPr lang="en-US" altLang="en-US">
                <a:solidFill>
                  <a:srgbClr val="FE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The basic principles of segregation and independent assortment apply even to more complex patterns of inheritance</a:t>
            </a:r>
          </a:p>
        </p:txBody>
      </p:sp>
    </p:spTree>
    <p:extLst>
      <p:ext uri="{BB962C8B-B14F-4D97-AF65-F5344CB8AC3E}">
        <p14:creationId xmlns:p14="http://schemas.microsoft.com/office/powerpoint/2010/main" val="21071467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27B839B-9ADE-406B-8590-F1CAEDED4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45">
            <a:extLst>
              <a:ext uri="{FF2B5EF4-FFF2-40B4-BE49-F238E27FC236}">
                <a16:creationId xmlns:a16="http://schemas.microsoft.com/office/drawing/2014/main" id="{CFE45BF0-46DB-408C-B5F7-7B117168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avLst/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46">
            <a:extLst>
              <a:ext uri="{FF2B5EF4-FFF2-40B4-BE49-F238E27FC236}">
                <a16:creationId xmlns:a16="http://schemas.microsoft.com/office/drawing/2014/main" id="{2AEBC8F2-97B1-41B4-93F1-2D289E197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avLst/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47">
            <a:extLst>
              <a:ext uri="{FF2B5EF4-FFF2-40B4-BE49-F238E27FC236}">
                <a16:creationId xmlns:a16="http://schemas.microsoft.com/office/drawing/2014/main" id="{472E3A19-F5D5-48FC-BB9C-48C2F68F5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avLst/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44">
            <a:extLst>
              <a:ext uri="{FF2B5EF4-FFF2-40B4-BE49-F238E27FC236}">
                <a16:creationId xmlns:a16="http://schemas.microsoft.com/office/drawing/2014/main" id="{7A62E32F-BB65-43A8-8EB5-92346890E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23203" y="635716"/>
            <a:ext cx="328612" cy="1742360"/>
          </a:xfrm>
          <a:custGeom>
            <a:avLst/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4E91B64-9FCC-451E-AFB4-A827D6329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055" y="635715"/>
            <a:ext cx="10907863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8506" y="800392"/>
            <a:ext cx="10264697" cy="1212102"/>
          </a:xfrm>
        </p:spPr>
        <p:txBody>
          <a:bodyPr>
            <a:normAutofit/>
          </a:bodyPr>
          <a:lstStyle/>
          <a:p>
            <a:r>
              <a:rPr lang="en-US" sz="4000" i="1">
                <a:solidFill>
                  <a:srgbClr val="FFFFFF"/>
                </a:solidFill>
              </a:rPr>
              <a:t>Degrees of Dominance </a:t>
            </a:r>
            <a:endParaRPr lang="en-US" sz="400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7624" y="2490436"/>
            <a:ext cx="9708995" cy="3567173"/>
          </a:xfrm>
        </p:spPr>
        <p:txBody>
          <a:bodyPr anchor="ctr">
            <a:normAutofit/>
          </a:bodyPr>
          <a:lstStyle/>
          <a:p>
            <a:r>
              <a:rPr lang="en-US" sz="2400" b="1"/>
              <a:t>Complete dominance </a:t>
            </a:r>
            <a:r>
              <a:rPr lang="en-US" sz="2400"/>
              <a:t>occurs when phenotypes of the heterozygote and dominant homozygote are identical</a:t>
            </a:r>
          </a:p>
          <a:p>
            <a:r>
              <a:rPr lang="en-US" sz="2400"/>
              <a:t>In </a:t>
            </a:r>
            <a:r>
              <a:rPr lang="en-US" sz="2400" b="1"/>
              <a:t>incomplete dominance</a:t>
            </a:r>
            <a:r>
              <a:rPr lang="en-US" sz="2400"/>
              <a:t>, the phenotype of F</a:t>
            </a:r>
            <a:r>
              <a:rPr lang="en-US" sz="2400" baseline="-25000"/>
              <a:t>1</a:t>
            </a:r>
            <a:r>
              <a:rPr lang="en-US" sz="2400"/>
              <a:t> hybrids is somewhere between the phenotypes of the two parental varieties</a:t>
            </a:r>
          </a:p>
          <a:p>
            <a:r>
              <a:rPr lang="en-US" sz="2400"/>
              <a:t>In </a:t>
            </a:r>
            <a:r>
              <a:rPr lang="en-US" sz="2400" b="1"/>
              <a:t>codominance</a:t>
            </a:r>
            <a:r>
              <a:rPr lang="en-US" sz="2400"/>
              <a:t>, two dominant alleles affect the phenotype in separate, distinguishable ways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95528" y="6382512"/>
            <a:ext cx="6757416" cy="32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000"/>
              <a:t>© 2017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4239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3648456" y="213360"/>
            <a:ext cx="4895088" cy="6431280"/>
          </a:xfrm>
          <a:prstGeom prst="rect">
            <a:avLst/>
          </a:prstGeom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790178" y="721838"/>
            <a:ext cx="4360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Red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702371" y="1025347"/>
            <a:ext cx="5546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4875902" y="1621951"/>
            <a:ext cx="97462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Gametes</a:t>
            </a: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7506390" y="780576"/>
            <a:ext cx="6283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White</a:t>
            </a: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7466708" y="1080614"/>
            <a:ext cx="6251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6290228" y="960197"/>
            <a:ext cx="270908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300"/>
              </a:lnSpc>
            </a:pP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×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3726655" y="322819"/>
            <a:ext cx="1645920" cy="32004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28" name="TextBox 2"/>
          <p:cNvSpPr txBox="1">
            <a:spLocks noChangeArrowheads="1"/>
          </p:cNvSpPr>
          <p:nvPr/>
        </p:nvSpPr>
        <p:spPr bwMode="auto">
          <a:xfrm>
            <a:off x="3833555" y="344341"/>
            <a:ext cx="14321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 Generation</a:t>
            </a: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6652921" y="1645430"/>
            <a:ext cx="22442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6138687" y="1645430"/>
            <a:ext cx="2003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9735516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3648456" y="213360"/>
            <a:ext cx="4895088" cy="6431280"/>
          </a:xfrm>
          <a:prstGeom prst="rect">
            <a:avLst/>
          </a:prstGeom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790178" y="721838"/>
            <a:ext cx="4360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Red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702371" y="1025347"/>
            <a:ext cx="5546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4875902" y="1621951"/>
            <a:ext cx="97462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Gametes</a:t>
            </a: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7506390" y="780576"/>
            <a:ext cx="6283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White</a:t>
            </a: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7466708" y="1080614"/>
            <a:ext cx="6251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6898378" y="2633188"/>
            <a:ext cx="487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Pink</a:t>
            </a: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6816295" y="2940665"/>
            <a:ext cx="5899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4879077" y="3761901"/>
            <a:ext cx="97462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Gametes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5952551" y="3807139"/>
            <a:ext cx="122559" cy="215444"/>
            <a:chOff x="3857265" y="5417759"/>
            <a:chExt cx="122559" cy="215444"/>
          </a:xfrm>
        </p:grpSpPr>
        <p:sp>
          <p:nvSpPr>
            <p:cNvPr id="40" name="TextBox 12"/>
            <p:cNvSpPr txBox="1">
              <a:spLocks noChangeArrowheads="1"/>
            </p:cNvSpPr>
            <p:nvPr/>
          </p:nvSpPr>
          <p:spPr bwMode="auto">
            <a:xfrm>
              <a:off x="3857265" y="5417759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1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41" name="TextBox 12"/>
            <p:cNvSpPr txBox="1">
              <a:spLocks noChangeArrowheads="1"/>
            </p:cNvSpPr>
            <p:nvPr/>
          </p:nvSpPr>
          <p:spPr bwMode="auto">
            <a:xfrm>
              <a:off x="3922116" y="5510092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2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42" name="TextBox 12"/>
            <p:cNvSpPr txBox="1">
              <a:spLocks noChangeArrowheads="1"/>
            </p:cNvSpPr>
            <p:nvPr/>
          </p:nvSpPr>
          <p:spPr bwMode="auto">
            <a:xfrm>
              <a:off x="3905308" y="5452648"/>
              <a:ext cx="2885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/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479928" y="3809220"/>
            <a:ext cx="122559" cy="215444"/>
            <a:chOff x="3857265" y="5417759"/>
            <a:chExt cx="122559" cy="215444"/>
          </a:xfrm>
        </p:grpSpPr>
        <p:sp>
          <p:nvSpPr>
            <p:cNvPr id="44" name="TextBox 12"/>
            <p:cNvSpPr txBox="1">
              <a:spLocks noChangeArrowheads="1"/>
            </p:cNvSpPr>
            <p:nvPr/>
          </p:nvSpPr>
          <p:spPr bwMode="auto">
            <a:xfrm>
              <a:off x="3857265" y="5417759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1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45" name="TextBox 12"/>
            <p:cNvSpPr txBox="1">
              <a:spLocks noChangeArrowheads="1"/>
            </p:cNvSpPr>
            <p:nvPr/>
          </p:nvSpPr>
          <p:spPr bwMode="auto">
            <a:xfrm>
              <a:off x="3922116" y="5510092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2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46" name="TextBox 12"/>
            <p:cNvSpPr txBox="1">
              <a:spLocks noChangeArrowheads="1"/>
            </p:cNvSpPr>
            <p:nvPr/>
          </p:nvSpPr>
          <p:spPr bwMode="auto">
            <a:xfrm>
              <a:off x="3905308" y="5452648"/>
              <a:ext cx="2885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/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</p:grp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6290228" y="960197"/>
            <a:ext cx="270908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300"/>
              </a:lnSpc>
            </a:pP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×</a:t>
            </a:r>
          </a:p>
        </p:txBody>
      </p:sp>
      <p:sp>
        <p:nvSpPr>
          <p:cNvPr id="51" name="Rectangle 50"/>
          <p:cNvSpPr/>
          <p:nvPr/>
        </p:nvSpPr>
        <p:spPr bwMode="auto">
          <a:xfrm>
            <a:off x="3726655" y="322819"/>
            <a:ext cx="1645920" cy="32004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3726655" y="2341325"/>
            <a:ext cx="1645920" cy="32004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54" name="TextBox 2"/>
          <p:cNvSpPr txBox="1">
            <a:spLocks noChangeArrowheads="1"/>
          </p:cNvSpPr>
          <p:nvPr/>
        </p:nvSpPr>
        <p:spPr bwMode="auto">
          <a:xfrm>
            <a:off x="3833555" y="344341"/>
            <a:ext cx="14321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 Generation</a:t>
            </a:r>
          </a:p>
        </p:txBody>
      </p:sp>
      <p:sp>
        <p:nvSpPr>
          <p:cNvPr id="55" name="TextBox 6"/>
          <p:cNvSpPr txBox="1">
            <a:spLocks noChangeArrowheads="1"/>
          </p:cNvSpPr>
          <p:nvPr/>
        </p:nvSpPr>
        <p:spPr bwMode="auto">
          <a:xfrm>
            <a:off x="3780975" y="2362847"/>
            <a:ext cx="15372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</a:t>
            </a:r>
            <a:r>
              <a:rPr lang="en-US" b="1" baseline="-25000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Generation</a:t>
            </a:r>
          </a:p>
        </p:txBody>
      </p:sp>
      <p:sp>
        <p:nvSpPr>
          <p:cNvPr id="31" name="TextBox 12"/>
          <p:cNvSpPr txBox="1">
            <a:spLocks noChangeArrowheads="1"/>
          </p:cNvSpPr>
          <p:nvPr/>
        </p:nvSpPr>
        <p:spPr bwMode="auto">
          <a:xfrm>
            <a:off x="6652130" y="3815704"/>
            <a:ext cx="22442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6140277" y="3813323"/>
            <a:ext cx="2003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</a:p>
        </p:txBody>
      </p:sp>
      <p:sp>
        <p:nvSpPr>
          <p:cNvPr id="37" name="TextBox 12"/>
          <p:cNvSpPr txBox="1">
            <a:spLocks noChangeArrowheads="1"/>
          </p:cNvSpPr>
          <p:nvPr/>
        </p:nvSpPr>
        <p:spPr bwMode="auto">
          <a:xfrm>
            <a:off x="6652921" y="1645430"/>
            <a:ext cx="22442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38" name="TextBox 12"/>
          <p:cNvSpPr txBox="1">
            <a:spLocks noChangeArrowheads="1"/>
          </p:cNvSpPr>
          <p:nvPr/>
        </p:nvSpPr>
        <p:spPr bwMode="auto">
          <a:xfrm>
            <a:off x="6138687" y="1645430"/>
            <a:ext cx="2003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24344194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3648456" y="213360"/>
            <a:ext cx="4895088" cy="6431280"/>
          </a:xfrm>
          <a:prstGeom prst="rect">
            <a:avLst/>
          </a:prstGeom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790178" y="721838"/>
            <a:ext cx="4360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Red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702371" y="1025347"/>
            <a:ext cx="5546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4875902" y="1621951"/>
            <a:ext cx="97462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Gametes</a:t>
            </a: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7506390" y="780576"/>
            <a:ext cx="6283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White</a:t>
            </a: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7466708" y="1080614"/>
            <a:ext cx="6251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6898378" y="2633188"/>
            <a:ext cx="487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Pink</a:t>
            </a: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6816295" y="2940665"/>
            <a:ext cx="5899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  <a:r>
              <a:rPr lang="en-US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4879077" y="3761901"/>
            <a:ext cx="97462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Gametes</a:t>
            </a:r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6172890" y="4487388"/>
            <a:ext cx="71814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Sperm</a:t>
            </a:r>
          </a:p>
        </p:txBody>
      </p:sp>
      <p:sp>
        <p:nvSpPr>
          <p:cNvPr id="18" name="TextBox 28"/>
          <p:cNvSpPr txBox="1">
            <a:spLocks noChangeArrowheads="1"/>
          </p:cNvSpPr>
          <p:nvPr/>
        </p:nvSpPr>
        <p:spPr bwMode="auto">
          <a:xfrm>
            <a:off x="4782240" y="5590701"/>
            <a:ext cx="5642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Eggs</a:t>
            </a:r>
          </a:p>
        </p:txBody>
      </p:sp>
      <p:sp>
        <p:nvSpPr>
          <p:cNvPr id="22" name="TextBox 12"/>
          <p:cNvSpPr txBox="1">
            <a:spLocks noChangeArrowheads="1"/>
          </p:cNvSpPr>
          <p:nvPr/>
        </p:nvSpPr>
        <p:spPr bwMode="auto">
          <a:xfrm>
            <a:off x="6599915" y="5580996"/>
            <a:ext cx="39113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2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  <a:r>
              <a:rPr lang="en-US" sz="12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2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6025736" y="5585758"/>
            <a:ext cx="36869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2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  <a:r>
              <a:rPr lang="en-US" sz="12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2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</a:p>
        </p:txBody>
      </p: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6006687" y="6204880"/>
            <a:ext cx="39113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2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  <a:r>
              <a:rPr lang="en-US" sz="12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2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25" name="TextBox 12"/>
          <p:cNvSpPr txBox="1">
            <a:spLocks noChangeArrowheads="1"/>
          </p:cNvSpPr>
          <p:nvPr/>
        </p:nvSpPr>
        <p:spPr bwMode="auto">
          <a:xfrm>
            <a:off x="6588009" y="6206603"/>
            <a:ext cx="41357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2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  <a:r>
              <a:rPr lang="en-US" sz="12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2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6752138" y="4848373"/>
            <a:ext cx="22442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6175992" y="4848373"/>
            <a:ext cx="2003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</a:p>
        </p:txBody>
      </p:sp>
      <p:sp>
        <p:nvSpPr>
          <p:cNvPr id="28" name="TextBox 12"/>
          <p:cNvSpPr txBox="1">
            <a:spLocks noChangeArrowheads="1"/>
          </p:cNvSpPr>
          <p:nvPr/>
        </p:nvSpPr>
        <p:spPr bwMode="auto">
          <a:xfrm>
            <a:off x="6652130" y="3815704"/>
            <a:ext cx="22442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29" name="TextBox 12"/>
          <p:cNvSpPr txBox="1">
            <a:spLocks noChangeArrowheads="1"/>
          </p:cNvSpPr>
          <p:nvPr/>
        </p:nvSpPr>
        <p:spPr bwMode="auto">
          <a:xfrm>
            <a:off x="6140277" y="3813323"/>
            <a:ext cx="2003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</a:p>
        </p:txBody>
      </p:sp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5568773" y="5388917"/>
            <a:ext cx="2003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</a:p>
        </p:txBody>
      </p:sp>
      <p:sp>
        <p:nvSpPr>
          <p:cNvPr id="31" name="TextBox 12"/>
          <p:cNvSpPr txBox="1">
            <a:spLocks noChangeArrowheads="1"/>
          </p:cNvSpPr>
          <p:nvPr/>
        </p:nvSpPr>
        <p:spPr bwMode="auto">
          <a:xfrm>
            <a:off x="5555165" y="5961212"/>
            <a:ext cx="22442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6652921" y="1645430"/>
            <a:ext cx="22442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W</a:t>
            </a:r>
          </a:p>
        </p:txBody>
      </p:sp>
      <p:sp>
        <p:nvSpPr>
          <p:cNvPr id="33" name="TextBox 12"/>
          <p:cNvSpPr txBox="1">
            <a:spLocks noChangeArrowheads="1"/>
          </p:cNvSpPr>
          <p:nvPr/>
        </p:nvSpPr>
        <p:spPr bwMode="auto">
          <a:xfrm>
            <a:off x="6138687" y="1645430"/>
            <a:ext cx="2003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3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C</a:t>
            </a:r>
            <a:r>
              <a:rPr lang="en-US" sz="13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R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381266" y="5417759"/>
            <a:ext cx="122559" cy="215444"/>
            <a:chOff x="3857265" y="5417759"/>
            <a:chExt cx="122559" cy="215444"/>
          </a:xfrm>
        </p:grpSpPr>
        <p:sp>
          <p:nvSpPr>
            <p:cNvPr id="34" name="TextBox 12"/>
            <p:cNvSpPr txBox="1">
              <a:spLocks noChangeArrowheads="1"/>
            </p:cNvSpPr>
            <p:nvPr/>
          </p:nvSpPr>
          <p:spPr bwMode="auto">
            <a:xfrm>
              <a:off x="3857265" y="5417759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1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35" name="TextBox 12"/>
            <p:cNvSpPr txBox="1">
              <a:spLocks noChangeArrowheads="1"/>
            </p:cNvSpPr>
            <p:nvPr/>
          </p:nvSpPr>
          <p:spPr bwMode="auto">
            <a:xfrm>
              <a:off x="3922116" y="5510092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2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36" name="TextBox 12"/>
            <p:cNvSpPr txBox="1">
              <a:spLocks noChangeArrowheads="1"/>
            </p:cNvSpPr>
            <p:nvPr/>
          </p:nvSpPr>
          <p:spPr bwMode="auto">
            <a:xfrm>
              <a:off x="3905308" y="5452648"/>
              <a:ext cx="2885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/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380075" y="6036886"/>
            <a:ext cx="122559" cy="215444"/>
            <a:chOff x="3857265" y="5417759"/>
            <a:chExt cx="122559" cy="215444"/>
          </a:xfrm>
        </p:grpSpPr>
        <p:sp>
          <p:nvSpPr>
            <p:cNvPr id="38" name="TextBox 12"/>
            <p:cNvSpPr txBox="1">
              <a:spLocks noChangeArrowheads="1"/>
            </p:cNvSpPr>
            <p:nvPr/>
          </p:nvSpPr>
          <p:spPr bwMode="auto">
            <a:xfrm>
              <a:off x="3857265" y="5417759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1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39" name="TextBox 12"/>
            <p:cNvSpPr txBox="1">
              <a:spLocks noChangeArrowheads="1"/>
            </p:cNvSpPr>
            <p:nvPr/>
          </p:nvSpPr>
          <p:spPr bwMode="auto">
            <a:xfrm>
              <a:off x="3922116" y="5510092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2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40" name="TextBox 12"/>
            <p:cNvSpPr txBox="1">
              <a:spLocks noChangeArrowheads="1"/>
            </p:cNvSpPr>
            <p:nvPr/>
          </p:nvSpPr>
          <p:spPr bwMode="auto">
            <a:xfrm>
              <a:off x="3905308" y="5452648"/>
              <a:ext cx="2885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/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952551" y="3807139"/>
            <a:ext cx="122559" cy="215444"/>
            <a:chOff x="3857265" y="5417759"/>
            <a:chExt cx="122559" cy="215444"/>
          </a:xfrm>
        </p:grpSpPr>
        <p:sp>
          <p:nvSpPr>
            <p:cNvPr id="42" name="TextBox 12"/>
            <p:cNvSpPr txBox="1">
              <a:spLocks noChangeArrowheads="1"/>
            </p:cNvSpPr>
            <p:nvPr/>
          </p:nvSpPr>
          <p:spPr bwMode="auto">
            <a:xfrm>
              <a:off x="3857265" y="5417759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1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43" name="TextBox 12"/>
            <p:cNvSpPr txBox="1">
              <a:spLocks noChangeArrowheads="1"/>
            </p:cNvSpPr>
            <p:nvPr/>
          </p:nvSpPr>
          <p:spPr bwMode="auto">
            <a:xfrm>
              <a:off x="3922116" y="5510092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2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44" name="TextBox 12"/>
            <p:cNvSpPr txBox="1">
              <a:spLocks noChangeArrowheads="1"/>
            </p:cNvSpPr>
            <p:nvPr/>
          </p:nvSpPr>
          <p:spPr bwMode="auto">
            <a:xfrm>
              <a:off x="3905308" y="5452648"/>
              <a:ext cx="2885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/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479928" y="3809220"/>
            <a:ext cx="122559" cy="215444"/>
            <a:chOff x="3857265" y="5417759"/>
            <a:chExt cx="122559" cy="215444"/>
          </a:xfrm>
        </p:grpSpPr>
        <p:sp>
          <p:nvSpPr>
            <p:cNvPr id="46" name="TextBox 12"/>
            <p:cNvSpPr txBox="1">
              <a:spLocks noChangeArrowheads="1"/>
            </p:cNvSpPr>
            <p:nvPr/>
          </p:nvSpPr>
          <p:spPr bwMode="auto">
            <a:xfrm>
              <a:off x="3857265" y="5417759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1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47" name="TextBox 12"/>
            <p:cNvSpPr txBox="1">
              <a:spLocks noChangeArrowheads="1"/>
            </p:cNvSpPr>
            <p:nvPr/>
          </p:nvSpPr>
          <p:spPr bwMode="auto">
            <a:xfrm>
              <a:off x="3922116" y="5510092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2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48" name="TextBox 12"/>
            <p:cNvSpPr txBox="1">
              <a:spLocks noChangeArrowheads="1"/>
            </p:cNvSpPr>
            <p:nvPr/>
          </p:nvSpPr>
          <p:spPr bwMode="auto">
            <a:xfrm>
              <a:off x="3905308" y="5452648"/>
              <a:ext cx="2885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/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579942" y="4845815"/>
            <a:ext cx="122559" cy="215444"/>
            <a:chOff x="3857265" y="5417759"/>
            <a:chExt cx="122559" cy="215444"/>
          </a:xfrm>
        </p:grpSpPr>
        <p:sp>
          <p:nvSpPr>
            <p:cNvPr id="50" name="TextBox 12"/>
            <p:cNvSpPr txBox="1">
              <a:spLocks noChangeArrowheads="1"/>
            </p:cNvSpPr>
            <p:nvPr/>
          </p:nvSpPr>
          <p:spPr bwMode="auto">
            <a:xfrm>
              <a:off x="3857265" y="5417759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1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51" name="TextBox 12"/>
            <p:cNvSpPr txBox="1">
              <a:spLocks noChangeArrowheads="1"/>
            </p:cNvSpPr>
            <p:nvPr/>
          </p:nvSpPr>
          <p:spPr bwMode="auto">
            <a:xfrm>
              <a:off x="3922116" y="5510092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2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52" name="TextBox 12"/>
            <p:cNvSpPr txBox="1">
              <a:spLocks noChangeArrowheads="1"/>
            </p:cNvSpPr>
            <p:nvPr/>
          </p:nvSpPr>
          <p:spPr bwMode="auto">
            <a:xfrm>
              <a:off x="3905308" y="5452648"/>
              <a:ext cx="2885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/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975170" y="4845261"/>
            <a:ext cx="122559" cy="215444"/>
            <a:chOff x="3857265" y="5417759"/>
            <a:chExt cx="122559" cy="215444"/>
          </a:xfrm>
        </p:grpSpPr>
        <p:sp>
          <p:nvSpPr>
            <p:cNvPr id="54" name="TextBox 12"/>
            <p:cNvSpPr txBox="1">
              <a:spLocks noChangeArrowheads="1"/>
            </p:cNvSpPr>
            <p:nvPr/>
          </p:nvSpPr>
          <p:spPr bwMode="auto">
            <a:xfrm>
              <a:off x="3857265" y="5417759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1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55" name="TextBox 12"/>
            <p:cNvSpPr txBox="1">
              <a:spLocks noChangeArrowheads="1"/>
            </p:cNvSpPr>
            <p:nvPr/>
          </p:nvSpPr>
          <p:spPr bwMode="auto">
            <a:xfrm>
              <a:off x="3922116" y="5510092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2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  <p:sp>
          <p:nvSpPr>
            <p:cNvPr id="56" name="TextBox 12"/>
            <p:cNvSpPr txBox="1">
              <a:spLocks noChangeArrowheads="1"/>
            </p:cNvSpPr>
            <p:nvPr/>
          </p:nvSpPr>
          <p:spPr bwMode="auto">
            <a:xfrm>
              <a:off x="3905308" y="5452648"/>
              <a:ext cx="2885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" b="1" dirty="0">
                  <a:solidFill>
                    <a:srgbClr val="000000"/>
                  </a:solidFill>
                  <a:latin typeface="Arial"/>
                  <a:ea typeface="ＭＳ Ｐゴシック" charset="0"/>
                </a:rPr>
                <a:t>/</a:t>
              </a:r>
              <a:endParaRPr lang="en-US" sz="800" b="1" baseline="30000" dirty="0">
                <a:solidFill>
                  <a:srgbClr val="000000"/>
                </a:solidFill>
                <a:latin typeface="Arial"/>
                <a:ea typeface="ＭＳ Ｐゴシック" charset="0"/>
              </a:endParaRPr>
            </a:p>
          </p:txBody>
        </p:sp>
      </p:grpSp>
      <p:sp>
        <p:nvSpPr>
          <p:cNvPr id="57" name="TextBox 6"/>
          <p:cNvSpPr txBox="1">
            <a:spLocks noChangeArrowheads="1"/>
          </p:cNvSpPr>
          <p:nvPr/>
        </p:nvSpPr>
        <p:spPr bwMode="auto">
          <a:xfrm>
            <a:off x="6290228" y="960197"/>
            <a:ext cx="270908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300"/>
              </a:lnSpc>
            </a:pP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×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3726655" y="322819"/>
            <a:ext cx="1645920" cy="32004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3726655" y="2341325"/>
            <a:ext cx="1645920" cy="32004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3723487" y="4502151"/>
            <a:ext cx="1645920" cy="32004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Times" pitchFamily="84" charset="0"/>
              <a:ea typeface="ＭＳ Ｐゴシック" charset="0"/>
            </a:endParaRPr>
          </a:p>
        </p:txBody>
      </p:sp>
      <p:sp>
        <p:nvSpPr>
          <p:cNvPr id="61" name="TextBox 2"/>
          <p:cNvSpPr txBox="1">
            <a:spLocks noChangeArrowheads="1"/>
          </p:cNvSpPr>
          <p:nvPr/>
        </p:nvSpPr>
        <p:spPr bwMode="auto">
          <a:xfrm>
            <a:off x="3833555" y="344341"/>
            <a:ext cx="14321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P Generation</a:t>
            </a:r>
          </a:p>
        </p:txBody>
      </p:sp>
      <p:sp>
        <p:nvSpPr>
          <p:cNvPr id="62" name="TextBox 6"/>
          <p:cNvSpPr txBox="1">
            <a:spLocks noChangeArrowheads="1"/>
          </p:cNvSpPr>
          <p:nvPr/>
        </p:nvSpPr>
        <p:spPr bwMode="auto">
          <a:xfrm>
            <a:off x="3780975" y="2362847"/>
            <a:ext cx="15372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</a:t>
            </a:r>
            <a:r>
              <a:rPr lang="en-US" b="1" baseline="-25000" dirty="0">
                <a:solidFill>
                  <a:srgbClr val="000000"/>
                </a:solidFill>
                <a:latin typeface="Arial"/>
                <a:ea typeface="ＭＳ Ｐゴシック" charset="0"/>
              </a:rPr>
              <a:t>1</a:t>
            </a: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Generation</a:t>
            </a:r>
          </a:p>
        </p:txBody>
      </p:sp>
      <p:sp>
        <p:nvSpPr>
          <p:cNvPr id="63" name="TextBox 14"/>
          <p:cNvSpPr txBox="1">
            <a:spLocks noChangeArrowheads="1"/>
          </p:cNvSpPr>
          <p:nvPr/>
        </p:nvSpPr>
        <p:spPr bwMode="auto">
          <a:xfrm>
            <a:off x="3777807" y="4523673"/>
            <a:ext cx="15372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F</a:t>
            </a:r>
            <a:r>
              <a:rPr lang="en-US" b="1" baseline="-25000" dirty="0">
                <a:solidFill>
                  <a:srgbClr val="000000"/>
                </a:solidFill>
                <a:latin typeface="Arial"/>
                <a:ea typeface="ＭＳ Ｐゴシック" charset="0"/>
              </a:rPr>
              <a:t>2</a:t>
            </a: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Generation</a:t>
            </a:r>
          </a:p>
        </p:txBody>
      </p:sp>
    </p:spTree>
    <p:extLst>
      <p:ext uri="{BB962C8B-B14F-4D97-AF65-F5344CB8AC3E}">
        <p14:creationId xmlns:p14="http://schemas.microsoft.com/office/powerpoint/2010/main" val="5805724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6428" y="627564"/>
            <a:ext cx="7474172" cy="1325563"/>
          </a:xfrm>
        </p:spPr>
        <p:txBody>
          <a:bodyPr>
            <a:normAutofit/>
          </a:bodyPr>
          <a:lstStyle/>
          <a:p>
            <a:r>
              <a:rPr lang="en-US" i="1" dirty="0"/>
              <a:t>Multiple Alleles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7841" y="1953127"/>
            <a:ext cx="7141131" cy="4277309"/>
          </a:xfrm>
        </p:spPr>
        <p:txBody>
          <a:bodyPr anchor="ctr">
            <a:normAutofit/>
          </a:bodyPr>
          <a:lstStyle/>
          <a:p>
            <a:r>
              <a:rPr lang="en-US"/>
              <a:t>Most genes exist in populations in more than two allelic forms</a:t>
            </a:r>
          </a:p>
          <a:p>
            <a:r>
              <a:rPr lang="en-US"/>
              <a:t>For example, the four phenotypes of the ABO blood group in humans are determined by three alleles for the enzyme that attaches A or B carbohydrates to red blood cells: </a:t>
            </a:r>
            <a:r>
              <a:rPr lang="en-US" i="1"/>
              <a:t>I</a:t>
            </a:r>
            <a:r>
              <a:rPr lang="en-US" i="1" baseline="30000"/>
              <a:t>A</a:t>
            </a:r>
            <a:r>
              <a:rPr lang="en-US"/>
              <a:t>, </a:t>
            </a:r>
            <a:r>
              <a:rPr lang="en-US" i="1"/>
              <a:t>I</a:t>
            </a:r>
            <a:r>
              <a:rPr lang="en-US" i="1" baseline="30000"/>
              <a:t>B</a:t>
            </a:r>
            <a:r>
              <a:rPr lang="en-US"/>
              <a:t>, and </a:t>
            </a:r>
            <a:r>
              <a:rPr lang="en-US" i="1"/>
              <a:t>i</a:t>
            </a:r>
            <a:endParaRPr lang="en-US"/>
          </a:p>
          <a:p>
            <a:r>
              <a:rPr lang="en-US"/>
              <a:t>The enzyme encoded by the</a:t>
            </a:r>
            <a:r>
              <a:rPr lang="en-US" i="1"/>
              <a:t> I</a:t>
            </a:r>
            <a:r>
              <a:rPr lang="en-US" i="1" baseline="30000"/>
              <a:t>A</a:t>
            </a:r>
            <a:r>
              <a:rPr lang="en-US"/>
              <a:t> allele adds the A carbohydrate, whereas the enzyme encoded by the </a:t>
            </a:r>
            <a:r>
              <a:rPr lang="en-US" i="1"/>
              <a:t>I</a:t>
            </a:r>
            <a:r>
              <a:rPr lang="en-US" i="1" baseline="30000"/>
              <a:t>B</a:t>
            </a:r>
            <a:r>
              <a:rPr lang="en-US"/>
              <a:t> allele adds the B carbohydrate; the enzyme encoded by the </a:t>
            </a:r>
            <a:r>
              <a:rPr lang="en-US" i="1"/>
              <a:t>i</a:t>
            </a:r>
            <a:r>
              <a:rPr lang="en-US"/>
              <a:t> allele adds neither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103859" y="6356350"/>
            <a:ext cx="4894169" cy="365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050">
                <a:solidFill>
                  <a:schemeClr val="tx1">
                    <a:lumMod val="75000"/>
                    <a:lumOff val="25000"/>
                  </a:schemeClr>
                </a:solidFill>
              </a:rPr>
              <a:t>© 2017 Pearson Education, Inc.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DNA">
            <a:extLst>
              <a:ext uri="{FF2B5EF4-FFF2-40B4-BE49-F238E27FC236}">
                <a16:creationId xmlns:a16="http://schemas.microsoft.com/office/drawing/2014/main" id="{B5DC971B-733F-40FF-97C4-7EDA2E3E4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13987" y="2857501"/>
            <a:ext cx="1142998" cy="114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0274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"/>
          <a:stretch>
            <a:fillRect/>
          </a:stretch>
        </p:blipFill>
        <p:spPr>
          <a:xfrm>
            <a:off x="1996440" y="213360"/>
            <a:ext cx="8199120" cy="6431280"/>
          </a:xfrm>
          <a:prstGeom prst="rect">
            <a:avLst/>
          </a:prstGeom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2202241" y="427511"/>
            <a:ext cx="7104124" cy="5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12750" indent="-412750">
              <a:lnSpc>
                <a:spcPts val="2300"/>
              </a:lnSpc>
            </a:pPr>
            <a:r>
              <a:rPr lang="en-US" sz="21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(a) The three alleles for the ABO blood groups and their</a:t>
            </a:r>
            <a:br>
              <a:rPr lang="en-US" sz="2100" b="1" dirty="0">
                <a:solidFill>
                  <a:srgbClr val="000000"/>
                </a:solidFill>
                <a:latin typeface="Arial"/>
                <a:ea typeface="ＭＳ Ｐゴシック" charset="0"/>
              </a:rPr>
            </a:br>
            <a:r>
              <a:rPr lang="en-US" sz="21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carbohydrates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756279" y="1419698"/>
            <a:ext cx="718145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Allele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2202242" y="2102323"/>
            <a:ext cx="1748877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Carbohydrate</a:t>
            </a: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4912103" y="2113436"/>
            <a:ext cx="193964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A</a:t>
            </a: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6893303" y="2113436"/>
            <a:ext cx="193964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B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8823704" y="2081686"/>
            <a:ext cx="644407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none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2202241" y="2983386"/>
            <a:ext cx="5588068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(b) Blood group genotypes and phenotypes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2497516" y="3691411"/>
            <a:ext cx="1242328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Genotype</a:t>
            </a: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2202242" y="4418485"/>
            <a:ext cx="1853071" cy="88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Red blood cell</a:t>
            </a:r>
          </a:p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with surface</a:t>
            </a:r>
          </a:p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carbohydrates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202242" y="5771036"/>
            <a:ext cx="1755289" cy="5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Phenotype</a:t>
            </a:r>
          </a:p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(blood group)</a:t>
            </a: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4843841" y="5936136"/>
            <a:ext cx="193964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A</a:t>
            </a:r>
          </a:p>
        </p:txBody>
      </p:sp>
      <p:sp>
        <p:nvSpPr>
          <p:cNvPr id="24" name="TextBox 25"/>
          <p:cNvSpPr txBox="1">
            <a:spLocks noChangeArrowheads="1"/>
          </p:cNvSpPr>
          <p:nvPr/>
        </p:nvSpPr>
        <p:spPr bwMode="auto">
          <a:xfrm>
            <a:off x="6329741" y="5936136"/>
            <a:ext cx="193964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B</a:t>
            </a:r>
          </a:p>
        </p:txBody>
      </p:sp>
      <p:sp>
        <p:nvSpPr>
          <p:cNvPr id="25" name="TextBox 26"/>
          <p:cNvSpPr txBox="1">
            <a:spLocks noChangeArrowheads="1"/>
          </p:cNvSpPr>
          <p:nvPr/>
        </p:nvSpPr>
        <p:spPr bwMode="auto">
          <a:xfrm>
            <a:off x="7720392" y="5936136"/>
            <a:ext cx="387927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AB</a:t>
            </a:r>
          </a:p>
        </p:txBody>
      </p:sp>
      <p:sp>
        <p:nvSpPr>
          <p:cNvPr id="26" name="TextBox 27"/>
          <p:cNvSpPr txBox="1">
            <a:spLocks noChangeArrowheads="1"/>
          </p:cNvSpPr>
          <p:nvPr/>
        </p:nvSpPr>
        <p:spPr bwMode="auto">
          <a:xfrm>
            <a:off x="9295191" y="5936136"/>
            <a:ext cx="209994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>
                <a:solidFill>
                  <a:srgbClr val="000000"/>
                </a:solidFill>
                <a:latin typeface="Arial"/>
                <a:ea typeface="ＭＳ Ｐゴシック" charset="0"/>
              </a:rPr>
              <a:t>O</a:t>
            </a: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5044947" y="1447480"/>
            <a:ext cx="234038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I</a:t>
            </a:r>
            <a:r>
              <a:rPr lang="en-US" sz="21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A</a:t>
            </a: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7009190" y="1448269"/>
            <a:ext cx="234038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I</a:t>
            </a:r>
            <a:r>
              <a:rPr lang="en-US" sz="21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B</a:t>
            </a:r>
          </a:p>
        </p:txBody>
      </p:sp>
      <p:sp>
        <p:nvSpPr>
          <p:cNvPr id="29" name="TextBox 10"/>
          <p:cNvSpPr txBox="1">
            <a:spLocks noChangeArrowheads="1"/>
          </p:cNvSpPr>
          <p:nvPr/>
        </p:nvSpPr>
        <p:spPr bwMode="auto">
          <a:xfrm>
            <a:off x="9096755" y="1445096"/>
            <a:ext cx="75342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i</a:t>
            </a:r>
          </a:p>
        </p:txBody>
      </p:sp>
      <p:sp>
        <p:nvSpPr>
          <p:cNvPr id="30" name="TextBox 20"/>
          <p:cNvSpPr txBox="1">
            <a:spLocks noChangeArrowheads="1"/>
          </p:cNvSpPr>
          <p:nvPr/>
        </p:nvSpPr>
        <p:spPr bwMode="auto">
          <a:xfrm>
            <a:off x="4269166" y="3700935"/>
            <a:ext cx="1190775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I</a:t>
            </a:r>
            <a:r>
              <a:rPr lang="en-US" sz="21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A</a:t>
            </a: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I</a:t>
            </a:r>
            <a:r>
              <a:rPr lang="en-US" sz="21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A</a:t>
            </a:r>
            <a:r>
              <a:rPr lang="en-US" sz="21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n-US" sz="21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or </a:t>
            </a:r>
            <a:r>
              <a:rPr lang="en-US" sz="2100" b="1" i="1" dirty="0" err="1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I</a:t>
            </a:r>
            <a:r>
              <a:rPr lang="en-US" sz="2100" b="1" i="1" baseline="30000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A</a:t>
            </a:r>
            <a:r>
              <a:rPr lang="en-US" sz="21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i</a:t>
            </a:r>
            <a:endParaRPr lang="en-US" sz="21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64591" y="3700935"/>
            <a:ext cx="1197444" cy="2949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ts val="2300"/>
              </a:lnSpc>
              <a:defRPr/>
            </a:pP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I</a:t>
            </a:r>
            <a:r>
              <a:rPr lang="en-US" sz="21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B</a:t>
            </a: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I</a:t>
            </a:r>
            <a:r>
              <a:rPr lang="en-US" sz="21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B</a:t>
            </a:r>
            <a:r>
              <a:rPr lang="en-US" sz="21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n-US" sz="21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or</a:t>
            </a:r>
            <a:r>
              <a:rPr lang="en-US" sz="21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n-US" sz="2100" b="1" i="1" dirty="0" err="1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I</a:t>
            </a:r>
            <a:r>
              <a:rPr lang="en-US" sz="2100" b="1" i="1" baseline="30000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B</a:t>
            </a:r>
            <a:r>
              <a:rPr lang="en-US" sz="21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i</a:t>
            </a:r>
            <a:endParaRPr lang="en-US" sz="21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32" name="TextBox 22"/>
          <p:cNvSpPr txBox="1">
            <a:spLocks noChangeArrowheads="1"/>
          </p:cNvSpPr>
          <p:nvPr/>
        </p:nvSpPr>
        <p:spPr bwMode="auto">
          <a:xfrm>
            <a:off x="7637841" y="3700935"/>
            <a:ext cx="468077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I</a:t>
            </a:r>
            <a:r>
              <a:rPr lang="en-US" sz="21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A</a:t>
            </a: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I</a:t>
            </a:r>
            <a:r>
              <a:rPr lang="en-US" sz="2100" b="1" i="1" baseline="30000" dirty="0">
                <a:solidFill>
                  <a:srgbClr val="000000"/>
                </a:solidFill>
                <a:latin typeface="Arial"/>
                <a:ea typeface="ＭＳ Ｐゴシック" charset="0"/>
              </a:rPr>
              <a:t>B</a:t>
            </a:r>
          </a:p>
        </p:txBody>
      </p:sp>
      <p:sp>
        <p:nvSpPr>
          <p:cNvPr id="33" name="TextBox 23"/>
          <p:cNvSpPr txBox="1">
            <a:spLocks noChangeArrowheads="1"/>
          </p:cNvSpPr>
          <p:nvPr/>
        </p:nvSpPr>
        <p:spPr bwMode="auto">
          <a:xfrm>
            <a:off x="9345132" y="3700936"/>
            <a:ext cx="150682" cy="29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300"/>
              </a:lnSpc>
            </a:pPr>
            <a:r>
              <a:rPr lang="en-US" sz="21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ii</a:t>
            </a:r>
          </a:p>
        </p:txBody>
      </p:sp>
    </p:spTree>
    <p:extLst>
      <p:ext uri="{BB962C8B-B14F-4D97-AF65-F5344CB8AC3E}">
        <p14:creationId xmlns:p14="http://schemas.microsoft.com/office/powerpoint/2010/main" val="7741981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56E599A1-1167-3D4B-8CE9-F862568593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>
                <a:latin typeface="Corbel" panose="020B0503020204020204" pitchFamily="34" charset="0"/>
                <a:cs typeface="Corbel" panose="020B0503020204020204" pitchFamily="34" charset="0"/>
              </a:rPr>
              <a:t>Pleiotropy</a:t>
            </a:r>
          </a:p>
        </p:txBody>
      </p:sp>
      <p:graphicFrame>
        <p:nvGraphicFramePr>
          <p:cNvPr id="59400" name="Rectangle 3">
            <a:extLst>
              <a:ext uri="{FF2B5EF4-FFF2-40B4-BE49-F238E27FC236}">
                <a16:creationId xmlns:a16="http://schemas.microsoft.com/office/drawing/2014/main" id="{E3CE487C-3C1B-4DF5-837E-5232B149419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0534794"/>
              </p:ext>
            </p:extLst>
          </p:nvPr>
        </p:nvGraphicFramePr>
        <p:xfrm>
          <a:off x="838200" y="1828800"/>
          <a:ext cx="105156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610091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135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4" y="448055"/>
            <a:ext cx="3414370" cy="3801257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2466" name="Rectangle 2">
            <a:extLst>
              <a:ext uri="{FF2B5EF4-FFF2-40B4-BE49-F238E27FC236}">
                <a16:creationId xmlns:a16="http://schemas.microsoft.com/office/drawing/2014/main" id="{413D6B67-A3DA-3C4A-AA0A-75CCD86675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6344" y="731519"/>
            <a:ext cx="3414368" cy="3237579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3800" dirty="0">
                <a:solidFill>
                  <a:srgbClr val="FF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Human Traits follow Mendelian Patterns of Inheritance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3" y="4419227"/>
            <a:ext cx="3414369" cy="1979852"/>
          </a:xfrm>
          <a:prstGeom prst="rect">
            <a:avLst/>
          </a:prstGeom>
          <a:solidFill>
            <a:schemeClr val="accent1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4603" y="448055"/>
            <a:ext cx="7688475" cy="5952745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467" name="Content Placeholder 7">
            <a:extLst>
              <a:ext uri="{FF2B5EF4-FFF2-40B4-BE49-F238E27FC236}">
                <a16:creationId xmlns:a16="http://schemas.microsoft.com/office/drawing/2014/main" id="{8E6AF762-E285-C24F-BC2B-63200EB11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9709" y="686862"/>
            <a:ext cx="7037591" cy="5475129"/>
          </a:xfrm>
        </p:spPr>
        <p:txBody>
          <a:bodyPr anchor="ctr">
            <a:normAutofit/>
          </a:bodyPr>
          <a:lstStyle/>
          <a:p>
            <a:pPr>
              <a:spcBef>
                <a:spcPts val="0"/>
              </a:spcBef>
            </a:pPr>
            <a:r>
              <a:rPr lang="en-US" altLang="en-US" sz="2600">
                <a:latin typeface="Corbel" panose="020B0503020204020204" pitchFamily="34" charset="0"/>
                <a:cs typeface="Corbel" panose="020B0503020204020204" pitchFamily="34" charset="0"/>
              </a:rPr>
              <a:t>Humans are not good subjects for genetic research</a:t>
            </a:r>
          </a:p>
          <a:p>
            <a:pPr lvl="1">
              <a:spcBef>
                <a:spcPts val="0"/>
              </a:spcBef>
            </a:pPr>
            <a:r>
              <a:rPr lang="en-US" altLang="en-US" sz="2600">
                <a:latin typeface="Corbel" panose="020B0503020204020204" pitchFamily="34" charset="0"/>
                <a:cs typeface="Corbel" panose="020B0503020204020204" pitchFamily="34" charset="0"/>
              </a:rPr>
              <a:t>Generation time too long</a:t>
            </a:r>
          </a:p>
          <a:p>
            <a:pPr lvl="1">
              <a:spcBef>
                <a:spcPts val="0"/>
              </a:spcBef>
            </a:pPr>
            <a:r>
              <a:rPr lang="en-US" altLang="en-US" sz="2600">
                <a:latin typeface="Corbel" panose="020B0503020204020204" pitchFamily="34" charset="0"/>
                <a:cs typeface="Corbel" panose="020B0503020204020204" pitchFamily="34" charset="0"/>
              </a:rPr>
              <a:t>Parents produce few offspring</a:t>
            </a:r>
          </a:p>
          <a:p>
            <a:pPr lvl="1">
              <a:spcBef>
                <a:spcPts val="0"/>
              </a:spcBef>
            </a:pPr>
            <a:r>
              <a:rPr lang="en-US" altLang="en-US" sz="2600">
                <a:latin typeface="Corbel" panose="020B0503020204020204" pitchFamily="34" charset="0"/>
                <a:cs typeface="Corbel" panose="020B0503020204020204" pitchFamily="34" charset="0"/>
              </a:rPr>
              <a:t>Breeding experiments unacceptable</a:t>
            </a:r>
          </a:p>
          <a:p>
            <a:pPr lvl="4">
              <a:spcBef>
                <a:spcPts val="0"/>
              </a:spcBef>
            </a:pPr>
            <a:endParaRPr lang="en-US" altLang="en-US" sz="2600">
              <a:latin typeface="Corbel" panose="020B0503020204020204" pitchFamily="34" charset="0"/>
              <a:cs typeface="Corbel" panose="020B0503020204020204" pitchFamily="34" charset="0"/>
            </a:endParaRPr>
          </a:p>
          <a:p>
            <a:pPr>
              <a:spcAft>
                <a:spcPts val="3000"/>
              </a:spcAft>
            </a:pPr>
            <a:r>
              <a:rPr lang="en-US" altLang="en-US" sz="2600">
                <a:latin typeface="Corbel" panose="020B0503020204020204" pitchFamily="34" charset="0"/>
                <a:cs typeface="Corbel" panose="020B0503020204020204" pitchFamily="34" charset="0"/>
              </a:rPr>
              <a:t>A pedigree is a family tree that describes the interrelationships of parents and children across generations</a:t>
            </a:r>
          </a:p>
          <a:p>
            <a:pPr>
              <a:spcAft>
                <a:spcPts val="3000"/>
              </a:spcAft>
            </a:pPr>
            <a:r>
              <a:rPr lang="en-US" altLang="en-US" sz="2600">
                <a:latin typeface="Corbel" panose="020B0503020204020204" pitchFamily="34" charset="0"/>
                <a:cs typeface="Corbel" panose="020B0503020204020204" pitchFamily="34" charset="0"/>
              </a:rPr>
              <a:t>Inheritance patterns of particular traits can be traced and described using pedigrees</a:t>
            </a:r>
          </a:p>
          <a:p>
            <a:pPr eaLnBrk="1" hangingPunct="1"/>
            <a:endParaRPr lang="en-US" altLang="en-US" sz="2600">
              <a:latin typeface="Corbel" panose="020B0503020204020204" pitchFamily="34" charset="0"/>
              <a:cs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73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2E17E911-875F-4DE5-8699-99D9F1805A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2" name="Rectangle 2">
            <a:extLst>
              <a:ext uri="{FF2B5EF4-FFF2-40B4-BE49-F238E27FC236}">
                <a16:creationId xmlns:a16="http://schemas.microsoft.com/office/drawing/2014/main" id="{79F2B638-A382-784C-871C-392F5CEA93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 eaLnBrk="1" hangingPunct="1"/>
            <a:r>
              <a:rPr lang="en-US" altLang="en-US" sz="4000">
                <a:solidFill>
                  <a:srgbClr val="FF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Mendel</a:t>
            </a:r>
            <a:r>
              <a:rPr lang="ja-JP" altLang="en-US" sz="4000">
                <a:solidFill>
                  <a:srgbClr val="FF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’</a:t>
            </a:r>
            <a:r>
              <a:rPr lang="en-US" altLang="ja-JP" sz="4000">
                <a:solidFill>
                  <a:srgbClr val="FF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s Experimental, Quantitative Approach</a:t>
            </a:r>
            <a:endParaRPr lang="en-US" altLang="en-US" sz="4000">
              <a:solidFill>
                <a:srgbClr val="FFFFFF"/>
              </a:solidFill>
              <a:latin typeface="Corbel" panose="020B0503020204020204" pitchFamily="34" charset="0"/>
              <a:cs typeface="Corbel" panose="020B0503020204020204" pitchFamily="34" charset="0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64B4A7ED-812B-DB49-9346-C847B51F493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62239" y="666114"/>
            <a:ext cx="3837831" cy="5546047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Advantages of pea plants:</a:t>
            </a:r>
          </a:p>
          <a:p>
            <a:pPr lvl="1">
              <a:spcAft>
                <a:spcPts val="1200"/>
              </a:spcAft>
            </a:pPr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Many varieties with distinct heritable features called traits</a:t>
            </a:r>
          </a:p>
          <a:p>
            <a:pPr lvl="1">
              <a:spcAft>
                <a:spcPts val="1200"/>
              </a:spcAft>
            </a:pPr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Mating can be controlled</a:t>
            </a:r>
          </a:p>
          <a:p>
            <a:pPr lvl="1">
              <a:spcAft>
                <a:spcPts val="1200"/>
              </a:spcAft>
            </a:pPr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Each pea plant has sperm-producing organs (stamens) and egg-producing organs (carpels)</a:t>
            </a:r>
          </a:p>
          <a:p>
            <a:pPr lvl="1" eaLnBrk="1" hangingPunct="1"/>
            <a:r>
              <a:rPr lang="en-US" altLang="en-US" sz="2000" dirty="0">
                <a:latin typeface="Corbel" panose="020B0503020204020204" pitchFamily="34" charset="0"/>
                <a:cs typeface="Corbel" panose="020B0503020204020204" pitchFamily="34" charset="0"/>
              </a:rPr>
              <a:t>Cross-pollination can occur between plants</a:t>
            </a:r>
          </a:p>
        </p:txBody>
      </p:sp>
      <p:pic>
        <p:nvPicPr>
          <p:cNvPr id="10244" name="Picture 3">
            <a:extLst>
              <a:ext uri="{FF2B5EF4-FFF2-40B4-BE49-F238E27FC236}">
                <a16:creationId xmlns:a16="http://schemas.microsoft.com/office/drawing/2014/main" id="{7FB6BFCC-7FAE-D146-88D6-469E431A7E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470"/>
          <a:stretch/>
        </p:blipFill>
        <p:spPr bwMode="auto">
          <a:xfrm>
            <a:off x="8109502" y="10"/>
            <a:ext cx="4082498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32617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0"/>
          <a:stretch>
            <a:fillRect/>
          </a:stretch>
        </p:blipFill>
        <p:spPr>
          <a:xfrm>
            <a:off x="1822704" y="682752"/>
            <a:ext cx="8546592" cy="5492496"/>
          </a:xfrm>
          <a:prstGeom prst="rect">
            <a:avLst/>
          </a:prstGeom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2200293" y="1055928"/>
            <a:ext cx="397545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Male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924193" y="1055924"/>
            <a:ext cx="617157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Female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856055" y="1047986"/>
            <a:ext cx="80470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Male with</a:t>
            </a:r>
          </a:p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the trait</a:t>
            </a:r>
            <a:endParaRPr lang="en-US" sz="1400" b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4994293" y="1047986"/>
            <a:ext cx="1024319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Female with</a:t>
            </a:r>
          </a:p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the trait</a:t>
            </a:r>
            <a:endParaRPr lang="en-US" sz="1400" b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6820161" y="1051063"/>
            <a:ext cx="575479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Mating</a:t>
            </a: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8721985" y="957401"/>
            <a:ext cx="149880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Offspring, in</a:t>
            </a:r>
          </a:p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birth order</a:t>
            </a:r>
          </a:p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(first-born on left)</a:t>
            </a: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1924068" y="1968735"/>
            <a:ext cx="1261564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1st generation</a:t>
            </a:r>
          </a:p>
          <a:p>
            <a:pPr>
              <a:lnSpc>
                <a:spcPts val="1600"/>
              </a:lnSpc>
            </a:pP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(grandparents)</a:t>
            </a:r>
          </a:p>
        </p:txBody>
      </p: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1916133" y="2747169"/>
            <a:ext cx="133049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2nd generation</a:t>
            </a:r>
          </a:p>
          <a:p>
            <a:pPr>
              <a:lnSpc>
                <a:spcPts val="1600"/>
              </a:lnSpc>
            </a:pP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(parents, aunts,</a:t>
            </a:r>
          </a:p>
          <a:p>
            <a:pPr>
              <a:lnSpc>
                <a:spcPts val="1600"/>
              </a:lnSpc>
            </a:pP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and uncles)</a:t>
            </a: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1912403" y="3513275"/>
            <a:ext cx="1242328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3rd generation</a:t>
            </a:r>
          </a:p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(two sisters)</a:t>
            </a: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3606022" y="2171700"/>
            <a:ext cx="309380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Ww</a:t>
            </a:r>
            <a:endParaRPr lang="en-US" sz="14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4196558" y="2171700"/>
            <a:ext cx="278923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ww</a:t>
            </a:r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4897158" y="2171045"/>
            <a:ext cx="278923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ww</a:t>
            </a:r>
            <a:endParaRPr lang="en-US" sz="14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5478196" y="2173426"/>
            <a:ext cx="309380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Ww</a:t>
            </a: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3365481" y="3119462"/>
            <a:ext cx="637995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Ww</a:t>
            </a:r>
            <a:r>
              <a:rPr lang="en-US" sz="14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ww</a:t>
            </a:r>
            <a:endParaRPr lang="en-US" sz="14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0" name="TextBox 24"/>
          <p:cNvSpPr txBox="1">
            <a:spLocks noChangeArrowheads="1"/>
          </p:cNvSpPr>
          <p:nvPr/>
        </p:nvSpPr>
        <p:spPr bwMode="auto">
          <a:xfrm>
            <a:off x="4961731" y="3119461"/>
            <a:ext cx="309380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Ww</a:t>
            </a:r>
          </a:p>
        </p:txBody>
      </p:sp>
      <p:sp>
        <p:nvSpPr>
          <p:cNvPr id="21" name="TextBox 25"/>
          <p:cNvSpPr txBox="1">
            <a:spLocks noChangeArrowheads="1"/>
          </p:cNvSpPr>
          <p:nvPr/>
        </p:nvSpPr>
        <p:spPr bwMode="auto">
          <a:xfrm>
            <a:off x="5459414" y="3117079"/>
            <a:ext cx="278923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ww</a:t>
            </a:r>
            <a:endParaRPr lang="en-US" sz="14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2" name="TextBox 26"/>
          <p:cNvSpPr txBox="1">
            <a:spLocks noChangeArrowheads="1"/>
          </p:cNvSpPr>
          <p:nvPr/>
        </p:nvSpPr>
        <p:spPr bwMode="auto">
          <a:xfrm>
            <a:off x="4453199" y="4049850"/>
            <a:ext cx="767839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WW   </a:t>
            </a: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ww</a:t>
            </a:r>
            <a:endParaRPr lang="en-US" sz="14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3" name="TextBox 27"/>
          <p:cNvSpPr txBox="1">
            <a:spLocks noChangeArrowheads="1"/>
          </p:cNvSpPr>
          <p:nvPr/>
        </p:nvSpPr>
        <p:spPr bwMode="auto">
          <a:xfrm>
            <a:off x="4526223" y="4253050"/>
            <a:ext cx="179536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or</a:t>
            </a:r>
          </a:p>
        </p:txBody>
      </p:sp>
      <p:sp>
        <p:nvSpPr>
          <p:cNvPr id="24" name="TextBox 28"/>
          <p:cNvSpPr txBox="1">
            <a:spLocks noChangeArrowheads="1"/>
          </p:cNvSpPr>
          <p:nvPr/>
        </p:nvSpPr>
        <p:spPr bwMode="auto">
          <a:xfrm>
            <a:off x="4465898" y="4459425"/>
            <a:ext cx="309380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Ww</a:t>
            </a:r>
          </a:p>
        </p:txBody>
      </p:sp>
      <p:sp>
        <p:nvSpPr>
          <p:cNvPr id="25" name="TextBox 29"/>
          <p:cNvSpPr txBox="1">
            <a:spLocks noChangeArrowheads="1"/>
          </p:cNvSpPr>
          <p:nvPr/>
        </p:nvSpPr>
        <p:spPr bwMode="auto">
          <a:xfrm>
            <a:off x="3211774" y="4911863"/>
            <a:ext cx="1174745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Widow’s peak</a:t>
            </a:r>
          </a:p>
        </p:txBody>
      </p:sp>
      <p:sp>
        <p:nvSpPr>
          <p:cNvPr id="26" name="TextBox 30"/>
          <p:cNvSpPr txBox="1">
            <a:spLocks noChangeArrowheads="1"/>
          </p:cNvSpPr>
          <p:nvPr/>
        </p:nvSpPr>
        <p:spPr bwMode="auto">
          <a:xfrm>
            <a:off x="5216785" y="4908688"/>
            <a:ext cx="1434432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No widow’s peak</a:t>
            </a:r>
          </a:p>
        </p:txBody>
      </p:sp>
      <p:sp>
        <p:nvSpPr>
          <p:cNvPr id="27" name="TextBox 31"/>
          <p:cNvSpPr txBox="1">
            <a:spLocks noChangeArrowheads="1"/>
          </p:cNvSpPr>
          <p:nvPr/>
        </p:nvSpPr>
        <p:spPr bwMode="auto">
          <a:xfrm>
            <a:off x="1918755" y="5524638"/>
            <a:ext cx="4356705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(a) Is a widow’s peak a dominant or recessive trait?</a:t>
            </a:r>
          </a:p>
        </p:txBody>
      </p: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4094311" y="3117535"/>
            <a:ext cx="637995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ww</a:t>
            </a:r>
            <a:r>
              <a:rPr lang="en-US" sz="14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Ww</a:t>
            </a:r>
            <a:endParaRPr lang="en-US" sz="14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9" name="TextBox 14"/>
          <p:cNvSpPr txBox="1">
            <a:spLocks noChangeArrowheads="1"/>
          </p:cNvSpPr>
          <p:nvPr/>
        </p:nvSpPr>
        <p:spPr bwMode="auto">
          <a:xfrm>
            <a:off x="7484741" y="2033704"/>
            <a:ext cx="168316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Tt</a:t>
            </a:r>
            <a:endParaRPr lang="en-US" sz="14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8059415" y="2033704"/>
            <a:ext cx="168316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Tt</a:t>
            </a:r>
          </a:p>
        </p:txBody>
      </p: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8819844" y="2033704"/>
            <a:ext cx="118622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tt</a:t>
            </a:r>
            <a:endParaRPr lang="en-US" sz="14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32" name="TextBox 17"/>
          <p:cNvSpPr txBox="1">
            <a:spLocks noChangeArrowheads="1"/>
          </p:cNvSpPr>
          <p:nvPr/>
        </p:nvSpPr>
        <p:spPr bwMode="auto">
          <a:xfrm>
            <a:off x="9390535" y="2033705"/>
            <a:ext cx="168316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Tt</a:t>
            </a:r>
            <a:endParaRPr lang="en-US" sz="14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33" name="TextBox 20"/>
          <p:cNvSpPr txBox="1">
            <a:spLocks noChangeArrowheads="1"/>
          </p:cNvSpPr>
          <p:nvPr/>
        </p:nvSpPr>
        <p:spPr bwMode="auto">
          <a:xfrm>
            <a:off x="6865615" y="3011607"/>
            <a:ext cx="883255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TT </a:t>
            </a: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or</a:t>
            </a:r>
            <a:r>
              <a:rPr lang="en-US" sz="14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Tt</a:t>
            </a:r>
            <a:r>
              <a:rPr lang="en-US" sz="14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n-US" sz="1000" b="1" i="1" dirty="0">
                <a:solidFill>
                  <a:srgbClr val="000000"/>
                </a:solidFill>
                <a:latin typeface="Arial"/>
                <a:ea typeface="ＭＳ Ｐゴシック" charset="0"/>
              </a:rPr>
              <a:t> </a:t>
            </a:r>
            <a:r>
              <a:rPr lang="en-US" sz="1400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tt</a:t>
            </a:r>
            <a:endParaRPr lang="en-US" sz="1400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34" name="TextBox 24"/>
          <p:cNvSpPr txBox="1">
            <a:spLocks noChangeArrowheads="1"/>
          </p:cNvSpPr>
          <p:nvPr/>
        </p:nvSpPr>
        <p:spPr bwMode="auto">
          <a:xfrm>
            <a:off x="7973689" y="3009226"/>
            <a:ext cx="118622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tt</a:t>
            </a:r>
          </a:p>
        </p:txBody>
      </p:sp>
      <p:sp>
        <p:nvSpPr>
          <p:cNvPr id="35" name="TextBox 25"/>
          <p:cNvSpPr txBox="1">
            <a:spLocks noChangeArrowheads="1"/>
          </p:cNvSpPr>
          <p:nvPr/>
        </p:nvSpPr>
        <p:spPr bwMode="auto">
          <a:xfrm>
            <a:off x="8315002" y="3011606"/>
            <a:ext cx="168316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Tt</a:t>
            </a:r>
          </a:p>
        </p:txBody>
      </p:sp>
      <p:sp>
        <p:nvSpPr>
          <p:cNvPr id="36" name="TextBox 26"/>
          <p:cNvSpPr txBox="1">
            <a:spLocks noChangeArrowheads="1"/>
          </p:cNvSpPr>
          <p:nvPr/>
        </p:nvSpPr>
        <p:spPr bwMode="auto">
          <a:xfrm>
            <a:off x="8870629" y="3011604"/>
            <a:ext cx="168316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Tt</a:t>
            </a:r>
          </a:p>
        </p:txBody>
      </p:sp>
      <p:sp>
        <p:nvSpPr>
          <p:cNvPr id="37" name="TextBox 27"/>
          <p:cNvSpPr txBox="1">
            <a:spLocks noChangeArrowheads="1"/>
          </p:cNvSpPr>
          <p:nvPr/>
        </p:nvSpPr>
        <p:spPr bwMode="auto">
          <a:xfrm>
            <a:off x="9377836" y="3009224"/>
            <a:ext cx="118622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tt</a:t>
            </a:r>
          </a:p>
        </p:txBody>
      </p:sp>
      <p:sp>
        <p:nvSpPr>
          <p:cNvPr id="38" name="TextBox 28"/>
          <p:cNvSpPr txBox="1">
            <a:spLocks noChangeArrowheads="1"/>
          </p:cNvSpPr>
          <p:nvPr/>
        </p:nvSpPr>
        <p:spPr bwMode="auto">
          <a:xfrm>
            <a:off x="8357068" y="3962522"/>
            <a:ext cx="118622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tt</a:t>
            </a:r>
          </a:p>
        </p:txBody>
      </p:sp>
      <p:sp>
        <p:nvSpPr>
          <p:cNvPr id="39" name="TextBox 29"/>
          <p:cNvSpPr txBox="1">
            <a:spLocks noChangeArrowheads="1"/>
          </p:cNvSpPr>
          <p:nvPr/>
        </p:nvSpPr>
        <p:spPr bwMode="auto">
          <a:xfrm>
            <a:off x="8811885" y="3962521"/>
            <a:ext cx="218008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TT</a:t>
            </a:r>
          </a:p>
        </p:txBody>
      </p:sp>
      <p:sp>
        <p:nvSpPr>
          <p:cNvPr id="40" name="TextBox 30"/>
          <p:cNvSpPr txBox="1">
            <a:spLocks noChangeArrowheads="1"/>
          </p:cNvSpPr>
          <p:nvPr/>
        </p:nvSpPr>
        <p:spPr bwMode="auto">
          <a:xfrm>
            <a:off x="8826172" y="4164927"/>
            <a:ext cx="179536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or</a:t>
            </a:r>
          </a:p>
        </p:txBody>
      </p:sp>
      <p:sp>
        <p:nvSpPr>
          <p:cNvPr id="41" name="TextBox 31"/>
          <p:cNvSpPr txBox="1">
            <a:spLocks noChangeArrowheads="1"/>
          </p:cNvSpPr>
          <p:nvPr/>
        </p:nvSpPr>
        <p:spPr bwMode="auto">
          <a:xfrm>
            <a:off x="8835698" y="4368131"/>
            <a:ext cx="168316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 i="1">
                <a:solidFill>
                  <a:srgbClr val="000000"/>
                </a:solidFill>
                <a:latin typeface="Arial"/>
                <a:ea typeface="ＭＳ Ｐゴシック" charset="0"/>
              </a:rPr>
              <a:t>Tt</a:t>
            </a:r>
          </a:p>
        </p:txBody>
      </p:sp>
      <p:sp>
        <p:nvSpPr>
          <p:cNvPr id="42" name="TextBox 32"/>
          <p:cNvSpPr txBox="1">
            <a:spLocks noChangeArrowheads="1"/>
          </p:cNvSpPr>
          <p:nvPr/>
        </p:nvSpPr>
        <p:spPr bwMode="auto">
          <a:xfrm>
            <a:off x="9103189" y="5277766"/>
            <a:ext cx="1213474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Can taste PTC</a:t>
            </a:r>
          </a:p>
        </p:txBody>
      </p:sp>
      <p:sp>
        <p:nvSpPr>
          <p:cNvPr id="43" name="TextBox 33"/>
          <p:cNvSpPr txBox="1">
            <a:spLocks noChangeArrowheads="1"/>
          </p:cNvSpPr>
          <p:nvPr/>
        </p:nvSpPr>
        <p:spPr bwMode="auto">
          <a:xfrm>
            <a:off x="6876083" y="5279674"/>
            <a:ext cx="1490793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en-US" sz="1400" b="1">
                <a:solidFill>
                  <a:srgbClr val="000000"/>
                </a:solidFill>
                <a:latin typeface="Arial"/>
                <a:ea typeface="ＭＳ Ｐゴシック" charset="0"/>
              </a:rPr>
              <a:t>Cannot taste PTC</a:t>
            </a:r>
          </a:p>
        </p:txBody>
      </p:sp>
      <p:sp>
        <p:nvSpPr>
          <p:cNvPr id="44" name="TextBox 34"/>
          <p:cNvSpPr txBox="1">
            <a:spLocks noChangeArrowheads="1"/>
          </p:cNvSpPr>
          <p:nvPr/>
        </p:nvSpPr>
        <p:spPr bwMode="auto">
          <a:xfrm>
            <a:off x="6905457" y="5532882"/>
            <a:ext cx="3414076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01752" indent="-301752">
              <a:lnSpc>
                <a:spcPts val="1600"/>
              </a:lnSpc>
            </a:pP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(b) Is the inability to taste a chemical </a:t>
            </a:r>
            <a:b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</a:b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called PTC a dominant or recessive </a:t>
            </a:r>
            <a:b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</a:br>
            <a:r>
              <a:rPr lang="en-US" sz="1400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trait?</a:t>
            </a:r>
          </a:p>
        </p:txBody>
      </p:sp>
    </p:spTree>
    <p:extLst>
      <p:ext uri="{BB962C8B-B14F-4D97-AF65-F5344CB8AC3E}">
        <p14:creationId xmlns:p14="http://schemas.microsoft.com/office/powerpoint/2010/main" val="34913933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6428" y="627564"/>
            <a:ext cx="7474172" cy="1325563"/>
          </a:xfrm>
        </p:spPr>
        <p:txBody>
          <a:bodyPr>
            <a:normAutofit/>
          </a:bodyPr>
          <a:lstStyle/>
          <a:p>
            <a:r>
              <a:rPr lang="en-US"/>
              <a:t>Recessively Inherited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6429" y="1953127"/>
            <a:ext cx="6467867" cy="4403223"/>
          </a:xfrm>
        </p:spPr>
        <p:txBody>
          <a:bodyPr anchor="ctr">
            <a:normAutofit fontScale="92500"/>
          </a:bodyPr>
          <a:lstStyle/>
          <a:p>
            <a:r>
              <a:rPr lang="en-US" sz="2400" dirty="0"/>
              <a:t>Many genetic disorders are inherited in a recessive manner</a:t>
            </a:r>
          </a:p>
          <a:p>
            <a:r>
              <a:rPr lang="en-US" sz="2400" dirty="0"/>
              <a:t>These range from relatively mild to life-threatening</a:t>
            </a:r>
          </a:p>
          <a:p>
            <a:r>
              <a:rPr lang="en-US" sz="2400" dirty="0"/>
              <a:t>Recessively inherited disorders show up only in individuals homozygous for the allele</a:t>
            </a:r>
          </a:p>
          <a:p>
            <a:r>
              <a:rPr lang="en-US" sz="2400" b="1" dirty="0"/>
              <a:t>Carriers</a:t>
            </a:r>
            <a:r>
              <a:rPr lang="en-US" sz="2400" dirty="0"/>
              <a:t> are heterozygous individuals who carry the recessive allele but are phenotypically normal</a:t>
            </a:r>
          </a:p>
          <a:p>
            <a:r>
              <a:rPr lang="en-US" sz="2400" dirty="0"/>
              <a:t>Most individuals with recessive disorders are born to carrier parents</a:t>
            </a:r>
          </a:p>
          <a:p>
            <a:r>
              <a:rPr lang="en-US" sz="2400" dirty="0"/>
              <a:t>Albinism is a recessive condition characterized by a lack of pigmentation in skin and hair</a:t>
            </a:r>
          </a:p>
          <a:p>
            <a:endParaRPr lang="en-US" sz="24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103859" y="6356350"/>
            <a:ext cx="4894169" cy="365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050">
                <a:solidFill>
                  <a:schemeClr val="tx1">
                    <a:lumMod val="75000"/>
                    <a:lumOff val="25000"/>
                  </a:schemeClr>
                </a:solidFill>
              </a:rPr>
              <a:t>© 2017 Pearson Education, Inc.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DNA">
            <a:extLst>
              <a:ext uri="{FF2B5EF4-FFF2-40B4-BE49-F238E27FC236}">
                <a16:creationId xmlns:a16="http://schemas.microsoft.com/office/drawing/2014/main" id="{136D0B99-330F-42E8-96EF-D09BFE01D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13987" y="2857501"/>
            <a:ext cx="1142998" cy="114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086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8"/>
          <a:stretch>
            <a:fillRect/>
          </a:stretch>
        </p:blipFill>
        <p:spPr>
          <a:xfrm>
            <a:off x="2721864" y="1045464"/>
            <a:ext cx="6748272" cy="4767072"/>
          </a:xfrm>
          <a:prstGeom prst="rect">
            <a:avLst/>
          </a:prstGeom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4461520" y="1058164"/>
            <a:ext cx="846386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Parents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383087" y="1447103"/>
            <a:ext cx="1231106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Normal</a:t>
            </a:r>
          </a:p>
          <a:p>
            <a:pPr algn="ctr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phenotype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890816" y="1959864"/>
            <a:ext cx="294953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Aa</a:t>
            </a:r>
            <a:endParaRPr lang="en-US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543946" y="2521839"/>
            <a:ext cx="718145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Sperm</a:t>
            </a: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4113857" y="2975864"/>
            <a:ext cx="166712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i="1">
                <a:solidFill>
                  <a:srgbClr val="000000"/>
                </a:solidFill>
                <a:latin typeface="Arial"/>
                <a:ea typeface="ＭＳ Ｐゴシック" charset="0"/>
              </a:rPr>
              <a:t>A</a:t>
            </a: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2742258" y="3396552"/>
            <a:ext cx="564257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Eggs</a:t>
            </a: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3091507" y="3890264"/>
            <a:ext cx="166712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i="1">
                <a:solidFill>
                  <a:srgbClr val="000000"/>
                </a:solidFill>
                <a:latin typeface="Arial"/>
                <a:ea typeface="ＭＳ Ｐゴシック" charset="0"/>
              </a:rPr>
              <a:t>A</a:t>
            </a:r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5525145" y="2975864"/>
            <a:ext cx="12824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i="1">
                <a:solidFill>
                  <a:srgbClr val="000000"/>
                </a:solidFill>
                <a:latin typeface="Arial"/>
                <a:ea typeface="ＭＳ Ｐゴシック" charset="0"/>
              </a:rPr>
              <a:t>a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5037262" y="1447103"/>
            <a:ext cx="1231106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Normal</a:t>
            </a:r>
          </a:p>
          <a:p>
            <a:pPr algn="ctr">
              <a:lnSpc>
                <a:spcPts val="2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  <a:ea typeface="ＭＳ Ｐゴシック" charset="0"/>
              </a:rPr>
              <a:t> phenotype</a:t>
            </a: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5543403" y="1959864"/>
            <a:ext cx="294953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i="1">
                <a:solidFill>
                  <a:srgbClr val="000000"/>
                </a:solidFill>
                <a:latin typeface="Arial"/>
                <a:ea typeface="ＭＳ Ｐゴシック" charset="0"/>
              </a:rPr>
              <a:t>Aa</a:t>
            </a:r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5479108" y="3494977"/>
            <a:ext cx="294953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i="1">
                <a:solidFill>
                  <a:srgbClr val="000000"/>
                </a:solidFill>
                <a:latin typeface="Arial"/>
                <a:ea typeface="ＭＳ Ｐゴシック" charset="0"/>
              </a:rPr>
              <a:t>Aa</a:t>
            </a: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4056708" y="3629914"/>
            <a:ext cx="333425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i="1">
                <a:solidFill>
                  <a:srgbClr val="000000"/>
                </a:solidFill>
                <a:latin typeface="Arial"/>
                <a:ea typeface="ＭＳ Ｐゴシック" charset="0"/>
              </a:rPr>
              <a:t>AA</a:t>
            </a:r>
          </a:p>
        </p:txBody>
      </p: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969520" y="3744215"/>
            <a:ext cx="128240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Carrier with</a:t>
            </a:r>
          </a:p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normal</a:t>
            </a:r>
          </a:p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phenotype</a:t>
            </a:r>
            <a:endParaRPr lang="en-US" b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3616759" y="3879153"/>
            <a:ext cx="1166986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Normal</a:t>
            </a:r>
          </a:p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phenotype</a:t>
            </a:r>
            <a:endParaRPr lang="en-US" b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0" name="TextBox 21"/>
          <p:cNvSpPr txBox="1">
            <a:spLocks noChangeArrowheads="1"/>
          </p:cNvSpPr>
          <p:nvPr/>
        </p:nvSpPr>
        <p:spPr bwMode="auto">
          <a:xfrm>
            <a:off x="4080521" y="4660202"/>
            <a:ext cx="294953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i="1" dirty="0" err="1">
                <a:solidFill>
                  <a:srgbClr val="000000"/>
                </a:solidFill>
                <a:latin typeface="Arial"/>
                <a:ea typeface="ＭＳ Ｐゴシック" charset="0"/>
              </a:rPr>
              <a:t>Aa</a:t>
            </a:r>
            <a:endParaRPr lang="en-US" b="1" i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5493395" y="4785614"/>
            <a:ext cx="25648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i="1">
                <a:solidFill>
                  <a:srgbClr val="000000"/>
                </a:solidFill>
                <a:latin typeface="Arial"/>
                <a:ea typeface="ＭＳ Ｐゴシック" charset="0"/>
              </a:rPr>
              <a:t>aa</a:t>
            </a:r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3570932" y="4909440"/>
            <a:ext cx="128240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Carrier with</a:t>
            </a:r>
          </a:p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normal</a:t>
            </a:r>
          </a:p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phenotype</a:t>
            </a:r>
            <a:endParaRPr lang="en-US" b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5025741" y="5034853"/>
            <a:ext cx="1166987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Albinism</a:t>
            </a:r>
          </a:p>
          <a:p>
            <a:pPr algn="ctr">
              <a:lnSpc>
                <a:spcPts val="2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ＭＳ Ｐゴシック" charset="0"/>
              </a:rPr>
              <a:t>phenotype</a:t>
            </a:r>
            <a:endParaRPr lang="en-US" b="1" dirty="0">
              <a:solidFill>
                <a:srgbClr val="000000"/>
              </a:solidFill>
              <a:latin typeface="Arial"/>
              <a:ea typeface="ＭＳ Ｐゴシック" charset="0"/>
            </a:endParaRPr>
          </a:p>
        </p:txBody>
      </p:sp>
      <p:sp>
        <p:nvSpPr>
          <p:cNvPr id="24" name="TextBox 28"/>
          <p:cNvSpPr txBox="1">
            <a:spLocks noChangeArrowheads="1"/>
          </p:cNvSpPr>
          <p:nvPr/>
        </p:nvSpPr>
        <p:spPr bwMode="auto">
          <a:xfrm>
            <a:off x="3110557" y="5060252"/>
            <a:ext cx="12824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b="1" i="1">
                <a:solidFill>
                  <a:srgbClr val="000000"/>
                </a:solidFill>
                <a:latin typeface="Arial"/>
                <a:ea typeface="ＭＳ Ｐゴシック" charset="0"/>
              </a:rPr>
              <a:t>a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4774985" y="1955166"/>
            <a:ext cx="230832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en-US" dirty="0">
                <a:solidFill>
                  <a:srgbClr val="000000"/>
                </a:solidFill>
                <a:latin typeface="Times New Roman" pitchFamily="18" charset="0"/>
                <a:ea typeface="ＭＳ Ｐゴシック" charset="0"/>
                <a:cs typeface="Times New Roman" pitchFamily="18" charset="0"/>
              </a:rPr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33046458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750DD450-1E22-B144-9A29-2EA6486361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latin typeface="Corbel" panose="020B0503020204020204" pitchFamily="34" charset="0"/>
                <a:cs typeface="Corbel" panose="020B0503020204020204" pitchFamily="34" charset="0"/>
              </a:rPr>
              <a:t>Recessive Disorders in Humans  </a:t>
            </a:r>
          </a:p>
        </p:txBody>
      </p:sp>
      <p:sp>
        <p:nvSpPr>
          <p:cNvPr id="70659" name="Text Placeholder 4">
            <a:extLst>
              <a:ext uri="{FF2B5EF4-FFF2-40B4-BE49-F238E27FC236}">
                <a16:creationId xmlns:a16="http://schemas.microsoft.com/office/drawing/2014/main" id="{A897F7EE-3214-A246-B2B2-3471D2A828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en-US" altLang="en-US" dirty="0">
                <a:latin typeface="Corbel" panose="020B0503020204020204" pitchFamily="34" charset="0"/>
                <a:cs typeface="Corbel" panose="020B0503020204020204" pitchFamily="34" charset="0"/>
              </a:rPr>
              <a:t>Cystic Fibrosis </a:t>
            </a:r>
          </a:p>
        </p:txBody>
      </p:sp>
      <p:sp>
        <p:nvSpPr>
          <p:cNvPr id="70660" name="Rectangle 3">
            <a:extLst>
              <a:ext uri="{FF2B5EF4-FFF2-40B4-BE49-F238E27FC236}">
                <a16:creationId xmlns:a16="http://schemas.microsoft.com/office/drawing/2014/main" id="{55E0B4CC-7519-7548-AB7D-EA52832A56D5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US" altLang="en-US" dirty="0">
                <a:latin typeface="Corbel" panose="020B0503020204020204" pitchFamily="34" charset="0"/>
                <a:cs typeface="Corbel" panose="020B0503020204020204" pitchFamily="34" charset="0"/>
              </a:rPr>
              <a:t>One out of every 2,500 people of European descent </a:t>
            </a:r>
          </a:p>
          <a:p>
            <a:pPr eaLnBrk="1" hangingPunct="1"/>
            <a:r>
              <a:rPr lang="en-US" altLang="en-US" dirty="0">
                <a:latin typeface="Corbel" panose="020B0503020204020204" pitchFamily="34" charset="0"/>
                <a:cs typeface="Corbel" panose="020B0503020204020204" pitchFamily="34" charset="0"/>
              </a:rPr>
              <a:t>The cystic fibrosis allele results in defective or absent chloride transport channels in plasma membranes</a:t>
            </a:r>
          </a:p>
          <a:p>
            <a:pPr eaLnBrk="1" hangingPunct="1"/>
            <a:r>
              <a:rPr lang="en-US" altLang="en-US" dirty="0">
                <a:latin typeface="Corbel" panose="020B0503020204020204" pitchFamily="34" charset="0"/>
                <a:cs typeface="Corbel" panose="020B0503020204020204" pitchFamily="34" charset="0"/>
              </a:rPr>
              <a:t>Symptoms include mucus buildup in some internal organs and abnormal absorption of nutrients in the small intestine</a:t>
            </a:r>
          </a:p>
        </p:txBody>
      </p:sp>
      <p:sp>
        <p:nvSpPr>
          <p:cNvPr id="70661" name="Text Placeholder 5">
            <a:extLst>
              <a:ext uri="{FF2B5EF4-FFF2-40B4-BE49-F238E27FC236}">
                <a16:creationId xmlns:a16="http://schemas.microsoft.com/office/drawing/2014/main" id="{95D5CD22-1410-A645-9943-A690F626A8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 eaLnBrk="1" hangingPunct="1"/>
            <a:r>
              <a:rPr lang="en-US" altLang="en-US" dirty="0">
                <a:latin typeface="Corbel" panose="020B0503020204020204" pitchFamily="34" charset="0"/>
                <a:cs typeface="Corbel" panose="020B0503020204020204" pitchFamily="34" charset="0"/>
              </a:rPr>
              <a:t>Sickle-Cell Disease</a:t>
            </a:r>
          </a:p>
        </p:txBody>
      </p:sp>
      <p:sp>
        <p:nvSpPr>
          <p:cNvPr id="70662" name="Content Placeholder 6">
            <a:extLst>
              <a:ext uri="{FF2B5EF4-FFF2-40B4-BE49-F238E27FC236}">
                <a16:creationId xmlns:a16="http://schemas.microsoft.com/office/drawing/2014/main" id="{4ABD38FB-B8F6-8543-9B19-1DDC97E4454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US" altLang="en-US" dirty="0">
                <a:latin typeface="Corbel" panose="020B0503020204020204" pitchFamily="34" charset="0"/>
                <a:cs typeface="Corbel" panose="020B0503020204020204" pitchFamily="34" charset="0"/>
              </a:rPr>
              <a:t>Sickle-cell disease affects one out of 400 African-Americans</a:t>
            </a:r>
          </a:p>
          <a:p>
            <a:pPr eaLnBrk="1" hangingPunct="1"/>
            <a:r>
              <a:rPr lang="en-US" altLang="en-US" dirty="0">
                <a:latin typeface="Corbel" panose="020B0503020204020204" pitchFamily="34" charset="0"/>
                <a:cs typeface="Corbel" panose="020B0503020204020204" pitchFamily="34" charset="0"/>
              </a:rPr>
              <a:t>The disease is caused by the substitution of a single amino acid in the hemoglobin protein in red blood cells</a:t>
            </a:r>
          </a:p>
          <a:p>
            <a:pPr eaLnBrk="1" hangingPunct="1"/>
            <a:r>
              <a:rPr lang="en-US" altLang="en-US" dirty="0">
                <a:latin typeface="Corbel" panose="020B0503020204020204" pitchFamily="34" charset="0"/>
                <a:cs typeface="Corbel" panose="020B0503020204020204" pitchFamily="34" charset="0"/>
              </a:rPr>
              <a:t>Symptoms include physical weakness, pain, organ damage, and even paralysis</a:t>
            </a:r>
          </a:p>
        </p:txBody>
      </p:sp>
    </p:spTree>
    <p:extLst>
      <p:ext uri="{BB962C8B-B14F-4D97-AF65-F5344CB8AC3E}">
        <p14:creationId xmlns:p14="http://schemas.microsoft.com/office/powerpoint/2010/main" val="39526132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F4C0B10B-D2C4-4A54-AFAD-3D27DF88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B6BADB90-C74B-40D6-86DC-503F65FCE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140" name="Freeform 44">
              <a:extLst>
                <a:ext uri="{FF2B5EF4-FFF2-40B4-BE49-F238E27FC236}">
                  <a16:creationId xmlns:a16="http://schemas.microsoft.com/office/drawing/2014/main" id="{6559431D-1886-4AE0-9B87-9AD2ECAB84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45">
              <a:extLst>
                <a:ext uri="{FF2B5EF4-FFF2-40B4-BE49-F238E27FC236}">
                  <a16:creationId xmlns:a16="http://schemas.microsoft.com/office/drawing/2014/main" id="{373850A5-B04A-4FCD-9E73-EE322167FB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46">
              <a:extLst>
                <a:ext uri="{FF2B5EF4-FFF2-40B4-BE49-F238E27FC236}">
                  <a16:creationId xmlns:a16="http://schemas.microsoft.com/office/drawing/2014/main" id="{82C18C67-80FA-4738-AA53-0AF2419F98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47">
              <a:extLst>
                <a:ext uri="{FF2B5EF4-FFF2-40B4-BE49-F238E27FC236}">
                  <a16:creationId xmlns:a16="http://schemas.microsoft.com/office/drawing/2014/main" id="{48543B1A-8BF5-4C63-8404-41B2EA70B3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92DF5096-E051-498C-A3ED-CBA77A813A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2706" name="Rectangle 2">
            <a:extLst>
              <a:ext uri="{FF2B5EF4-FFF2-40B4-BE49-F238E27FC236}">
                <a16:creationId xmlns:a16="http://schemas.microsoft.com/office/drawing/2014/main" id="{A61A1AB2-C1F8-924B-859B-14106E6113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>
                <a:solidFill>
                  <a:srgbClr val="FFFFFF"/>
                </a:solidFill>
                <a:latin typeface="Corbel" panose="020B0503020204020204" pitchFamily="34" charset="0"/>
                <a:cs typeface="Corbel" panose="020B0503020204020204" pitchFamily="34" charset="0"/>
              </a:rPr>
              <a:t>Dominantly Inherited Disorders</a:t>
            </a:r>
          </a:p>
        </p:txBody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id="{5E8962EF-D2BD-7D4B-B9C3-73734A48F8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24904" y="2494450"/>
            <a:ext cx="4053545" cy="3563159"/>
          </a:xfrm>
        </p:spPr>
        <p:txBody>
          <a:bodyPr>
            <a:normAutofit/>
          </a:bodyPr>
          <a:lstStyle/>
          <a:p>
            <a:pPr>
              <a:spcAft>
                <a:spcPts val="2400"/>
              </a:spcAft>
            </a:pPr>
            <a:r>
              <a:rPr lang="en-US" altLang="en-US" sz="2200">
                <a:latin typeface="Corbel" panose="020B0503020204020204" pitchFamily="34" charset="0"/>
                <a:cs typeface="Corbel" panose="020B0503020204020204" pitchFamily="34" charset="0"/>
              </a:rPr>
              <a:t>Some human disorders are caused by dominant alleles</a:t>
            </a:r>
          </a:p>
          <a:p>
            <a:pPr>
              <a:spcAft>
                <a:spcPts val="2400"/>
              </a:spcAft>
            </a:pPr>
            <a:r>
              <a:rPr lang="en-US" altLang="en-US" sz="2200">
                <a:latin typeface="Corbel" panose="020B0503020204020204" pitchFamily="34" charset="0"/>
                <a:cs typeface="Corbel" panose="020B0503020204020204" pitchFamily="34" charset="0"/>
              </a:rPr>
              <a:t>Dominant alleles that cause a lethal disease are rare and arise by mutation</a:t>
            </a:r>
          </a:p>
          <a:p>
            <a:pPr eaLnBrk="1" hangingPunct="1"/>
            <a:r>
              <a:rPr lang="en-US" altLang="en-US" sz="2200">
                <a:latin typeface="Corbel" panose="020B0503020204020204" pitchFamily="34" charset="0"/>
                <a:cs typeface="Corbel" panose="020B0503020204020204" pitchFamily="34" charset="0"/>
              </a:rPr>
              <a:t>Achondroplasia is a form of dwarfism caused by a rare dominant allele</a:t>
            </a:r>
          </a:p>
        </p:txBody>
      </p:sp>
      <p:pic>
        <p:nvPicPr>
          <p:cNvPr id="72708" name="Picture 7">
            <a:extLst>
              <a:ext uri="{FF2B5EF4-FFF2-40B4-BE49-F238E27FC236}">
                <a16:creationId xmlns:a16="http://schemas.microsoft.com/office/drawing/2014/main" id="{ED01F41B-FC9D-F546-9B56-13C369D411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4" r="3" b="3"/>
          <a:stretch/>
        </p:blipFill>
        <p:spPr bwMode="auto">
          <a:xfrm>
            <a:off x="6098892" y="2492376"/>
            <a:ext cx="4802404" cy="356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5879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49B447FE-DDA9-4B30-828A-59FC56912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C3D487F7-9050-4871-B351-34A72ADB29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484" y="-1"/>
            <a:ext cx="6096002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F43C27DD-EF6A-4C48-9669-C2970E71A8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52884" y="609601"/>
            <a:ext cx="6858003" cy="5638801"/>
          </a:xfrm>
          <a:prstGeom prst="rect">
            <a:avLst/>
          </a:prstGeom>
          <a:gradFill>
            <a:gsLst>
              <a:gs pos="0">
                <a:schemeClr val="accent1">
                  <a:alpha val="23000"/>
                </a:schemeClr>
              </a:gs>
              <a:gs pos="7100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0"/>
                </a:srgb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05A1AA86-B7E6-4C02-AA34-F1A25CD4CC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7518" y="2217950"/>
            <a:ext cx="6103518" cy="464004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6" name="Oval 195">
            <a:extLst>
              <a:ext uri="{FF2B5EF4-FFF2-40B4-BE49-F238E27FC236}">
                <a16:creationId xmlns:a16="http://schemas.microsoft.com/office/drawing/2014/main" id="{86C3B9CB-4E48-4726-B7B9-9E02F71B1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137312">
            <a:off x="565239" y="1211422"/>
            <a:ext cx="4640488" cy="4640488"/>
          </a:xfrm>
          <a:prstGeom prst="ellipse">
            <a:avLst/>
          </a:prstGeom>
          <a:gradFill>
            <a:gsLst>
              <a:gs pos="53000">
                <a:schemeClr val="accent1">
                  <a:alpha val="0"/>
                </a:schemeClr>
              </a:gs>
              <a:gs pos="100000">
                <a:schemeClr val="accent1">
                  <a:lumMod val="40000"/>
                  <a:lumOff val="60000"/>
                  <a:alpha val="1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C84384FE-1C88-4CAA-8FB8-2313A3AE7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7519" y="0"/>
            <a:ext cx="6103519" cy="6870700"/>
          </a:xfrm>
          <a:prstGeom prst="rect">
            <a:avLst/>
          </a:prstGeom>
          <a:gradFill>
            <a:gsLst>
              <a:gs pos="24000">
                <a:schemeClr val="accent1">
                  <a:alpha val="0"/>
                </a:schemeClr>
              </a:gs>
              <a:gs pos="100000">
                <a:srgbClr val="000000">
                  <a:alpha val="71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90" name="Rectangle 2">
            <a:extLst>
              <a:ext uri="{FF2B5EF4-FFF2-40B4-BE49-F238E27FC236}">
                <a16:creationId xmlns:a16="http://schemas.microsoft.com/office/drawing/2014/main" id="{8714C8C1-F61C-D24A-8939-D8DFD4605B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9788" y="2654490"/>
            <a:ext cx="4567686" cy="322038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altLang="en-US" sz="4800">
                <a:solidFill>
                  <a:srgbClr val="FFFFFF"/>
                </a:solidFill>
              </a:rPr>
              <a:t>The Law of Segregation</a:t>
            </a:r>
          </a:p>
        </p:txBody>
      </p:sp>
      <p:pic>
        <p:nvPicPr>
          <p:cNvPr id="12291" name="Picture 3">
            <a:extLst>
              <a:ext uri="{FF2B5EF4-FFF2-40B4-BE49-F238E27FC236}">
                <a16:creationId xmlns:a16="http://schemas.microsoft.com/office/drawing/2014/main" id="{9FEDBE86-6455-5042-A6DA-4FD8444CF3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3"/>
          <a:stretch/>
        </p:blipFill>
        <p:spPr bwMode="auto">
          <a:xfrm>
            <a:off x="6553199" y="457200"/>
            <a:ext cx="5181602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145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49B447FE-DDA9-4B30-828A-59FC56912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C3D487F7-9050-4871-B351-34A72ADB29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484" y="-1"/>
            <a:ext cx="6096002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43C27DD-EF6A-4C48-9669-C2970E71A8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52884" y="609601"/>
            <a:ext cx="6858003" cy="5638801"/>
          </a:xfrm>
          <a:prstGeom prst="rect">
            <a:avLst/>
          </a:prstGeom>
          <a:gradFill>
            <a:gsLst>
              <a:gs pos="0">
                <a:schemeClr val="accent1">
                  <a:alpha val="23000"/>
                </a:schemeClr>
              </a:gs>
              <a:gs pos="7100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0"/>
                </a:srgb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05A1AA86-B7E6-4C02-AA34-F1A25CD4CC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7518" y="2217950"/>
            <a:ext cx="6103518" cy="464004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86C3B9CB-4E48-4726-B7B9-9E02F71B1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137312">
            <a:off x="565239" y="1211422"/>
            <a:ext cx="4640488" cy="4640488"/>
          </a:xfrm>
          <a:prstGeom prst="ellipse">
            <a:avLst/>
          </a:prstGeom>
          <a:gradFill>
            <a:gsLst>
              <a:gs pos="53000">
                <a:schemeClr val="accent1">
                  <a:alpha val="0"/>
                </a:schemeClr>
              </a:gs>
              <a:gs pos="100000">
                <a:schemeClr val="accent1">
                  <a:lumMod val="40000"/>
                  <a:lumOff val="60000"/>
                  <a:alpha val="1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C84384FE-1C88-4CAA-8FB8-2313A3AE7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7519" y="0"/>
            <a:ext cx="6103519" cy="6870700"/>
          </a:xfrm>
          <a:prstGeom prst="rect">
            <a:avLst/>
          </a:prstGeom>
          <a:gradFill>
            <a:gsLst>
              <a:gs pos="24000">
                <a:schemeClr val="accent1">
                  <a:alpha val="0"/>
                </a:schemeClr>
              </a:gs>
              <a:gs pos="100000">
                <a:srgbClr val="000000">
                  <a:alpha val="71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339" name="Title 8">
            <a:extLst>
              <a:ext uri="{FF2B5EF4-FFF2-40B4-BE49-F238E27FC236}">
                <a16:creationId xmlns:a16="http://schemas.microsoft.com/office/drawing/2014/main" id="{F362856C-5295-FA48-898D-F694E4C4B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234" y="610534"/>
            <a:ext cx="5533604" cy="139038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altLang="en-US" sz="4800" dirty="0">
                <a:solidFill>
                  <a:srgbClr val="FFFFFF"/>
                </a:solidFill>
              </a:rPr>
              <a:t>Mendel</a:t>
            </a:r>
            <a:r>
              <a:rPr lang="en-US" altLang="ja-JP" sz="4800" dirty="0">
                <a:solidFill>
                  <a:srgbClr val="FFFFFF"/>
                </a:solidFill>
              </a:rPr>
              <a:t>’s F</a:t>
            </a:r>
            <a:r>
              <a:rPr lang="en-US" altLang="ja-JP" sz="4800" baseline="-25000" dirty="0">
                <a:solidFill>
                  <a:srgbClr val="FFFFFF"/>
                </a:solidFill>
              </a:rPr>
              <a:t>2</a:t>
            </a:r>
            <a:r>
              <a:rPr lang="en-US" altLang="ja-JP" sz="4800" dirty="0">
                <a:solidFill>
                  <a:srgbClr val="FFFFFF"/>
                </a:solidFill>
              </a:rPr>
              <a:t> Offspring</a:t>
            </a:r>
            <a:endParaRPr lang="en-US" altLang="en-US" sz="4800" dirty="0">
              <a:solidFill>
                <a:srgbClr val="FFFFFF"/>
              </a:solidFill>
            </a:endParaRPr>
          </a:p>
        </p:txBody>
      </p:sp>
      <p:pic>
        <p:nvPicPr>
          <p:cNvPr id="11" name="Picture 7" descr="14_T01PeaPlantCharacters-U">
            <a:extLst>
              <a:ext uri="{FF2B5EF4-FFF2-40B4-BE49-F238E27FC236}">
                <a16:creationId xmlns:a16="http://schemas.microsoft.com/office/drawing/2014/main" id="{BC0DBEC1-4682-6344-8EA6-0299A1A4C6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3" b="19331"/>
          <a:stretch/>
        </p:blipFill>
        <p:spPr bwMode="auto">
          <a:xfrm>
            <a:off x="6324631" y="108857"/>
            <a:ext cx="5870607" cy="642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Content Placeholder 5">
            <a:extLst>
              <a:ext uri="{FF2B5EF4-FFF2-40B4-BE49-F238E27FC236}">
                <a16:creationId xmlns:a16="http://schemas.microsoft.com/office/drawing/2014/main" id="{9E5D3211-662F-B24F-8E2A-706CF0B5B8D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00343" y="1419065"/>
            <a:ext cx="5045387" cy="38184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2200" dirty="0">
                <a:solidFill>
                  <a:schemeClr val="bg1"/>
                </a:solidFill>
              </a:rPr>
              <a:t>Similar 3:1 ratios of two traits in F2 offspring for six other characters, each represented by two different traits.</a:t>
            </a:r>
          </a:p>
        </p:txBody>
      </p:sp>
    </p:spTree>
    <p:extLst>
      <p:ext uri="{BB962C8B-B14F-4D97-AF65-F5344CB8AC3E}">
        <p14:creationId xmlns:p14="http://schemas.microsoft.com/office/powerpoint/2010/main" val="2861111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31433" y="1314022"/>
            <a:ext cx="5385392" cy="5382754"/>
          </a:xfrm>
        </p:spPr>
        <p:txBody>
          <a:bodyPr>
            <a:normAutofit/>
          </a:bodyPr>
          <a:lstStyle/>
          <a:p>
            <a:r>
              <a:rPr lang="en-US" sz="2800" dirty="0"/>
              <a:t>Variants (differences) in a gene</a:t>
            </a:r>
          </a:p>
          <a:p>
            <a:r>
              <a:rPr lang="en-US" sz="2800" dirty="0"/>
              <a:t>Occurs on a fixed spot on a chromosome</a:t>
            </a:r>
          </a:p>
          <a:p>
            <a:r>
              <a:rPr lang="en-US" sz="2800" dirty="0"/>
              <a:t>In humans an allele might indicate blood type, colorblindness, or many other traits.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931432" y="-120863"/>
            <a:ext cx="9371949" cy="11835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400" b="0" i="0" kern="120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 b="1" dirty="0"/>
              <a:t>Alleles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KeslerScience.com</a:t>
            </a:r>
            <a:endParaRPr lang="de-DE" dirty="0"/>
          </a:p>
        </p:txBody>
      </p:sp>
      <p:pic>
        <p:nvPicPr>
          <p:cNvPr id="3074" name="Picture 2" descr="Image result for alle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616" y="1892980"/>
            <a:ext cx="4844821" cy="1963653"/>
          </a:xfrm>
          <a:prstGeom prst="rect">
            <a:avLst/>
          </a:prstGeom>
          <a:noFill/>
          <a:ln w="158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31310" y="4183570"/>
            <a:ext cx="4296538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  <a:prstDash val="lgDash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entury Gothic" panose="020B0502020202020204" pitchFamily="34" charset="0"/>
              </a:rPr>
              <a:t>What does the allele indicate in this pair of homologous chromosome?</a:t>
            </a:r>
          </a:p>
        </p:txBody>
      </p:sp>
    </p:spTree>
    <p:extLst>
      <p:ext uri="{BB962C8B-B14F-4D97-AF65-F5344CB8AC3E}">
        <p14:creationId xmlns:p14="http://schemas.microsoft.com/office/powerpoint/2010/main" val="105147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2674" y="1315897"/>
            <a:ext cx="5074732" cy="5431412"/>
          </a:xfrm>
        </p:spPr>
        <p:txBody>
          <a:bodyPr>
            <a:normAutofit/>
          </a:bodyPr>
          <a:lstStyle/>
          <a:p>
            <a:r>
              <a:rPr lang="en-US" sz="2800" dirty="0"/>
              <a:t>Describes how likely it is for certain phenotype traits to pass from parent to offspring</a:t>
            </a:r>
          </a:p>
          <a:p>
            <a:r>
              <a:rPr lang="en-US" sz="2800" u="sng" dirty="0"/>
              <a:t>Dominant Alleles</a:t>
            </a:r>
            <a:r>
              <a:rPr lang="en-US" sz="2800" dirty="0"/>
              <a:t> – show their effect with only </a:t>
            </a:r>
            <a:r>
              <a:rPr lang="en-US" sz="2800" u="sng" dirty="0"/>
              <a:t>one</a:t>
            </a:r>
            <a:r>
              <a:rPr lang="en-US" sz="2800" dirty="0"/>
              <a:t> copy of the allele</a:t>
            </a:r>
          </a:p>
          <a:p>
            <a:r>
              <a:rPr lang="en-US" sz="2800" dirty="0"/>
              <a:t> </a:t>
            </a:r>
            <a:r>
              <a:rPr lang="en-US" sz="2800" u="sng" dirty="0"/>
              <a:t>Recessive Alleles</a:t>
            </a:r>
            <a:r>
              <a:rPr lang="en-US" sz="2800" dirty="0"/>
              <a:t> – show their effect with </a:t>
            </a:r>
            <a:r>
              <a:rPr lang="en-US" sz="2800" u="sng" dirty="0"/>
              <a:t>two</a:t>
            </a:r>
            <a:r>
              <a:rPr lang="en-US" sz="2800" dirty="0"/>
              <a:t> copies of the allele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931432" y="-120863"/>
            <a:ext cx="9371949" cy="11835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400" b="0" i="0" kern="120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 b="1" dirty="0"/>
              <a:t>Dominant/Recessive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KeslerScience.com</a:t>
            </a:r>
            <a:endParaRPr lang="de-DE" dirty="0"/>
          </a:p>
        </p:txBody>
      </p:sp>
      <p:pic>
        <p:nvPicPr>
          <p:cNvPr id="7170" name="Picture 2" descr="Image result for brown and blue ey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202" y="2704698"/>
            <a:ext cx="4647598" cy="232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793832" y="1921783"/>
            <a:ext cx="197696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  <a:prstDash val="lgDash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Blue Eyes - Recessive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98544" y="5165081"/>
            <a:ext cx="197696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  <a:prstDash val="lgDash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Brown Eyes - Dominant</a:t>
            </a:r>
          </a:p>
        </p:txBody>
      </p:sp>
    </p:spTree>
    <p:extLst>
      <p:ext uri="{BB962C8B-B14F-4D97-AF65-F5344CB8AC3E}">
        <p14:creationId xmlns:p14="http://schemas.microsoft.com/office/powerpoint/2010/main" val="247925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96E3304A-77F4-6447-B9F5-EDB8DA11A3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 Alternative Versions of Genes </a:t>
            </a:r>
          </a:p>
        </p:txBody>
      </p:sp>
      <p:pic>
        <p:nvPicPr>
          <p:cNvPr id="16387" name="Picture 1">
            <a:extLst>
              <a:ext uri="{FF2B5EF4-FFF2-40B4-BE49-F238E27FC236}">
                <a16:creationId xmlns:a16="http://schemas.microsoft.com/office/drawing/2014/main" id="{EDFE0CC9-C33E-6548-A4D8-7DF04F5D80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7962" y="1675227"/>
            <a:ext cx="8616076" cy="439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5493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5023</Words>
  <Application>Microsoft Macintosh PowerPoint</Application>
  <PresentationFormat>Widescreen</PresentationFormat>
  <Paragraphs>804</Paragraphs>
  <Slides>44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3" baseType="lpstr">
      <vt:lpstr>Arial</vt:lpstr>
      <vt:lpstr>Calibri</vt:lpstr>
      <vt:lpstr>Calibri Light</vt:lpstr>
      <vt:lpstr>Century Gothic</vt:lpstr>
      <vt:lpstr>Corbel</vt:lpstr>
      <vt:lpstr>Gill Sans Nova Cond XBd</vt:lpstr>
      <vt:lpstr>Times</vt:lpstr>
      <vt:lpstr>Times New Roman</vt:lpstr>
      <vt:lpstr>Office Theme</vt:lpstr>
      <vt:lpstr>Mendel and the Gene Idea</vt:lpstr>
      <vt:lpstr>Drawing from the Deck of Genes</vt:lpstr>
      <vt:lpstr>PowerPoint Presentation</vt:lpstr>
      <vt:lpstr>Mendel’s Experimental, Quantitative Approach</vt:lpstr>
      <vt:lpstr>The Law of Segregation</vt:lpstr>
      <vt:lpstr>Mendel’s F2 Offspring</vt:lpstr>
      <vt:lpstr>PowerPoint Presentation</vt:lpstr>
      <vt:lpstr>PowerPoint Presentation</vt:lpstr>
      <vt:lpstr> Alternative Versions of Genes </vt:lpstr>
      <vt:lpstr>PowerPoint Presentation</vt:lpstr>
      <vt:lpstr>PowerPoint Presentation</vt:lpstr>
      <vt:lpstr>PowerPoint Presentation</vt:lpstr>
      <vt:lpstr>Useful Genetic Vocabulary</vt:lpstr>
      <vt:lpstr>PowerPoint Presentation</vt:lpstr>
      <vt:lpstr>PowerPoint Presentation</vt:lpstr>
      <vt:lpstr>PowerPoint Presentation</vt:lpstr>
      <vt:lpstr>Quick Action </vt:lpstr>
      <vt:lpstr>Quick Action</vt:lpstr>
      <vt:lpstr>Quick Action </vt:lpstr>
      <vt:lpstr>Quick Action</vt:lpstr>
      <vt:lpstr>Quick Action – Genetics</vt:lpstr>
      <vt:lpstr>The Law of Independent Assortment</vt:lpstr>
      <vt:lpstr>The Law of Independent Assortment</vt:lpstr>
      <vt:lpstr>PowerPoint Presentation</vt:lpstr>
      <vt:lpstr>The laws of probability govern Mendelian inheritance</vt:lpstr>
      <vt:lpstr>The Multiplication and Addition Rules</vt:lpstr>
      <vt:lpstr>The Multiplication and Addition Rules</vt:lpstr>
      <vt:lpstr>Solving Genetics Problems with the Rules of Probability</vt:lpstr>
      <vt:lpstr>PowerPoint Presentation</vt:lpstr>
      <vt:lpstr>PowerPoint Presentation</vt:lpstr>
      <vt:lpstr>Inheritance patterns are often more complex</vt:lpstr>
      <vt:lpstr>Degrees of Dominance </vt:lpstr>
      <vt:lpstr>PowerPoint Presentation</vt:lpstr>
      <vt:lpstr>PowerPoint Presentation</vt:lpstr>
      <vt:lpstr>PowerPoint Presentation</vt:lpstr>
      <vt:lpstr>Multiple Alleles</vt:lpstr>
      <vt:lpstr>PowerPoint Presentation</vt:lpstr>
      <vt:lpstr>Pleiotropy</vt:lpstr>
      <vt:lpstr>Human Traits follow Mendelian Patterns of Inheritance</vt:lpstr>
      <vt:lpstr>PowerPoint Presentation</vt:lpstr>
      <vt:lpstr>Recessively Inherited Disorders</vt:lpstr>
      <vt:lpstr>PowerPoint Presentation</vt:lpstr>
      <vt:lpstr>Recessive Disorders in Humans  </vt:lpstr>
      <vt:lpstr>Dominantly Inherited Disorders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Mendel and the Gene Idea</dc:title>
  <dc:creator>Hurt, Centdrika</dc:creator>
  <cp:lastModifiedBy>Hurt, Centdrika</cp:lastModifiedBy>
  <cp:revision>4</cp:revision>
  <dcterms:created xsi:type="dcterms:W3CDTF">2020-10-28T14:55:23Z</dcterms:created>
  <dcterms:modified xsi:type="dcterms:W3CDTF">2020-11-04T19:26:40Z</dcterms:modified>
</cp:coreProperties>
</file>