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8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9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654" r:id="rId2"/>
    <p:sldId id="256" r:id="rId3"/>
    <p:sldId id="639" r:id="rId4"/>
    <p:sldId id="510" r:id="rId5"/>
    <p:sldId id="512" r:id="rId6"/>
    <p:sldId id="515" r:id="rId7"/>
    <p:sldId id="641" r:id="rId8"/>
    <p:sldId id="643" r:id="rId9"/>
    <p:sldId id="522" r:id="rId10"/>
    <p:sldId id="527" r:id="rId11"/>
    <p:sldId id="649" r:id="rId12"/>
    <p:sldId id="655" r:id="rId13"/>
    <p:sldId id="657" r:id="rId14"/>
    <p:sldId id="529" r:id="rId15"/>
    <p:sldId id="675" r:id="rId16"/>
    <p:sldId id="658" r:id="rId17"/>
    <p:sldId id="659" r:id="rId18"/>
    <p:sldId id="660" r:id="rId19"/>
    <p:sldId id="661" r:id="rId20"/>
    <p:sldId id="662" r:id="rId21"/>
    <p:sldId id="664" r:id="rId22"/>
    <p:sldId id="666" r:id="rId23"/>
    <p:sldId id="667" r:id="rId24"/>
    <p:sldId id="668" r:id="rId25"/>
    <p:sldId id="669" r:id="rId26"/>
    <p:sldId id="670" r:id="rId27"/>
    <p:sldId id="671" r:id="rId28"/>
    <p:sldId id="672" r:id="rId29"/>
    <p:sldId id="673" r:id="rId30"/>
    <p:sldId id="674" r:id="rId31"/>
  </p:sldIdLst>
  <p:sldSz cx="12192000" cy="6858000"/>
  <p:notesSz cx="7010400" cy="9296400"/>
  <p:custDataLst>
    <p:tags r:id="rId3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615"/>
    <p:restoredTop sz="87500"/>
  </p:normalViewPr>
  <p:slideViewPr>
    <p:cSldViewPr snapToGrid="0" snapToObjects="1">
      <p:cViewPr varScale="1">
        <p:scale>
          <a:sx n="98" d="100"/>
          <a:sy n="98" d="100"/>
        </p:scale>
        <p:origin x="424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svg"/><Relationship Id="rId1" Type="http://schemas.openxmlformats.org/officeDocument/2006/relationships/image" Target="../media/image12.png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svg"/><Relationship Id="rId1" Type="http://schemas.openxmlformats.org/officeDocument/2006/relationships/image" Target="../media/image12.png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bg_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>
        <a:alpha val="0"/>
      </a:schemeClr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3DCF6FF-0C66-46D9-8F22-C3B98D796A19}" type="doc">
      <dgm:prSet loTypeId="urn:microsoft.com/office/officeart/2018/2/layout/IconCircle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329F76F-EDF3-4F45-AE6A-327A9159A1C2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Energy flows into an ecosystem as sunlight and leaves as heat</a:t>
          </a:r>
        </a:p>
      </dgm:t>
    </dgm:pt>
    <dgm:pt modelId="{619839B6-EFA9-4DCA-8178-6A5065634823}" type="parTrans" cxnId="{6AECADC2-12DC-4741-B100-0A589B8B069F}">
      <dgm:prSet/>
      <dgm:spPr/>
      <dgm:t>
        <a:bodyPr/>
        <a:lstStyle/>
        <a:p>
          <a:endParaRPr lang="en-US"/>
        </a:p>
      </dgm:t>
    </dgm:pt>
    <dgm:pt modelId="{2A130AE6-CCC3-436A-BD76-6915C66B5DB9}" type="sibTrans" cxnId="{6AECADC2-12DC-4741-B100-0A589B8B069F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A18EA12C-0ABF-4534-A196-9051479D0A2A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The chemical elements essential to life are recycled</a:t>
          </a:r>
        </a:p>
      </dgm:t>
    </dgm:pt>
    <dgm:pt modelId="{AFB52A46-858C-4E16-A54D-A4096B767476}" type="parTrans" cxnId="{1971A885-B9C7-4AB1-B601-9097F3AFD93D}">
      <dgm:prSet/>
      <dgm:spPr/>
      <dgm:t>
        <a:bodyPr/>
        <a:lstStyle/>
        <a:p>
          <a:endParaRPr lang="en-US"/>
        </a:p>
      </dgm:t>
    </dgm:pt>
    <dgm:pt modelId="{9AC27ADB-4D0A-46A5-B4CA-F1C71A382BF9}" type="sibTrans" cxnId="{1971A885-B9C7-4AB1-B601-9097F3AFD93D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E83E1105-B938-4514-915F-ECB0C6AC0EC5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Photosynthesis generates O</a:t>
          </a:r>
          <a:r>
            <a:rPr lang="en-US" baseline="-25000"/>
            <a:t>2</a:t>
          </a:r>
          <a:r>
            <a:rPr lang="en-US"/>
            <a:t> and organic molecules, which are used in cellular respiration</a:t>
          </a:r>
        </a:p>
      </dgm:t>
    </dgm:pt>
    <dgm:pt modelId="{D4FC0E5B-24A3-40BA-820A-579F534A7573}" type="parTrans" cxnId="{6820E7C3-D99D-40D6-AACB-3D6E1E65120D}">
      <dgm:prSet/>
      <dgm:spPr/>
      <dgm:t>
        <a:bodyPr/>
        <a:lstStyle/>
        <a:p>
          <a:endParaRPr lang="en-US"/>
        </a:p>
      </dgm:t>
    </dgm:pt>
    <dgm:pt modelId="{76CB6804-D621-4844-B0B7-3DCFA29D72FD}" type="sibTrans" cxnId="{6820E7C3-D99D-40D6-AACB-3D6E1E65120D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D6A9221A-A803-4868-BCEB-D56A7681EEEE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Cells use chemical energy stored in organic molecules to generate ATP, which powers work</a:t>
          </a:r>
        </a:p>
      </dgm:t>
    </dgm:pt>
    <dgm:pt modelId="{EA00D24E-DB8A-42A1-98C1-96DA05BB6B18}" type="parTrans" cxnId="{475B496D-0FDE-4D15-9F29-C9889F703CBB}">
      <dgm:prSet/>
      <dgm:spPr/>
      <dgm:t>
        <a:bodyPr/>
        <a:lstStyle/>
        <a:p>
          <a:endParaRPr lang="en-US"/>
        </a:p>
      </dgm:t>
    </dgm:pt>
    <dgm:pt modelId="{083F7222-E737-4D2B-BB0F-6B3B06B2AF8D}" type="sibTrans" cxnId="{475B496D-0FDE-4D15-9F29-C9889F703CBB}">
      <dgm:prSet/>
      <dgm:spPr/>
      <dgm:t>
        <a:bodyPr/>
        <a:lstStyle/>
        <a:p>
          <a:endParaRPr lang="en-US"/>
        </a:p>
      </dgm:t>
    </dgm:pt>
    <dgm:pt modelId="{FFF700B3-F360-424E-97AC-E86B2CD8BAB8}" type="pres">
      <dgm:prSet presAssocID="{03DCF6FF-0C66-46D9-8F22-C3B98D796A19}" presName="root" presStyleCnt="0">
        <dgm:presLayoutVars>
          <dgm:dir/>
          <dgm:resizeHandles val="exact"/>
        </dgm:presLayoutVars>
      </dgm:prSet>
      <dgm:spPr/>
    </dgm:pt>
    <dgm:pt modelId="{7848DBF2-5BD4-4667-B826-79FB780D7CFF}" type="pres">
      <dgm:prSet presAssocID="{03DCF6FF-0C66-46D9-8F22-C3B98D796A19}" presName="container" presStyleCnt="0">
        <dgm:presLayoutVars>
          <dgm:dir/>
          <dgm:resizeHandles val="exact"/>
        </dgm:presLayoutVars>
      </dgm:prSet>
      <dgm:spPr/>
    </dgm:pt>
    <dgm:pt modelId="{A2795C37-9E28-443D-86EF-1B89CB846A9B}" type="pres">
      <dgm:prSet presAssocID="{0329F76F-EDF3-4F45-AE6A-327A9159A1C2}" presName="compNode" presStyleCnt="0"/>
      <dgm:spPr/>
    </dgm:pt>
    <dgm:pt modelId="{59D9886E-76D7-497F-A965-61B60D8FC983}" type="pres">
      <dgm:prSet presAssocID="{0329F76F-EDF3-4F45-AE6A-327A9159A1C2}" presName="iconBgRect" presStyleLbl="bgShp" presStyleIdx="0" presStyleCnt="4"/>
      <dgm:spPr/>
    </dgm:pt>
    <dgm:pt modelId="{A0A0C646-7F3D-4C70-998C-06E20E9008AC}" type="pres">
      <dgm:prSet presAssocID="{0329F76F-EDF3-4F45-AE6A-327A9159A1C2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un"/>
        </a:ext>
      </dgm:extLst>
    </dgm:pt>
    <dgm:pt modelId="{BA2F4101-532B-42E7-AD6A-58BC82B08696}" type="pres">
      <dgm:prSet presAssocID="{0329F76F-EDF3-4F45-AE6A-327A9159A1C2}" presName="spaceRect" presStyleCnt="0"/>
      <dgm:spPr/>
    </dgm:pt>
    <dgm:pt modelId="{B26A0E48-751F-45B4-AA55-062E75E0BCC2}" type="pres">
      <dgm:prSet presAssocID="{0329F76F-EDF3-4F45-AE6A-327A9159A1C2}" presName="textRect" presStyleLbl="revTx" presStyleIdx="0" presStyleCnt="4">
        <dgm:presLayoutVars>
          <dgm:chMax val="1"/>
          <dgm:chPref val="1"/>
        </dgm:presLayoutVars>
      </dgm:prSet>
      <dgm:spPr/>
    </dgm:pt>
    <dgm:pt modelId="{BA132BB0-9CF8-4DD1-B0E6-F2E7AFFB458E}" type="pres">
      <dgm:prSet presAssocID="{2A130AE6-CCC3-436A-BD76-6915C66B5DB9}" presName="sibTrans" presStyleLbl="sibTrans2D1" presStyleIdx="0" presStyleCnt="0"/>
      <dgm:spPr/>
    </dgm:pt>
    <dgm:pt modelId="{6F56CB1E-B8A2-45D2-8669-5DEEB18A1E05}" type="pres">
      <dgm:prSet presAssocID="{A18EA12C-0ABF-4534-A196-9051479D0A2A}" presName="compNode" presStyleCnt="0"/>
      <dgm:spPr/>
    </dgm:pt>
    <dgm:pt modelId="{4D7CD6AA-4E86-4AC6-A9D3-0CB10700AF91}" type="pres">
      <dgm:prSet presAssocID="{A18EA12C-0ABF-4534-A196-9051479D0A2A}" presName="iconBgRect" presStyleLbl="bgShp" presStyleIdx="1" presStyleCnt="4"/>
      <dgm:spPr/>
    </dgm:pt>
    <dgm:pt modelId="{9DEAE69E-21F0-46B7-88A5-F031D66FEE07}" type="pres">
      <dgm:prSet presAssocID="{A18EA12C-0ABF-4534-A196-9051479D0A2A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Flask"/>
        </a:ext>
      </dgm:extLst>
    </dgm:pt>
    <dgm:pt modelId="{36398994-8B3B-472F-B948-7D847C4BC3F6}" type="pres">
      <dgm:prSet presAssocID="{A18EA12C-0ABF-4534-A196-9051479D0A2A}" presName="spaceRect" presStyleCnt="0"/>
      <dgm:spPr/>
    </dgm:pt>
    <dgm:pt modelId="{C2827556-8072-416E-80FE-6D5917A78AFC}" type="pres">
      <dgm:prSet presAssocID="{A18EA12C-0ABF-4534-A196-9051479D0A2A}" presName="textRect" presStyleLbl="revTx" presStyleIdx="1" presStyleCnt="4">
        <dgm:presLayoutVars>
          <dgm:chMax val="1"/>
          <dgm:chPref val="1"/>
        </dgm:presLayoutVars>
      </dgm:prSet>
      <dgm:spPr/>
    </dgm:pt>
    <dgm:pt modelId="{1E4A91E6-FD96-4B36-B82D-74CEFEAC3575}" type="pres">
      <dgm:prSet presAssocID="{9AC27ADB-4D0A-46A5-B4CA-F1C71A382BF9}" presName="sibTrans" presStyleLbl="sibTrans2D1" presStyleIdx="0" presStyleCnt="0"/>
      <dgm:spPr/>
    </dgm:pt>
    <dgm:pt modelId="{68182D5E-5BA1-4082-84FF-3C4F13425CB4}" type="pres">
      <dgm:prSet presAssocID="{E83E1105-B938-4514-915F-ECB0C6AC0EC5}" presName="compNode" presStyleCnt="0"/>
      <dgm:spPr/>
    </dgm:pt>
    <dgm:pt modelId="{87B9EA13-DF5C-4E50-96B8-4269DCDF6608}" type="pres">
      <dgm:prSet presAssocID="{E83E1105-B938-4514-915F-ECB0C6AC0EC5}" presName="iconBgRect" presStyleLbl="bgShp" presStyleIdx="2" presStyleCnt="4"/>
      <dgm:spPr/>
    </dgm:pt>
    <dgm:pt modelId="{BF1FD699-7DC6-4290-BC79-F3AD28B6C78A}" type="pres">
      <dgm:prSet presAssocID="{E83E1105-B938-4514-915F-ECB0C6AC0EC5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ucculent"/>
        </a:ext>
      </dgm:extLst>
    </dgm:pt>
    <dgm:pt modelId="{17B6DF69-D7AB-4E61-82C2-4044E8653A95}" type="pres">
      <dgm:prSet presAssocID="{E83E1105-B938-4514-915F-ECB0C6AC0EC5}" presName="spaceRect" presStyleCnt="0"/>
      <dgm:spPr/>
    </dgm:pt>
    <dgm:pt modelId="{9A053869-A084-4691-868C-CB11E6A15201}" type="pres">
      <dgm:prSet presAssocID="{E83E1105-B938-4514-915F-ECB0C6AC0EC5}" presName="textRect" presStyleLbl="revTx" presStyleIdx="2" presStyleCnt="4">
        <dgm:presLayoutVars>
          <dgm:chMax val="1"/>
          <dgm:chPref val="1"/>
        </dgm:presLayoutVars>
      </dgm:prSet>
      <dgm:spPr/>
    </dgm:pt>
    <dgm:pt modelId="{B69C56AC-779F-4A87-B6F1-5EA79635F08C}" type="pres">
      <dgm:prSet presAssocID="{76CB6804-D621-4844-B0B7-3DCFA29D72FD}" presName="sibTrans" presStyleLbl="sibTrans2D1" presStyleIdx="0" presStyleCnt="0"/>
      <dgm:spPr/>
    </dgm:pt>
    <dgm:pt modelId="{0262B791-90ED-4483-8955-828121D13F09}" type="pres">
      <dgm:prSet presAssocID="{D6A9221A-A803-4868-BCEB-D56A7681EEEE}" presName="compNode" presStyleCnt="0"/>
      <dgm:spPr/>
    </dgm:pt>
    <dgm:pt modelId="{7371C3C6-14BF-435D-8912-8D89E684C5D3}" type="pres">
      <dgm:prSet presAssocID="{D6A9221A-A803-4868-BCEB-D56A7681EEEE}" presName="iconBgRect" presStyleLbl="bgShp" presStyleIdx="3" presStyleCnt="4"/>
      <dgm:spPr/>
    </dgm:pt>
    <dgm:pt modelId="{3AF0E954-8847-4A98-A397-B35865CD0737}" type="pres">
      <dgm:prSet presAssocID="{D6A9221A-A803-4868-BCEB-D56A7681EEEE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Atom"/>
        </a:ext>
      </dgm:extLst>
    </dgm:pt>
    <dgm:pt modelId="{BD1A7659-D7B0-465B-B42B-8E81938C140E}" type="pres">
      <dgm:prSet presAssocID="{D6A9221A-A803-4868-BCEB-D56A7681EEEE}" presName="spaceRect" presStyleCnt="0"/>
      <dgm:spPr/>
    </dgm:pt>
    <dgm:pt modelId="{BB7524E5-A342-4C1C-AC4B-F9784D10CAD2}" type="pres">
      <dgm:prSet presAssocID="{D6A9221A-A803-4868-BCEB-D56A7681EEEE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F2A2893C-285E-4418-97BB-C458BB80B8A9}" type="presOf" srcId="{A18EA12C-0ABF-4534-A196-9051479D0A2A}" destId="{C2827556-8072-416E-80FE-6D5917A78AFC}" srcOrd="0" destOrd="0" presId="urn:microsoft.com/office/officeart/2018/2/layout/IconCircleList"/>
    <dgm:cxn modelId="{475B496D-0FDE-4D15-9F29-C9889F703CBB}" srcId="{03DCF6FF-0C66-46D9-8F22-C3B98D796A19}" destId="{D6A9221A-A803-4868-BCEB-D56A7681EEEE}" srcOrd="3" destOrd="0" parTransId="{EA00D24E-DB8A-42A1-98C1-96DA05BB6B18}" sibTransId="{083F7222-E737-4D2B-BB0F-6B3B06B2AF8D}"/>
    <dgm:cxn modelId="{334D497B-EF12-4B02-AF78-EAB871B384B3}" type="presOf" srcId="{2A130AE6-CCC3-436A-BD76-6915C66B5DB9}" destId="{BA132BB0-9CF8-4DD1-B0E6-F2E7AFFB458E}" srcOrd="0" destOrd="0" presId="urn:microsoft.com/office/officeart/2018/2/layout/IconCircleList"/>
    <dgm:cxn modelId="{8395927F-9B01-44B3-8050-74B370D1E5C1}" type="presOf" srcId="{03DCF6FF-0C66-46D9-8F22-C3B98D796A19}" destId="{FFF700B3-F360-424E-97AC-E86B2CD8BAB8}" srcOrd="0" destOrd="0" presId="urn:microsoft.com/office/officeart/2018/2/layout/IconCircleList"/>
    <dgm:cxn modelId="{1971A885-B9C7-4AB1-B601-9097F3AFD93D}" srcId="{03DCF6FF-0C66-46D9-8F22-C3B98D796A19}" destId="{A18EA12C-0ABF-4534-A196-9051479D0A2A}" srcOrd="1" destOrd="0" parTransId="{AFB52A46-858C-4E16-A54D-A4096B767476}" sibTransId="{9AC27ADB-4D0A-46A5-B4CA-F1C71A382BF9}"/>
    <dgm:cxn modelId="{2FCA1EA1-2898-45A1-828C-AC410B6CCAD7}" type="presOf" srcId="{9AC27ADB-4D0A-46A5-B4CA-F1C71A382BF9}" destId="{1E4A91E6-FD96-4B36-B82D-74CEFEAC3575}" srcOrd="0" destOrd="0" presId="urn:microsoft.com/office/officeart/2018/2/layout/IconCircleList"/>
    <dgm:cxn modelId="{CF6846B3-F09E-4554-AAED-3733C0EB6793}" type="presOf" srcId="{E83E1105-B938-4514-915F-ECB0C6AC0EC5}" destId="{9A053869-A084-4691-868C-CB11E6A15201}" srcOrd="0" destOrd="0" presId="urn:microsoft.com/office/officeart/2018/2/layout/IconCircleList"/>
    <dgm:cxn modelId="{E7D712B4-2CC4-4EBF-A8A6-BED5C02B1C09}" type="presOf" srcId="{76CB6804-D621-4844-B0B7-3DCFA29D72FD}" destId="{B69C56AC-779F-4A87-B6F1-5EA79635F08C}" srcOrd="0" destOrd="0" presId="urn:microsoft.com/office/officeart/2018/2/layout/IconCircleList"/>
    <dgm:cxn modelId="{6AECADC2-12DC-4741-B100-0A589B8B069F}" srcId="{03DCF6FF-0C66-46D9-8F22-C3B98D796A19}" destId="{0329F76F-EDF3-4F45-AE6A-327A9159A1C2}" srcOrd="0" destOrd="0" parTransId="{619839B6-EFA9-4DCA-8178-6A5065634823}" sibTransId="{2A130AE6-CCC3-436A-BD76-6915C66B5DB9}"/>
    <dgm:cxn modelId="{6820E7C3-D99D-40D6-AACB-3D6E1E65120D}" srcId="{03DCF6FF-0C66-46D9-8F22-C3B98D796A19}" destId="{E83E1105-B938-4514-915F-ECB0C6AC0EC5}" srcOrd="2" destOrd="0" parTransId="{D4FC0E5B-24A3-40BA-820A-579F534A7573}" sibTransId="{76CB6804-D621-4844-B0B7-3DCFA29D72FD}"/>
    <dgm:cxn modelId="{E16612F0-E2B7-491D-897E-56A26CDE1032}" type="presOf" srcId="{D6A9221A-A803-4868-BCEB-D56A7681EEEE}" destId="{BB7524E5-A342-4C1C-AC4B-F9784D10CAD2}" srcOrd="0" destOrd="0" presId="urn:microsoft.com/office/officeart/2018/2/layout/IconCircleList"/>
    <dgm:cxn modelId="{7535DCFD-99E9-4E79-BC08-2629ED21D407}" type="presOf" srcId="{0329F76F-EDF3-4F45-AE6A-327A9159A1C2}" destId="{B26A0E48-751F-45B4-AA55-062E75E0BCC2}" srcOrd="0" destOrd="0" presId="urn:microsoft.com/office/officeart/2018/2/layout/IconCircleList"/>
    <dgm:cxn modelId="{9FAF0FA8-8739-48A8-A72C-B693A33F2CDF}" type="presParOf" srcId="{FFF700B3-F360-424E-97AC-E86B2CD8BAB8}" destId="{7848DBF2-5BD4-4667-B826-79FB780D7CFF}" srcOrd="0" destOrd="0" presId="urn:microsoft.com/office/officeart/2018/2/layout/IconCircleList"/>
    <dgm:cxn modelId="{EBE98044-50AD-4A7D-B3B1-1CA9665F4D99}" type="presParOf" srcId="{7848DBF2-5BD4-4667-B826-79FB780D7CFF}" destId="{A2795C37-9E28-443D-86EF-1B89CB846A9B}" srcOrd="0" destOrd="0" presId="urn:microsoft.com/office/officeart/2018/2/layout/IconCircleList"/>
    <dgm:cxn modelId="{2D2EEECF-5449-481A-81A6-A875A0E237EF}" type="presParOf" srcId="{A2795C37-9E28-443D-86EF-1B89CB846A9B}" destId="{59D9886E-76D7-497F-A965-61B60D8FC983}" srcOrd="0" destOrd="0" presId="urn:microsoft.com/office/officeart/2018/2/layout/IconCircleList"/>
    <dgm:cxn modelId="{D2B01153-6207-4AFE-822E-ED63F46871EE}" type="presParOf" srcId="{A2795C37-9E28-443D-86EF-1B89CB846A9B}" destId="{A0A0C646-7F3D-4C70-998C-06E20E9008AC}" srcOrd="1" destOrd="0" presId="urn:microsoft.com/office/officeart/2018/2/layout/IconCircleList"/>
    <dgm:cxn modelId="{8027D292-2BB4-44BF-A297-344339FA7626}" type="presParOf" srcId="{A2795C37-9E28-443D-86EF-1B89CB846A9B}" destId="{BA2F4101-532B-42E7-AD6A-58BC82B08696}" srcOrd="2" destOrd="0" presId="urn:microsoft.com/office/officeart/2018/2/layout/IconCircleList"/>
    <dgm:cxn modelId="{0BE1BBC6-9E7C-4BA6-BEDA-39D66E4F024C}" type="presParOf" srcId="{A2795C37-9E28-443D-86EF-1B89CB846A9B}" destId="{B26A0E48-751F-45B4-AA55-062E75E0BCC2}" srcOrd="3" destOrd="0" presId="urn:microsoft.com/office/officeart/2018/2/layout/IconCircleList"/>
    <dgm:cxn modelId="{B1816E36-7155-4360-8670-74367662B673}" type="presParOf" srcId="{7848DBF2-5BD4-4667-B826-79FB780D7CFF}" destId="{BA132BB0-9CF8-4DD1-B0E6-F2E7AFFB458E}" srcOrd="1" destOrd="0" presId="urn:microsoft.com/office/officeart/2018/2/layout/IconCircleList"/>
    <dgm:cxn modelId="{E0F0CF9F-D336-4A72-991C-33BABF839D43}" type="presParOf" srcId="{7848DBF2-5BD4-4667-B826-79FB780D7CFF}" destId="{6F56CB1E-B8A2-45D2-8669-5DEEB18A1E05}" srcOrd="2" destOrd="0" presId="urn:microsoft.com/office/officeart/2018/2/layout/IconCircleList"/>
    <dgm:cxn modelId="{F7BFA06E-0E4B-4512-B692-BEAC31BB1930}" type="presParOf" srcId="{6F56CB1E-B8A2-45D2-8669-5DEEB18A1E05}" destId="{4D7CD6AA-4E86-4AC6-A9D3-0CB10700AF91}" srcOrd="0" destOrd="0" presId="urn:microsoft.com/office/officeart/2018/2/layout/IconCircleList"/>
    <dgm:cxn modelId="{70C55514-B098-4957-92C9-7E3CB71FB8F6}" type="presParOf" srcId="{6F56CB1E-B8A2-45D2-8669-5DEEB18A1E05}" destId="{9DEAE69E-21F0-46B7-88A5-F031D66FEE07}" srcOrd="1" destOrd="0" presId="urn:microsoft.com/office/officeart/2018/2/layout/IconCircleList"/>
    <dgm:cxn modelId="{BB65E5E6-CBAA-48E4-8AB7-E4D24074BBF7}" type="presParOf" srcId="{6F56CB1E-B8A2-45D2-8669-5DEEB18A1E05}" destId="{36398994-8B3B-472F-B948-7D847C4BC3F6}" srcOrd="2" destOrd="0" presId="urn:microsoft.com/office/officeart/2018/2/layout/IconCircleList"/>
    <dgm:cxn modelId="{895C2848-748C-4688-B895-2183BDB1FB93}" type="presParOf" srcId="{6F56CB1E-B8A2-45D2-8669-5DEEB18A1E05}" destId="{C2827556-8072-416E-80FE-6D5917A78AFC}" srcOrd="3" destOrd="0" presId="urn:microsoft.com/office/officeart/2018/2/layout/IconCircleList"/>
    <dgm:cxn modelId="{9FC75980-5D96-43C2-8C51-9547905EE96C}" type="presParOf" srcId="{7848DBF2-5BD4-4667-B826-79FB780D7CFF}" destId="{1E4A91E6-FD96-4B36-B82D-74CEFEAC3575}" srcOrd="3" destOrd="0" presId="urn:microsoft.com/office/officeart/2018/2/layout/IconCircleList"/>
    <dgm:cxn modelId="{6AEDE869-CBF1-492E-975C-BDD93BFAA453}" type="presParOf" srcId="{7848DBF2-5BD4-4667-B826-79FB780D7CFF}" destId="{68182D5E-5BA1-4082-84FF-3C4F13425CB4}" srcOrd="4" destOrd="0" presId="urn:microsoft.com/office/officeart/2018/2/layout/IconCircleList"/>
    <dgm:cxn modelId="{89EFEB5F-9FF8-4B8C-836B-82B7D6293EFA}" type="presParOf" srcId="{68182D5E-5BA1-4082-84FF-3C4F13425CB4}" destId="{87B9EA13-DF5C-4E50-96B8-4269DCDF6608}" srcOrd="0" destOrd="0" presId="urn:microsoft.com/office/officeart/2018/2/layout/IconCircleList"/>
    <dgm:cxn modelId="{D1854BB7-4F20-42EF-AF80-F3F2B909790E}" type="presParOf" srcId="{68182D5E-5BA1-4082-84FF-3C4F13425CB4}" destId="{BF1FD699-7DC6-4290-BC79-F3AD28B6C78A}" srcOrd="1" destOrd="0" presId="urn:microsoft.com/office/officeart/2018/2/layout/IconCircleList"/>
    <dgm:cxn modelId="{35F2268F-C9C2-432F-A105-438B0281FEE3}" type="presParOf" srcId="{68182D5E-5BA1-4082-84FF-3C4F13425CB4}" destId="{17B6DF69-D7AB-4E61-82C2-4044E8653A95}" srcOrd="2" destOrd="0" presId="urn:microsoft.com/office/officeart/2018/2/layout/IconCircleList"/>
    <dgm:cxn modelId="{A7D3E789-81F1-4CAA-9E40-7C71C1A6D42C}" type="presParOf" srcId="{68182D5E-5BA1-4082-84FF-3C4F13425CB4}" destId="{9A053869-A084-4691-868C-CB11E6A15201}" srcOrd="3" destOrd="0" presId="urn:microsoft.com/office/officeart/2018/2/layout/IconCircleList"/>
    <dgm:cxn modelId="{8935BD13-48AF-4C39-BC32-C8128BAD5780}" type="presParOf" srcId="{7848DBF2-5BD4-4667-B826-79FB780D7CFF}" destId="{B69C56AC-779F-4A87-B6F1-5EA79635F08C}" srcOrd="5" destOrd="0" presId="urn:microsoft.com/office/officeart/2018/2/layout/IconCircleList"/>
    <dgm:cxn modelId="{A8B0690C-9D38-44B8-88EB-67E92B6BF828}" type="presParOf" srcId="{7848DBF2-5BD4-4667-B826-79FB780D7CFF}" destId="{0262B791-90ED-4483-8955-828121D13F09}" srcOrd="6" destOrd="0" presId="urn:microsoft.com/office/officeart/2018/2/layout/IconCircleList"/>
    <dgm:cxn modelId="{47D2E481-CA37-448D-AEFC-44CBFA5E6C67}" type="presParOf" srcId="{0262B791-90ED-4483-8955-828121D13F09}" destId="{7371C3C6-14BF-435D-8912-8D89E684C5D3}" srcOrd="0" destOrd="0" presId="urn:microsoft.com/office/officeart/2018/2/layout/IconCircleList"/>
    <dgm:cxn modelId="{81919545-239A-4DE9-B155-577A6F7DE908}" type="presParOf" srcId="{0262B791-90ED-4483-8955-828121D13F09}" destId="{3AF0E954-8847-4A98-A397-B35865CD0737}" srcOrd="1" destOrd="0" presId="urn:microsoft.com/office/officeart/2018/2/layout/IconCircleList"/>
    <dgm:cxn modelId="{C6C5F856-153C-464F-936C-9321C18FB49F}" type="presParOf" srcId="{0262B791-90ED-4483-8955-828121D13F09}" destId="{BD1A7659-D7B0-465B-B42B-8E81938C140E}" srcOrd="2" destOrd="0" presId="urn:microsoft.com/office/officeart/2018/2/layout/IconCircleList"/>
    <dgm:cxn modelId="{C5D81AA5-3BA4-4834-89A9-3F96BE1365C3}" type="presParOf" srcId="{0262B791-90ED-4483-8955-828121D13F09}" destId="{BB7524E5-A342-4C1C-AC4B-F9784D10CAD2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B23C1C9-1959-467D-9542-29180A10C4D2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accent0_3" csCatId="mainScheme" phldr="1"/>
      <dgm:spPr/>
      <dgm:t>
        <a:bodyPr/>
        <a:lstStyle/>
        <a:p>
          <a:endParaRPr lang="en-US"/>
        </a:p>
      </dgm:t>
    </dgm:pt>
    <dgm:pt modelId="{0534B4F6-7CA9-4EAC-846A-4D4E788F1901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The breakdown of organic molecules is exergonic</a:t>
          </a:r>
        </a:p>
      </dgm:t>
    </dgm:pt>
    <dgm:pt modelId="{A8F2920D-FD34-4666-9FC8-7E71D3501D84}" type="parTrans" cxnId="{CACC599C-C419-45E9-AD2F-60AAC06A3E45}">
      <dgm:prSet/>
      <dgm:spPr/>
      <dgm:t>
        <a:bodyPr/>
        <a:lstStyle/>
        <a:p>
          <a:endParaRPr lang="en-US" sz="2000"/>
        </a:p>
      </dgm:t>
    </dgm:pt>
    <dgm:pt modelId="{341A1551-9440-406C-8F9C-C85302B01FB6}" type="sibTrans" cxnId="{CACC599C-C419-45E9-AD2F-60AAC06A3E45}">
      <dgm:prSet/>
      <dgm:spPr/>
      <dgm:t>
        <a:bodyPr/>
        <a:lstStyle/>
        <a:p>
          <a:endParaRPr lang="en-US"/>
        </a:p>
      </dgm:t>
    </dgm:pt>
    <dgm:pt modelId="{F6B17A1B-37A4-4158-B251-8C8E14AF9291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1"/>
            <a:t>Fermentation </a:t>
          </a:r>
          <a:r>
            <a:rPr lang="en-US"/>
            <a:t>is a partial degradation of sugars that occurs without O</a:t>
          </a:r>
          <a:r>
            <a:rPr lang="en-US" baseline="-25000"/>
            <a:t>2</a:t>
          </a:r>
          <a:endParaRPr lang="en-US"/>
        </a:p>
      </dgm:t>
    </dgm:pt>
    <dgm:pt modelId="{56511088-85D7-4AE0-B0E2-BD6464BBD72C}" type="parTrans" cxnId="{19E20A9A-5908-4852-B708-B47598FCFC06}">
      <dgm:prSet/>
      <dgm:spPr/>
      <dgm:t>
        <a:bodyPr/>
        <a:lstStyle/>
        <a:p>
          <a:endParaRPr lang="en-US" sz="2000"/>
        </a:p>
      </dgm:t>
    </dgm:pt>
    <dgm:pt modelId="{77C08AE3-B0E0-42EE-96C1-26B53A45350B}" type="sibTrans" cxnId="{19E20A9A-5908-4852-B708-B47598FCFC06}">
      <dgm:prSet/>
      <dgm:spPr/>
      <dgm:t>
        <a:bodyPr/>
        <a:lstStyle/>
        <a:p>
          <a:endParaRPr lang="en-US"/>
        </a:p>
      </dgm:t>
    </dgm:pt>
    <dgm:pt modelId="{3618E139-9D8D-42FB-9FFD-553130BE9E69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1"/>
            <a:t>Aerobic respiration </a:t>
          </a:r>
          <a:r>
            <a:rPr lang="en-US"/>
            <a:t>consumes organic molecules and O</a:t>
          </a:r>
          <a:r>
            <a:rPr lang="en-US" baseline="-25000"/>
            <a:t>2</a:t>
          </a:r>
          <a:r>
            <a:rPr lang="en-US"/>
            <a:t> and yields ATP</a:t>
          </a:r>
        </a:p>
      </dgm:t>
    </dgm:pt>
    <dgm:pt modelId="{6E02879A-FE90-41A7-908C-8942651DDD21}" type="parTrans" cxnId="{75AEE33F-4C94-49CF-89EF-449212C56774}">
      <dgm:prSet/>
      <dgm:spPr/>
      <dgm:t>
        <a:bodyPr/>
        <a:lstStyle/>
        <a:p>
          <a:endParaRPr lang="en-US" sz="2000"/>
        </a:p>
      </dgm:t>
    </dgm:pt>
    <dgm:pt modelId="{16CD8B30-F668-42B2-82FD-6072143D9D64}" type="sibTrans" cxnId="{75AEE33F-4C94-49CF-89EF-449212C56774}">
      <dgm:prSet/>
      <dgm:spPr/>
      <dgm:t>
        <a:bodyPr/>
        <a:lstStyle/>
        <a:p>
          <a:endParaRPr lang="en-US"/>
        </a:p>
      </dgm:t>
    </dgm:pt>
    <dgm:pt modelId="{CE03262C-623B-4CC6-B8EC-7248EA898B85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Anaerobic respiration is similar to aerobic respiration but consumes compounds other than O</a:t>
          </a:r>
          <a:r>
            <a:rPr lang="en-US" baseline="-25000"/>
            <a:t>2</a:t>
          </a:r>
          <a:endParaRPr lang="en-US"/>
        </a:p>
      </dgm:t>
    </dgm:pt>
    <dgm:pt modelId="{79BCA8EC-4984-403C-A467-CE7551550F6A}" type="parTrans" cxnId="{9CFD6FEC-2D38-4E5A-81BC-7107A49FA3F6}">
      <dgm:prSet/>
      <dgm:spPr/>
      <dgm:t>
        <a:bodyPr/>
        <a:lstStyle/>
        <a:p>
          <a:endParaRPr lang="en-US" sz="2000"/>
        </a:p>
      </dgm:t>
    </dgm:pt>
    <dgm:pt modelId="{DF820D66-9FD4-4FC7-820A-5D1721817523}" type="sibTrans" cxnId="{9CFD6FEC-2D38-4E5A-81BC-7107A49FA3F6}">
      <dgm:prSet/>
      <dgm:spPr/>
      <dgm:t>
        <a:bodyPr/>
        <a:lstStyle/>
        <a:p>
          <a:endParaRPr lang="en-US"/>
        </a:p>
      </dgm:t>
    </dgm:pt>
    <dgm:pt modelId="{D1136A2C-7D7E-4600-9ECD-00C4B35066F5}" type="pres">
      <dgm:prSet presAssocID="{BB23C1C9-1959-467D-9542-29180A10C4D2}" presName="root" presStyleCnt="0">
        <dgm:presLayoutVars>
          <dgm:dir/>
          <dgm:resizeHandles val="exact"/>
        </dgm:presLayoutVars>
      </dgm:prSet>
      <dgm:spPr/>
    </dgm:pt>
    <dgm:pt modelId="{AF169D81-CE20-4BC4-92E6-12C9A8ECE251}" type="pres">
      <dgm:prSet presAssocID="{0534B4F6-7CA9-4EAC-846A-4D4E788F1901}" presName="compNode" presStyleCnt="0"/>
      <dgm:spPr/>
    </dgm:pt>
    <dgm:pt modelId="{359AAF27-5138-495E-9D86-867FB3D2524A}" type="pres">
      <dgm:prSet presAssocID="{0534B4F6-7CA9-4EAC-846A-4D4E788F1901}" presName="bgRect" presStyleLbl="bgShp" presStyleIdx="0" presStyleCnt="4"/>
      <dgm:spPr/>
    </dgm:pt>
    <dgm:pt modelId="{321C0B43-FFFE-4F33-AE5A-B96D575BA6CD}" type="pres">
      <dgm:prSet presAssocID="{0534B4F6-7CA9-4EAC-846A-4D4E788F1901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cientist"/>
        </a:ext>
      </dgm:extLst>
    </dgm:pt>
    <dgm:pt modelId="{CC51DAB1-3B13-4406-B456-601E84A7F887}" type="pres">
      <dgm:prSet presAssocID="{0534B4F6-7CA9-4EAC-846A-4D4E788F1901}" presName="spaceRect" presStyleCnt="0"/>
      <dgm:spPr/>
    </dgm:pt>
    <dgm:pt modelId="{97CF7B20-48FB-41D1-B23D-E9810D4169E8}" type="pres">
      <dgm:prSet presAssocID="{0534B4F6-7CA9-4EAC-846A-4D4E788F1901}" presName="parTx" presStyleLbl="revTx" presStyleIdx="0" presStyleCnt="4">
        <dgm:presLayoutVars>
          <dgm:chMax val="0"/>
          <dgm:chPref val="0"/>
        </dgm:presLayoutVars>
      </dgm:prSet>
      <dgm:spPr/>
    </dgm:pt>
    <dgm:pt modelId="{BDDE77E8-8EB7-422B-A025-F32E3A6F9533}" type="pres">
      <dgm:prSet presAssocID="{341A1551-9440-406C-8F9C-C85302B01FB6}" presName="sibTrans" presStyleCnt="0"/>
      <dgm:spPr/>
    </dgm:pt>
    <dgm:pt modelId="{779F38BC-344E-4C93-970C-02227CBAF723}" type="pres">
      <dgm:prSet presAssocID="{F6B17A1B-37A4-4158-B251-8C8E14AF9291}" presName="compNode" presStyleCnt="0"/>
      <dgm:spPr/>
    </dgm:pt>
    <dgm:pt modelId="{FE559C85-68DE-4F81-9379-100B8304330C}" type="pres">
      <dgm:prSet presAssocID="{F6B17A1B-37A4-4158-B251-8C8E14AF9291}" presName="bgRect" presStyleLbl="bgShp" presStyleIdx="1" presStyleCnt="4"/>
      <dgm:spPr/>
    </dgm:pt>
    <dgm:pt modelId="{D36B1246-9C66-4986-AF5C-0BABFEA8F7E4}" type="pres">
      <dgm:prSet presAssocID="{F6B17A1B-37A4-4158-B251-8C8E14AF9291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lask"/>
        </a:ext>
      </dgm:extLst>
    </dgm:pt>
    <dgm:pt modelId="{3A18E97B-CDCB-4DEE-9ED2-83467C299CC8}" type="pres">
      <dgm:prSet presAssocID="{F6B17A1B-37A4-4158-B251-8C8E14AF9291}" presName="spaceRect" presStyleCnt="0"/>
      <dgm:spPr/>
    </dgm:pt>
    <dgm:pt modelId="{FA400D64-C60B-4541-BFB6-DD8CB714DCB5}" type="pres">
      <dgm:prSet presAssocID="{F6B17A1B-37A4-4158-B251-8C8E14AF9291}" presName="parTx" presStyleLbl="revTx" presStyleIdx="1" presStyleCnt="4">
        <dgm:presLayoutVars>
          <dgm:chMax val="0"/>
          <dgm:chPref val="0"/>
        </dgm:presLayoutVars>
      </dgm:prSet>
      <dgm:spPr/>
    </dgm:pt>
    <dgm:pt modelId="{E643F8DB-1458-4AAC-9B8C-55C10EBD39FC}" type="pres">
      <dgm:prSet presAssocID="{77C08AE3-B0E0-42EE-96C1-26B53A45350B}" presName="sibTrans" presStyleCnt="0"/>
      <dgm:spPr/>
    </dgm:pt>
    <dgm:pt modelId="{5B058652-D49A-448E-B07E-65240D85AE9D}" type="pres">
      <dgm:prSet presAssocID="{3618E139-9D8D-42FB-9FFD-553130BE9E69}" presName="compNode" presStyleCnt="0"/>
      <dgm:spPr/>
    </dgm:pt>
    <dgm:pt modelId="{063D2282-2AF3-4C62-BE72-24E2FF6EEC21}" type="pres">
      <dgm:prSet presAssocID="{3618E139-9D8D-42FB-9FFD-553130BE9E69}" presName="bgRect" presStyleLbl="bgShp" presStyleIdx="2" presStyleCnt="4"/>
      <dgm:spPr/>
    </dgm:pt>
    <dgm:pt modelId="{2CEEE647-9C04-4668-8867-515C6E661FAE}" type="pres">
      <dgm:prSet presAssocID="{3618E139-9D8D-42FB-9FFD-553130BE9E69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umpkin"/>
        </a:ext>
      </dgm:extLst>
    </dgm:pt>
    <dgm:pt modelId="{2651BBC9-8E63-4743-B042-7B9B168D2FD4}" type="pres">
      <dgm:prSet presAssocID="{3618E139-9D8D-42FB-9FFD-553130BE9E69}" presName="spaceRect" presStyleCnt="0"/>
      <dgm:spPr/>
    </dgm:pt>
    <dgm:pt modelId="{EF7E0CE7-F38F-42A6-AB40-5D10EEDB0DAE}" type="pres">
      <dgm:prSet presAssocID="{3618E139-9D8D-42FB-9FFD-553130BE9E69}" presName="parTx" presStyleLbl="revTx" presStyleIdx="2" presStyleCnt="4">
        <dgm:presLayoutVars>
          <dgm:chMax val="0"/>
          <dgm:chPref val="0"/>
        </dgm:presLayoutVars>
      </dgm:prSet>
      <dgm:spPr/>
    </dgm:pt>
    <dgm:pt modelId="{474F0D7D-9B40-404B-846F-697435D31C10}" type="pres">
      <dgm:prSet presAssocID="{16CD8B30-F668-42B2-82FD-6072143D9D64}" presName="sibTrans" presStyleCnt="0"/>
      <dgm:spPr/>
    </dgm:pt>
    <dgm:pt modelId="{9DC9291F-4FF2-4067-9A3B-0DA528E443EB}" type="pres">
      <dgm:prSet presAssocID="{CE03262C-623B-4CC6-B8EC-7248EA898B85}" presName="compNode" presStyleCnt="0"/>
      <dgm:spPr/>
    </dgm:pt>
    <dgm:pt modelId="{2A47407B-BA15-4F52-81D7-73D5FB7CCEBE}" type="pres">
      <dgm:prSet presAssocID="{CE03262C-623B-4CC6-B8EC-7248EA898B85}" presName="bgRect" presStyleLbl="bgShp" presStyleIdx="3" presStyleCnt="4"/>
      <dgm:spPr/>
    </dgm:pt>
    <dgm:pt modelId="{B6E334F0-C69D-40E5-AC9B-01BD6D46FD87}" type="pres">
      <dgm:prSet presAssocID="{CE03262C-623B-4CC6-B8EC-7248EA898B85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ungs"/>
        </a:ext>
      </dgm:extLst>
    </dgm:pt>
    <dgm:pt modelId="{CDB9E0E0-667E-4AE1-89F5-3AE2559E436A}" type="pres">
      <dgm:prSet presAssocID="{CE03262C-623B-4CC6-B8EC-7248EA898B85}" presName="spaceRect" presStyleCnt="0"/>
      <dgm:spPr/>
    </dgm:pt>
    <dgm:pt modelId="{07492EDD-B94E-48BF-B89E-03F8CE6C7D7F}" type="pres">
      <dgm:prSet presAssocID="{CE03262C-623B-4CC6-B8EC-7248EA898B85}" presName="parTx" presStyleLbl="revTx" presStyleIdx="3" presStyleCnt="4">
        <dgm:presLayoutVars>
          <dgm:chMax val="0"/>
          <dgm:chPref val="0"/>
        </dgm:presLayoutVars>
      </dgm:prSet>
      <dgm:spPr/>
    </dgm:pt>
  </dgm:ptLst>
  <dgm:cxnLst>
    <dgm:cxn modelId="{75AEE33F-4C94-49CF-89EF-449212C56774}" srcId="{BB23C1C9-1959-467D-9542-29180A10C4D2}" destId="{3618E139-9D8D-42FB-9FFD-553130BE9E69}" srcOrd="2" destOrd="0" parTransId="{6E02879A-FE90-41A7-908C-8942651DDD21}" sibTransId="{16CD8B30-F668-42B2-82FD-6072143D9D64}"/>
    <dgm:cxn modelId="{E3395E63-AAEE-479B-B8BB-297DD970905A}" type="presOf" srcId="{BB23C1C9-1959-467D-9542-29180A10C4D2}" destId="{D1136A2C-7D7E-4600-9ECD-00C4B35066F5}" srcOrd="0" destOrd="0" presId="urn:microsoft.com/office/officeart/2018/2/layout/IconVerticalSolidList"/>
    <dgm:cxn modelId="{07BBAC83-EB4E-442E-AED4-BB403EB40958}" type="presOf" srcId="{F6B17A1B-37A4-4158-B251-8C8E14AF9291}" destId="{FA400D64-C60B-4541-BFB6-DD8CB714DCB5}" srcOrd="0" destOrd="0" presId="urn:microsoft.com/office/officeart/2018/2/layout/IconVerticalSolidList"/>
    <dgm:cxn modelId="{4BAA8090-4364-4D23-A4C6-C4EA167B1DAE}" type="presOf" srcId="{CE03262C-623B-4CC6-B8EC-7248EA898B85}" destId="{07492EDD-B94E-48BF-B89E-03F8CE6C7D7F}" srcOrd="0" destOrd="0" presId="urn:microsoft.com/office/officeart/2018/2/layout/IconVerticalSolidList"/>
    <dgm:cxn modelId="{19E20A9A-5908-4852-B708-B47598FCFC06}" srcId="{BB23C1C9-1959-467D-9542-29180A10C4D2}" destId="{F6B17A1B-37A4-4158-B251-8C8E14AF9291}" srcOrd="1" destOrd="0" parTransId="{56511088-85D7-4AE0-B0E2-BD6464BBD72C}" sibTransId="{77C08AE3-B0E0-42EE-96C1-26B53A45350B}"/>
    <dgm:cxn modelId="{CACC599C-C419-45E9-AD2F-60AAC06A3E45}" srcId="{BB23C1C9-1959-467D-9542-29180A10C4D2}" destId="{0534B4F6-7CA9-4EAC-846A-4D4E788F1901}" srcOrd="0" destOrd="0" parTransId="{A8F2920D-FD34-4666-9FC8-7E71D3501D84}" sibTransId="{341A1551-9440-406C-8F9C-C85302B01FB6}"/>
    <dgm:cxn modelId="{F9ADABB2-26C6-42EF-BF6C-2DBB3D9DB503}" type="presOf" srcId="{3618E139-9D8D-42FB-9FFD-553130BE9E69}" destId="{EF7E0CE7-F38F-42A6-AB40-5D10EEDB0DAE}" srcOrd="0" destOrd="0" presId="urn:microsoft.com/office/officeart/2018/2/layout/IconVerticalSolidList"/>
    <dgm:cxn modelId="{247EF1D4-57DF-42FD-9CEF-E5FD25B70B89}" type="presOf" srcId="{0534B4F6-7CA9-4EAC-846A-4D4E788F1901}" destId="{97CF7B20-48FB-41D1-B23D-E9810D4169E8}" srcOrd="0" destOrd="0" presId="urn:microsoft.com/office/officeart/2018/2/layout/IconVerticalSolidList"/>
    <dgm:cxn modelId="{9CFD6FEC-2D38-4E5A-81BC-7107A49FA3F6}" srcId="{BB23C1C9-1959-467D-9542-29180A10C4D2}" destId="{CE03262C-623B-4CC6-B8EC-7248EA898B85}" srcOrd="3" destOrd="0" parTransId="{79BCA8EC-4984-403C-A467-CE7551550F6A}" sibTransId="{DF820D66-9FD4-4FC7-820A-5D1721817523}"/>
    <dgm:cxn modelId="{B41F1495-6712-4440-83DE-F2CE815AB5B9}" type="presParOf" srcId="{D1136A2C-7D7E-4600-9ECD-00C4B35066F5}" destId="{AF169D81-CE20-4BC4-92E6-12C9A8ECE251}" srcOrd="0" destOrd="0" presId="urn:microsoft.com/office/officeart/2018/2/layout/IconVerticalSolidList"/>
    <dgm:cxn modelId="{DA9DF7F4-1C2D-42A3-84BF-11789D6FD90A}" type="presParOf" srcId="{AF169D81-CE20-4BC4-92E6-12C9A8ECE251}" destId="{359AAF27-5138-495E-9D86-867FB3D2524A}" srcOrd="0" destOrd="0" presId="urn:microsoft.com/office/officeart/2018/2/layout/IconVerticalSolidList"/>
    <dgm:cxn modelId="{323B87F0-3C9E-4236-BC95-8DB8D769ABB6}" type="presParOf" srcId="{AF169D81-CE20-4BC4-92E6-12C9A8ECE251}" destId="{321C0B43-FFFE-4F33-AE5A-B96D575BA6CD}" srcOrd="1" destOrd="0" presId="urn:microsoft.com/office/officeart/2018/2/layout/IconVerticalSolidList"/>
    <dgm:cxn modelId="{BB6A62AD-5F10-489B-A23E-4A736DE5AAFC}" type="presParOf" srcId="{AF169D81-CE20-4BC4-92E6-12C9A8ECE251}" destId="{CC51DAB1-3B13-4406-B456-601E84A7F887}" srcOrd="2" destOrd="0" presId="urn:microsoft.com/office/officeart/2018/2/layout/IconVerticalSolidList"/>
    <dgm:cxn modelId="{365C1B7B-575B-41E5-A9BA-64A5391B008F}" type="presParOf" srcId="{AF169D81-CE20-4BC4-92E6-12C9A8ECE251}" destId="{97CF7B20-48FB-41D1-B23D-E9810D4169E8}" srcOrd="3" destOrd="0" presId="urn:microsoft.com/office/officeart/2018/2/layout/IconVerticalSolidList"/>
    <dgm:cxn modelId="{EB6D452C-2B05-4BBF-8132-54AD8CF3D6A4}" type="presParOf" srcId="{D1136A2C-7D7E-4600-9ECD-00C4B35066F5}" destId="{BDDE77E8-8EB7-422B-A025-F32E3A6F9533}" srcOrd="1" destOrd="0" presId="urn:microsoft.com/office/officeart/2018/2/layout/IconVerticalSolidList"/>
    <dgm:cxn modelId="{95CAFABF-8947-4DE4-ACFA-2ECB042BEB07}" type="presParOf" srcId="{D1136A2C-7D7E-4600-9ECD-00C4B35066F5}" destId="{779F38BC-344E-4C93-970C-02227CBAF723}" srcOrd="2" destOrd="0" presId="urn:microsoft.com/office/officeart/2018/2/layout/IconVerticalSolidList"/>
    <dgm:cxn modelId="{AB8ABEA1-6234-42FD-BD7C-7E1A17B83579}" type="presParOf" srcId="{779F38BC-344E-4C93-970C-02227CBAF723}" destId="{FE559C85-68DE-4F81-9379-100B8304330C}" srcOrd="0" destOrd="0" presId="urn:microsoft.com/office/officeart/2018/2/layout/IconVerticalSolidList"/>
    <dgm:cxn modelId="{C9092D9A-DC58-4A16-B22D-150942029A86}" type="presParOf" srcId="{779F38BC-344E-4C93-970C-02227CBAF723}" destId="{D36B1246-9C66-4986-AF5C-0BABFEA8F7E4}" srcOrd="1" destOrd="0" presId="urn:microsoft.com/office/officeart/2018/2/layout/IconVerticalSolidList"/>
    <dgm:cxn modelId="{AEB1DE76-E377-4263-A9E4-318B3678905C}" type="presParOf" srcId="{779F38BC-344E-4C93-970C-02227CBAF723}" destId="{3A18E97B-CDCB-4DEE-9ED2-83467C299CC8}" srcOrd="2" destOrd="0" presId="urn:microsoft.com/office/officeart/2018/2/layout/IconVerticalSolidList"/>
    <dgm:cxn modelId="{A1F180B0-0CD4-40C5-8E65-A4DCB3009600}" type="presParOf" srcId="{779F38BC-344E-4C93-970C-02227CBAF723}" destId="{FA400D64-C60B-4541-BFB6-DD8CB714DCB5}" srcOrd="3" destOrd="0" presId="urn:microsoft.com/office/officeart/2018/2/layout/IconVerticalSolidList"/>
    <dgm:cxn modelId="{4C1322E5-AF86-4BCD-90E7-2BC4178A477C}" type="presParOf" srcId="{D1136A2C-7D7E-4600-9ECD-00C4B35066F5}" destId="{E643F8DB-1458-4AAC-9B8C-55C10EBD39FC}" srcOrd="3" destOrd="0" presId="urn:microsoft.com/office/officeart/2018/2/layout/IconVerticalSolidList"/>
    <dgm:cxn modelId="{332CBB81-4FF7-4EC0-8BAF-1F372C2463BA}" type="presParOf" srcId="{D1136A2C-7D7E-4600-9ECD-00C4B35066F5}" destId="{5B058652-D49A-448E-B07E-65240D85AE9D}" srcOrd="4" destOrd="0" presId="urn:microsoft.com/office/officeart/2018/2/layout/IconVerticalSolidList"/>
    <dgm:cxn modelId="{5A0E3E68-6C05-4736-9839-13ECA8A16476}" type="presParOf" srcId="{5B058652-D49A-448E-B07E-65240D85AE9D}" destId="{063D2282-2AF3-4C62-BE72-24E2FF6EEC21}" srcOrd="0" destOrd="0" presId="urn:microsoft.com/office/officeart/2018/2/layout/IconVerticalSolidList"/>
    <dgm:cxn modelId="{5BAC6500-5DDC-497E-9A4E-C9E4BACC971C}" type="presParOf" srcId="{5B058652-D49A-448E-B07E-65240D85AE9D}" destId="{2CEEE647-9C04-4668-8867-515C6E661FAE}" srcOrd="1" destOrd="0" presId="urn:microsoft.com/office/officeart/2018/2/layout/IconVerticalSolidList"/>
    <dgm:cxn modelId="{5FD5131E-5C90-45BF-B699-1A2DCC98E188}" type="presParOf" srcId="{5B058652-D49A-448E-B07E-65240D85AE9D}" destId="{2651BBC9-8E63-4743-B042-7B9B168D2FD4}" srcOrd="2" destOrd="0" presId="urn:microsoft.com/office/officeart/2018/2/layout/IconVerticalSolidList"/>
    <dgm:cxn modelId="{AFC0073A-D287-460A-9927-76C06705E9DC}" type="presParOf" srcId="{5B058652-D49A-448E-B07E-65240D85AE9D}" destId="{EF7E0CE7-F38F-42A6-AB40-5D10EEDB0DAE}" srcOrd="3" destOrd="0" presId="urn:microsoft.com/office/officeart/2018/2/layout/IconVerticalSolidList"/>
    <dgm:cxn modelId="{28953916-6DF0-475B-8916-8EADD3AE9C31}" type="presParOf" srcId="{D1136A2C-7D7E-4600-9ECD-00C4B35066F5}" destId="{474F0D7D-9B40-404B-846F-697435D31C10}" srcOrd="5" destOrd="0" presId="urn:microsoft.com/office/officeart/2018/2/layout/IconVerticalSolidList"/>
    <dgm:cxn modelId="{B8641CCB-7D29-4992-9E02-A6DB47B43507}" type="presParOf" srcId="{D1136A2C-7D7E-4600-9ECD-00C4B35066F5}" destId="{9DC9291F-4FF2-4067-9A3B-0DA528E443EB}" srcOrd="6" destOrd="0" presId="urn:microsoft.com/office/officeart/2018/2/layout/IconVerticalSolidList"/>
    <dgm:cxn modelId="{AC79B27C-11C0-45A4-B060-98D79786CCEF}" type="presParOf" srcId="{9DC9291F-4FF2-4067-9A3B-0DA528E443EB}" destId="{2A47407B-BA15-4F52-81D7-73D5FB7CCEBE}" srcOrd="0" destOrd="0" presId="urn:microsoft.com/office/officeart/2018/2/layout/IconVerticalSolidList"/>
    <dgm:cxn modelId="{87590F63-CAAC-4BC2-98D9-2A883BECF5CA}" type="presParOf" srcId="{9DC9291F-4FF2-4067-9A3B-0DA528E443EB}" destId="{B6E334F0-C69D-40E5-AC9B-01BD6D46FD87}" srcOrd="1" destOrd="0" presId="urn:microsoft.com/office/officeart/2018/2/layout/IconVerticalSolidList"/>
    <dgm:cxn modelId="{F47609D2-0CB0-42D3-8F63-B598428C1763}" type="presParOf" srcId="{9DC9291F-4FF2-4067-9A3B-0DA528E443EB}" destId="{CDB9E0E0-667E-4AE1-89F5-3AE2559E436A}" srcOrd="2" destOrd="0" presId="urn:microsoft.com/office/officeart/2018/2/layout/IconVerticalSolidList"/>
    <dgm:cxn modelId="{B81831C9-09DB-4FFB-950C-888CCAA08245}" type="presParOf" srcId="{9DC9291F-4FF2-4067-9A3B-0DA528E443EB}" destId="{07492EDD-B94E-48BF-B89E-03F8CE6C7D7F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6C57FCB-CBDB-41A8-93CD-BA9A07602F8C}" type="doc">
      <dgm:prSet loTypeId="urn:microsoft.com/office/officeart/2008/layout/LinedList" loCatId="list" qsTypeId="urn:microsoft.com/office/officeart/2005/8/quickstyle/simple1" qsCatId="simple" csTypeId="urn:microsoft.com/office/officeart/2005/8/colors/accent3_2" csCatId="accent3"/>
      <dgm:spPr/>
      <dgm:t>
        <a:bodyPr/>
        <a:lstStyle/>
        <a:p>
          <a:endParaRPr lang="en-US"/>
        </a:p>
      </dgm:t>
    </dgm:pt>
    <dgm:pt modelId="{414A6A27-27D0-4B0E-84CE-7E6CAB6A7FAD}">
      <dgm:prSet/>
      <dgm:spPr/>
      <dgm:t>
        <a:bodyPr/>
        <a:lstStyle/>
        <a:p>
          <a:r>
            <a:rPr lang="en-US"/>
            <a:t>NADH passes the electrons to the </a:t>
          </a:r>
          <a:r>
            <a:rPr lang="en-US" b="1"/>
            <a:t>electron transport chain</a:t>
          </a:r>
          <a:endParaRPr lang="en-US"/>
        </a:p>
      </dgm:t>
    </dgm:pt>
    <dgm:pt modelId="{EBBCAD7B-040B-4310-B5FD-678208C25C92}" type="parTrans" cxnId="{EB99EFD7-A47D-40F1-87BF-B5FE113F8048}">
      <dgm:prSet/>
      <dgm:spPr/>
      <dgm:t>
        <a:bodyPr/>
        <a:lstStyle/>
        <a:p>
          <a:pPr algn="just"/>
          <a:endParaRPr lang="en-US"/>
        </a:p>
      </dgm:t>
    </dgm:pt>
    <dgm:pt modelId="{78901D78-FC4C-48A4-8D8B-4C294785ABC6}" type="sibTrans" cxnId="{EB99EFD7-A47D-40F1-87BF-B5FE113F8048}">
      <dgm:prSet/>
      <dgm:spPr/>
      <dgm:t>
        <a:bodyPr/>
        <a:lstStyle/>
        <a:p>
          <a:endParaRPr lang="en-US"/>
        </a:p>
      </dgm:t>
    </dgm:pt>
    <dgm:pt modelId="{288825AE-84DE-455B-9CE5-86AE1A686C7F}">
      <dgm:prSet/>
      <dgm:spPr/>
      <dgm:t>
        <a:bodyPr/>
        <a:lstStyle/>
        <a:p>
          <a:r>
            <a:rPr lang="en-US"/>
            <a:t>Unlike an uncontrolled reaction, the electron transport chain passes electrons in a series of steps instead of one explosive reaction</a:t>
          </a:r>
        </a:p>
      </dgm:t>
    </dgm:pt>
    <dgm:pt modelId="{11983C05-049D-4F2E-B26D-353B8B7FB3FC}" type="parTrans" cxnId="{5C7EEF75-42E3-4F23-BABE-040DE6B7CA5C}">
      <dgm:prSet/>
      <dgm:spPr/>
      <dgm:t>
        <a:bodyPr/>
        <a:lstStyle/>
        <a:p>
          <a:pPr algn="just"/>
          <a:endParaRPr lang="en-US"/>
        </a:p>
      </dgm:t>
    </dgm:pt>
    <dgm:pt modelId="{6D7CF4F6-618D-403A-90EF-923009167095}" type="sibTrans" cxnId="{5C7EEF75-42E3-4F23-BABE-040DE6B7CA5C}">
      <dgm:prSet/>
      <dgm:spPr/>
      <dgm:t>
        <a:bodyPr/>
        <a:lstStyle/>
        <a:p>
          <a:endParaRPr lang="en-US"/>
        </a:p>
      </dgm:t>
    </dgm:pt>
    <dgm:pt modelId="{9403D066-94E6-488D-A66C-E1534135DE0E}">
      <dgm:prSet/>
      <dgm:spPr/>
      <dgm:t>
        <a:bodyPr/>
        <a:lstStyle/>
        <a:p>
          <a:r>
            <a:rPr lang="en-US"/>
            <a:t>O</a:t>
          </a:r>
          <a:r>
            <a:rPr lang="en-US" baseline="-25000"/>
            <a:t>2</a:t>
          </a:r>
          <a:r>
            <a:rPr lang="en-US"/>
            <a:t> pulls electrons down the chain in an energy-yielding tumble</a:t>
          </a:r>
        </a:p>
      </dgm:t>
    </dgm:pt>
    <dgm:pt modelId="{A9AB1EBB-F818-43C3-AB0B-7E15F6045F99}" type="parTrans" cxnId="{F83280AD-6BD5-4419-90C2-4D74E929C4B1}">
      <dgm:prSet/>
      <dgm:spPr/>
      <dgm:t>
        <a:bodyPr/>
        <a:lstStyle/>
        <a:p>
          <a:pPr algn="just"/>
          <a:endParaRPr lang="en-US"/>
        </a:p>
      </dgm:t>
    </dgm:pt>
    <dgm:pt modelId="{EA21DA1F-7AF0-4494-A89E-D06C0D048EB7}" type="sibTrans" cxnId="{F83280AD-6BD5-4419-90C2-4D74E929C4B1}">
      <dgm:prSet/>
      <dgm:spPr/>
      <dgm:t>
        <a:bodyPr/>
        <a:lstStyle/>
        <a:p>
          <a:endParaRPr lang="en-US"/>
        </a:p>
      </dgm:t>
    </dgm:pt>
    <dgm:pt modelId="{93D7FDA1-8D69-4815-84BF-277B84462673}">
      <dgm:prSet/>
      <dgm:spPr/>
      <dgm:t>
        <a:bodyPr/>
        <a:lstStyle/>
        <a:p>
          <a:r>
            <a:rPr lang="en-US"/>
            <a:t>The energy yielded is used to regenerate ATP</a:t>
          </a:r>
        </a:p>
      </dgm:t>
    </dgm:pt>
    <dgm:pt modelId="{7013BB43-4FAF-4EF9-8510-C5D0A3E0B852}" type="parTrans" cxnId="{075C035D-C1E1-4178-A0CC-E7CE2B045EBC}">
      <dgm:prSet/>
      <dgm:spPr/>
      <dgm:t>
        <a:bodyPr/>
        <a:lstStyle/>
        <a:p>
          <a:pPr algn="just"/>
          <a:endParaRPr lang="en-US"/>
        </a:p>
      </dgm:t>
    </dgm:pt>
    <dgm:pt modelId="{B668D53A-0EA6-47BA-872A-E20B4B587003}" type="sibTrans" cxnId="{075C035D-C1E1-4178-A0CC-E7CE2B045EBC}">
      <dgm:prSet/>
      <dgm:spPr/>
      <dgm:t>
        <a:bodyPr/>
        <a:lstStyle/>
        <a:p>
          <a:endParaRPr lang="en-US"/>
        </a:p>
      </dgm:t>
    </dgm:pt>
    <dgm:pt modelId="{B297EE0D-8D4C-F14B-B7D8-4E4EB5BC0DBB}" type="pres">
      <dgm:prSet presAssocID="{D6C57FCB-CBDB-41A8-93CD-BA9A07602F8C}" presName="vert0" presStyleCnt="0">
        <dgm:presLayoutVars>
          <dgm:dir/>
          <dgm:animOne val="branch"/>
          <dgm:animLvl val="lvl"/>
        </dgm:presLayoutVars>
      </dgm:prSet>
      <dgm:spPr/>
    </dgm:pt>
    <dgm:pt modelId="{0139151A-F612-F24E-B3CB-195A74150123}" type="pres">
      <dgm:prSet presAssocID="{414A6A27-27D0-4B0E-84CE-7E6CAB6A7FAD}" presName="thickLine" presStyleLbl="alignNode1" presStyleIdx="0" presStyleCnt="4"/>
      <dgm:spPr/>
    </dgm:pt>
    <dgm:pt modelId="{9F671A04-F048-C94D-825A-165E60D170E0}" type="pres">
      <dgm:prSet presAssocID="{414A6A27-27D0-4B0E-84CE-7E6CAB6A7FAD}" presName="horz1" presStyleCnt="0"/>
      <dgm:spPr/>
    </dgm:pt>
    <dgm:pt modelId="{8561F812-EA35-3944-8F73-9F70A3A97DB0}" type="pres">
      <dgm:prSet presAssocID="{414A6A27-27D0-4B0E-84CE-7E6CAB6A7FAD}" presName="tx1" presStyleLbl="revTx" presStyleIdx="0" presStyleCnt="4"/>
      <dgm:spPr/>
    </dgm:pt>
    <dgm:pt modelId="{FCCBE6AF-6A69-7447-AEA9-7D454203D0D4}" type="pres">
      <dgm:prSet presAssocID="{414A6A27-27D0-4B0E-84CE-7E6CAB6A7FAD}" presName="vert1" presStyleCnt="0"/>
      <dgm:spPr/>
    </dgm:pt>
    <dgm:pt modelId="{B56212F9-5564-8E43-ABF3-E0B4490B25BD}" type="pres">
      <dgm:prSet presAssocID="{288825AE-84DE-455B-9CE5-86AE1A686C7F}" presName="thickLine" presStyleLbl="alignNode1" presStyleIdx="1" presStyleCnt="4"/>
      <dgm:spPr/>
    </dgm:pt>
    <dgm:pt modelId="{513BE85A-326E-864B-A15D-D87F0233CFA3}" type="pres">
      <dgm:prSet presAssocID="{288825AE-84DE-455B-9CE5-86AE1A686C7F}" presName="horz1" presStyleCnt="0"/>
      <dgm:spPr/>
    </dgm:pt>
    <dgm:pt modelId="{169969A2-EF2D-7147-8089-B4FA3AEB9404}" type="pres">
      <dgm:prSet presAssocID="{288825AE-84DE-455B-9CE5-86AE1A686C7F}" presName="tx1" presStyleLbl="revTx" presStyleIdx="1" presStyleCnt="4"/>
      <dgm:spPr/>
    </dgm:pt>
    <dgm:pt modelId="{35C01D3E-7FB3-9144-ACFC-7727F60C8168}" type="pres">
      <dgm:prSet presAssocID="{288825AE-84DE-455B-9CE5-86AE1A686C7F}" presName="vert1" presStyleCnt="0"/>
      <dgm:spPr/>
    </dgm:pt>
    <dgm:pt modelId="{FAA80FB3-FCD4-774F-8ED3-92C077E3BA10}" type="pres">
      <dgm:prSet presAssocID="{9403D066-94E6-488D-A66C-E1534135DE0E}" presName="thickLine" presStyleLbl="alignNode1" presStyleIdx="2" presStyleCnt="4"/>
      <dgm:spPr/>
    </dgm:pt>
    <dgm:pt modelId="{A489B2FD-7168-CF42-93F5-F9C91789F67C}" type="pres">
      <dgm:prSet presAssocID="{9403D066-94E6-488D-A66C-E1534135DE0E}" presName="horz1" presStyleCnt="0"/>
      <dgm:spPr/>
    </dgm:pt>
    <dgm:pt modelId="{623F230B-8129-E44A-8129-2C1DBC363002}" type="pres">
      <dgm:prSet presAssocID="{9403D066-94E6-488D-A66C-E1534135DE0E}" presName="tx1" presStyleLbl="revTx" presStyleIdx="2" presStyleCnt="4"/>
      <dgm:spPr/>
    </dgm:pt>
    <dgm:pt modelId="{56D628BD-7D79-9E46-96BE-02780799E413}" type="pres">
      <dgm:prSet presAssocID="{9403D066-94E6-488D-A66C-E1534135DE0E}" presName="vert1" presStyleCnt="0"/>
      <dgm:spPr/>
    </dgm:pt>
    <dgm:pt modelId="{3431DFF3-99EC-3349-BE55-89F4BB169E5D}" type="pres">
      <dgm:prSet presAssocID="{93D7FDA1-8D69-4815-84BF-277B84462673}" presName="thickLine" presStyleLbl="alignNode1" presStyleIdx="3" presStyleCnt="4"/>
      <dgm:spPr/>
    </dgm:pt>
    <dgm:pt modelId="{23D68CD3-1CDC-E44A-97CC-E3F48DF802DE}" type="pres">
      <dgm:prSet presAssocID="{93D7FDA1-8D69-4815-84BF-277B84462673}" presName="horz1" presStyleCnt="0"/>
      <dgm:spPr/>
    </dgm:pt>
    <dgm:pt modelId="{C6C46384-96AB-694F-9671-889FF85C93A1}" type="pres">
      <dgm:prSet presAssocID="{93D7FDA1-8D69-4815-84BF-277B84462673}" presName="tx1" presStyleLbl="revTx" presStyleIdx="3" presStyleCnt="4"/>
      <dgm:spPr/>
    </dgm:pt>
    <dgm:pt modelId="{4E67333B-288F-6141-828E-D953DF433F39}" type="pres">
      <dgm:prSet presAssocID="{93D7FDA1-8D69-4815-84BF-277B84462673}" presName="vert1" presStyleCnt="0"/>
      <dgm:spPr/>
    </dgm:pt>
  </dgm:ptLst>
  <dgm:cxnLst>
    <dgm:cxn modelId="{E3CF0411-D802-A847-8978-5B290F68E560}" type="presOf" srcId="{93D7FDA1-8D69-4815-84BF-277B84462673}" destId="{C6C46384-96AB-694F-9671-889FF85C93A1}" srcOrd="0" destOrd="0" presId="urn:microsoft.com/office/officeart/2008/layout/LinedList"/>
    <dgm:cxn modelId="{075C035D-C1E1-4178-A0CC-E7CE2B045EBC}" srcId="{D6C57FCB-CBDB-41A8-93CD-BA9A07602F8C}" destId="{93D7FDA1-8D69-4815-84BF-277B84462673}" srcOrd="3" destOrd="0" parTransId="{7013BB43-4FAF-4EF9-8510-C5D0A3E0B852}" sibTransId="{B668D53A-0EA6-47BA-872A-E20B4B587003}"/>
    <dgm:cxn modelId="{BD8AF35D-0733-AC43-9251-33C328103F3C}" type="presOf" srcId="{288825AE-84DE-455B-9CE5-86AE1A686C7F}" destId="{169969A2-EF2D-7147-8089-B4FA3AEB9404}" srcOrd="0" destOrd="0" presId="urn:microsoft.com/office/officeart/2008/layout/LinedList"/>
    <dgm:cxn modelId="{5C7EEF75-42E3-4F23-BABE-040DE6B7CA5C}" srcId="{D6C57FCB-CBDB-41A8-93CD-BA9A07602F8C}" destId="{288825AE-84DE-455B-9CE5-86AE1A686C7F}" srcOrd="1" destOrd="0" parTransId="{11983C05-049D-4F2E-B26D-353B8B7FB3FC}" sibTransId="{6D7CF4F6-618D-403A-90EF-923009167095}"/>
    <dgm:cxn modelId="{52EBCA87-461C-2244-A959-A608A5E03B1C}" type="presOf" srcId="{9403D066-94E6-488D-A66C-E1534135DE0E}" destId="{623F230B-8129-E44A-8129-2C1DBC363002}" srcOrd="0" destOrd="0" presId="urn:microsoft.com/office/officeart/2008/layout/LinedList"/>
    <dgm:cxn modelId="{F83280AD-6BD5-4419-90C2-4D74E929C4B1}" srcId="{D6C57FCB-CBDB-41A8-93CD-BA9A07602F8C}" destId="{9403D066-94E6-488D-A66C-E1534135DE0E}" srcOrd="2" destOrd="0" parTransId="{A9AB1EBB-F818-43C3-AB0B-7E15F6045F99}" sibTransId="{EA21DA1F-7AF0-4494-A89E-D06C0D048EB7}"/>
    <dgm:cxn modelId="{E11E19BE-42DB-2649-85D7-754B574DAEDD}" type="presOf" srcId="{D6C57FCB-CBDB-41A8-93CD-BA9A07602F8C}" destId="{B297EE0D-8D4C-F14B-B7D8-4E4EB5BC0DBB}" srcOrd="0" destOrd="0" presId="urn:microsoft.com/office/officeart/2008/layout/LinedList"/>
    <dgm:cxn modelId="{EB99EFD7-A47D-40F1-87BF-B5FE113F8048}" srcId="{D6C57FCB-CBDB-41A8-93CD-BA9A07602F8C}" destId="{414A6A27-27D0-4B0E-84CE-7E6CAB6A7FAD}" srcOrd="0" destOrd="0" parTransId="{EBBCAD7B-040B-4310-B5FD-678208C25C92}" sibTransId="{78901D78-FC4C-48A4-8D8B-4C294785ABC6}"/>
    <dgm:cxn modelId="{4AD0E0F9-7975-804F-B041-070EE733F43D}" type="presOf" srcId="{414A6A27-27D0-4B0E-84CE-7E6CAB6A7FAD}" destId="{8561F812-EA35-3944-8F73-9F70A3A97DB0}" srcOrd="0" destOrd="0" presId="urn:microsoft.com/office/officeart/2008/layout/LinedList"/>
    <dgm:cxn modelId="{E55D5605-F5B4-214D-ABDA-8A7F5F6CB77E}" type="presParOf" srcId="{B297EE0D-8D4C-F14B-B7D8-4E4EB5BC0DBB}" destId="{0139151A-F612-F24E-B3CB-195A74150123}" srcOrd="0" destOrd="0" presId="urn:microsoft.com/office/officeart/2008/layout/LinedList"/>
    <dgm:cxn modelId="{625F938F-0ACC-BE4D-B6D8-E90ACE5E8015}" type="presParOf" srcId="{B297EE0D-8D4C-F14B-B7D8-4E4EB5BC0DBB}" destId="{9F671A04-F048-C94D-825A-165E60D170E0}" srcOrd="1" destOrd="0" presId="urn:microsoft.com/office/officeart/2008/layout/LinedList"/>
    <dgm:cxn modelId="{60CE63B2-1638-A245-9709-0943BCEF8CB5}" type="presParOf" srcId="{9F671A04-F048-C94D-825A-165E60D170E0}" destId="{8561F812-EA35-3944-8F73-9F70A3A97DB0}" srcOrd="0" destOrd="0" presId="urn:microsoft.com/office/officeart/2008/layout/LinedList"/>
    <dgm:cxn modelId="{2754D461-BE09-3843-B0BC-9FB6FA191491}" type="presParOf" srcId="{9F671A04-F048-C94D-825A-165E60D170E0}" destId="{FCCBE6AF-6A69-7447-AEA9-7D454203D0D4}" srcOrd="1" destOrd="0" presId="urn:microsoft.com/office/officeart/2008/layout/LinedList"/>
    <dgm:cxn modelId="{4E82D99B-36BB-DB4D-B40C-F7C597B89EB2}" type="presParOf" srcId="{B297EE0D-8D4C-F14B-B7D8-4E4EB5BC0DBB}" destId="{B56212F9-5564-8E43-ABF3-E0B4490B25BD}" srcOrd="2" destOrd="0" presId="urn:microsoft.com/office/officeart/2008/layout/LinedList"/>
    <dgm:cxn modelId="{F5B1606E-3457-3948-9E11-5406B5DF8371}" type="presParOf" srcId="{B297EE0D-8D4C-F14B-B7D8-4E4EB5BC0DBB}" destId="{513BE85A-326E-864B-A15D-D87F0233CFA3}" srcOrd="3" destOrd="0" presId="urn:microsoft.com/office/officeart/2008/layout/LinedList"/>
    <dgm:cxn modelId="{CA5B248C-938B-D94B-B4DA-01404987738A}" type="presParOf" srcId="{513BE85A-326E-864B-A15D-D87F0233CFA3}" destId="{169969A2-EF2D-7147-8089-B4FA3AEB9404}" srcOrd="0" destOrd="0" presId="urn:microsoft.com/office/officeart/2008/layout/LinedList"/>
    <dgm:cxn modelId="{F506A7F7-48B4-0041-A1F5-60184489A162}" type="presParOf" srcId="{513BE85A-326E-864B-A15D-D87F0233CFA3}" destId="{35C01D3E-7FB3-9144-ACFC-7727F60C8168}" srcOrd="1" destOrd="0" presId="urn:microsoft.com/office/officeart/2008/layout/LinedList"/>
    <dgm:cxn modelId="{20555627-31BA-1F48-9976-41626B5D504B}" type="presParOf" srcId="{B297EE0D-8D4C-F14B-B7D8-4E4EB5BC0DBB}" destId="{FAA80FB3-FCD4-774F-8ED3-92C077E3BA10}" srcOrd="4" destOrd="0" presId="urn:microsoft.com/office/officeart/2008/layout/LinedList"/>
    <dgm:cxn modelId="{1C66BF18-43FB-494F-9DEA-F0249E5D94CC}" type="presParOf" srcId="{B297EE0D-8D4C-F14B-B7D8-4E4EB5BC0DBB}" destId="{A489B2FD-7168-CF42-93F5-F9C91789F67C}" srcOrd="5" destOrd="0" presId="urn:microsoft.com/office/officeart/2008/layout/LinedList"/>
    <dgm:cxn modelId="{4EEC5986-26C6-BE4C-8D6B-41261308BFB4}" type="presParOf" srcId="{A489B2FD-7168-CF42-93F5-F9C91789F67C}" destId="{623F230B-8129-E44A-8129-2C1DBC363002}" srcOrd="0" destOrd="0" presId="urn:microsoft.com/office/officeart/2008/layout/LinedList"/>
    <dgm:cxn modelId="{16D39E79-9954-F04B-BABA-F88CF4F7C096}" type="presParOf" srcId="{A489B2FD-7168-CF42-93F5-F9C91789F67C}" destId="{56D628BD-7D79-9E46-96BE-02780799E413}" srcOrd="1" destOrd="0" presId="urn:microsoft.com/office/officeart/2008/layout/LinedList"/>
    <dgm:cxn modelId="{788065CA-61A8-4E4C-9EAE-48260AFBD2B2}" type="presParOf" srcId="{B297EE0D-8D4C-F14B-B7D8-4E4EB5BC0DBB}" destId="{3431DFF3-99EC-3349-BE55-89F4BB169E5D}" srcOrd="6" destOrd="0" presId="urn:microsoft.com/office/officeart/2008/layout/LinedList"/>
    <dgm:cxn modelId="{9E2F89B9-3855-0347-9EDC-F18476609B1E}" type="presParOf" srcId="{B297EE0D-8D4C-F14B-B7D8-4E4EB5BC0DBB}" destId="{23D68CD3-1CDC-E44A-97CC-E3F48DF802DE}" srcOrd="7" destOrd="0" presId="urn:microsoft.com/office/officeart/2008/layout/LinedList"/>
    <dgm:cxn modelId="{C77BF90F-85CC-484B-BFCA-7B1EA862CB08}" type="presParOf" srcId="{23D68CD3-1CDC-E44A-97CC-E3F48DF802DE}" destId="{C6C46384-96AB-694F-9671-889FF85C93A1}" srcOrd="0" destOrd="0" presId="urn:microsoft.com/office/officeart/2008/layout/LinedList"/>
    <dgm:cxn modelId="{647CCEBD-9DE8-DE4C-95E4-0FCAD088BD11}" type="presParOf" srcId="{23D68CD3-1CDC-E44A-97CC-E3F48DF802DE}" destId="{4E67333B-288F-6141-828E-D953DF433F39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A974C92-FAA7-4CDA-8195-55EE5E673A39}" type="doc">
      <dgm:prSet loTypeId="urn:microsoft.com/office/officeart/2005/8/layout/process4" loCatId="process" qsTypeId="urn:microsoft.com/office/officeart/2005/8/quickstyle/simple1" qsCatId="simple" csTypeId="urn:microsoft.com/office/officeart/2005/8/colors/accent0_3" csCatId="mainScheme"/>
      <dgm:spPr/>
      <dgm:t>
        <a:bodyPr/>
        <a:lstStyle/>
        <a:p>
          <a:endParaRPr lang="en-US"/>
        </a:p>
      </dgm:t>
    </dgm:pt>
    <dgm:pt modelId="{ECF070E0-12BB-4918-A1E0-EE2DF651CAE8}">
      <dgm:prSet/>
      <dgm:spPr/>
      <dgm:t>
        <a:bodyPr/>
        <a:lstStyle/>
        <a:p>
          <a:r>
            <a:rPr lang="en-US"/>
            <a:t>Glycolysis (</a:t>
          </a:r>
          <a:r>
            <a:rPr lang="ja-JP"/>
            <a:t>“</a:t>
          </a:r>
          <a:r>
            <a:rPr lang="en-US"/>
            <a:t>sugar splitting</a:t>
          </a:r>
          <a:r>
            <a:rPr lang="ja-JP"/>
            <a:t>”</a:t>
          </a:r>
          <a:r>
            <a:rPr lang="en-US"/>
            <a:t>) breaks down glucose into two molecules of pyruvate</a:t>
          </a:r>
        </a:p>
      </dgm:t>
    </dgm:pt>
    <dgm:pt modelId="{3F95BA6A-06A8-46A4-8E8A-0DA7294ACC18}" type="parTrans" cxnId="{DCD12BA1-08BF-4899-8C0B-B259DA8872FA}">
      <dgm:prSet/>
      <dgm:spPr/>
      <dgm:t>
        <a:bodyPr/>
        <a:lstStyle/>
        <a:p>
          <a:endParaRPr lang="en-US" sz="2000"/>
        </a:p>
      </dgm:t>
    </dgm:pt>
    <dgm:pt modelId="{C2626ADC-BB1D-4B65-8640-F85DFBD452DD}" type="sibTrans" cxnId="{DCD12BA1-08BF-4899-8C0B-B259DA8872FA}">
      <dgm:prSet/>
      <dgm:spPr/>
      <dgm:t>
        <a:bodyPr/>
        <a:lstStyle/>
        <a:p>
          <a:endParaRPr lang="en-US"/>
        </a:p>
      </dgm:t>
    </dgm:pt>
    <dgm:pt modelId="{DD6B380B-9C3C-4D45-A1E7-B6256FEC9C77}">
      <dgm:prSet/>
      <dgm:spPr/>
      <dgm:t>
        <a:bodyPr/>
        <a:lstStyle/>
        <a:p>
          <a:r>
            <a:rPr lang="en-US"/>
            <a:t>Glycolysis occurs in the cytoplasm and has two major phases</a:t>
          </a:r>
        </a:p>
      </dgm:t>
    </dgm:pt>
    <dgm:pt modelId="{EEDA62D7-E113-49CF-85F2-723CD24E4EC5}" type="parTrans" cxnId="{BE6D44F6-9BE4-43BC-99A3-2F7F26103A6A}">
      <dgm:prSet/>
      <dgm:spPr/>
      <dgm:t>
        <a:bodyPr/>
        <a:lstStyle/>
        <a:p>
          <a:endParaRPr lang="en-US" sz="2000"/>
        </a:p>
      </dgm:t>
    </dgm:pt>
    <dgm:pt modelId="{35EE5FC0-CA9E-4A2F-A8E3-384D60CF3D1F}" type="sibTrans" cxnId="{BE6D44F6-9BE4-43BC-99A3-2F7F26103A6A}">
      <dgm:prSet/>
      <dgm:spPr/>
      <dgm:t>
        <a:bodyPr/>
        <a:lstStyle/>
        <a:p>
          <a:endParaRPr lang="en-US"/>
        </a:p>
      </dgm:t>
    </dgm:pt>
    <dgm:pt modelId="{E989A51E-6F45-4641-AD2E-5F89FA2242EA}">
      <dgm:prSet/>
      <dgm:spPr/>
      <dgm:t>
        <a:bodyPr/>
        <a:lstStyle/>
        <a:p>
          <a:r>
            <a:rPr lang="en-US"/>
            <a:t>Energy investment phase</a:t>
          </a:r>
        </a:p>
      </dgm:t>
    </dgm:pt>
    <dgm:pt modelId="{FF83E657-5EE6-43D7-BFC1-B880EE780DB4}" type="parTrans" cxnId="{52BF5B0A-260A-4C68-9192-8540C600DA43}">
      <dgm:prSet/>
      <dgm:spPr/>
      <dgm:t>
        <a:bodyPr/>
        <a:lstStyle/>
        <a:p>
          <a:endParaRPr lang="en-US" sz="2000"/>
        </a:p>
      </dgm:t>
    </dgm:pt>
    <dgm:pt modelId="{90846D0D-1D47-494A-927D-6802EA27E195}" type="sibTrans" cxnId="{52BF5B0A-260A-4C68-9192-8540C600DA43}">
      <dgm:prSet/>
      <dgm:spPr/>
      <dgm:t>
        <a:bodyPr/>
        <a:lstStyle/>
        <a:p>
          <a:endParaRPr lang="en-US"/>
        </a:p>
      </dgm:t>
    </dgm:pt>
    <dgm:pt modelId="{7A1ABBF1-87B8-488B-997E-2A1A359B9AF7}">
      <dgm:prSet/>
      <dgm:spPr/>
      <dgm:t>
        <a:bodyPr/>
        <a:lstStyle/>
        <a:p>
          <a:r>
            <a:rPr lang="en-US"/>
            <a:t>Energy payoff phase</a:t>
          </a:r>
        </a:p>
      </dgm:t>
    </dgm:pt>
    <dgm:pt modelId="{9265EE21-BFB6-4A5F-B67D-14C9C8AB736E}" type="parTrans" cxnId="{42DD9461-8BDC-4F5D-8E1C-A9DB560BFE7B}">
      <dgm:prSet/>
      <dgm:spPr/>
      <dgm:t>
        <a:bodyPr/>
        <a:lstStyle/>
        <a:p>
          <a:endParaRPr lang="en-US" sz="2000"/>
        </a:p>
      </dgm:t>
    </dgm:pt>
    <dgm:pt modelId="{E6BB06B1-EDC9-4476-B364-7166AFB8A7F1}" type="sibTrans" cxnId="{42DD9461-8BDC-4F5D-8E1C-A9DB560BFE7B}">
      <dgm:prSet/>
      <dgm:spPr/>
      <dgm:t>
        <a:bodyPr/>
        <a:lstStyle/>
        <a:p>
          <a:endParaRPr lang="en-US"/>
        </a:p>
      </dgm:t>
    </dgm:pt>
    <dgm:pt modelId="{6F85F7B4-9261-4EBD-AADB-C24CA24D4D3D}">
      <dgm:prSet/>
      <dgm:spPr/>
      <dgm:t>
        <a:bodyPr/>
        <a:lstStyle/>
        <a:p>
          <a:r>
            <a:rPr lang="en-US"/>
            <a:t>Glycolysis occurs whether or not O</a:t>
          </a:r>
          <a:r>
            <a:rPr lang="en-US" baseline="-25000"/>
            <a:t>2</a:t>
          </a:r>
          <a:r>
            <a:rPr lang="en-US"/>
            <a:t> is present</a:t>
          </a:r>
        </a:p>
      </dgm:t>
    </dgm:pt>
    <dgm:pt modelId="{3D734ED0-4B2A-4952-AAF0-21B8423D5EF8}" type="parTrans" cxnId="{96E00680-2FC8-460D-872B-15A5F557BD4C}">
      <dgm:prSet/>
      <dgm:spPr/>
      <dgm:t>
        <a:bodyPr/>
        <a:lstStyle/>
        <a:p>
          <a:endParaRPr lang="en-US" sz="2000"/>
        </a:p>
      </dgm:t>
    </dgm:pt>
    <dgm:pt modelId="{383A7F3E-A4BE-4D06-82D8-A0F0178B60B9}" type="sibTrans" cxnId="{96E00680-2FC8-460D-872B-15A5F557BD4C}">
      <dgm:prSet/>
      <dgm:spPr/>
      <dgm:t>
        <a:bodyPr/>
        <a:lstStyle/>
        <a:p>
          <a:endParaRPr lang="en-US"/>
        </a:p>
      </dgm:t>
    </dgm:pt>
    <dgm:pt modelId="{3ED50093-E224-A44C-A9A5-CDE0F74D22C9}" type="pres">
      <dgm:prSet presAssocID="{7A974C92-FAA7-4CDA-8195-55EE5E673A39}" presName="Name0" presStyleCnt="0">
        <dgm:presLayoutVars>
          <dgm:dir/>
          <dgm:animLvl val="lvl"/>
          <dgm:resizeHandles val="exact"/>
        </dgm:presLayoutVars>
      </dgm:prSet>
      <dgm:spPr/>
    </dgm:pt>
    <dgm:pt modelId="{94BC7DCC-867F-AF45-AA7D-E338C962C109}" type="pres">
      <dgm:prSet presAssocID="{6F85F7B4-9261-4EBD-AADB-C24CA24D4D3D}" presName="boxAndChildren" presStyleCnt="0"/>
      <dgm:spPr/>
    </dgm:pt>
    <dgm:pt modelId="{477BD738-5D55-DF41-BA4A-ADD2882221B0}" type="pres">
      <dgm:prSet presAssocID="{6F85F7B4-9261-4EBD-AADB-C24CA24D4D3D}" presName="parentTextBox" presStyleLbl="node1" presStyleIdx="0" presStyleCnt="3"/>
      <dgm:spPr/>
    </dgm:pt>
    <dgm:pt modelId="{9A618512-A4E8-C94C-AC28-F0B50BB8767B}" type="pres">
      <dgm:prSet presAssocID="{35EE5FC0-CA9E-4A2F-A8E3-384D60CF3D1F}" presName="sp" presStyleCnt="0"/>
      <dgm:spPr/>
    </dgm:pt>
    <dgm:pt modelId="{63C74AC8-B25B-7E44-94C1-A3C7A8747905}" type="pres">
      <dgm:prSet presAssocID="{DD6B380B-9C3C-4D45-A1E7-B6256FEC9C77}" presName="arrowAndChildren" presStyleCnt="0"/>
      <dgm:spPr/>
    </dgm:pt>
    <dgm:pt modelId="{CA03FEAA-8383-4B40-83FE-A3BBB7BDCE35}" type="pres">
      <dgm:prSet presAssocID="{DD6B380B-9C3C-4D45-A1E7-B6256FEC9C77}" presName="parentTextArrow" presStyleLbl="node1" presStyleIdx="0" presStyleCnt="3"/>
      <dgm:spPr/>
    </dgm:pt>
    <dgm:pt modelId="{7E867367-9628-5B4B-BDA4-1F784F69F118}" type="pres">
      <dgm:prSet presAssocID="{DD6B380B-9C3C-4D45-A1E7-B6256FEC9C77}" presName="arrow" presStyleLbl="node1" presStyleIdx="1" presStyleCnt="3"/>
      <dgm:spPr/>
    </dgm:pt>
    <dgm:pt modelId="{0A7B8B21-CF25-B341-AE24-B638C3D59005}" type="pres">
      <dgm:prSet presAssocID="{DD6B380B-9C3C-4D45-A1E7-B6256FEC9C77}" presName="descendantArrow" presStyleCnt="0"/>
      <dgm:spPr/>
    </dgm:pt>
    <dgm:pt modelId="{1216A22E-37F9-AF4F-9B89-060E323E25FA}" type="pres">
      <dgm:prSet presAssocID="{E989A51E-6F45-4641-AD2E-5F89FA2242EA}" presName="childTextArrow" presStyleLbl="fgAccFollowNode1" presStyleIdx="0" presStyleCnt="2">
        <dgm:presLayoutVars>
          <dgm:bulletEnabled val="1"/>
        </dgm:presLayoutVars>
      </dgm:prSet>
      <dgm:spPr/>
    </dgm:pt>
    <dgm:pt modelId="{29BFCD20-05B8-9D42-9258-5C48FA12404A}" type="pres">
      <dgm:prSet presAssocID="{7A1ABBF1-87B8-488B-997E-2A1A359B9AF7}" presName="childTextArrow" presStyleLbl="fgAccFollowNode1" presStyleIdx="1" presStyleCnt="2">
        <dgm:presLayoutVars>
          <dgm:bulletEnabled val="1"/>
        </dgm:presLayoutVars>
      </dgm:prSet>
      <dgm:spPr/>
    </dgm:pt>
    <dgm:pt modelId="{30C6E11D-EDCD-3A4A-A24F-534540F6FB29}" type="pres">
      <dgm:prSet presAssocID="{C2626ADC-BB1D-4B65-8640-F85DFBD452DD}" presName="sp" presStyleCnt="0"/>
      <dgm:spPr/>
    </dgm:pt>
    <dgm:pt modelId="{0C78B10C-F0A8-E04E-8F96-60AA9EFC973A}" type="pres">
      <dgm:prSet presAssocID="{ECF070E0-12BB-4918-A1E0-EE2DF651CAE8}" presName="arrowAndChildren" presStyleCnt="0"/>
      <dgm:spPr/>
    </dgm:pt>
    <dgm:pt modelId="{C88927CC-9DD9-1C42-8E78-3D4269EB156E}" type="pres">
      <dgm:prSet presAssocID="{ECF070E0-12BB-4918-A1E0-EE2DF651CAE8}" presName="parentTextArrow" presStyleLbl="node1" presStyleIdx="2" presStyleCnt="3"/>
      <dgm:spPr/>
    </dgm:pt>
  </dgm:ptLst>
  <dgm:cxnLst>
    <dgm:cxn modelId="{52BF5B0A-260A-4C68-9192-8540C600DA43}" srcId="{DD6B380B-9C3C-4D45-A1E7-B6256FEC9C77}" destId="{E989A51E-6F45-4641-AD2E-5F89FA2242EA}" srcOrd="0" destOrd="0" parTransId="{FF83E657-5EE6-43D7-BFC1-B880EE780DB4}" sibTransId="{90846D0D-1D47-494A-927D-6802EA27E195}"/>
    <dgm:cxn modelId="{8910FF1A-4367-9E4A-A736-410C2BD4CEED}" type="presOf" srcId="{6F85F7B4-9261-4EBD-AADB-C24CA24D4D3D}" destId="{477BD738-5D55-DF41-BA4A-ADD2882221B0}" srcOrd="0" destOrd="0" presId="urn:microsoft.com/office/officeart/2005/8/layout/process4"/>
    <dgm:cxn modelId="{9BCAD83B-E3AE-D046-8DEE-2F4875C19A50}" type="presOf" srcId="{7A974C92-FAA7-4CDA-8195-55EE5E673A39}" destId="{3ED50093-E224-A44C-A9A5-CDE0F74D22C9}" srcOrd="0" destOrd="0" presId="urn:microsoft.com/office/officeart/2005/8/layout/process4"/>
    <dgm:cxn modelId="{45359244-B3AE-A841-97B6-BFED7724F9C1}" type="presOf" srcId="{7A1ABBF1-87B8-488B-997E-2A1A359B9AF7}" destId="{29BFCD20-05B8-9D42-9258-5C48FA12404A}" srcOrd="0" destOrd="0" presId="urn:microsoft.com/office/officeart/2005/8/layout/process4"/>
    <dgm:cxn modelId="{42DD9461-8BDC-4F5D-8E1C-A9DB560BFE7B}" srcId="{DD6B380B-9C3C-4D45-A1E7-B6256FEC9C77}" destId="{7A1ABBF1-87B8-488B-997E-2A1A359B9AF7}" srcOrd="1" destOrd="0" parTransId="{9265EE21-BFB6-4A5F-B67D-14C9C8AB736E}" sibTransId="{E6BB06B1-EDC9-4476-B364-7166AFB8A7F1}"/>
    <dgm:cxn modelId="{818F9D67-C6F7-A74C-8917-E1D2A5FEE955}" type="presOf" srcId="{DD6B380B-9C3C-4D45-A1E7-B6256FEC9C77}" destId="{7E867367-9628-5B4B-BDA4-1F784F69F118}" srcOrd="1" destOrd="0" presId="urn:microsoft.com/office/officeart/2005/8/layout/process4"/>
    <dgm:cxn modelId="{96E00680-2FC8-460D-872B-15A5F557BD4C}" srcId="{7A974C92-FAA7-4CDA-8195-55EE5E673A39}" destId="{6F85F7B4-9261-4EBD-AADB-C24CA24D4D3D}" srcOrd="2" destOrd="0" parTransId="{3D734ED0-4B2A-4952-AAF0-21B8423D5EF8}" sibTransId="{383A7F3E-A4BE-4D06-82D8-A0F0178B60B9}"/>
    <dgm:cxn modelId="{99FC308E-0F1A-3C46-A35F-E8DC93C40F31}" type="presOf" srcId="{DD6B380B-9C3C-4D45-A1E7-B6256FEC9C77}" destId="{CA03FEAA-8383-4B40-83FE-A3BBB7BDCE35}" srcOrd="0" destOrd="0" presId="urn:microsoft.com/office/officeart/2005/8/layout/process4"/>
    <dgm:cxn modelId="{DCD12BA1-08BF-4899-8C0B-B259DA8872FA}" srcId="{7A974C92-FAA7-4CDA-8195-55EE5E673A39}" destId="{ECF070E0-12BB-4918-A1E0-EE2DF651CAE8}" srcOrd="0" destOrd="0" parTransId="{3F95BA6A-06A8-46A4-8E8A-0DA7294ACC18}" sibTransId="{C2626ADC-BB1D-4B65-8640-F85DFBD452DD}"/>
    <dgm:cxn modelId="{82988DB2-F5CA-D640-8CC0-8FA80C09B26F}" type="presOf" srcId="{ECF070E0-12BB-4918-A1E0-EE2DF651CAE8}" destId="{C88927CC-9DD9-1C42-8E78-3D4269EB156E}" srcOrd="0" destOrd="0" presId="urn:microsoft.com/office/officeart/2005/8/layout/process4"/>
    <dgm:cxn modelId="{DC1BAFB5-AA78-8845-BC98-035AFA47DF13}" type="presOf" srcId="{E989A51E-6F45-4641-AD2E-5F89FA2242EA}" destId="{1216A22E-37F9-AF4F-9B89-060E323E25FA}" srcOrd="0" destOrd="0" presId="urn:microsoft.com/office/officeart/2005/8/layout/process4"/>
    <dgm:cxn modelId="{BE6D44F6-9BE4-43BC-99A3-2F7F26103A6A}" srcId="{7A974C92-FAA7-4CDA-8195-55EE5E673A39}" destId="{DD6B380B-9C3C-4D45-A1E7-B6256FEC9C77}" srcOrd="1" destOrd="0" parTransId="{EEDA62D7-E113-49CF-85F2-723CD24E4EC5}" sibTransId="{35EE5FC0-CA9E-4A2F-A8E3-384D60CF3D1F}"/>
    <dgm:cxn modelId="{91267084-5C0B-7844-9736-D1A610CB6BCB}" type="presParOf" srcId="{3ED50093-E224-A44C-A9A5-CDE0F74D22C9}" destId="{94BC7DCC-867F-AF45-AA7D-E338C962C109}" srcOrd="0" destOrd="0" presId="urn:microsoft.com/office/officeart/2005/8/layout/process4"/>
    <dgm:cxn modelId="{57C860BB-EF49-0149-AF59-857601509DF0}" type="presParOf" srcId="{94BC7DCC-867F-AF45-AA7D-E338C962C109}" destId="{477BD738-5D55-DF41-BA4A-ADD2882221B0}" srcOrd="0" destOrd="0" presId="urn:microsoft.com/office/officeart/2005/8/layout/process4"/>
    <dgm:cxn modelId="{EF6C6BBD-CDF4-D749-B43C-CFF49A1D7165}" type="presParOf" srcId="{3ED50093-E224-A44C-A9A5-CDE0F74D22C9}" destId="{9A618512-A4E8-C94C-AC28-F0B50BB8767B}" srcOrd="1" destOrd="0" presId="urn:microsoft.com/office/officeart/2005/8/layout/process4"/>
    <dgm:cxn modelId="{0E56C84B-5FE0-6C43-B0D9-689BF6515FE6}" type="presParOf" srcId="{3ED50093-E224-A44C-A9A5-CDE0F74D22C9}" destId="{63C74AC8-B25B-7E44-94C1-A3C7A8747905}" srcOrd="2" destOrd="0" presId="urn:microsoft.com/office/officeart/2005/8/layout/process4"/>
    <dgm:cxn modelId="{91704D86-722F-E246-A9B8-4B219EC88040}" type="presParOf" srcId="{63C74AC8-B25B-7E44-94C1-A3C7A8747905}" destId="{CA03FEAA-8383-4B40-83FE-A3BBB7BDCE35}" srcOrd="0" destOrd="0" presId="urn:microsoft.com/office/officeart/2005/8/layout/process4"/>
    <dgm:cxn modelId="{927FA785-6CEB-F348-8543-FEFA4A895FB2}" type="presParOf" srcId="{63C74AC8-B25B-7E44-94C1-A3C7A8747905}" destId="{7E867367-9628-5B4B-BDA4-1F784F69F118}" srcOrd="1" destOrd="0" presId="urn:microsoft.com/office/officeart/2005/8/layout/process4"/>
    <dgm:cxn modelId="{D254711C-D84E-B144-B17C-599611264E56}" type="presParOf" srcId="{63C74AC8-B25B-7E44-94C1-A3C7A8747905}" destId="{0A7B8B21-CF25-B341-AE24-B638C3D59005}" srcOrd="2" destOrd="0" presId="urn:microsoft.com/office/officeart/2005/8/layout/process4"/>
    <dgm:cxn modelId="{75050EB4-1B5A-734E-8787-81EB8FDFC95A}" type="presParOf" srcId="{0A7B8B21-CF25-B341-AE24-B638C3D59005}" destId="{1216A22E-37F9-AF4F-9B89-060E323E25FA}" srcOrd="0" destOrd="0" presId="urn:microsoft.com/office/officeart/2005/8/layout/process4"/>
    <dgm:cxn modelId="{2696C97E-CFEA-6D4C-99A9-64C612780655}" type="presParOf" srcId="{0A7B8B21-CF25-B341-AE24-B638C3D59005}" destId="{29BFCD20-05B8-9D42-9258-5C48FA12404A}" srcOrd="1" destOrd="0" presId="urn:microsoft.com/office/officeart/2005/8/layout/process4"/>
    <dgm:cxn modelId="{0E98F84E-3C2C-DD4A-BB2B-A750AF01903E}" type="presParOf" srcId="{3ED50093-E224-A44C-A9A5-CDE0F74D22C9}" destId="{30C6E11D-EDCD-3A4A-A24F-534540F6FB29}" srcOrd="3" destOrd="0" presId="urn:microsoft.com/office/officeart/2005/8/layout/process4"/>
    <dgm:cxn modelId="{8997CD10-2D41-B549-A1FA-57C90807C11C}" type="presParOf" srcId="{3ED50093-E224-A44C-A9A5-CDE0F74D22C9}" destId="{0C78B10C-F0A8-E04E-8F96-60AA9EFC973A}" srcOrd="4" destOrd="0" presId="urn:microsoft.com/office/officeart/2005/8/layout/process4"/>
    <dgm:cxn modelId="{9C01A2C4-E89B-AB42-BAE8-559096A37559}" type="presParOf" srcId="{0C78B10C-F0A8-E04E-8F96-60AA9EFC973A}" destId="{C88927CC-9DD9-1C42-8E78-3D4269EB156E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1A43ED1-F752-49D9-A4C6-3D2AE930B9A8}" type="doc">
      <dgm:prSet loTypeId="urn:microsoft.com/office/officeart/2005/8/layout/process4" loCatId="process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7F8264F0-60FA-429D-A7D3-F2097A5ED234}">
      <dgm:prSet custT="1"/>
      <dgm:spPr/>
      <dgm:t>
        <a:bodyPr/>
        <a:lstStyle/>
        <a:p>
          <a:r>
            <a:rPr lang="en-US" sz="2800" dirty="0"/>
            <a:t>Before the citric acid cycle can begin, pyruvate must be converted to acetyl coenzyme A (</a:t>
          </a:r>
          <a:r>
            <a:rPr lang="en-US" sz="2800" b="1" dirty="0"/>
            <a:t>acetyl CoA</a:t>
          </a:r>
          <a:r>
            <a:rPr lang="en-US" sz="2800" dirty="0"/>
            <a:t>), which links glycolysis to the citric acid cycle</a:t>
          </a:r>
        </a:p>
      </dgm:t>
    </dgm:pt>
    <dgm:pt modelId="{8A994401-3A69-4AD0-BC2D-86E7ACC6D7E2}" type="parTrans" cxnId="{B465EDF8-C0F5-43F4-8AA7-0E4C53002F6F}">
      <dgm:prSet/>
      <dgm:spPr/>
      <dgm:t>
        <a:bodyPr/>
        <a:lstStyle/>
        <a:p>
          <a:endParaRPr lang="en-US" sz="2000"/>
        </a:p>
      </dgm:t>
    </dgm:pt>
    <dgm:pt modelId="{06A46705-A5BA-4F01-B16A-1DEB96803D14}" type="sibTrans" cxnId="{B465EDF8-C0F5-43F4-8AA7-0E4C53002F6F}">
      <dgm:prSet/>
      <dgm:spPr/>
      <dgm:t>
        <a:bodyPr/>
        <a:lstStyle/>
        <a:p>
          <a:endParaRPr lang="en-US" sz="2000"/>
        </a:p>
      </dgm:t>
    </dgm:pt>
    <dgm:pt modelId="{AF31D076-CED9-4AE2-BA10-B952DD5FCFEF}">
      <dgm:prSet custT="1"/>
      <dgm:spPr/>
      <dgm:t>
        <a:bodyPr/>
        <a:lstStyle/>
        <a:p>
          <a:r>
            <a:rPr lang="en-US" sz="2800"/>
            <a:t>This step is carried out by a multienzyme complex that catalyzes three reactions</a:t>
          </a:r>
        </a:p>
      </dgm:t>
    </dgm:pt>
    <dgm:pt modelId="{D167A236-776B-4FFB-8AA2-FC175053293E}" type="parTrans" cxnId="{F4901883-F089-4A21-8679-CDDD028EEB77}">
      <dgm:prSet/>
      <dgm:spPr/>
      <dgm:t>
        <a:bodyPr/>
        <a:lstStyle/>
        <a:p>
          <a:endParaRPr lang="en-US" sz="2000"/>
        </a:p>
      </dgm:t>
    </dgm:pt>
    <dgm:pt modelId="{469265B6-D256-4F1A-905E-5657B2039299}" type="sibTrans" cxnId="{F4901883-F089-4A21-8679-CDDD028EEB77}">
      <dgm:prSet/>
      <dgm:spPr/>
      <dgm:t>
        <a:bodyPr/>
        <a:lstStyle/>
        <a:p>
          <a:endParaRPr lang="en-US" sz="2000"/>
        </a:p>
      </dgm:t>
    </dgm:pt>
    <dgm:pt modelId="{57757917-2BBC-4EDC-8DEE-A546146FA7FB}">
      <dgm:prSet custT="1"/>
      <dgm:spPr/>
      <dgm:t>
        <a:bodyPr/>
        <a:lstStyle/>
        <a:p>
          <a:r>
            <a:rPr lang="en-US" sz="2000" dirty="0"/>
            <a:t>Oxidation of pyruvate and release of CO</a:t>
          </a:r>
          <a:r>
            <a:rPr lang="en-US" sz="2000" baseline="-25000" dirty="0"/>
            <a:t>2</a:t>
          </a:r>
          <a:endParaRPr lang="en-US" sz="2000" dirty="0"/>
        </a:p>
      </dgm:t>
    </dgm:pt>
    <dgm:pt modelId="{35E3DA16-2178-4F9D-AE86-2B32E29BE2F2}" type="parTrans" cxnId="{5D7D89B9-2C00-4353-B7A9-B55211EC6750}">
      <dgm:prSet/>
      <dgm:spPr/>
      <dgm:t>
        <a:bodyPr/>
        <a:lstStyle/>
        <a:p>
          <a:endParaRPr lang="en-US" sz="2000"/>
        </a:p>
      </dgm:t>
    </dgm:pt>
    <dgm:pt modelId="{3C1ACCC7-701A-4F43-BBC1-83EFCBA0EA2E}" type="sibTrans" cxnId="{5D7D89B9-2C00-4353-B7A9-B55211EC6750}">
      <dgm:prSet/>
      <dgm:spPr/>
      <dgm:t>
        <a:bodyPr/>
        <a:lstStyle/>
        <a:p>
          <a:endParaRPr lang="en-US" sz="2000"/>
        </a:p>
      </dgm:t>
    </dgm:pt>
    <dgm:pt modelId="{279C0BAE-5070-44B4-9C38-3B58A16BAF6C}">
      <dgm:prSet custT="1"/>
      <dgm:spPr/>
      <dgm:t>
        <a:bodyPr/>
        <a:lstStyle/>
        <a:p>
          <a:r>
            <a:rPr lang="en-US" sz="2000" dirty="0"/>
            <a:t>Reduction of NAD</a:t>
          </a:r>
          <a:r>
            <a:rPr lang="en-US" sz="2000" baseline="30000" dirty="0"/>
            <a:t>+</a:t>
          </a:r>
          <a:r>
            <a:rPr lang="en-US" sz="2000" dirty="0"/>
            <a:t> to NADH</a:t>
          </a:r>
        </a:p>
      </dgm:t>
    </dgm:pt>
    <dgm:pt modelId="{DA493EEC-9030-4BD2-8F13-1B393858207A}" type="parTrans" cxnId="{A10B1555-AE90-465F-B168-8210C9C38C27}">
      <dgm:prSet/>
      <dgm:spPr/>
      <dgm:t>
        <a:bodyPr/>
        <a:lstStyle/>
        <a:p>
          <a:endParaRPr lang="en-US" sz="2000"/>
        </a:p>
      </dgm:t>
    </dgm:pt>
    <dgm:pt modelId="{B175934C-8C0F-47EB-A7DE-8A70F4B67E5A}" type="sibTrans" cxnId="{A10B1555-AE90-465F-B168-8210C9C38C27}">
      <dgm:prSet/>
      <dgm:spPr/>
      <dgm:t>
        <a:bodyPr/>
        <a:lstStyle/>
        <a:p>
          <a:endParaRPr lang="en-US" sz="2000"/>
        </a:p>
      </dgm:t>
    </dgm:pt>
    <dgm:pt modelId="{08051744-B2A7-4B27-9B99-CCCFB42FBE81}">
      <dgm:prSet custT="1"/>
      <dgm:spPr/>
      <dgm:t>
        <a:bodyPr/>
        <a:lstStyle/>
        <a:p>
          <a:r>
            <a:rPr lang="en-US" sz="2000" dirty="0"/>
            <a:t>Combination of the remaining two-carbon fragment and coenzyme A to form acetyl CoA</a:t>
          </a:r>
        </a:p>
      </dgm:t>
    </dgm:pt>
    <dgm:pt modelId="{3FCFD1A7-C474-4DE0-B62D-72CD38B501F3}" type="parTrans" cxnId="{4CE6D29F-DAF0-4D76-A4B2-A058AC02F1E2}">
      <dgm:prSet/>
      <dgm:spPr/>
      <dgm:t>
        <a:bodyPr/>
        <a:lstStyle/>
        <a:p>
          <a:endParaRPr lang="en-US" sz="2000"/>
        </a:p>
      </dgm:t>
    </dgm:pt>
    <dgm:pt modelId="{BD2604AD-9E2B-42E7-9A89-A01C524E527D}" type="sibTrans" cxnId="{4CE6D29F-DAF0-4D76-A4B2-A058AC02F1E2}">
      <dgm:prSet/>
      <dgm:spPr/>
      <dgm:t>
        <a:bodyPr/>
        <a:lstStyle/>
        <a:p>
          <a:endParaRPr lang="en-US" sz="2000"/>
        </a:p>
      </dgm:t>
    </dgm:pt>
    <dgm:pt modelId="{2DD377F8-22F1-EB42-A148-5D2B9DA25C64}" type="pres">
      <dgm:prSet presAssocID="{E1A43ED1-F752-49D9-A4C6-3D2AE930B9A8}" presName="Name0" presStyleCnt="0">
        <dgm:presLayoutVars>
          <dgm:dir/>
          <dgm:animLvl val="lvl"/>
          <dgm:resizeHandles val="exact"/>
        </dgm:presLayoutVars>
      </dgm:prSet>
      <dgm:spPr/>
    </dgm:pt>
    <dgm:pt modelId="{65F8D650-E841-2E4B-B697-5269909C6738}" type="pres">
      <dgm:prSet presAssocID="{AF31D076-CED9-4AE2-BA10-B952DD5FCFEF}" presName="boxAndChildren" presStyleCnt="0"/>
      <dgm:spPr/>
    </dgm:pt>
    <dgm:pt modelId="{49F7D0E2-D2BB-7046-AC3D-C4A2CFE96EC3}" type="pres">
      <dgm:prSet presAssocID="{AF31D076-CED9-4AE2-BA10-B952DD5FCFEF}" presName="parentTextBox" presStyleLbl="node1" presStyleIdx="0" presStyleCnt="2"/>
      <dgm:spPr/>
    </dgm:pt>
    <dgm:pt modelId="{0538493E-4695-DD4C-ADD0-6BE38266BE7A}" type="pres">
      <dgm:prSet presAssocID="{AF31D076-CED9-4AE2-BA10-B952DD5FCFEF}" presName="entireBox" presStyleLbl="node1" presStyleIdx="0" presStyleCnt="2"/>
      <dgm:spPr/>
    </dgm:pt>
    <dgm:pt modelId="{7C478951-2B1A-A74D-AF61-9A20FE08BD3C}" type="pres">
      <dgm:prSet presAssocID="{AF31D076-CED9-4AE2-BA10-B952DD5FCFEF}" presName="descendantBox" presStyleCnt="0"/>
      <dgm:spPr/>
    </dgm:pt>
    <dgm:pt modelId="{4B0AC41D-3EE4-AB4D-8E9E-408D661E0E21}" type="pres">
      <dgm:prSet presAssocID="{57757917-2BBC-4EDC-8DEE-A546146FA7FB}" presName="childTextBox" presStyleLbl="fgAccFollowNode1" presStyleIdx="0" presStyleCnt="3">
        <dgm:presLayoutVars>
          <dgm:bulletEnabled val="1"/>
        </dgm:presLayoutVars>
      </dgm:prSet>
      <dgm:spPr/>
    </dgm:pt>
    <dgm:pt modelId="{C7FFA03C-9925-6D4F-B5EA-A0D4ADAA5188}" type="pres">
      <dgm:prSet presAssocID="{279C0BAE-5070-44B4-9C38-3B58A16BAF6C}" presName="childTextBox" presStyleLbl="fgAccFollowNode1" presStyleIdx="1" presStyleCnt="3">
        <dgm:presLayoutVars>
          <dgm:bulletEnabled val="1"/>
        </dgm:presLayoutVars>
      </dgm:prSet>
      <dgm:spPr/>
    </dgm:pt>
    <dgm:pt modelId="{04E9DF10-E745-B547-BC3B-21F8881D1310}" type="pres">
      <dgm:prSet presAssocID="{08051744-B2A7-4B27-9B99-CCCFB42FBE81}" presName="childTextBox" presStyleLbl="fgAccFollowNode1" presStyleIdx="2" presStyleCnt="3">
        <dgm:presLayoutVars>
          <dgm:bulletEnabled val="1"/>
        </dgm:presLayoutVars>
      </dgm:prSet>
      <dgm:spPr/>
    </dgm:pt>
    <dgm:pt modelId="{163BAB84-0E14-8347-A2A7-4AD37E4BDC7D}" type="pres">
      <dgm:prSet presAssocID="{06A46705-A5BA-4F01-B16A-1DEB96803D14}" presName="sp" presStyleCnt="0"/>
      <dgm:spPr/>
    </dgm:pt>
    <dgm:pt modelId="{D836728C-CE04-6342-B86C-18C554803029}" type="pres">
      <dgm:prSet presAssocID="{7F8264F0-60FA-429D-A7D3-F2097A5ED234}" presName="arrowAndChildren" presStyleCnt="0"/>
      <dgm:spPr/>
    </dgm:pt>
    <dgm:pt modelId="{E79032BB-31E9-2948-B735-6CD7EE53D8E9}" type="pres">
      <dgm:prSet presAssocID="{7F8264F0-60FA-429D-A7D3-F2097A5ED234}" presName="parentTextArrow" presStyleLbl="node1" presStyleIdx="1" presStyleCnt="2"/>
      <dgm:spPr/>
    </dgm:pt>
  </dgm:ptLst>
  <dgm:cxnLst>
    <dgm:cxn modelId="{E8CB2530-87BA-B245-BE0D-91F2AE0CD1B6}" type="presOf" srcId="{AF31D076-CED9-4AE2-BA10-B952DD5FCFEF}" destId="{0538493E-4695-DD4C-ADD0-6BE38266BE7A}" srcOrd="1" destOrd="0" presId="urn:microsoft.com/office/officeart/2005/8/layout/process4"/>
    <dgm:cxn modelId="{37F47049-6DCC-2545-8FE3-D68319F42B85}" type="presOf" srcId="{57757917-2BBC-4EDC-8DEE-A546146FA7FB}" destId="{4B0AC41D-3EE4-AB4D-8E9E-408D661E0E21}" srcOrd="0" destOrd="0" presId="urn:microsoft.com/office/officeart/2005/8/layout/process4"/>
    <dgm:cxn modelId="{8A14554D-C016-9148-88DB-07775517EE08}" type="presOf" srcId="{08051744-B2A7-4B27-9B99-CCCFB42FBE81}" destId="{04E9DF10-E745-B547-BC3B-21F8881D1310}" srcOrd="0" destOrd="0" presId="urn:microsoft.com/office/officeart/2005/8/layout/process4"/>
    <dgm:cxn modelId="{A10B1555-AE90-465F-B168-8210C9C38C27}" srcId="{AF31D076-CED9-4AE2-BA10-B952DD5FCFEF}" destId="{279C0BAE-5070-44B4-9C38-3B58A16BAF6C}" srcOrd="1" destOrd="0" parTransId="{DA493EEC-9030-4BD2-8F13-1B393858207A}" sibTransId="{B175934C-8C0F-47EB-A7DE-8A70F4B67E5A}"/>
    <dgm:cxn modelId="{D430857B-D488-F04C-AC9C-8F5F8F58B34D}" type="presOf" srcId="{E1A43ED1-F752-49D9-A4C6-3D2AE930B9A8}" destId="{2DD377F8-22F1-EB42-A148-5D2B9DA25C64}" srcOrd="0" destOrd="0" presId="urn:microsoft.com/office/officeart/2005/8/layout/process4"/>
    <dgm:cxn modelId="{F4901883-F089-4A21-8679-CDDD028EEB77}" srcId="{E1A43ED1-F752-49D9-A4C6-3D2AE930B9A8}" destId="{AF31D076-CED9-4AE2-BA10-B952DD5FCFEF}" srcOrd="1" destOrd="0" parTransId="{D167A236-776B-4FFB-8AA2-FC175053293E}" sibTransId="{469265B6-D256-4F1A-905E-5657B2039299}"/>
    <dgm:cxn modelId="{A3DD1C93-92D6-B244-901A-2B65F7307F6C}" type="presOf" srcId="{279C0BAE-5070-44B4-9C38-3B58A16BAF6C}" destId="{C7FFA03C-9925-6D4F-B5EA-A0D4ADAA5188}" srcOrd="0" destOrd="0" presId="urn:microsoft.com/office/officeart/2005/8/layout/process4"/>
    <dgm:cxn modelId="{4CE6D29F-DAF0-4D76-A4B2-A058AC02F1E2}" srcId="{AF31D076-CED9-4AE2-BA10-B952DD5FCFEF}" destId="{08051744-B2A7-4B27-9B99-CCCFB42FBE81}" srcOrd="2" destOrd="0" parTransId="{3FCFD1A7-C474-4DE0-B62D-72CD38B501F3}" sibTransId="{BD2604AD-9E2B-42E7-9A89-A01C524E527D}"/>
    <dgm:cxn modelId="{5D7D89B9-2C00-4353-B7A9-B55211EC6750}" srcId="{AF31D076-CED9-4AE2-BA10-B952DD5FCFEF}" destId="{57757917-2BBC-4EDC-8DEE-A546146FA7FB}" srcOrd="0" destOrd="0" parTransId="{35E3DA16-2178-4F9D-AE86-2B32E29BE2F2}" sibTransId="{3C1ACCC7-701A-4F43-BBC1-83EFCBA0EA2E}"/>
    <dgm:cxn modelId="{19387CEE-C02A-DE44-BE54-6CEB115487A1}" type="presOf" srcId="{7F8264F0-60FA-429D-A7D3-F2097A5ED234}" destId="{E79032BB-31E9-2948-B735-6CD7EE53D8E9}" srcOrd="0" destOrd="0" presId="urn:microsoft.com/office/officeart/2005/8/layout/process4"/>
    <dgm:cxn modelId="{35F491F2-CDF4-5948-85A9-6C7F2B5F226D}" type="presOf" srcId="{AF31D076-CED9-4AE2-BA10-B952DD5FCFEF}" destId="{49F7D0E2-D2BB-7046-AC3D-C4A2CFE96EC3}" srcOrd="0" destOrd="0" presId="urn:microsoft.com/office/officeart/2005/8/layout/process4"/>
    <dgm:cxn modelId="{B465EDF8-C0F5-43F4-8AA7-0E4C53002F6F}" srcId="{E1A43ED1-F752-49D9-A4C6-3D2AE930B9A8}" destId="{7F8264F0-60FA-429D-A7D3-F2097A5ED234}" srcOrd="0" destOrd="0" parTransId="{8A994401-3A69-4AD0-BC2D-86E7ACC6D7E2}" sibTransId="{06A46705-A5BA-4F01-B16A-1DEB96803D14}"/>
    <dgm:cxn modelId="{356DC138-4058-C342-BE44-4282D9AC60D7}" type="presParOf" srcId="{2DD377F8-22F1-EB42-A148-5D2B9DA25C64}" destId="{65F8D650-E841-2E4B-B697-5269909C6738}" srcOrd="0" destOrd="0" presId="urn:microsoft.com/office/officeart/2005/8/layout/process4"/>
    <dgm:cxn modelId="{F7FADE7F-9D3E-AF42-8B58-45DF29277374}" type="presParOf" srcId="{65F8D650-E841-2E4B-B697-5269909C6738}" destId="{49F7D0E2-D2BB-7046-AC3D-C4A2CFE96EC3}" srcOrd="0" destOrd="0" presId="urn:microsoft.com/office/officeart/2005/8/layout/process4"/>
    <dgm:cxn modelId="{3080905C-88F0-FB46-8F20-0504FAEA954B}" type="presParOf" srcId="{65F8D650-E841-2E4B-B697-5269909C6738}" destId="{0538493E-4695-DD4C-ADD0-6BE38266BE7A}" srcOrd="1" destOrd="0" presId="urn:microsoft.com/office/officeart/2005/8/layout/process4"/>
    <dgm:cxn modelId="{0E113F5E-39B6-D547-BDAD-043E04E248C3}" type="presParOf" srcId="{65F8D650-E841-2E4B-B697-5269909C6738}" destId="{7C478951-2B1A-A74D-AF61-9A20FE08BD3C}" srcOrd="2" destOrd="0" presId="urn:microsoft.com/office/officeart/2005/8/layout/process4"/>
    <dgm:cxn modelId="{D18A308E-B7E1-8246-9E63-F331F6BE60F2}" type="presParOf" srcId="{7C478951-2B1A-A74D-AF61-9A20FE08BD3C}" destId="{4B0AC41D-3EE4-AB4D-8E9E-408D661E0E21}" srcOrd="0" destOrd="0" presId="urn:microsoft.com/office/officeart/2005/8/layout/process4"/>
    <dgm:cxn modelId="{20D2B639-C159-E446-B43D-F89AA8055459}" type="presParOf" srcId="{7C478951-2B1A-A74D-AF61-9A20FE08BD3C}" destId="{C7FFA03C-9925-6D4F-B5EA-A0D4ADAA5188}" srcOrd="1" destOrd="0" presId="urn:microsoft.com/office/officeart/2005/8/layout/process4"/>
    <dgm:cxn modelId="{20CA7E98-4A72-B543-AEBE-C289C0C226BA}" type="presParOf" srcId="{7C478951-2B1A-A74D-AF61-9A20FE08BD3C}" destId="{04E9DF10-E745-B547-BC3B-21F8881D1310}" srcOrd="2" destOrd="0" presId="urn:microsoft.com/office/officeart/2005/8/layout/process4"/>
    <dgm:cxn modelId="{0FC1190B-652A-EB41-9886-722A61D28EB2}" type="presParOf" srcId="{2DD377F8-22F1-EB42-A148-5D2B9DA25C64}" destId="{163BAB84-0E14-8347-A2A7-4AD37E4BDC7D}" srcOrd="1" destOrd="0" presId="urn:microsoft.com/office/officeart/2005/8/layout/process4"/>
    <dgm:cxn modelId="{35CDB2C2-5F14-244A-B511-C7F673BE1B3A}" type="presParOf" srcId="{2DD377F8-22F1-EB42-A148-5D2B9DA25C64}" destId="{D836728C-CE04-6342-B86C-18C554803029}" srcOrd="2" destOrd="0" presId="urn:microsoft.com/office/officeart/2005/8/layout/process4"/>
    <dgm:cxn modelId="{F14C25F4-F4A0-F244-BDD0-5D9FF157B9C2}" type="presParOf" srcId="{D836728C-CE04-6342-B86C-18C554803029}" destId="{E79032BB-31E9-2948-B735-6CD7EE53D8E9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D9886E-76D7-497F-A965-61B60D8FC983}">
      <dsp:nvSpPr>
        <dsp:cNvPr id="0" name=""/>
        <dsp:cNvSpPr/>
      </dsp:nvSpPr>
      <dsp:spPr>
        <a:xfrm>
          <a:off x="34321" y="167365"/>
          <a:ext cx="1244036" cy="1244036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A0C646-7F3D-4C70-998C-06E20E9008AC}">
      <dsp:nvSpPr>
        <dsp:cNvPr id="0" name=""/>
        <dsp:cNvSpPr/>
      </dsp:nvSpPr>
      <dsp:spPr>
        <a:xfrm>
          <a:off x="295569" y="428613"/>
          <a:ext cx="721541" cy="72154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6A0E48-751F-45B4-AA55-062E75E0BCC2}">
      <dsp:nvSpPr>
        <dsp:cNvPr id="0" name=""/>
        <dsp:cNvSpPr/>
      </dsp:nvSpPr>
      <dsp:spPr>
        <a:xfrm>
          <a:off x="1544937" y="167365"/>
          <a:ext cx="2932372" cy="12440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Energy flows into an ecosystem as sunlight and leaves as heat</a:t>
          </a:r>
        </a:p>
      </dsp:txBody>
      <dsp:txXfrm>
        <a:off x="1544937" y="167365"/>
        <a:ext cx="2932372" cy="1244036"/>
      </dsp:txXfrm>
    </dsp:sp>
    <dsp:sp modelId="{4D7CD6AA-4E86-4AC6-A9D3-0CB10700AF91}">
      <dsp:nvSpPr>
        <dsp:cNvPr id="0" name=""/>
        <dsp:cNvSpPr/>
      </dsp:nvSpPr>
      <dsp:spPr>
        <a:xfrm>
          <a:off x="4988253" y="167365"/>
          <a:ext cx="1244036" cy="1244036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EAE69E-21F0-46B7-88A5-F031D66FEE07}">
      <dsp:nvSpPr>
        <dsp:cNvPr id="0" name=""/>
        <dsp:cNvSpPr/>
      </dsp:nvSpPr>
      <dsp:spPr>
        <a:xfrm>
          <a:off x="5249501" y="428613"/>
          <a:ext cx="721541" cy="721541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827556-8072-416E-80FE-6D5917A78AFC}">
      <dsp:nvSpPr>
        <dsp:cNvPr id="0" name=""/>
        <dsp:cNvSpPr/>
      </dsp:nvSpPr>
      <dsp:spPr>
        <a:xfrm>
          <a:off x="6498870" y="167365"/>
          <a:ext cx="2932372" cy="12440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The chemical elements essential to life are recycled</a:t>
          </a:r>
        </a:p>
      </dsp:txBody>
      <dsp:txXfrm>
        <a:off x="6498870" y="167365"/>
        <a:ext cx="2932372" cy="1244036"/>
      </dsp:txXfrm>
    </dsp:sp>
    <dsp:sp modelId="{87B9EA13-DF5C-4E50-96B8-4269DCDF6608}">
      <dsp:nvSpPr>
        <dsp:cNvPr id="0" name=""/>
        <dsp:cNvSpPr/>
      </dsp:nvSpPr>
      <dsp:spPr>
        <a:xfrm>
          <a:off x="34321" y="1989566"/>
          <a:ext cx="1244036" cy="1244036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F1FD699-7DC6-4290-BC79-F3AD28B6C78A}">
      <dsp:nvSpPr>
        <dsp:cNvPr id="0" name=""/>
        <dsp:cNvSpPr/>
      </dsp:nvSpPr>
      <dsp:spPr>
        <a:xfrm>
          <a:off x="295569" y="2250814"/>
          <a:ext cx="721541" cy="721541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A053869-A084-4691-868C-CB11E6A15201}">
      <dsp:nvSpPr>
        <dsp:cNvPr id="0" name=""/>
        <dsp:cNvSpPr/>
      </dsp:nvSpPr>
      <dsp:spPr>
        <a:xfrm>
          <a:off x="1544937" y="1989566"/>
          <a:ext cx="2932372" cy="12440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Photosynthesis generates O</a:t>
          </a:r>
          <a:r>
            <a:rPr lang="en-US" sz="2000" kern="1200" baseline="-25000"/>
            <a:t>2</a:t>
          </a:r>
          <a:r>
            <a:rPr lang="en-US" sz="2000" kern="1200"/>
            <a:t> and organic molecules, which are used in cellular respiration</a:t>
          </a:r>
        </a:p>
      </dsp:txBody>
      <dsp:txXfrm>
        <a:off x="1544937" y="1989566"/>
        <a:ext cx="2932372" cy="1244036"/>
      </dsp:txXfrm>
    </dsp:sp>
    <dsp:sp modelId="{7371C3C6-14BF-435D-8912-8D89E684C5D3}">
      <dsp:nvSpPr>
        <dsp:cNvPr id="0" name=""/>
        <dsp:cNvSpPr/>
      </dsp:nvSpPr>
      <dsp:spPr>
        <a:xfrm>
          <a:off x="4988253" y="1989566"/>
          <a:ext cx="1244036" cy="1244036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F0E954-8847-4A98-A397-B35865CD0737}">
      <dsp:nvSpPr>
        <dsp:cNvPr id="0" name=""/>
        <dsp:cNvSpPr/>
      </dsp:nvSpPr>
      <dsp:spPr>
        <a:xfrm>
          <a:off x="5249501" y="2250814"/>
          <a:ext cx="721541" cy="721541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B7524E5-A342-4C1C-AC4B-F9784D10CAD2}">
      <dsp:nvSpPr>
        <dsp:cNvPr id="0" name=""/>
        <dsp:cNvSpPr/>
      </dsp:nvSpPr>
      <dsp:spPr>
        <a:xfrm>
          <a:off x="6498870" y="1989566"/>
          <a:ext cx="2932372" cy="12440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Cells use chemical energy stored in organic molecules to generate ATP, which powers work</a:t>
          </a:r>
        </a:p>
      </dsp:txBody>
      <dsp:txXfrm>
        <a:off x="6498870" y="1989566"/>
        <a:ext cx="2932372" cy="124403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9AAF27-5138-495E-9D86-867FB3D2524A}">
      <dsp:nvSpPr>
        <dsp:cNvPr id="0" name=""/>
        <dsp:cNvSpPr/>
      </dsp:nvSpPr>
      <dsp:spPr>
        <a:xfrm>
          <a:off x="0" y="2284"/>
          <a:ext cx="6630174" cy="1157919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1C0B43-FFFE-4F33-AE5A-B96D575BA6CD}">
      <dsp:nvSpPr>
        <dsp:cNvPr id="0" name=""/>
        <dsp:cNvSpPr/>
      </dsp:nvSpPr>
      <dsp:spPr>
        <a:xfrm>
          <a:off x="350270" y="262816"/>
          <a:ext cx="636855" cy="63685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7CF7B20-48FB-41D1-B23D-E9810D4169E8}">
      <dsp:nvSpPr>
        <dsp:cNvPr id="0" name=""/>
        <dsp:cNvSpPr/>
      </dsp:nvSpPr>
      <dsp:spPr>
        <a:xfrm>
          <a:off x="1337397" y="2284"/>
          <a:ext cx="5292776" cy="11579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2547" tIns="122547" rIns="122547" bIns="122547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The breakdown of organic molecules is exergonic</a:t>
          </a:r>
        </a:p>
      </dsp:txBody>
      <dsp:txXfrm>
        <a:off x="1337397" y="2284"/>
        <a:ext cx="5292776" cy="1157919"/>
      </dsp:txXfrm>
    </dsp:sp>
    <dsp:sp modelId="{FE559C85-68DE-4F81-9379-100B8304330C}">
      <dsp:nvSpPr>
        <dsp:cNvPr id="0" name=""/>
        <dsp:cNvSpPr/>
      </dsp:nvSpPr>
      <dsp:spPr>
        <a:xfrm>
          <a:off x="0" y="1449684"/>
          <a:ext cx="6630174" cy="1157919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6B1246-9C66-4986-AF5C-0BABFEA8F7E4}">
      <dsp:nvSpPr>
        <dsp:cNvPr id="0" name=""/>
        <dsp:cNvSpPr/>
      </dsp:nvSpPr>
      <dsp:spPr>
        <a:xfrm>
          <a:off x="350270" y="1710216"/>
          <a:ext cx="636855" cy="63685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A400D64-C60B-4541-BFB6-DD8CB714DCB5}">
      <dsp:nvSpPr>
        <dsp:cNvPr id="0" name=""/>
        <dsp:cNvSpPr/>
      </dsp:nvSpPr>
      <dsp:spPr>
        <a:xfrm>
          <a:off x="1337397" y="1449684"/>
          <a:ext cx="5292776" cy="11579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2547" tIns="122547" rIns="122547" bIns="122547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/>
            <a:t>Fermentation </a:t>
          </a:r>
          <a:r>
            <a:rPr lang="en-US" sz="1900" kern="1200"/>
            <a:t>is a partial degradation of sugars that occurs without O</a:t>
          </a:r>
          <a:r>
            <a:rPr lang="en-US" sz="1900" kern="1200" baseline="-25000"/>
            <a:t>2</a:t>
          </a:r>
          <a:endParaRPr lang="en-US" sz="1900" kern="1200"/>
        </a:p>
      </dsp:txBody>
      <dsp:txXfrm>
        <a:off x="1337397" y="1449684"/>
        <a:ext cx="5292776" cy="1157919"/>
      </dsp:txXfrm>
    </dsp:sp>
    <dsp:sp modelId="{063D2282-2AF3-4C62-BE72-24E2FF6EEC21}">
      <dsp:nvSpPr>
        <dsp:cNvPr id="0" name=""/>
        <dsp:cNvSpPr/>
      </dsp:nvSpPr>
      <dsp:spPr>
        <a:xfrm>
          <a:off x="0" y="2897083"/>
          <a:ext cx="6630174" cy="1157919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EEE647-9C04-4668-8867-515C6E661FAE}">
      <dsp:nvSpPr>
        <dsp:cNvPr id="0" name=""/>
        <dsp:cNvSpPr/>
      </dsp:nvSpPr>
      <dsp:spPr>
        <a:xfrm>
          <a:off x="350270" y="3157615"/>
          <a:ext cx="636855" cy="636855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7E0CE7-F38F-42A6-AB40-5D10EEDB0DAE}">
      <dsp:nvSpPr>
        <dsp:cNvPr id="0" name=""/>
        <dsp:cNvSpPr/>
      </dsp:nvSpPr>
      <dsp:spPr>
        <a:xfrm>
          <a:off x="1337397" y="2897083"/>
          <a:ext cx="5292776" cy="11579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2547" tIns="122547" rIns="122547" bIns="122547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/>
            <a:t>Aerobic respiration </a:t>
          </a:r>
          <a:r>
            <a:rPr lang="en-US" sz="1900" kern="1200"/>
            <a:t>consumes organic molecules and O</a:t>
          </a:r>
          <a:r>
            <a:rPr lang="en-US" sz="1900" kern="1200" baseline="-25000"/>
            <a:t>2</a:t>
          </a:r>
          <a:r>
            <a:rPr lang="en-US" sz="1900" kern="1200"/>
            <a:t> and yields ATP</a:t>
          </a:r>
        </a:p>
      </dsp:txBody>
      <dsp:txXfrm>
        <a:off x="1337397" y="2897083"/>
        <a:ext cx="5292776" cy="1157919"/>
      </dsp:txXfrm>
    </dsp:sp>
    <dsp:sp modelId="{2A47407B-BA15-4F52-81D7-73D5FB7CCEBE}">
      <dsp:nvSpPr>
        <dsp:cNvPr id="0" name=""/>
        <dsp:cNvSpPr/>
      </dsp:nvSpPr>
      <dsp:spPr>
        <a:xfrm>
          <a:off x="0" y="4344483"/>
          <a:ext cx="6630174" cy="1157919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6E334F0-C69D-40E5-AC9B-01BD6D46FD87}">
      <dsp:nvSpPr>
        <dsp:cNvPr id="0" name=""/>
        <dsp:cNvSpPr/>
      </dsp:nvSpPr>
      <dsp:spPr>
        <a:xfrm>
          <a:off x="350270" y="4605015"/>
          <a:ext cx="636855" cy="636855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7492EDD-B94E-48BF-B89E-03F8CE6C7D7F}">
      <dsp:nvSpPr>
        <dsp:cNvPr id="0" name=""/>
        <dsp:cNvSpPr/>
      </dsp:nvSpPr>
      <dsp:spPr>
        <a:xfrm>
          <a:off x="1337397" y="4344483"/>
          <a:ext cx="5292776" cy="11579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2547" tIns="122547" rIns="122547" bIns="122547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Anaerobic respiration is similar to aerobic respiration but consumes compounds other than O</a:t>
          </a:r>
          <a:r>
            <a:rPr lang="en-US" sz="1900" kern="1200" baseline="-25000"/>
            <a:t>2</a:t>
          </a:r>
          <a:endParaRPr lang="en-US" sz="1900" kern="1200"/>
        </a:p>
      </dsp:txBody>
      <dsp:txXfrm>
        <a:off x="1337397" y="4344483"/>
        <a:ext cx="5292776" cy="115791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39151A-F612-F24E-B3CB-195A74150123}">
      <dsp:nvSpPr>
        <dsp:cNvPr id="0" name=""/>
        <dsp:cNvSpPr/>
      </dsp:nvSpPr>
      <dsp:spPr>
        <a:xfrm>
          <a:off x="0" y="0"/>
          <a:ext cx="10515600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561F812-EA35-3944-8F73-9F70A3A97DB0}">
      <dsp:nvSpPr>
        <dsp:cNvPr id="0" name=""/>
        <dsp:cNvSpPr/>
      </dsp:nvSpPr>
      <dsp:spPr>
        <a:xfrm>
          <a:off x="0" y="0"/>
          <a:ext cx="10515600" cy="10881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/>
            <a:t>NADH passes the electrons to the </a:t>
          </a:r>
          <a:r>
            <a:rPr lang="en-US" sz="2900" b="1" kern="1200"/>
            <a:t>electron transport chain</a:t>
          </a:r>
          <a:endParaRPr lang="en-US" sz="2900" kern="1200"/>
        </a:p>
      </dsp:txBody>
      <dsp:txXfrm>
        <a:off x="0" y="0"/>
        <a:ext cx="10515600" cy="1088136"/>
      </dsp:txXfrm>
    </dsp:sp>
    <dsp:sp modelId="{B56212F9-5564-8E43-ABF3-E0B4490B25BD}">
      <dsp:nvSpPr>
        <dsp:cNvPr id="0" name=""/>
        <dsp:cNvSpPr/>
      </dsp:nvSpPr>
      <dsp:spPr>
        <a:xfrm>
          <a:off x="0" y="1088136"/>
          <a:ext cx="10515600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9969A2-EF2D-7147-8089-B4FA3AEB9404}">
      <dsp:nvSpPr>
        <dsp:cNvPr id="0" name=""/>
        <dsp:cNvSpPr/>
      </dsp:nvSpPr>
      <dsp:spPr>
        <a:xfrm>
          <a:off x="0" y="1088136"/>
          <a:ext cx="10515600" cy="10881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/>
            <a:t>Unlike an uncontrolled reaction, the electron transport chain passes electrons in a series of steps instead of one explosive reaction</a:t>
          </a:r>
        </a:p>
      </dsp:txBody>
      <dsp:txXfrm>
        <a:off x="0" y="1088136"/>
        <a:ext cx="10515600" cy="1088136"/>
      </dsp:txXfrm>
    </dsp:sp>
    <dsp:sp modelId="{FAA80FB3-FCD4-774F-8ED3-92C077E3BA10}">
      <dsp:nvSpPr>
        <dsp:cNvPr id="0" name=""/>
        <dsp:cNvSpPr/>
      </dsp:nvSpPr>
      <dsp:spPr>
        <a:xfrm>
          <a:off x="0" y="2176272"/>
          <a:ext cx="10515600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23F230B-8129-E44A-8129-2C1DBC363002}">
      <dsp:nvSpPr>
        <dsp:cNvPr id="0" name=""/>
        <dsp:cNvSpPr/>
      </dsp:nvSpPr>
      <dsp:spPr>
        <a:xfrm>
          <a:off x="0" y="2176272"/>
          <a:ext cx="10515600" cy="10881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/>
            <a:t>O</a:t>
          </a:r>
          <a:r>
            <a:rPr lang="en-US" sz="2900" kern="1200" baseline="-25000"/>
            <a:t>2</a:t>
          </a:r>
          <a:r>
            <a:rPr lang="en-US" sz="2900" kern="1200"/>
            <a:t> pulls electrons down the chain in an energy-yielding tumble</a:t>
          </a:r>
        </a:p>
      </dsp:txBody>
      <dsp:txXfrm>
        <a:off x="0" y="2176272"/>
        <a:ext cx="10515600" cy="1088136"/>
      </dsp:txXfrm>
    </dsp:sp>
    <dsp:sp modelId="{3431DFF3-99EC-3349-BE55-89F4BB169E5D}">
      <dsp:nvSpPr>
        <dsp:cNvPr id="0" name=""/>
        <dsp:cNvSpPr/>
      </dsp:nvSpPr>
      <dsp:spPr>
        <a:xfrm>
          <a:off x="0" y="3264408"/>
          <a:ext cx="10515600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6C46384-96AB-694F-9671-889FF85C93A1}">
      <dsp:nvSpPr>
        <dsp:cNvPr id="0" name=""/>
        <dsp:cNvSpPr/>
      </dsp:nvSpPr>
      <dsp:spPr>
        <a:xfrm>
          <a:off x="0" y="3264408"/>
          <a:ext cx="10515600" cy="10881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/>
            <a:t>The energy yielded is used to regenerate ATP</a:t>
          </a:r>
        </a:p>
      </dsp:txBody>
      <dsp:txXfrm>
        <a:off x="0" y="3264408"/>
        <a:ext cx="10515600" cy="108813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7BD738-5D55-DF41-BA4A-ADD2882221B0}">
      <dsp:nvSpPr>
        <dsp:cNvPr id="0" name=""/>
        <dsp:cNvSpPr/>
      </dsp:nvSpPr>
      <dsp:spPr>
        <a:xfrm>
          <a:off x="0" y="4143670"/>
          <a:ext cx="6630174" cy="136004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Glycolysis occurs whether or not O</a:t>
          </a:r>
          <a:r>
            <a:rPr lang="en-US" sz="2000" kern="1200" baseline="-25000"/>
            <a:t>2</a:t>
          </a:r>
          <a:r>
            <a:rPr lang="en-US" sz="2000" kern="1200"/>
            <a:t> is present</a:t>
          </a:r>
        </a:p>
      </dsp:txBody>
      <dsp:txXfrm>
        <a:off x="0" y="4143670"/>
        <a:ext cx="6630174" cy="1360044"/>
      </dsp:txXfrm>
    </dsp:sp>
    <dsp:sp modelId="{7E867367-9628-5B4B-BDA4-1F784F69F118}">
      <dsp:nvSpPr>
        <dsp:cNvPr id="0" name=""/>
        <dsp:cNvSpPr/>
      </dsp:nvSpPr>
      <dsp:spPr>
        <a:xfrm rot="10800000">
          <a:off x="0" y="2072321"/>
          <a:ext cx="6630174" cy="2091749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Glycolysis occurs in the cytoplasm and has two major phases</a:t>
          </a:r>
        </a:p>
      </dsp:txBody>
      <dsp:txXfrm rot="-10800000">
        <a:off x="0" y="2072321"/>
        <a:ext cx="6630174" cy="734203"/>
      </dsp:txXfrm>
    </dsp:sp>
    <dsp:sp modelId="{1216A22E-37F9-AF4F-9B89-060E323E25FA}">
      <dsp:nvSpPr>
        <dsp:cNvPr id="0" name=""/>
        <dsp:cNvSpPr/>
      </dsp:nvSpPr>
      <dsp:spPr>
        <a:xfrm>
          <a:off x="0" y="2806525"/>
          <a:ext cx="3315086" cy="625433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29210" rIns="163576" bIns="2921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Energy investment phase</a:t>
          </a:r>
        </a:p>
      </dsp:txBody>
      <dsp:txXfrm>
        <a:off x="0" y="2806525"/>
        <a:ext cx="3315086" cy="625433"/>
      </dsp:txXfrm>
    </dsp:sp>
    <dsp:sp modelId="{29BFCD20-05B8-9D42-9258-5C48FA12404A}">
      <dsp:nvSpPr>
        <dsp:cNvPr id="0" name=""/>
        <dsp:cNvSpPr/>
      </dsp:nvSpPr>
      <dsp:spPr>
        <a:xfrm>
          <a:off x="3315087" y="2806525"/>
          <a:ext cx="3315086" cy="625433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29210" rIns="163576" bIns="2921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Energy payoff phase</a:t>
          </a:r>
        </a:p>
      </dsp:txBody>
      <dsp:txXfrm>
        <a:off x="3315087" y="2806525"/>
        <a:ext cx="3315086" cy="625433"/>
      </dsp:txXfrm>
    </dsp:sp>
    <dsp:sp modelId="{C88927CC-9DD9-1C42-8E78-3D4269EB156E}">
      <dsp:nvSpPr>
        <dsp:cNvPr id="0" name=""/>
        <dsp:cNvSpPr/>
      </dsp:nvSpPr>
      <dsp:spPr>
        <a:xfrm rot="10800000">
          <a:off x="0" y="972"/>
          <a:ext cx="6630174" cy="2091749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Glycolysis (</a:t>
          </a:r>
          <a:r>
            <a:rPr lang="ja-JP" sz="2000" kern="1200"/>
            <a:t>“</a:t>
          </a:r>
          <a:r>
            <a:rPr lang="en-US" sz="2000" kern="1200"/>
            <a:t>sugar splitting</a:t>
          </a:r>
          <a:r>
            <a:rPr lang="ja-JP" sz="2000" kern="1200"/>
            <a:t>”</a:t>
          </a:r>
          <a:r>
            <a:rPr lang="en-US" sz="2000" kern="1200"/>
            <a:t>) breaks down glucose into two molecules of pyruvate</a:t>
          </a:r>
        </a:p>
      </dsp:txBody>
      <dsp:txXfrm rot="10800000">
        <a:off x="0" y="972"/>
        <a:ext cx="6630174" cy="135915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38493E-4695-DD4C-ADD0-6BE38266BE7A}">
      <dsp:nvSpPr>
        <dsp:cNvPr id="0" name=""/>
        <dsp:cNvSpPr/>
      </dsp:nvSpPr>
      <dsp:spPr>
        <a:xfrm>
          <a:off x="0" y="2623472"/>
          <a:ext cx="10606179" cy="172128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This step is carried out by a multienzyme complex that catalyzes three reactions</a:t>
          </a:r>
        </a:p>
      </dsp:txBody>
      <dsp:txXfrm>
        <a:off x="0" y="2623472"/>
        <a:ext cx="10606179" cy="929492"/>
      </dsp:txXfrm>
    </dsp:sp>
    <dsp:sp modelId="{4B0AC41D-3EE4-AB4D-8E9E-408D661E0E21}">
      <dsp:nvSpPr>
        <dsp:cNvPr id="0" name=""/>
        <dsp:cNvSpPr/>
      </dsp:nvSpPr>
      <dsp:spPr>
        <a:xfrm>
          <a:off x="5178" y="3518538"/>
          <a:ext cx="3531940" cy="791789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Oxidation of pyruvate and release of CO</a:t>
          </a:r>
          <a:r>
            <a:rPr lang="en-US" sz="2000" kern="1200" baseline="-25000" dirty="0"/>
            <a:t>2</a:t>
          </a:r>
          <a:endParaRPr lang="en-US" sz="2000" kern="1200" dirty="0"/>
        </a:p>
      </dsp:txBody>
      <dsp:txXfrm>
        <a:off x="5178" y="3518538"/>
        <a:ext cx="3531940" cy="791789"/>
      </dsp:txXfrm>
    </dsp:sp>
    <dsp:sp modelId="{C7FFA03C-9925-6D4F-B5EA-A0D4ADAA5188}">
      <dsp:nvSpPr>
        <dsp:cNvPr id="0" name=""/>
        <dsp:cNvSpPr/>
      </dsp:nvSpPr>
      <dsp:spPr>
        <a:xfrm>
          <a:off x="3537119" y="3518538"/>
          <a:ext cx="3531940" cy="791789"/>
        </a:xfrm>
        <a:prstGeom prst="rect">
          <a:avLst/>
        </a:prstGeom>
        <a:solidFill>
          <a:schemeClr val="accent2">
            <a:tint val="40000"/>
            <a:alpha val="90000"/>
            <a:hueOff val="-424613"/>
            <a:satOff val="-37673"/>
            <a:lumOff val="-385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424613"/>
              <a:satOff val="-37673"/>
              <a:lumOff val="-38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Reduction of NAD</a:t>
          </a:r>
          <a:r>
            <a:rPr lang="en-US" sz="2000" kern="1200" baseline="30000" dirty="0"/>
            <a:t>+</a:t>
          </a:r>
          <a:r>
            <a:rPr lang="en-US" sz="2000" kern="1200" dirty="0"/>
            <a:t> to NADH</a:t>
          </a:r>
        </a:p>
      </dsp:txBody>
      <dsp:txXfrm>
        <a:off x="3537119" y="3518538"/>
        <a:ext cx="3531940" cy="791789"/>
      </dsp:txXfrm>
    </dsp:sp>
    <dsp:sp modelId="{04E9DF10-E745-B547-BC3B-21F8881D1310}">
      <dsp:nvSpPr>
        <dsp:cNvPr id="0" name=""/>
        <dsp:cNvSpPr/>
      </dsp:nvSpPr>
      <dsp:spPr>
        <a:xfrm>
          <a:off x="7069059" y="3518538"/>
          <a:ext cx="3531940" cy="791789"/>
        </a:xfrm>
        <a:prstGeom prst="rect">
          <a:avLst/>
        </a:prstGeom>
        <a:solidFill>
          <a:schemeClr val="accent2">
            <a:tint val="40000"/>
            <a:alpha val="90000"/>
            <a:hueOff val="-849226"/>
            <a:satOff val="-75346"/>
            <a:lumOff val="-769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849226"/>
              <a:satOff val="-75346"/>
              <a:lumOff val="-76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Combination of the remaining two-carbon fragment and coenzyme A to form acetyl CoA</a:t>
          </a:r>
        </a:p>
      </dsp:txBody>
      <dsp:txXfrm>
        <a:off x="7069059" y="3518538"/>
        <a:ext cx="3531940" cy="791789"/>
      </dsp:txXfrm>
    </dsp:sp>
    <dsp:sp modelId="{E79032BB-31E9-2948-B735-6CD7EE53D8E9}">
      <dsp:nvSpPr>
        <dsp:cNvPr id="0" name=""/>
        <dsp:cNvSpPr/>
      </dsp:nvSpPr>
      <dsp:spPr>
        <a:xfrm rot="10800000">
          <a:off x="0" y="1960"/>
          <a:ext cx="10606179" cy="2647331"/>
        </a:xfrm>
        <a:prstGeom prst="upArrowCallout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Before the citric acid cycle can begin, pyruvate must be converted to acetyl coenzyme A (</a:t>
          </a:r>
          <a:r>
            <a:rPr lang="en-US" sz="2800" b="1" kern="1200" dirty="0"/>
            <a:t>acetyl CoA</a:t>
          </a:r>
          <a:r>
            <a:rPr lang="en-US" sz="2800" kern="1200" dirty="0"/>
            <a:t>), which links glycolysis to the citric acid cycle</a:t>
          </a:r>
        </a:p>
      </dsp:txBody>
      <dsp:txXfrm rot="10800000">
        <a:off x="0" y="1960"/>
        <a:ext cx="10606179" cy="17201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AB29D32B-7665-477D-861E-A4E56B18F49B}" type="datetimeFigureOut">
              <a:rPr lang="en-US" smtClean="0"/>
              <a:t>10/14/20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1D1772A1-05E6-4F90-96CE-CB52B1765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9212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A6F3A5E0-BA6A-FF41-99DA-43F791AB38EA}" type="datetimeFigureOut">
              <a:rPr lang="en-US" smtClean="0"/>
              <a:t>10/14/20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5F5B6B27-C950-6641-9188-60E3AD33DD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2788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509304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5B6B27-C950-6641-9188-60E3AD33DD5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4847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fld id="{6BD9580F-912C-4C8B-9B06-B3EC3DCB0938}" type="slidenum">
              <a:rPr lang="en-US" altLang="en-US"/>
              <a:pPr/>
              <a:t>14</a:t>
            </a:fld>
            <a:endParaRPr lang="en-US" altLang="en-US"/>
          </a:p>
        </p:txBody>
      </p:sp>
      <p:sp>
        <p:nvSpPr>
          <p:cNvPr id="244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47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33535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fld id="{F9742A39-3FD6-4D4E-8D96-9539369A891E}" type="slidenum">
              <a:rPr lang="en-US" altLang="en-US"/>
              <a:pPr/>
              <a:t>16</a:t>
            </a:fld>
            <a:endParaRPr lang="en-US" altLang="en-US"/>
          </a:p>
        </p:txBody>
      </p:sp>
      <p:sp>
        <p:nvSpPr>
          <p:cNvPr id="253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39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43822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latin typeface="Arial"/>
              </a:rPr>
              <a:t>Figure 9.8 The energy input and output of glycolysis</a:t>
            </a:r>
          </a:p>
          <a:p>
            <a:endParaRPr 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304088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latin typeface="Arial"/>
              </a:rPr>
              <a:t>Figure 9.9a A closer look at glycolysis (part 1: investment phase)</a:t>
            </a:r>
          </a:p>
          <a:p>
            <a:endParaRPr 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667882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fld id="{5BB081B3-E4C2-498C-9394-28EBBC9589EE}" type="slidenum">
              <a:rPr lang="en-US" altLang="en-US"/>
              <a:pPr/>
              <a:t>19</a:t>
            </a:fld>
            <a:endParaRPr lang="en-US" altLang="en-US"/>
          </a:p>
        </p:txBody>
      </p:sp>
      <p:sp>
        <p:nvSpPr>
          <p:cNvPr id="271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1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589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fld id="{B5BC5330-1D1E-412A-B499-126CD55997E6}" type="slidenum">
              <a:rPr lang="en-US" altLang="en-US"/>
              <a:pPr/>
              <a:t>20</a:t>
            </a:fld>
            <a:endParaRPr lang="en-US" altLang="en-US"/>
          </a:p>
        </p:txBody>
      </p:sp>
      <p:sp>
        <p:nvSpPr>
          <p:cNvPr id="272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2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931205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>
            <a:extLst>
              <a:ext uri="{FF2B5EF4-FFF2-40B4-BE49-F238E27FC236}">
                <a16:creationId xmlns:a16="http://schemas.microsoft.com/office/drawing/2014/main" id="{3ABE55F8-16E2-3B4E-A895-8644A244E46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27CE3C01-FBBA-924B-9AEA-E8EBDC3019BB}" type="slidenum">
              <a:rPr kumimoji="0" lang="en-US" altLang="en-US" sz="1200" smtClean="0">
                <a:latin typeface="Times New Roman" panose="02020603050405020304" pitchFamily="18" charset="0"/>
              </a:rPr>
              <a:pPr/>
              <a:t>21</a:t>
            </a:fld>
            <a:endParaRPr kumimoji="0" lang="en-US" altLang="en-US" sz="1200">
              <a:latin typeface="Times New Roman" panose="02020603050405020304" pitchFamily="18" charset="0"/>
            </a:endParaRPr>
          </a:p>
        </p:txBody>
      </p:sp>
      <p:sp>
        <p:nvSpPr>
          <p:cNvPr id="58371" name="Rectangle 2">
            <a:extLst>
              <a:ext uri="{FF2B5EF4-FFF2-40B4-BE49-F238E27FC236}">
                <a16:creationId xmlns:a16="http://schemas.microsoft.com/office/drawing/2014/main" id="{C2E1C275-0E02-864A-9E64-A848FCE72A1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>
            <a:extLst>
              <a:ext uri="{FF2B5EF4-FFF2-40B4-BE49-F238E27FC236}">
                <a16:creationId xmlns:a16="http://schemas.microsoft.com/office/drawing/2014/main" id="{91A15118-D55F-3E4A-BB01-AB7BBEA196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2824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>
            <a:extLst>
              <a:ext uri="{FF2B5EF4-FFF2-40B4-BE49-F238E27FC236}">
                <a16:creationId xmlns:a16="http://schemas.microsoft.com/office/drawing/2014/main" id="{71D07E39-1BDF-424B-B617-DAD706B1C65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6C4A60F9-4CE7-F846-96B0-06E8AE6CFE1A}" type="slidenum">
              <a:rPr kumimoji="0" lang="en-US" altLang="en-US" sz="1200" smtClean="0">
                <a:latin typeface="Times New Roman" panose="02020603050405020304" pitchFamily="18" charset="0"/>
              </a:rPr>
              <a:pPr/>
              <a:t>22</a:t>
            </a:fld>
            <a:endParaRPr kumimoji="0" lang="en-US" altLang="en-US" sz="1200">
              <a:latin typeface="Times New Roman" panose="02020603050405020304" pitchFamily="18" charset="0"/>
            </a:endParaRPr>
          </a:p>
        </p:txBody>
      </p:sp>
      <p:sp>
        <p:nvSpPr>
          <p:cNvPr id="76803" name="Rectangle 2">
            <a:extLst>
              <a:ext uri="{FF2B5EF4-FFF2-40B4-BE49-F238E27FC236}">
                <a16:creationId xmlns:a16="http://schemas.microsoft.com/office/drawing/2014/main" id="{87CE713A-B45C-B04B-8727-1A99B988E13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4" name="Rectangle 3">
            <a:extLst>
              <a:ext uri="{FF2B5EF4-FFF2-40B4-BE49-F238E27FC236}">
                <a16:creationId xmlns:a16="http://schemas.microsoft.com/office/drawing/2014/main" id="{563697B1-239D-8E46-AB26-2BA0458CD97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575525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>
            <a:extLst>
              <a:ext uri="{FF2B5EF4-FFF2-40B4-BE49-F238E27FC236}">
                <a16:creationId xmlns:a16="http://schemas.microsoft.com/office/drawing/2014/main" id="{0D835A12-317C-2644-9F84-E1DCFBFAB65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6EECF579-E5B3-D341-AEA8-B085E3AE83B2}" type="slidenum">
              <a:rPr kumimoji="0" lang="en-US" altLang="en-US" sz="1200" smtClean="0">
                <a:latin typeface="Times New Roman" panose="02020603050405020304" pitchFamily="18" charset="0"/>
              </a:rPr>
              <a:pPr/>
              <a:t>23</a:t>
            </a:fld>
            <a:endParaRPr kumimoji="0" lang="en-US" altLang="en-US" sz="1200">
              <a:latin typeface="Times New Roman" panose="02020603050405020304" pitchFamily="18" charset="0"/>
            </a:endParaRPr>
          </a:p>
        </p:txBody>
      </p:sp>
      <p:sp>
        <p:nvSpPr>
          <p:cNvPr id="78851" name="Rectangle 2">
            <a:extLst>
              <a:ext uri="{FF2B5EF4-FFF2-40B4-BE49-F238E27FC236}">
                <a16:creationId xmlns:a16="http://schemas.microsoft.com/office/drawing/2014/main" id="{39120CD1-8B43-C14F-AD85-E95F37FBF5B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>
            <a:extLst>
              <a:ext uri="{FF2B5EF4-FFF2-40B4-BE49-F238E27FC236}">
                <a16:creationId xmlns:a16="http://schemas.microsoft.com/office/drawing/2014/main" id="{831767E8-2276-7140-861B-08D230257DA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05870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fld id="{4CCDE6B2-D2DC-4057-A73F-D49AAB409B70}" type="slidenum">
              <a:rPr lang="en-US" altLang="en-US"/>
              <a:pPr/>
              <a:t>5</a:t>
            </a:fld>
            <a:endParaRPr lang="en-US" altLang="en-US"/>
          </a:p>
        </p:txBody>
      </p:sp>
      <p:sp>
        <p:nvSpPr>
          <p:cNvPr id="228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83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31571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>
            <a:extLst>
              <a:ext uri="{FF2B5EF4-FFF2-40B4-BE49-F238E27FC236}">
                <a16:creationId xmlns:a16="http://schemas.microsoft.com/office/drawing/2014/main" id="{68EC94C4-FC96-254B-B583-882130037AA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95305B74-143F-D947-89ED-EBFD02CC8B13}" type="slidenum">
              <a:rPr kumimoji="0" lang="en-US" altLang="en-US" sz="1200" smtClean="0">
                <a:latin typeface="Times New Roman" panose="02020603050405020304" pitchFamily="18" charset="0"/>
              </a:rPr>
              <a:pPr/>
              <a:t>24</a:t>
            </a:fld>
            <a:endParaRPr kumimoji="0" lang="en-US" altLang="en-US" sz="1200">
              <a:latin typeface="Times New Roman" panose="02020603050405020304" pitchFamily="18" charset="0"/>
            </a:endParaRPr>
          </a:p>
        </p:txBody>
      </p:sp>
      <p:sp>
        <p:nvSpPr>
          <p:cNvPr id="80899" name="Rectangle 2">
            <a:extLst>
              <a:ext uri="{FF2B5EF4-FFF2-40B4-BE49-F238E27FC236}">
                <a16:creationId xmlns:a16="http://schemas.microsoft.com/office/drawing/2014/main" id="{B59417E2-1A06-2149-8597-D2801223AC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0" name="Rectangle 3">
            <a:extLst>
              <a:ext uri="{FF2B5EF4-FFF2-40B4-BE49-F238E27FC236}">
                <a16:creationId xmlns:a16="http://schemas.microsoft.com/office/drawing/2014/main" id="{39DC9A91-CFA3-A84E-85E2-C16EF37DA06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39359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>
            <a:extLst>
              <a:ext uri="{FF2B5EF4-FFF2-40B4-BE49-F238E27FC236}">
                <a16:creationId xmlns:a16="http://schemas.microsoft.com/office/drawing/2014/main" id="{5B535125-05F2-184B-AC7F-FB0E8FCAC45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81ADF373-FF11-A24E-A7C0-DA1A468F5DBA}" type="slidenum">
              <a:rPr kumimoji="0" lang="en-US" altLang="en-US" sz="1200" smtClean="0">
                <a:latin typeface="Times New Roman" panose="02020603050405020304" pitchFamily="18" charset="0"/>
              </a:rPr>
              <a:pPr/>
              <a:t>25</a:t>
            </a:fld>
            <a:endParaRPr kumimoji="0" lang="en-US" altLang="en-US" sz="1200">
              <a:latin typeface="Times New Roman" panose="02020603050405020304" pitchFamily="18" charset="0"/>
            </a:endParaRPr>
          </a:p>
        </p:txBody>
      </p:sp>
      <p:sp>
        <p:nvSpPr>
          <p:cNvPr id="82947" name="Rectangle 2">
            <a:extLst>
              <a:ext uri="{FF2B5EF4-FFF2-40B4-BE49-F238E27FC236}">
                <a16:creationId xmlns:a16="http://schemas.microsoft.com/office/drawing/2014/main" id="{7BFE5936-1922-9F4E-82DD-23F22FCD70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>
            <a:extLst>
              <a:ext uri="{FF2B5EF4-FFF2-40B4-BE49-F238E27FC236}">
                <a16:creationId xmlns:a16="http://schemas.microsoft.com/office/drawing/2014/main" id="{C2A7C3B3-C0EF-BF43-9FAF-06F8A77D216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078679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>
            <a:extLst>
              <a:ext uri="{FF2B5EF4-FFF2-40B4-BE49-F238E27FC236}">
                <a16:creationId xmlns:a16="http://schemas.microsoft.com/office/drawing/2014/main" id="{ADE29080-0F73-A74A-914C-C5B85AF7125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4A3C8D59-C848-3042-8313-57B4F770668E}" type="slidenum">
              <a:rPr kumimoji="0" lang="en-US" altLang="en-US" sz="1200" smtClean="0">
                <a:latin typeface="Times New Roman" panose="02020603050405020304" pitchFamily="18" charset="0"/>
              </a:rPr>
              <a:pPr/>
              <a:t>26</a:t>
            </a:fld>
            <a:endParaRPr kumimoji="0" lang="en-US" altLang="en-US" sz="1200">
              <a:latin typeface="Times New Roman" panose="02020603050405020304" pitchFamily="18" charset="0"/>
            </a:endParaRPr>
          </a:p>
        </p:txBody>
      </p:sp>
      <p:sp>
        <p:nvSpPr>
          <p:cNvPr id="84995" name="Rectangle 2">
            <a:extLst>
              <a:ext uri="{FF2B5EF4-FFF2-40B4-BE49-F238E27FC236}">
                <a16:creationId xmlns:a16="http://schemas.microsoft.com/office/drawing/2014/main" id="{BFA82F41-4C06-0743-B677-3261879204A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>
            <a:extLst>
              <a:ext uri="{FF2B5EF4-FFF2-40B4-BE49-F238E27FC236}">
                <a16:creationId xmlns:a16="http://schemas.microsoft.com/office/drawing/2014/main" id="{190C0FFD-F38C-C24F-9141-5C289D418FB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381932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>
            <a:extLst>
              <a:ext uri="{FF2B5EF4-FFF2-40B4-BE49-F238E27FC236}">
                <a16:creationId xmlns:a16="http://schemas.microsoft.com/office/drawing/2014/main" id="{C61F8282-0392-9744-9D01-F6D68664CFD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D1F7D672-D4E5-5647-BDD9-DDCB0FD99FC4}" type="slidenum">
              <a:rPr kumimoji="0" lang="en-US" altLang="en-US" sz="1200" smtClean="0">
                <a:latin typeface="Times New Roman" panose="02020603050405020304" pitchFamily="18" charset="0"/>
              </a:rPr>
              <a:pPr/>
              <a:t>27</a:t>
            </a:fld>
            <a:endParaRPr kumimoji="0" lang="en-US" altLang="en-US" sz="1200">
              <a:latin typeface="Times New Roman" panose="02020603050405020304" pitchFamily="18" charset="0"/>
            </a:endParaRPr>
          </a:p>
        </p:txBody>
      </p:sp>
      <p:sp>
        <p:nvSpPr>
          <p:cNvPr id="87043" name="Rectangle 2">
            <a:extLst>
              <a:ext uri="{FF2B5EF4-FFF2-40B4-BE49-F238E27FC236}">
                <a16:creationId xmlns:a16="http://schemas.microsoft.com/office/drawing/2014/main" id="{C160173C-65C1-2F49-A429-09B516B701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4" name="Rectangle 3">
            <a:extLst>
              <a:ext uri="{FF2B5EF4-FFF2-40B4-BE49-F238E27FC236}">
                <a16:creationId xmlns:a16="http://schemas.microsoft.com/office/drawing/2014/main" id="{D547E31A-E4A4-E14F-A411-B3510B21977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916284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>
            <a:extLst>
              <a:ext uri="{FF2B5EF4-FFF2-40B4-BE49-F238E27FC236}">
                <a16:creationId xmlns:a16="http://schemas.microsoft.com/office/drawing/2014/main" id="{A105F78B-B78C-7F4A-BF0A-BD0B852627D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63A21956-E99F-5F4E-B85F-39CB0D42D733}" type="slidenum">
              <a:rPr kumimoji="0" lang="en-US" altLang="en-US" sz="1200" smtClean="0">
                <a:latin typeface="Times New Roman" panose="02020603050405020304" pitchFamily="18" charset="0"/>
              </a:rPr>
              <a:pPr/>
              <a:t>28</a:t>
            </a:fld>
            <a:endParaRPr kumimoji="0" lang="en-US" altLang="en-US" sz="1200">
              <a:latin typeface="Times New Roman" panose="02020603050405020304" pitchFamily="18" charset="0"/>
            </a:endParaRPr>
          </a:p>
        </p:txBody>
      </p:sp>
      <p:sp>
        <p:nvSpPr>
          <p:cNvPr id="89091" name="Rectangle 2">
            <a:extLst>
              <a:ext uri="{FF2B5EF4-FFF2-40B4-BE49-F238E27FC236}">
                <a16:creationId xmlns:a16="http://schemas.microsoft.com/office/drawing/2014/main" id="{C1301193-894B-D14D-958F-A8C331EB16E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2" name="Rectangle 3">
            <a:extLst>
              <a:ext uri="{FF2B5EF4-FFF2-40B4-BE49-F238E27FC236}">
                <a16:creationId xmlns:a16="http://schemas.microsoft.com/office/drawing/2014/main" id="{862492E9-C9D7-6648-A4E4-B2A7C834BBD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3429144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>
            <a:extLst>
              <a:ext uri="{FF2B5EF4-FFF2-40B4-BE49-F238E27FC236}">
                <a16:creationId xmlns:a16="http://schemas.microsoft.com/office/drawing/2014/main" id="{40D9BCBA-A065-D741-97FE-9B22CFF3649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9871C7F1-C68B-0340-8D61-7D78615B632A}" type="slidenum">
              <a:rPr kumimoji="0" lang="en-US" altLang="en-US" sz="1200" smtClean="0">
                <a:latin typeface="Times New Roman" panose="02020603050405020304" pitchFamily="18" charset="0"/>
              </a:rPr>
              <a:pPr/>
              <a:t>29</a:t>
            </a:fld>
            <a:endParaRPr kumimoji="0" lang="en-US" altLang="en-US" sz="1200">
              <a:latin typeface="Times New Roman" panose="02020603050405020304" pitchFamily="18" charset="0"/>
            </a:endParaRPr>
          </a:p>
        </p:txBody>
      </p:sp>
      <p:sp>
        <p:nvSpPr>
          <p:cNvPr id="91139" name="Rectangle 2">
            <a:extLst>
              <a:ext uri="{FF2B5EF4-FFF2-40B4-BE49-F238E27FC236}">
                <a16:creationId xmlns:a16="http://schemas.microsoft.com/office/drawing/2014/main" id="{75F7FBCD-A54B-5049-AAC5-757AAA38A9A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>
            <a:extLst>
              <a:ext uri="{FF2B5EF4-FFF2-40B4-BE49-F238E27FC236}">
                <a16:creationId xmlns:a16="http://schemas.microsoft.com/office/drawing/2014/main" id="{0C959F8A-061F-724E-B00F-A5C08184DE3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956537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>
            <a:extLst>
              <a:ext uri="{FF2B5EF4-FFF2-40B4-BE49-F238E27FC236}">
                <a16:creationId xmlns:a16="http://schemas.microsoft.com/office/drawing/2014/main" id="{074CAA69-FE03-E448-9ADD-031E9ADB3F0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270C4290-9855-0243-95C4-5B1784E79674}" type="slidenum">
              <a:rPr kumimoji="0" lang="en-US" altLang="en-US" sz="1200" smtClean="0">
                <a:latin typeface="Times New Roman" panose="02020603050405020304" pitchFamily="18" charset="0"/>
              </a:rPr>
              <a:pPr/>
              <a:t>30</a:t>
            </a:fld>
            <a:endParaRPr kumimoji="0" lang="en-US" altLang="en-US" sz="1200">
              <a:latin typeface="Times New Roman" panose="02020603050405020304" pitchFamily="18" charset="0"/>
            </a:endParaRPr>
          </a:p>
        </p:txBody>
      </p:sp>
      <p:sp>
        <p:nvSpPr>
          <p:cNvPr id="93187" name="Rectangle 2">
            <a:extLst>
              <a:ext uri="{FF2B5EF4-FFF2-40B4-BE49-F238E27FC236}">
                <a16:creationId xmlns:a16="http://schemas.microsoft.com/office/drawing/2014/main" id="{C3653A29-3FE4-D34A-8AE7-861769F5EAB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8" name="Rectangle 3">
            <a:extLst>
              <a:ext uri="{FF2B5EF4-FFF2-40B4-BE49-F238E27FC236}">
                <a16:creationId xmlns:a16="http://schemas.microsoft.com/office/drawing/2014/main" id="{DBCBDDD4-FCAC-6744-A8C0-6809D26C1E5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15813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fld id="{9C8F3B42-C766-4323-8328-3132426673F6}" type="slidenum">
              <a:rPr lang="en-US" altLang="en-US"/>
              <a:pPr/>
              <a:t>6</a:t>
            </a:fld>
            <a:endParaRPr lang="en-US" altLang="en-US"/>
          </a:p>
        </p:txBody>
      </p:sp>
      <p:sp>
        <p:nvSpPr>
          <p:cNvPr id="230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04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37083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262287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445417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fld id="{269FC597-F4AB-4705-B88D-2047ED07D43D}" type="slidenum">
              <a:rPr lang="en-US" altLang="en-US"/>
              <a:pPr/>
              <a:t>9</a:t>
            </a:fld>
            <a:endParaRPr lang="en-US" altLang="en-US"/>
          </a:p>
        </p:txBody>
      </p:sp>
      <p:sp>
        <p:nvSpPr>
          <p:cNvPr id="237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75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70572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fld id="{C8434658-12FD-4C33-AC7F-D42F3C2CCCF2}" type="slidenum">
              <a:rPr lang="en-US" altLang="en-US"/>
              <a:pPr/>
              <a:t>10</a:t>
            </a:fld>
            <a:endParaRPr lang="en-US" altLang="en-US"/>
          </a:p>
        </p:txBody>
      </p:sp>
      <p:sp>
        <p:nvSpPr>
          <p:cNvPr id="242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2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50290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89141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5B6B27-C950-6641-9188-60E3AD33DD5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8429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A6E3C7-E475-5247-826E-3CF46FC6F9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770DE76-DA4A-0A4E-9E4F-54D5E69DBC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466F0F-7523-C249-A7F9-6F3A987F00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1A8BE-575E-4277-8269-BF0F301DB42B}" type="datetime1">
              <a:rPr lang="en-US" smtClean="0"/>
              <a:t>10/14/20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1609FB-C531-8A48-BBFE-3661B0EADC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37EC15-FF67-9649-9FD6-BFE304E500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C4DF1-467C-B545-91FD-99FB2B64AE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435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0AF040-38D2-1B4B-92E8-FBDBF9914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84C2D29-D703-1545-8391-8896BC188F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44B75-F3DF-0542-9FC2-83CB39C70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C3E68-4A95-40BD-832C-EFEC335384BA}" type="datetime1">
              <a:rPr lang="en-US" smtClean="0"/>
              <a:t>10/14/20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76B4EA-87C5-264E-881E-6DAC52A3FF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B77032-A788-E343-8A2D-7B08F6463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C4DF1-467C-B545-91FD-99FB2B64AE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6424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608CAF5-068F-6D48-84A3-F59AF894E38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0DC43-0E1C-C340-8940-BA0ED6DF73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825850-5D22-1B4A-8CAA-D2323EF6A6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700A4-5D63-4BF4-A943-E0823761E479}" type="datetime1">
              <a:rPr lang="en-US" smtClean="0"/>
              <a:t>10/14/20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099A81-AAB4-8449-AF57-2D0F75215C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6A4CAA-F027-674F-A84A-815F36B788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C4DF1-467C-B545-91FD-99FB2B64AE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0248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 Title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7472" indent="-347472">
              <a:buClr>
                <a:srgbClr val="DF4A20"/>
              </a:buClr>
              <a:defRPr/>
            </a:lvl1pPr>
            <a:lvl2pPr marL="740664" indent="-283464">
              <a:buClr>
                <a:srgbClr val="DF4A20"/>
              </a:buClr>
              <a:defRPr/>
            </a:lvl2pPr>
            <a:lvl3pPr marL="1143000" indent="-228600">
              <a:buClr>
                <a:srgbClr val="DF4A20"/>
              </a:buClr>
              <a:defRPr/>
            </a:lvl3pPr>
            <a:lvl4pPr marL="1600200" indent="-228600">
              <a:buClr>
                <a:srgbClr val="DF4A20"/>
              </a:buClr>
              <a:defRPr/>
            </a:lvl4pPr>
            <a:lvl5pPr marL="2057400" indent="-228600">
              <a:buClr>
                <a:srgbClr val="DF4A20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88767" y="6586347"/>
            <a:ext cx="4114800" cy="232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5241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6FA30-172D-4460-9BEA-1A62FE191C35}" type="datetime1">
              <a:rPr lang="en-US" smtClean="0"/>
              <a:t>10/14/20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C4DF1-467C-B545-91FD-99FB2B64AE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1580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1A4171-A54C-8F4D-B3EF-0831887A4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60EC87-02A7-604E-8F57-A817DB9D14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5104CB-9365-4A47-942E-9C178BBEF3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4D943-CE3D-41F7-89A5-D0378551ECBA}" type="datetime1">
              <a:rPr lang="en-US" smtClean="0"/>
              <a:t>10/14/20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9CEAAF-CFCF-4647-A77F-68B48AF9F9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1E115D-FB70-5544-89AA-FBEE92CF06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C4DF1-467C-B545-91FD-99FB2B64AE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8412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9A79D3-AAE0-7A40-A0B4-733E910DE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28F960-38E9-C348-9F68-7BBA3A0A32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7EAB13-4043-9C41-9FAF-5F7D7DFB32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BF5F6-2289-4D17-B0C9-D1D45C7381A2}" type="datetime1">
              <a:rPr lang="en-US" smtClean="0"/>
              <a:t>10/14/20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E2284D-9587-464B-8DD3-FCD5DBBB58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BC4CEA-96C3-ED47-AE40-61A733496C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C4DF1-467C-B545-91FD-99FB2B64AE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5734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B19D99-1C03-3D42-AC62-36C9887F4C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6539A7-91D2-B94D-9467-DBCFF3C879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5A946B3-2267-E542-A148-59C51A6B5C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F05FA0-46DC-504D-900F-C9525FAD86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B4978-7843-4D9A-9E78-02FEE9FF04C3}" type="datetime1">
              <a:rPr lang="en-US" smtClean="0"/>
              <a:t>10/14/20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59E515-BCD7-E549-A891-50070588B8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F2098E-DDA0-6849-8D0E-2D78300E46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C4DF1-467C-B545-91FD-99FB2B64AE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132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1BE97-3BB3-0C44-9C78-3731EC3461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F2506E-D9EB-9A43-BFC4-2FDFDD1CC0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036E8C-2399-774C-B0DB-0F9D5859B2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18C6E31-41D9-9D42-B63A-7DBBF5B86D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867F687-5B81-D849-AB0A-C9D93FA146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04CFC84-7E81-A246-8132-D4D1764FAC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B4B20-1718-4424-BB04-A10AE253BCE9}" type="datetime1">
              <a:rPr lang="en-US" smtClean="0"/>
              <a:t>10/14/20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688CE76-843D-CA4A-B675-C8BF45D4EF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F639585-A396-6745-8F5C-3BA3EEF84F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C4DF1-467C-B545-91FD-99FB2B64AE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080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CE0DFE-1CE4-8F41-86E2-84EC8EA68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2028DFC-1440-7A45-B589-227639FBD2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88CFF-D90C-48CF-A784-1DA99D11F605}" type="datetime1">
              <a:rPr lang="en-US" smtClean="0"/>
              <a:t>10/14/20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0D2751B-1C1E-4F4D-A493-C75580A9A9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9A5279-320C-494F-8697-C99610BC70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C4DF1-467C-B545-91FD-99FB2B64AE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9458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5279A6E-B3E3-C84E-A8F2-C75B870C2A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12E98-3CA9-4EC9-98A9-63620854455D}" type="datetime1">
              <a:rPr lang="en-US" smtClean="0"/>
              <a:t>10/14/20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8AE526-F408-D145-89A2-D75DC7B2F9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D880A0-0413-7E47-9DA6-A481BD64C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C4DF1-467C-B545-91FD-99FB2B64AE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183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E3202E-D584-C448-9D50-AEAB5B0464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BE3032-E866-A146-AB38-7A2D005799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29CAB4-7952-604E-A5EA-539FC12BD9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D45FFC-ECB9-A34C-8EA3-986EC849EE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3F459-4FCD-498F-B887-41196904CEF6}" type="datetime1">
              <a:rPr lang="en-US" smtClean="0"/>
              <a:t>10/14/20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473CDB-F8B4-1B41-B390-F90B34745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0B3E6B-FE2C-5A43-959F-AB90221EE4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C4DF1-467C-B545-91FD-99FB2B64AE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7447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CA7722-3157-3A4B-AEF9-3D74C7B4C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0229FBC-549C-A248-8687-02402511EEB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0EC78F-446C-3B4D-9CC6-470E0DA1E6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0643E0-4FDC-674D-B7C2-A7CF5D9D1F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1D11B-F720-47DF-A3CB-31A8FA05ACC2}" type="datetime1">
              <a:rPr lang="en-US" smtClean="0"/>
              <a:t>10/14/20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26F460-7BF7-AD4E-81D1-0B6745008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593016-5DFC-3D4E-AA44-80484F1361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C4DF1-467C-B545-91FD-99FB2B64AE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1299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006A042-C760-9A48-A1E0-15C74E03CD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EC1F7F-DDA4-9C4B-9801-6F75C245E1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B52CCB-50AF-AC4B-91C0-E60D335A070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261372-E00E-436C-ACAB-2AA8D1E2D506}" type="datetime1">
              <a:rPr lang="en-US" smtClean="0"/>
              <a:t>10/14/20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688F75-55B7-EA46-85F4-D17C2B6C7F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AE04B8-AE6C-584D-A665-3FB2971BE1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CC4DF1-467C-B545-91FD-99FB2B64AE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3535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file:///D:\Manjubharkavi\Production\October\6-Oct\Campbell%2011E%20Ch%2009\JPEG%20FILES\Unlabeled\09_05ElectronTransChains-U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23.png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23.png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JPCs5pn7UNI" TargetMode="External"/><Relationship Id="rId2" Type="http://schemas.openxmlformats.org/officeDocument/2006/relationships/hyperlink" Target="https://youtu.be/EfGlznwfu9U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file:///D:\Manjubharkavi\Production\October\6-Oct\Campbell%2011E%20Ch%2009\JPEG%20FILES\Unlabeled\09_08GlycolysisEnergy-U.jp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6" Type="http://schemas.openxmlformats.org/officeDocument/2006/relationships/image" Target="file:///D:\Manjubharkavi\Production\October\6-Oct\Campbell%2011E%20Ch%2009\JPEG%20FILES\Unlabeled\09_09b_Glycolysis-U.jpg" TargetMode="External"/><Relationship Id="rId5" Type="http://schemas.openxmlformats.org/officeDocument/2006/relationships/image" Target="../media/image26.jpg"/><Relationship Id="rId4" Type="http://schemas.openxmlformats.org/officeDocument/2006/relationships/image" Target="file:///D:\Manjubharkavi\Production\October\6-Oct\Campbell%2011E%20Ch%2009\JPEG%20FILES\Unlabeled\09_09a_Glycolysis-U.jpg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file:///D:\Manjubharkavi\Production\October\6-Oct\Campbell%2011E%20Ch%2009\JPEG%20FILES\Unlabeled\09_03MethaneCombustion-U.jpg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7AE9A06C-C33E-4EED-A344-BC430453743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2778" b="12952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3F148F-5DF5-F446-A1BF-AA7664DFC5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2900518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Cellular Respiration and Fermentation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546FE80-867A-544C-8600-6E2F8B7202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59404"/>
            <a:ext cx="9144000" cy="109839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10.14.2020</a:t>
            </a:r>
          </a:p>
        </p:txBody>
      </p:sp>
    </p:spTree>
    <p:extLst>
      <p:ext uri="{BB962C8B-B14F-4D97-AF65-F5344CB8AC3E}">
        <p14:creationId xmlns:p14="http://schemas.microsoft.com/office/powerpoint/2010/main" val="3074483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3E4BB4-6BB9-6343-9041-929E26975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/>
              <a:t>Electron Transport Chain</a:t>
            </a:r>
          </a:p>
        </p:txBody>
      </p:sp>
      <p:graphicFrame>
        <p:nvGraphicFramePr>
          <p:cNvPr id="108549" name="Rectangle 3">
            <a:extLst>
              <a:ext uri="{FF2B5EF4-FFF2-40B4-BE49-F238E27FC236}">
                <a16:creationId xmlns:a16="http://schemas.microsoft.com/office/drawing/2014/main" id="{A3357FF8-DE8D-44E8-A249-DFC03C5DCAA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72336908"/>
              </p:ext>
            </p:extLst>
          </p:nvPr>
        </p:nvGraphicFramePr>
        <p:xfrm>
          <a:off x="838200" y="1828800"/>
          <a:ext cx="10515600" cy="4352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1333747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71"/>
          <a:stretch>
            <a:fillRect/>
          </a:stretch>
        </p:blipFill>
        <p:spPr>
          <a:xfrm>
            <a:off x="1822704" y="652272"/>
            <a:ext cx="8546592" cy="5553456"/>
          </a:xfrm>
          <a:prstGeom prst="rect">
            <a:avLst/>
          </a:prstGeom>
        </p:spPr>
      </p:pic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2273300" y="739775"/>
            <a:ext cx="222818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820"/>
              </a:lnSpc>
            </a:pPr>
            <a:r>
              <a:rPr lang="en-US" sz="1600" b="1" dirty="0">
                <a:solidFill>
                  <a:srgbClr val="000000"/>
                </a:solidFill>
                <a:latin typeface="Arial"/>
              </a:rPr>
              <a:t>H</a:t>
            </a:r>
            <a:r>
              <a:rPr lang="en-US" sz="1600" b="1" baseline="-25000" dirty="0">
                <a:solidFill>
                  <a:srgbClr val="000000"/>
                </a:solidFill>
                <a:latin typeface="Arial"/>
              </a:rPr>
              <a:t>2</a:t>
            </a:r>
            <a:endParaRPr lang="en-US" sz="1600" b="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6296819" y="746920"/>
            <a:ext cx="318998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820"/>
              </a:lnSpc>
            </a:pPr>
            <a:r>
              <a:rPr lang="en-US" sz="1600" b="1" dirty="0">
                <a:solidFill>
                  <a:srgbClr val="000000"/>
                </a:solidFill>
                <a:latin typeface="Arial"/>
              </a:rPr>
              <a:t>2 H</a:t>
            </a:r>
          </a:p>
        </p:txBody>
      </p:sp>
      <p:sp>
        <p:nvSpPr>
          <p:cNvPr id="9" name="TextBox 7"/>
          <p:cNvSpPr txBox="1">
            <a:spLocks noChangeArrowheads="1"/>
          </p:cNvSpPr>
          <p:nvPr/>
        </p:nvSpPr>
        <p:spPr bwMode="auto">
          <a:xfrm>
            <a:off x="8015288" y="746920"/>
            <a:ext cx="120226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820"/>
              </a:lnSpc>
            </a:pPr>
            <a:r>
              <a:rPr lang="en-US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</a:p>
        </p:txBody>
      </p:sp>
      <p:sp>
        <p:nvSpPr>
          <p:cNvPr id="10" name="TextBox 8"/>
          <p:cNvSpPr txBox="1">
            <a:spLocks noChangeArrowheads="1"/>
          </p:cNvSpPr>
          <p:nvPr/>
        </p:nvSpPr>
        <p:spPr bwMode="auto">
          <a:xfrm>
            <a:off x="9655173" y="746920"/>
            <a:ext cx="464871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800"/>
              </a:lnSpc>
            </a:pPr>
            <a:r>
              <a:rPr lang="en-US" sz="16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½ </a:t>
            </a:r>
            <a:r>
              <a:rPr lang="en-US" sz="1600" b="1" dirty="0">
                <a:solidFill>
                  <a:srgbClr val="000000"/>
                </a:solidFill>
                <a:latin typeface="Arial"/>
              </a:rPr>
              <a:t>O</a:t>
            </a:r>
            <a:r>
              <a:rPr lang="en-US" sz="1600" b="1" baseline="-25000" dirty="0">
                <a:solidFill>
                  <a:srgbClr val="000000"/>
                </a:solidFill>
                <a:latin typeface="Arial"/>
              </a:rPr>
              <a:t>2</a:t>
            </a:r>
          </a:p>
        </p:txBody>
      </p:sp>
      <p:sp>
        <p:nvSpPr>
          <p:cNvPr id="11" name="TextBox 11"/>
          <p:cNvSpPr txBox="1">
            <a:spLocks noChangeArrowheads="1"/>
          </p:cNvSpPr>
          <p:nvPr/>
        </p:nvSpPr>
        <p:spPr bwMode="auto">
          <a:xfrm>
            <a:off x="5843588" y="1828800"/>
            <a:ext cx="1348126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</a:rPr>
              <a:t>2 H</a:t>
            </a:r>
            <a:r>
              <a:rPr lang="en-US" b="1" baseline="30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b="1" dirty="0">
                <a:solidFill>
                  <a:srgbClr val="000000"/>
                </a:solidFill>
                <a:latin typeface="Arial"/>
              </a:rPr>
              <a:t>  </a:t>
            </a:r>
            <a:r>
              <a:rPr lang="en-US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b="1" dirty="0">
                <a:solidFill>
                  <a:srgbClr val="000000"/>
                </a:solidFill>
                <a:latin typeface="Arial"/>
              </a:rPr>
              <a:t>   2 e</a:t>
            </a:r>
            <a:r>
              <a:rPr lang="en-US" b="1" baseline="30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</a:p>
        </p:txBody>
      </p:sp>
      <p:sp>
        <p:nvSpPr>
          <p:cNvPr id="12" name="TextBox 12"/>
          <p:cNvSpPr txBox="1">
            <a:spLocks noChangeArrowheads="1"/>
          </p:cNvSpPr>
          <p:nvPr/>
        </p:nvSpPr>
        <p:spPr bwMode="auto">
          <a:xfrm>
            <a:off x="7659688" y="1371601"/>
            <a:ext cx="115416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ts val="2000"/>
              </a:lnSpc>
            </a:pPr>
            <a:r>
              <a:rPr lang="en-US" b="1">
                <a:solidFill>
                  <a:srgbClr val="000000"/>
                </a:solidFill>
                <a:latin typeface="Arial"/>
              </a:rPr>
              <a:t>Controlled</a:t>
            </a:r>
          </a:p>
          <a:p>
            <a:pPr algn="ctr">
              <a:lnSpc>
                <a:spcPts val="2000"/>
              </a:lnSpc>
            </a:pPr>
            <a:r>
              <a:rPr lang="en-US" b="1">
                <a:solidFill>
                  <a:srgbClr val="000000"/>
                </a:solidFill>
                <a:latin typeface="Arial"/>
              </a:rPr>
              <a:t>release of</a:t>
            </a:r>
          </a:p>
          <a:p>
            <a:pPr algn="ctr">
              <a:lnSpc>
                <a:spcPts val="2000"/>
              </a:lnSpc>
            </a:pPr>
            <a:r>
              <a:rPr lang="en-US" b="1">
                <a:solidFill>
                  <a:srgbClr val="000000"/>
                </a:solidFill>
                <a:latin typeface="Arial"/>
              </a:rPr>
              <a:t>energy</a:t>
            </a:r>
          </a:p>
        </p:txBody>
      </p:sp>
      <p:sp>
        <p:nvSpPr>
          <p:cNvPr id="13" name="TextBox 15"/>
          <p:cNvSpPr txBox="1">
            <a:spLocks noChangeArrowheads="1"/>
          </p:cNvSpPr>
          <p:nvPr/>
        </p:nvSpPr>
        <p:spPr bwMode="auto">
          <a:xfrm>
            <a:off x="8970962" y="2439194"/>
            <a:ext cx="444545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>
                <a:solidFill>
                  <a:srgbClr val="000000"/>
                </a:solidFill>
                <a:latin typeface="Arial"/>
              </a:rPr>
              <a:t>ATP</a:t>
            </a:r>
          </a:p>
        </p:txBody>
      </p:sp>
      <p:sp>
        <p:nvSpPr>
          <p:cNvPr id="14" name="TextBox 16"/>
          <p:cNvSpPr txBox="1">
            <a:spLocks noChangeArrowheads="1"/>
          </p:cNvSpPr>
          <p:nvPr/>
        </p:nvSpPr>
        <p:spPr bwMode="auto">
          <a:xfrm>
            <a:off x="8705849" y="2936081"/>
            <a:ext cx="444545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>
                <a:solidFill>
                  <a:srgbClr val="000000"/>
                </a:solidFill>
                <a:latin typeface="Arial"/>
              </a:rPr>
              <a:t>ATP</a:t>
            </a:r>
          </a:p>
        </p:txBody>
      </p:sp>
      <p:sp>
        <p:nvSpPr>
          <p:cNvPr id="15" name="TextBox 17"/>
          <p:cNvSpPr txBox="1">
            <a:spLocks noChangeArrowheads="1"/>
          </p:cNvSpPr>
          <p:nvPr/>
        </p:nvSpPr>
        <p:spPr bwMode="auto">
          <a:xfrm>
            <a:off x="8845549" y="3491706"/>
            <a:ext cx="444545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</a:rPr>
              <a:t>ATP</a:t>
            </a:r>
          </a:p>
        </p:txBody>
      </p:sp>
      <p:sp>
        <p:nvSpPr>
          <p:cNvPr id="16" name="TextBox 18"/>
          <p:cNvSpPr txBox="1">
            <a:spLocks noChangeArrowheads="1"/>
          </p:cNvSpPr>
          <p:nvPr/>
        </p:nvSpPr>
        <p:spPr bwMode="auto">
          <a:xfrm>
            <a:off x="7421563" y="4151313"/>
            <a:ext cx="354264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820"/>
              </a:lnSpc>
            </a:pPr>
            <a:r>
              <a:rPr lang="en-US" sz="1600" b="1" dirty="0">
                <a:solidFill>
                  <a:srgbClr val="000000"/>
                </a:solidFill>
                <a:latin typeface="Arial"/>
              </a:rPr>
              <a:t>2 e</a:t>
            </a:r>
            <a:r>
              <a:rPr lang="en-US" sz="1600" b="1" baseline="30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endParaRPr lang="en-US" sz="1600" b="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TextBox 19"/>
          <p:cNvSpPr txBox="1">
            <a:spLocks noChangeArrowheads="1"/>
          </p:cNvSpPr>
          <p:nvPr/>
        </p:nvSpPr>
        <p:spPr bwMode="auto">
          <a:xfrm>
            <a:off x="7462838" y="4691063"/>
            <a:ext cx="399148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820"/>
              </a:lnSpc>
            </a:pPr>
            <a:r>
              <a:rPr lang="en-US" sz="1600" b="1" dirty="0">
                <a:solidFill>
                  <a:srgbClr val="000000"/>
                </a:solidFill>
                <a:latin typeface="Arial"/>
              </a:rPr>
              <a:t>2 H</a:t>
            </a:r>
            <a:r>
              <a:rPr lang="en-US" sz="1600" b="1" baseline="30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</a:p>
        </p:txBody>
      </p:sp>
      <p:sp>
        <p:nvSpPr>
          <p:cNvPr id="18" name="TextBox 20"/>
          <p:cNvSpPr txBox="1">
            <a:spLocks noChangeArrowheads="1"/>
          </p:cNvSpPr>
          <p:nvPr/>
        </p:nvSpPr>
        <p:spPr bwMode="auto">
          <a:xfrm>
            <a:off x="9655198" y="4506915"/>
            <a:ext cx="464871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800"/>
              </a:lnSpc>
            </a:pPr>
            <a:r>
              <a:rPr lang="en-US" sz="16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½ O</a:t>
            </a:r>
            <a:r>
              <a:rPr lang="en-US" sz="1600" b="1" baseline="-25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19" name="TextBox 18"/>
          <p:cNvSpPr txBox="1"/>
          <p:nvPr/>
        </p:nvSpPr>
        <p:spPr>
          <a:xfrm rot="20588850">
            <a:off x="6387825" y="2369725"/>
            <a:ext cx="518091" cy="2000548"/>
          </a:xfrm>
          <a:prstGeom prst="rect">
            <a:avLst/>
          </a:prstGeom>
          <a:noFill/>
        </p:spPr>
        <p:txBody>
          <a:bodyPr vert="mongolianVert" wrap="none" lIns="0" tIns="0" rIns="0" bIns="0">
            <a:spAutoFit/>
          </a:bodyPr>
          <a:lstStyle/>
          <a:p>
            <a:pPr algn="ctr">
              <a:lnSpc>
                <a:spcPts val="2000"/>
              </a:lnSpc>
              <a:defRPr/>
            </a:pPr>
            <a:r>
              <a:rPr lang="en-US" b="1" dirty="0">
                <a:solidFill>
                  <a:srgbClr val="000000"/>
                </a:solidFill>
                <a:latin typeface="Arial"/>
              </a:rPr>
              <a:t>chain</a:t>
            </a:r>
          </a:p>
          <a:p>
            <a:pPr algn="ctr">
              <a:lnSpc>
                <a:spcPts val="2000"/>
              </a:lnSpc>
              <a:defRPr/>
            </a:pPr>
            <a:r>
              <a:rPr lang="en-US" b="1" dirty="0">
                <a:solidFill>
                  <a:srgbClr val="000000"/>
                </a:solidFill>
                <a:latin typeface="Arial"/>
              </a:rPr>
              <a:t>Electron transport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830540" y="2397667"/>
            <a:ext cx="256480" cy="1598707"/>
          </a:xfrm>
          <a:prstGeom prst="rect">
            <a:avLst/>
          </a:prstGeom>
          <a:noFill/>
        </p:spPr>
        <p:txBody>
          <a:bodyPr vert="vert270" wrap="none" lIns="0" tIns="0" rIns="0" bIns="0">
            <a:spAutoFit/>
          </a:bodyPr>
          <a:lstStyle/>
          <a:p>
            <a:pPr>
              <a:lnSpc>
                <a:spcPts val="2000"/>
              </a:lnSpc>
              <a:defRPr/>
            </a:pPr>
            <a:r>
              <a:rPr lang="en-US" b="1" dirty="0">
                <a:solidFill>
                  <a:srgbClr val="000000"/>
                </a:solidFill>
                <a:latin typeface="Arial"/>
              </a:rPr>
              <a:t>Free energy, </a:t>
            </a:r>
            <a:r>
              <a:rPr lang="en-US" b="1" i="1" dirty="0">
                <a:solidFill>
                  <a:srgbClr val="000000"/>
                </a:solidFill>
                <a:latin typeface="Arial"/>
              </a:rPr>
              <a:t>G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152464" y="2397667"/>
            <a:ext cx="256480" cy="1598707"/>
          </a:xfrm>
          <a:prstGeom prst="rect">
            <a:avLst/>
          </a:prstGeom>
          <a:noFill/>
        </p:spPr>
        <p:txBody>
          <a:bodyPr vert="vert270" wrap="none" lIns="0" tIns="0" rIns="0" bIns="0">
            <a:spAutoFit/>
          </a:bodyPr>
          <a:lstStyle/>
          <a:p>
            <a:pPr>
              <a:lnSpc>
                <a:spcPts val="2000"/>
              </a:lnSpc>
              <a:defRPr/>
            </a:pPr>
            <a:r>
              <a:rPr lang="en-US" b="1" dirty="0">
                <a:solidFill>
                  <a:srgbClr val="000000"/>
                </a:solidFill>
                <a:latin typeface="Arial"/>
              </a:rPr>
              <a:t>Free energy, </a:t>
            </a:r>
            <a:r>
              <a:rPr lang="en-US" b="1" i="1" dirty="0">
                <a:solidFill>
                  <a:srgbClr val="000000"/>
                </a:solidFill>
                <a:latin typeface="Arial"/>
              </a:rPr>
              <a:t>G</a:t>
            </a:r>
          </a:p>
        </p:txBody>
      </p:sp>
      <p:sp>
        <p:nvSpPr>
          <p:cNvPr id="22" name="TextBox 29"/>
          <p:cNvSpPr txBox="1">
            <a:spLocks noChangeArrowheads="1"/>
          </p:cNvSpPr>
          <p:nvPr/>
        </p:nvSpPr>
        <p:spPr bwMode="auto">
          <a:xfrm>
            <a:off x="3494435" y="2972842"/>
            <a:ext cx="107721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</a:rPr>
              <a:t>Explosive</a:t>
            </a:r>
          </a:p>
          <a:p>
            <a:pPr algn="ctr"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</a:rPr>
              <a:t>release of</a:t>
            </a:r>
          </a:p>
          <a:p>
            <a:pPr algn="ctr"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</a:rPr>
              <a:t>energy</a:t>
            </a:r>
          </a:p>
        </p:txBody>
      </p:sp>
      <p:sp>
        <p:nvSpPr>
          <p:cNvPr id="23" name="TextBox 33"/>
          <p:cNvSpPr txBox="1">
            <a:spLocks noChangeArrowheads="1"/>
          </p:cNvSpPr>
          <p:nvPr/>
        </p:nvSpPr>
        <p:spPr bwMode="auto">
          <a:xfrm>
            <a:off x="2530045" y="5414162"/>
            <a:ext cx="383118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820"/>
              </a:lnSpc>
            </a:pPr>
            <a:r>
              <a:rPr lang="en-US" sz="1600" b="1" dirty="0">
                <a:solidFill>
                  <a:srgbClr val="000000"/>
                </a:solidFill>
                <a:latin typeface="Arial"/>
              </a:rPr>
              <a:t>H</a:t>
            </a:r>
            <a:r>
              <a:rPr lang="en-US" sz="1600" b="1" baseline="-25000" dirty="0">
                <a:solidFill>
                  <a:srgbClr val="000000"/>
                </a:solidFill>
                <a:latin typeface="Arial"/>
              </a:rPr>
              <a:t>2</a:t>
            </a:r>
            <a:r>
              <a:rPr lang="en-US" sz="1600" b="1" dirty="0">
                <a:solidFill>
                  <a:srgbClr val="000000"/>
                </a:solidFill>
                <a:latin typeface="Arial"/>
              </a:rPr>
              <a:t>O</a:t>
            </a:r>
          </a:p>
        </p:txBody>
      </p:sp>
      <p:sp>
        <p:nvSpPr>
          <p:cNvPr id="24" name="TextBox 34"/>
          <p:cNvSpPr txBox="1">
            <a:spLocks noChangeArrowheads="1"/>
          </p:cNvSpPr>
          <p:nvPr/>
        </p:nvSpPr>
        <p:spPr bwMode="auto">
          <a:xfrm>
            <a:off x="8610336" y="5439407"/>
            <a:ext cx="383118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820"/>
              </a:lnSpc>
            </a:pPr>
            <a:r>
              <a:rPr lang="en-US" sz="1600" b="1" dirty="0">
                <a:solidFill>
                  <a:srgbClr val="000000"/>
                </a:solidFill>
                <a:latin typeface="Arial"/>
              </a:rPr>
              <a:t>H</a:t>
            </a:r>
            <a:r>
              <a:rPr lang="en-US" sz="1600" b="1" baseline="-25000" dirty="0">
                <a:solidFill>
                  <a:srgbClr val="000000"/>
                </a:solidFill>
                <a:latin typeface="Arial"/>
              </a:rPr>
              <a:t>2</a:t>
            </a:r>
            <a:r>
              <a:rPr lang="en-US" sz="1600" b="1" dirty="0">
                <a:solidFill>
                  <a:srgbClr val="000000"/>
                </a:solidFill>
                <a:latin typeface="Arial"/>
              </a:rPr>
              <a:t>O</a:t>
            </a:r>
          </a:p>
        </p:txBody>
      </p:sp>
      <p:sp>
        <p:nvSpPr>
          <p:cNvPr id="25" name="TextBox 35"/>
          <p:cNvSpPr txBox="1">
            <a:spLocks noChangeArrowheads="1"/>
          </p:cNvSpPr>
          <p:nvPr/>
        </p:nvSpPr>
        <p:spPr bwMode="auto">
          <a:xfrm>
            <a:off x="1846264" y="5918200"/>
            <a:ext cx="2731517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>
                <a:solidFill>
                  <a:srgbClr val="000000"/>
                </a:solidFill>
                <a:latin typeface="Arial"/>
              </a:rPr>
              <a:t>(a) Uncontrolled reaction</a:t>
            </a:r>
          </a:p>
        </p:txBody>
      </p:sp>
      <p:sp>
        <p:nvSpPr>
          <p:cNvPr id="26" name="TextBox 37"/>
          <p:cNvSpPr txBox="1">
            <a:spLocks noChangeArrowheads="1"/>
          </p:cNvSpPr>
          <p:nvPr/>
        </p:nvSpPr>
        <p:spPr bwMode="auto">
          <a:xfrm>
            <a:off x="5222876" y="5918200"/>
            <a:ext cx="2462213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>
                <a:solidFill>
                  <a:srgbClr val="000000"/>
                </a:solidFill>
                <a:latin typeface="Arial"/>
              </a:rPr>
              <a:t>(b) Cellular respiration</a:t>
            </a:r>
          </a:p>
        </p:txBody>
      </p:sp>
      <p:sp>
        <p:nvSpPr>
          <p:cNvPr id="27" name="TextBox 8"/>
          <p:cNvSpPr txBox="1">
            <a:spLocks noChangeArrowheads="1"/>
          </p:cNvSpPr>
          <p:nvPr/>
        </p:nvSpPr>
        <p:spPr bwMode="auto">
          <a:xfrm>
            <a:off x="2936873" y="739775"/>
            <a:ext cx="464871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800"/>
              </a:lnSpc>
            </a:pPr>
            <a:r>
              <a:rPr lang="en-US" sz="16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½ </a:t>
            </a:r>
            <a:r>
              <a:rPr lang="en-US" sz="1600" b="1" dirty="0">
                <a:solidFill>
                  <a:srgbClr val="000000"/>
                </a:solidFill>
                <a:latin typeface="Arial"/>
              </a:rPr>
              <a:t>O</a:t>
            </a:r>
            <a:r>
              <a:rPr lang="en-US" sz="1600" b="1" baseline="-25000" dirty="0">
                <a:solidFill>
                  <a:srgbClr val="000000"/>
                </a:solidFill>
                <a:latin typeface="Arial"/>
              </a:rPr>
              <a:t>2</a:t>
            </a:r>
          </a:p>
        </p:txBody>
      </p:sp>
      <p:sp>
        <p:nvSpPr>
          <p:cNvPr id="28" name="TextBox 2"/>
          <p:cNvSpPr txBox="1">
            <a:spLocks noChangeArrowheads="1"/>
          </p:cNvSpPr>
          <p:nvPr/>
        </p:nvSpPr>
        <p:spPr bwMode="auto">
          <a:xfrm>
            <a:off x="2667000" y="739775"/>
            <a:ext cx="120226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820"/>
              </a:lnSpc>
            </a:pPr>
            <a:r>
              <a:rPr lang="en-US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</a:p>
        </p:txBody>
      </p:sp>
      <p:sp>
        <p:nvSpPr>
          <p:cNvPr id="29" name="Footer Placeholder 9"/>
          <p:cNvSpPr txBox="1">
            <a:spLocks/>
          </p:cNvSpPr>
          <p:nvPr/>
        </p:nvSpPr>
        <p:spPr>
          <a:xfrm>
            <a:off x="1590575" y="6586347"/>
            <a:ext cx="3086100" cy="232932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9pPr>
          </a:lstStyle>
          <a:p>
            <a:r>
              <a:rPr lang="en-US" sz="900" dirty="0"/>
              <a:t>© 2017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8692685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PChart"/>
          <p:cNvSpPr/>
          <p:nvPr>
            <p:custDataLst>
              <p:tags r:id="rId2"/>
            </p:custDataLst>
          </p:nvPr>
        </p:nvSpPr>
        <p:spPr>
          <a:xfrm>
            <a:off x="6032500" y="1714500"/>
            <a:ext cx="6096000" cy="5143500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PQuestion" title="Question Text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Cellular respiration can best be described as</a:t>
            </a:r>
          </a:p>
        </p:txBody>
      </p:sp>
      <p:sp>
        <p:nvSpPr>
          <p:cNvPr id="3" name="TPAnswers" title="Answer Text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8200" y="1825625"/>
            <a:ext cx="5257800" cy="4351338"/>
          </a:xfrm>
        </p:spPr>
        <p:txBody>
          <a:bodyPr>
            <a:normAutofit fontScale="85000" lnSpcReduction="20000"/>
          </a:bodyPr>
          <a:lstStyle/>
          <a:p>
            <a:pPr marL="514350" indent="-514350">
              <a:buFont typeface="Arial" panose="020B0604020202020204" pitchFamily="34" charset="0"/>
              <a:buAutoNum type="alphaUcPeriod"/>
            </a:pPr>
            <a:r>
              <a:rPr lang="en-US" dirty="0"/>
              <a:t>Using energy released from breaking high-energy covalent bonds in organic molecules to force ATP formation from ADP and phosphate.</a:t>
            </a:r>
          </a:p>
          <a:p>
            <a:pPr marL="514350" indent="-514350">
              <a:buFont typeface="Arial" panose="020B0604020202020204" pitchFamily="34" charset="0"/>
              <a:buAutoNum type="alphaUcPeriod"/>
            </a:pPr>
            <a:r>
              <a:rPr lang="en-US" dirty="0"/>
              <a:t>Taking electrons from food and giving them to phosphate to make ATP.</a:t>
            </a:r>
          </a:p>
          <a:p>
            <a:pPr marL="514350" indent="-514350">
              <a:buFont typeface="Arial" panose="020B0604020202020204" pitchFamily="34" charset="0"/>
              <a:buAutoNum type="alphaUcPeriod"/>
            </a:pPr>
            <a:r>
              <a:rPr lang="en-US" dirty="0"/>
              <a:t>Taking electrons from food and giving them to oxygen to make water, using the energy released to drive ATP formation</a:t>
            </a:r>
          </a:p>
          <a:p>
            <a:pPr marL="514350" indent="-514350">
              <a:buFont typeface="Arial" panose="020B0604020202020204" pitchFamily="34" charset="0"/>
              <a:buAutoNum type="alphaUcPeriod"/>
            </a:pPr>
            <a:r>
              <a:rPr lang="en-US" dirty="0"/>
              <a:t>Converting higher-energy organic molecules to lower-energy organic molecules and using the energy released to drive ATP formation</a:t>
            </a:r>
          </a:p>
        </p:txBody>
      </p:sp>
      <p:sp>
        <p:nvSpPr>
          <p:cNvPr id="4" name="TPPolling" title="Polling Shape"/>
          <p:cNvSpPr/>
          <p:nvPr/>
        </p:nvSpPr>
        <p:spPr>
          <a:xfrm>
            <a:off x="0" y="0"/>
            <a:ext cx="12700" cy="12700"/>
          </a:xfrm>
          <a:prstGeom prst="rect">
            <a:avLst/>
          </a:prstGeom>
          <a:solidFill>
            <a:schemeClr val="accent1">
              <a:alpha val="1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459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PChart"/>
          <p:cNvSpPr/>
          <p:nvPr>
            <p:custDataLst>
              <p:tags r:id="rId2"/>
            </p:custDataLst>
          </p:nvPr>
        </p:nvSpPr>
        <p:spPr>
          <a:xfrm>
            <a:off x="6032500" y="1714500"/>
            <a:ext cx="6096000" cy="5143500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PQuestion" title="Question Text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has more free energy, carbon dioxide and water or glucose and oxygen, and why?</a:t>
            </a:r>
          </a:p>
        </p:txBody>
      </p:sp>
      <p:sp>
        <p:nvSpPr>
          <p:cNvPr id="3" name="TPAnswers" title="Answer Text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8200" y="1825625"/>
            <a:ext cx="5257800" cy="4351338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Arial" panose="020B0604020202020204" pitchFamily="34" charset="0"/>
              <a:buAutoNum type="alphaUcPeriod"/>
            </a:pPr>
            <a:r>
              <a:rPr lang="en-US" dirty="0"/>
              <a:t>Glucose and oxygen because they have not yet reacted</a:t>
            </a:r>
          </a:p>
          <a:p>
            <a:pPr marL="514350" indent="-514350">
              <a:buFont typeface="Arial" panose="020B0604020202020204" pitchFamily="34" charset="0"/>
              <a:buAutoNum type="alphaUcPeriod"/>
            </a:pPr>
            <a:r>
              <a:rPr lang="en-US" dirty="0"/>
              <a:t>Carbon dioxide and water because carbon dioxide is a gas with great molecular motion</a:t>
            </a:r>
          </a:p>
          <a:p>
            <a:pPr marL="514350" indent="-514350">
              <a:buFont typeface="Arial" panose="020B0604020202020204" pitchFamily="34" charset="0"/>
              <a:buAutoNum type="alphaUcPeriod"/>
            </a:pPr>
            <a:r>
              <a:rPr lang="en-US" dirty="0"/>
              <a:t>Glucose and oxygen because oxygen stores energy for cells</a:t>
            </a:r>
          </a:p>
          <a:p>
            <a:pPr marL="514350" indent="-514350">
              <a:buFont typeface="Arial" panose="020B0604020202020204" pitchFamily="34" charset="0"/>
              <a:buAutoNum type="alphaUcPeriod"/>
            </a:pPr>
            <a:r>
              <a:rPr lang="en-US" dirty="0"/>
              <a:t>Carbon dioxide and water because water can catalyze many energy-producing reactions</a:t>
            </a:r>
          </a:p>
        </p:txBody>
      </p:sp>
      <p:sp>
        <p:nvSpPr>
          <p:cNvPr id="4" name="TPPolling" title="Polling Shape"/>
          <p:cNvSpPr/>
          <p:nvPr/>
        </p:nvSpPr>
        <p:spPr>
          <a:xfrm>
            <a:off x="0" y="0"/>
            <a:ext cx="12700" cy="12700"/>
          </a:xfrm>
          <a:prstGeom prst="rect">
            <a:avLst/>
          </a:prstGeom>
          <a:solidFill>
            <a:schemeClr val="accent1">
              <a:alpha val="1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47494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Rectangle 191">
            <a:extLst>
              <a:ext uri="{FF2B5EF4-FFF2-40B4-BE49-F238E27FC236}">
                <a16:creationId xmlns:a16="http://schemas.microsoft.com/office/drawing/2014/main" id="{6D6CDB20-394C-4D51-9C5B-8751E21338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324"/>
            <a:ext cx="12192000" cy="6861324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93" name="Rounded Rectangle 3">
            <a:extLst>
              <a:ext uri="{FF2B5EF4-FFF2-40B4-BE49-F238E27FC236}">
                <a16:creationId xmlns:a16="http://schemas.microsoft.com/office/drawing/2014/main" id="{46DFD1E0-DCA7-47E6-B78B-6ECDDF873D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6745" y="640080"/>
            <a:ext cx="10920415" cy="5577818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" name="Rectangle 193">
            <a:extLst>
              <a:ext uri="{FF2B5EF4-FFF2-40B4-BE49-F238E27FC236}">
                <a16:creationId xmlns:a16="http://schemas.microsoft.com/office/drawing/2014/main" id="{8AAB0B1E-BB97-40E0-8DCD-D1197A0E1D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8024" y="960109"/>
            <a:ext cx="10277856" cy="49377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>
          <a:xfrm>
            <a:off x="1288064" y="1284731"/>
            <a:ext cx="9637776" cy="1333066"/>
          </a:xfrm>
        </p:spPr>
        <p:txBody>
          <a:bodyPr>
            <a:normAutofit/>
          </a:bodyPr>
          <a:lstStyle/>
          <a:p>
            <a:pPr algn="ctr"/>
            <a:r>
              <a:rPr lang="en-US" altLang="en-US"/>
              <a:t>The Stages of Cellular Respiration: </a:t>
            </a:r>
            <a:r>
              <a:rPr lang="en-US" altLang="en-US" i="1"/>
              <a:t>A Preview</a:t>
            </a:r>
          </a:p>
        </p:txBody>
      </p:sp>
      <p:cxnSp>
        <p:nvCxnSpPr>
          <p:cNvPr id="195" name="Straight Connector 194">
            <a:extLst>
              <a:ext uri="{FF2B5EF4-FFF2-40B4-BE49-F238E27FC236}">
                <a16:creationId xmlns:a16="http://schemas.microsoft.com/office/drawing/2014/main" id="{19C0742B-6FAB-4F71-A9CB-E140A40C8B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362454" y="2620980"/>
            <a:ext cx="9509760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595" name="Rectangle 3"/>
          <p:cNvSpPr>
            <a:spLocks noGrp="1" noChangeArrowheads="1"/>
          </p:cNvSpPr>
          <p:nvPr>
            <p:ph idx="1"/>
          </p:nvPr>
        </p:nvSpPr>
        <p:spPr>
          <a:xfrm>
            <a:off x="1288064" y="2853879"/>
            <a:ext cx="9637776" cy="2714771"/>
          </a:xfrm>
        </p:spPr>
        <p:txBody>
          <a:bodyPr>
            <a:normAutofit/>
          </a:bodyPr>
          <a:lstStyle/>
          <a:p>
            <a:r>
              <a:rPr lang="en-US" altLang="en-US" sz="2000"/>
              <a:t>Harvesting of energy from glucose has three stages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000"/>
              <a:t>​</a:t>
            </a:r>
            <a:r>
              <a:rPr lang="en-US" altLang="en-US" sz="2000" b="1"/>
              <a:t>Glycolysis</a:t>
            </a:r>
            <a:r>
              <a:rPr lang="en-US" altLang="en-US" sz="2000"/>
              <a:t> (breaks down glucose into two molecules of pyruvate)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altLang="en-US" sz="2000"/>
              <a:t>The </a:t>
            </a:r>
            <a:r>
              <a:rPr lang="en-US" altLang="en-US" sz="2000" b="1"/>
              <a:t>citric acid cycle</a:t>
            </a:r>
            <a:r>
              <a:rPr lang="en-US" altLang="en-US" sz="2000"/>
              <a:t> (completes the breakdown of glucose)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000"/>
              <a:t>​</a:t>
            </a:r>
            <a:r>
              <a:rPr lang="en-US" altLang="en-US" sz="2000" b="1"/>
              <a:t>Oxidative phosphorylation</a:t>
            </a:r>
            <a:r>
              <a:rPr lang="en-US" altLang="en-US" sz="2000"/>
              <a:t> (accounts for most of the ATP synthesis)</a:t>
            </a:r>
          </a:p>
        </p:txBody>
      </p:sp>
      <p:sp>
        <p:nvSpPr>
          <p:cNvPr id="110596" name="Text Box 4"/>
          <p:cNvSpPr txBox="1">
            <a:spLocks noChangeArrowheads="1"/>
          </p:cNvSpPr>
          <p:nvPr/>
        </p:nvSpPr>
        <p:spPr bwMode="auto">
          <a:xfrm>
            <a:off x="7886701" y="5183188"/>
            <a:ext cx="16287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itchFamily="34" charset="0"/>
                <a:ea typeface="Geneva" pitchFamily="-65" charset="0"/>
                <a:cs typeface="Arial" pitchFamily="34" charset="0"/>
              </a:defRPr>
            </a:lvl1pPr>
            <a:lvl2pPr marL="742950" indent="-285750">
              <a:defRPr sz="26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3pPr>
            <a:lvl4pPr>
              <a:defRPr sz="2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4pPr>
            <a:lvl5pPr>
              <a:defRPr sz="2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eaLnBrk="0" hangingPunct="0">
              <a:buClr>
                <a:srgbClr val="FF6600"/>
              </a:buClr>
              <a:buFont typeface="Wingdings" pitchFamily="2" charset="2"/>
              <a:defRPr sz="2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eaLnBrk="0" hangingPunct="0">
              <a:buClr>
                <a:srgbClr val="FF6600"/>
              </a:buClr>
              <a:buFont typeface="Wingdings" pitchFamily="2" charset="2"/>
              <a:defRPr sz="2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eaLnBrk="0" hangingPunct="0">
              <a:buClr>
                <a:srgbClr val="FF6600"/>
              </a:buClr>
              <a:buFont typeface="Wingdings" pitchFamily="2" charset="2"/>
              <a:defRPr sz="2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eaLnBrk="0" hangingPunct="0">
              <a:buClr>
                <a:srgbClr val="FF6600"/>
              </a:buClr>
              <a:buFont typeface="Wingdings" pitchFamily="2" charset="2"/>
              <a:defRPr sz="2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algn="r" eaLnBrk="0" hangingPunct="0"/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11327020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764D269-ADC0-F349-9C47-33FF6B2599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Let’s Sing: Glycolysis and The Citric Acid Cycle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9FC42A-41C5-B440-A846-69E7B9F5F5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https://youtu.be/EfGlznwfu9U</a:t>
            </a:r>
            <a:endParaRPr lang="en-US" dirty="0"/>
          </a:p>
          <a:p>
            <a:r>
              <a:rPr lang="en-US" dirty="0">
                <a:hlinkClick r:id="rId3"/>
              </a:rPr>
              <a:t>https://youtu.be/JPCs5pn7UNI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54202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5" name="Rectangle 74">
            <a:extLst>
              <a:ext uri="{FF2B5EF4-FFF2-40B4-BE49-F238E27FC236}">
                <a16:creationId xmlns:a16="http://schemas.microsoft.com/office/drawing/2014/main" id="{7D144591-E9E9-4209-8701-3BB48A917D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834" name="Rectangle 2"/>
          <p:cNvSpPr>
            <a:spLocks noGrp="1" noChangeArrowheads="1"/>
          </p:cNvSpPr>
          <p:nvPr>
            <p:ph type="title"/>
          </p:nvPr>
        </p:nvSpPr>
        <p:spPr>
          <a:xfrm>
            <a:off x="8016084" y="547712"/>
            <a:ext cx="3337715" cy="5577367"/>
          </a:xfrm>
        </p:spPr>
        <p:txBody>
          <a:bodyPr>
            <a:normAutofit/>
          </a:bodyPr>
          <a:lstStyle/>
          <a:p>
            <a:r>
              <a:rPr lang="en-US" altLang="en-US" sz="5200"/>
              <a:t>Glycolysis harvests chemical energy by oxidizing glucose to pyruvate</a:t>
            </a:r>
          </a:p>
        </p:txBody>
      </p:sp>
      <p:sp>
        <p:nvSpPr>
          <p:cNvPr id="120836" name="Text Box 4"/>
          <p:cNvSpPr txBox="1">
            <a:spLocks noChangeArrowheads="1"/>
          </p:cNvSpPr>
          <p:nvPr/>
        </p:nvSpPr>
        <p:spPr bwMode="auto">
          <a:xfrm>
            <a:off x="7886701" y="5183188"/>
            <a:ext cx="16287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itchFamily="34" charset="0"/>
                <a:ea typeface="Geneva" pitchFamily="-65" charset="0"/>
                <a:cs typeface="Arial" pitchFamily="34" charset="0"/>
              </a:defRPr>
            </a:lvl1pPr>
            <a:lvl2pPr marL="742950" indent="-285750">
              <a:defRPr sz="26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3pPr>
            <a:lvl4pPr>
              <a:defRPr sz="2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4pPr>
            <a:lvl5pPr>
              <a:defRPr sz="2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eaLnBrk="0" hangingPunct="0">
              <a:buClr>
                <a:srgbClr val="FF6600"/>
              </a:buClr>
              <a:buFont typeface="Wingdings" pitchFamily="2" charset="2"/>
              <a:defRPr sz="2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eaLnBrk="0" hangingPunct="0">
              <a:buClr>
                <a:srgbClr val="FF6600"/>
              </a:buClr>
              <a:buFont typeface="Wingdings" pitchFamily="2" charset="2"/>
              <a:defRPr sz="2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eaLnBrk="0" hangingPunct="0">
              <a:buClr>
                <a:srgbClr val="FF6600"/>
              </a:buClr>
              <a:buFont typeface="Wingdings" pitchFamily="2" charset="2"/>
              <a:defRPr sz="2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eaLnBrk="0" hangingPunct="0">
              <a:buClr>
                <a:srgbClr val="FF6600"/>
              </a:buClr>
              <a:buFont typeface="Wingdings" pitchFamily="2" charset="2"/>
              <a:defRPr sz="2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algn="r" eaLnBrk="0" hangingPunct="0"/>
            <a:endParaRPr lang="en-US" altLang="en-US" sz="1800"/>
          </a:p>
        </p:txBody>
      </p:sp>
      <p:graphicFrame>
        <p:nvGraphicFramePr>
          <p:cNvPr id="120838" name="Rectangle 3">
            <a:extLst>
              <a:ext uri="{FF2B5EF4-FFF2-40B4-BE49-F238E27FC236}">
                <a16:creationId xmlns:a16="http://schemas.microsoft.com/office/drawing/2014/main" id="{0535711B-A8F7-47C7-A3CC-08CBFD2691F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59960520"/>
              </p:ext>
            </p:extLst>
          </p:nvPr>
        </p:nvGraphicFramePr>
        <p:xfrm>
          <a:off x="838200" y="620392"/>
          <a:ext cx="6630174" cy="5504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3391600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15"/>
          <a:stretch>
            <a:fillRect/>
          </a:stretch>
        </p:blipFill>
        <p:spPr>
          <a:xfrm>
            <a:off x="2676144" y="213360"/>
            <a:ext cx="6839712" cy="6431280"/>
          </a:xfrm>
          <a:prstGeom prst="rect">
            <a:avLst/>
          </a:prstGeom>
        </p:spPr>
      </p:pic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2806086" y="350223"/>
            <a:ext cx="2808461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</a:rPr>
              <a:t>Energy Investment Phase</a:t>
            </a: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4830148" y="769323"/>
            <a:ext cx="910506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>
                <a:solidFill>
                  <a:srgbClr val="000000"/>
                </a:solidFill>
                <a:latin typeface="Arial"/>
              </a:rPr>
              <a:t>Glucose</a:t>
            </a: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7252674" y="1604348"/>
            <a:ext cx="1054841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</a:rPr>
              <a:t>2 ADP </a:t>
            </a:r>
            <a:r>
              <a:rPr lang="en-US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b="1" dirty="0">
                <a:solidFill>
                  <a:srgbClr val="000000"/>
                </a:solidFill>
                <a:latin typeface="Arial"/>
              </a:rPr>
              <a:t> 2</a:t>
            </a:r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3991948" y="1613873"/>
            <a:ext cx="128240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>
                <a:solidFill>
                  <a:srgbClr val="000000"/>
                </a:solidFill>
                <a:latin typeface="Arial"/>
              </a:rPr>
              <a:t>2</a:t>
            </a:r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4372948" y="1613873"/>
            <a:ext cx="1171346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</a:rPr>
              <a:t>ATP   used</a:t>
            </a:r>
          </a:p>
        </p:txBody>
      </p:sp>
      <p:sp>
        <p:nvSpPr>
          <p:cNvPr id="11" name="TextBox 7"/>
          <p:cNvSpPr txBox="1">
            <a:spLocks noChangeArrowheads="1"/>
          </p:cNvSpPr>
          <p:nvPr/>
        </p:nvSpPr>
        <p:spPr bwMode="auto">
          <a:xfrm>
            <a:off x="2806085" y="2618760"/>
            <a:ext cx="2295500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>
                <a:solidFill>
                  <a:srgbClr val="000000"/>
                </a:solidFill>
                <a:latin typeface="Arial"/>
              </a:rPr>
              <a:t>Energy Payoff Phase</a:t>
            </a:r>
          </a:p>
        </p:txBody>
      </p:sp>
      <p:sp>
        <p:nvSpPr>
          <p:cNvPr id="12" name="TextBox 8"/>
          <p:cNvSpPr txBox="1">
            <a:spLocks noChangeArrowheads="1"/>
          </p:cNvSpPr>
          <p:nvPr/>
        </p:nvSpPr>
        <p:spPr bwMode="auto">
          <a:xfrm>
            <a:off x="4207848" y="3056910"/>
            <a:ext cx="1058047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</a:rPr>
              <a:t>4 ADP </a:t>
            </a:r>
            <a:r>
              <a:rPr lang="en-US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b="1" dirty="0">
                <a:solidFill>
                  <a:srgbClr val="000000"/>
                </a:solidFill>
                <a:latin typeface="Arial"/>
              </a:rPr>
              <a:t> 4</a:t>
            </a:r>
          </a:p>
        </p:txBody>
      </p:sp>
      <p:sp>
        <p:nvSpPr>
          <p:cNvPr id="13" name="TextBox 9"/>
          <p:cNvSpPr txBox="1">
            <a:spLocks noChangeArrowheads="1"/>
          </p:cNvSpPr>
          <p:nvPr/>
        </p:nvSpPr>
        <p:spPr bwMode="auto">
          <a:xfrm>
            <a:off x="3260110" y="3907810"/>
            <a:ext cx="2266646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</a:rPr>
              <a:t>2 NAD</a:t>
            </a:r>
            <a:r>
              <a:rPr lang="en-US" b="1" baseline="30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b="1" dirty="0">
                <a:solidFill>
                  <a:srgbClr val="000000"/>
                </a:solidFill>
                <a:latin typeface="Arial"/>
              </a:rPr>
              <a:t>  4 e</a:t>
            </a:r>
            <a:r>
              <a:rPr lang="en-US" b="1" baseline="30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b="1" dirty="0">
                <a:solidFill>
                  <a:srgbClr val="000000"/>
                </a:solidFill>
                <a:latin typeface="Arial"/>
              </a:rPr>
              <a:t> 4 H</a:t>
            </a:r>
            <a:r>
              <a:rPr lang="en-US" b="1" baseline="30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en-US" b="1" baseline="300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TextBox 10"/>
          <p:cNvSpPr txBox="1">
            <a:spLocks noChangeArrowheads="1"/>
          </p:cNvSpPr>
          <p:nvPr/>
        </p:nvSpPr>
        <p:spPr bwMode="auto">
          <a:xfrm>
            <a:off x="7374910" y="3074373"/>
            <a:ext cx="128240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>
                <a:solidFill>
                  <a:srgbClr val="000000"/>
                </a:solidFill>
                <a:latin typeface="Arial"/>
              </a:rPr>
              <a:t>4</a:t>
            </a:r>
          </a:p>
        </p:txBody>
      </p:sp>
      <p:sp>
        <p:nvSpPr>
          <p:cNvPr id="15" name="TextBox 11"/>
          <p:cNvSpPr txBox="1">
            <a:spLocks noChangeArrowheads="1"/>
          </p:cNvSpPr>
          <p:nvPr/>
        </p:nvSpPr>
        <p:spPr bwMode="auto">
          <a:xfrm>
            <a:off x="7755911" y="3074373"/>
            <a:ext cx="1415003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>
                <a:solidFill>
                  <a:srgbClr val="000000"/>
                </a:solidFill>
                <a:latin typeface="Arial"/>
              </a:rPr>
              <a:t>ATP   formed</a:t>
            </a:r>
          </a:p>
        </p:txBody>
      </p:sp>
      <p:sp>
        <p:nvSpPr>
          <p:cNvPr id="16" name="TextBox 12"/>
          <p:cNvSpPr txBox="1">
            <a:spLocks noChangeArrowheads="1"/>
          </p:cNvSpPr>
          <p:nvPr/>
        </p:nvSpPr>
        <p:spPr bwMode="auto">
          <a:xfrm>
            <a:off x="7691584" y="3935592"/>
            <a:ext cx="666849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</a:rPr>
              <a:t>NADH</a:t>
            </a:r>
          </a:p>
        </p:txBody>
      </p:sp>
      <p:sp>
        <p:nvSpPr>
          <p:cNvPr id="17" name="TextBox 13"/>
          <p:cNvSpPr txBox="1">
            <a:spLocks noChangeArrowheads="1"/>
          </p:cNvSpPr>
          <p:nvPr/>
        </p:nvSpPr>
        <p:spPr bwMode="auto">
          <a:xfrm>
            <a:off x="7325699" y="4592023"/>
            <a:ext cx="2082301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</a:rPr>
              <a:t>2 Pyruvate </a:t>
            </a:r>
            <a:r>
              <a:rPr lang="en-US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b="1" dirty="0">
                <a:solidFill>
                  <a:srgbClr val="000000"/>
                </a:solidFill>
                <a:latin typeface="Arial"/>
              </a:rPr>
              <a:t> 2 H</a:t>
            </a:r>
            <a:r>
              <a:rPr lang="en-US" b="1" baseline="-25000" dirty="0">
                <a:solidFill>
                  <a:srgbClr val="000000"/>
                </a:solidFill>
                <a:latin typeface="Arial"/>
              </a:rPr>
              <a:t>2</a:t>
            </a:r>
            <a:r>
              <a:rPr lang="en-US" b="1" dirty="0">
                <a:solidFill>
                  <a:srgbClr val="000000"/>
                </a:solidFill>
                <a:latin typeface="Arial"/>
              </a:rPr>
              <a:t>O</a:t>
            </a:r>
          </a:p>
        </p:txBody>
      </p:sp>
      <p:sp>
        <p:nvSpPr>
          <p:cNvPr id="18" name="TextBox 14"/>
          <p:cNvSpPr txBox="1">
            <a:spLocks noChangeArrowheads="1"/>
          </p:cNvSpPr>
          <p:nvPr/>
        </p:nvSpPr>
        <p:spPr bwMode="auto">
          <a:xfrm>
            <a:off x="2806086" y="5257185"/>
            <a:ext cx="371897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>
                <a:solidFill>
                  <a:srgbClr val="000000"/>
                </a:solidFill>
                <a:latin typeface="Arial"/>
              </a:rPr>
              <a:t>Net</a:t>
            </a:r>
          </a:p>
        </p:txBody>
      </p:sp>
      <p:sp>
        <p:nvSpPr>
          <p:cNvPr id="19" name="TextBox 15"/>
          <p:cNvSpPr txBox="1">
            <a:spLocks noChangeArrowheads="1"/>
          </p:cNvSpPr>
          <p:nvPr/>
        </p:nvSpPr>
        <p:spPr bwMode="auto">
          <a:xfrm>
            <a:off x="4830148" y="5476260"/>
            <a:ext cx="910506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>
                <a:solidFill>
                  <a:srgbClr val="000000"/>
                </a:solidFill>
                <a:latin typeface="Arial"/>
              </a:rPr>
              <a:t>Glucose</a:t>
            </a:r>
          </a:p>
        </p:txBody>
      </p:sp>
      <p:sp>
        <p:nvSpPr>
          <p:cNvPr id="20" name="TextBox 16"/>
          <p:cNvSpPr txBox="1">
            <a:spLocks noChangeArrowheads="1"/>
          </p:cNvSpPr>
          <p:nvPr/>
        </p:nvSpPr>
        <p:spPr bwMode="auto">
          <a:xfrm>
            <a:off x="2807678" y="5863611"/>
            <a:ext cx="2960298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</a:rPr>
              <a:t>4 ATP formed </a:t>
            </a:r>
            <a:r>
              <a:rPr lang="en-US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b="1" dirty="0">
                <a:solidFill>
                  <a:srgbClr val="000000"/>
                </a:solidFill>
                <a:latin typeface="Arial"/>
              </a:rPr>
              <a:t> 2 ATP used</a:t>
            </a:r>
          </a:p>
        </p:txBody>
      </p:sp>
      <p:sp>
        <p:nvSpPr>
          <p:cNvPr id="21" name="TextBox 17"/>
          <p:cNvSpPr txBox="1">
            <a:spLocks noChangeArrowheads="1"/>
          </p:cNvSpPr>
          <p:nvPr/>
        </p:nvSpPr>
        <p:spPr bwMode="auto">
          <a:xfrm>
            <a:off x="3469660" y="6241435"/>
            <a:ext cx="2319546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</a:rPr>
              <a:t>2 NAD</a:t>
            </a:r>
            <a:r>
              <a:rPr lang="en-US" b="1" baseline="30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b="1" dirty="0">
                <a:solidFill>
                  <a:srgbClr val="000000"/>
                </a:solidFill>
                <a:latin typeface="Arial"/>
              </a:rPr>
              <a:t>  4 e</a:t>
            </a:r>
            <a:r>
              <a:rPr lang="en-US" b="1" baseline="30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b="1" dirty="0">
                <a:solidFill>
                  <a:srgbClr val="000000"/>
                </a:solidFill>
                <a:latin typeface="Arial"/>
              </a:rPr>
              <a:t>  </a:t>
            </a:r>
            <a:r>
              <a:rPr lang="en-US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b="1" dirty="0">
                <a:solidFill>
                  <a:srgbClr val="000000"/>
                </a:solidFill>
                <a:latin typeface="Arial"/>
              </a:rPr>
              <a:t> 4 H</a:t>
            </a:r>
            <a:r>
              <a:rPr lang="en-US" b="1" baseline="30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</a:p>
        </p:txBody>
      </p:sp>
      <p:sp>
        <p:nvSpPr>
          <p:cNvPr id="22" name="TextBox 19"/>
          <p:cNvSpPr txBox="1">
            <a:spLocks noChangeArrowheads="1"/>
          </p:cNvSpPr>
          <p:nvPr/>
        </p:nvSpPr>
        <p:spPr bwMode="auto">
          <a:xfrm>
            <a:off x="6927236" y="5476260"/>
            <a:ext cx="2082301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</a:rPr>
              <a:t>2 Pyruvate </a:t>
            </a:r>
            <a:r>
              <a:rPr lang="en-US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b="1" dirty="0">
                <a:solidFill>
                  <a:srgbClr val="000000"/>
                </a:solidFill>
                <a:latin typeface="Arial"/>
              </a:rPr>
              <a:t> 2 H</a:t>
            </a:r>
            <a:r>
              <a:rPr lang="en-US" b="1" baseline="-25000" dirty="0">
                <a:solidFill>
                  <a:srgbClr val="000000"/>
                </a:solidFill>
                <a:latin typeface="Arial"/>
              </a:rPr>
              <a:t>2</a:t>
            </a:r>
            <a:r>
              <a:rPr lang="en-US" b="1" dirty="0">
                <a:solidFill>
                  <a:srgbClr val="000000"/>
                </a:solidFill>
                <a:latin typeface="Arial"/>
              </a:rPr>
              <a:t>O</a:t>
            </a:r>
          </a:p>
        </p:txBody>
      </p:sp>
      <p:sp>
        <p:nvSpPr>
          <p:cNvPr id="23" name="TextBox 20"/>
          <p:cNvSpPr txBox="1">
            <a:spLocks noChangeArrowheads="1"/>
          </p:cNvSpPr>
          <p:nvPr/>
        </p:nvSpPr>
        <p:spPr bwMode="auto">
          <a:xfrm>
            <a:off x="6927235" y="5858848"/>
            <a:ext cx="628314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>
                <a:solidFill>
                  <a:srgbClr val="000000"/>
                </a:solidFill>
                <a:latin typeface="Arial"/>
              </a:rPr>
              <a:t>2 ATP</a:t>
            </a:r>
          </a:p>
        </p:txBody>
      </p:sp>
      <p:sp>
        <p:nvSpPr>
          <p:cNvPr id="24" name="TextBox 21"/>
          <p:cNvSpPr txBox="1">
            <a:spLocks noChangeArrowheads="1"/>
          </p:cNvSpPr>
          <p:nvPr/>
        </p:nvSpPr>
        <p:spPr bwMode="auto">
          <a:xfrm>
            <a:off x="6927235" y="6241435"/>
            <a:ext cx="1566134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</a:rPr>
              <a:t>2 NADH </a:t>
            </a:r>
            <a:r>
              <a:rPr lang="en-US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b="1" dirty="0">
                <a:solidFill>
                  <a:srgbClr val="000000"/>
                </a:solidFill>
                <a:latin typeface="Arial"/>
              </a:rPr>
              <a:t> 2 H</a:t>
            </a:r>
            <a:r>
              <a:rPr lang="en-US" b="1" baseline="30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en-US" b="1" baseline="300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TextBox 4"/>
          <p:cNvSpPr txBox="1">
            <a:spLocks noChangeArrowheads="1"/>
          </p:cNvSpPr>
          <p:nvPr/>
        </p:nvSpPr>
        <p:spPr bwMode="auto">
          <a:xfrm>
            <a:off x="8390911" y="1606726"/>
            <a:ext cx="153888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</a:rPr>
              <a:t>P</a:t>
            </a:r>
          </a:p>
        </p:txBody>
      </p:sp>
      <p:sp>
        <p:nvSpPr>
          <p:cNvPr id="26" name="TextBox 4"/>
          <p:cNvSpPr txBox="1">
            <a:spLocks noChangeArrowheads="1"/>
          </p:cNvSpPr>
          <p:nvPr/>
        </p:nvSpPr>
        <p:spPr bwMode="auto">
          <a:xfrm>
            <a:off x="5347196" y="3064527"/>
            <a:ext cx="153888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</a:rPr>
              <a:t>P</a:t>
            </a:r>
          </a:p>
        </p:txBody>
      </p:sp>
      <p:sp>
        <p:nvSpPr>
          <p:cNvPr id="27" name="TextBox 12"/>
          <p:cNvSpPr txBox="1">
            <a:spLocks noChangeArrowheads="1"/>
          </p:cNvSpPr>
          <p:nvPr/>
        </p:nvSpPr>
        <p:spPr bwMode="auto">
          <a:xfrm>
            <a:off x="7372529" y="3937973"/>
            <a:ext cx="128240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</a:rPr>
              <a:t>2</a:t>
            </a:r>
          </a:p>
        </p:txBody>
      </p:sp>
      <p:sp>
        <p:nvSpPr>
          <p:cNvPr id="28" name="TextBox 12"/>
          <p:cNvSpPr txBox="1">
            <a:spLocks noChangeArrowheads="1"/>
          </p:cNvSpPr>
          <p:nvPr/>
        </p:nvSpPr>
        <p:spPr bwMode="auto">
          <a:xfrm>
            <a:off x="8446438" y="3947498"/>
            <a:ext cx="642805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b="1" dirty="0">
                <a:solidFill>
                  <a:srgbClr val="000000"/>
                </a:solidFill>
                <a:latin typeface="Arial"/>
              </a:rPr>
              <a:t> 2 H</a:t>
            </a:r>
            <a:r>
              <a:rPr lang="en-US" b="1" baseline="30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</a:p>
        </p:txBody>
      </p:sp>
    </p:spTree>
    <p:extLst>
      <p:ext uri="{BB962C8B-B14F-4D97-AF65-F5344CB8AC3E}">
        <p14:creationId xmlns:p14="http://schemas.microsoft.com/office/powerpoint/2010/main" val="2673416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>
            <a:grpSpLocks noChangeAspect="1"/>
          </p:cNvGrpSpPr>
          <p:nvPr/>
        </p:nvGrpSpPr>
        <p:grpSpPr>
          <a:xfrm>
            <a:off x="1" y="-89208"/>
            <a:ext cx="12311374" cy="4206240"/>
            <a:chOff x="1822704" y="1969008"/>
            <a:chExt cx="8546592" cy="2919984"/>
          </a:xfrm>
        </p:grpSpPr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3" r:link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960"/>
            <a:stretch>
              <a:fillRect/>
            </a:stretch>
          </p:blipFill>
          <p:spPr>
            <a:xfrm>
              <a:off x="1822704" y="1969008"/>
              <a:ext cx="8546592" cy="2919984"/>
            </a:xfrm>
            <a:prstGeom prst="rect">
              <a:avLst/>
            </a:prstGeom>
          </p:spPr>
        </p:pic>
        <p:sp>
          <p:nvSpPr>
            <p:cNvPr id="6" name="TextBox 2"/>
            <p:cNvSpPr txBox="1">
              <a:spLocks noChangeArrowheads="1"/>
            </p:cNvSpPr>
            <p:nvPr/>
          </p:nvSpPr>
          <p:spPr bwMode="auto">
            <a:xfrm>
              <a:off x="4386220" y="2030652"/>
              <a:ext cx="3411896" cy="205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550"/>
                </a:lnSpc>
              </a:pPr>
              <a:r>
                <a:rPr lang="en-US" sz="1400" b="1" dirty="0">
                  <a:solidFill>
                    <a:srgbClr val="FFFFFF"/>
                  </a:solidFill>
                  <a:latin typeface="Arial"/>
                </a:rPr>
                <a:t>GLYCOLYSIS: Energy Investment Phase</a:t>
              </a:r>
            </a:p>
          </p:txBody>
        </p:sp>
        <p:sp>
          <p:nvSpPr>
            <p:cNvPr id="7" name="TextBox 3"/>
            <p:cNvSpPr txBox="1">
              <a:spLocks noChangeArrowheads="1"/>
            </p:cNvSpPr>
            <p:nvPr/>
          </p:nvSpPr>
          <p:spPr bwMode="auto">
            <a:xfrm>
              <a:off x="8595477" y="2402923"/>
              <a:ext cx="1368965" cy="3590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>
                <a:lnSpc>
                  <a:spcPts val="1420"/>
                </a:lnSpc>
              </a:pPr>
              <a:r>
                <a:rPr lang="en-US" sz="1200" b="1" dirty="0">
                  <a:solidFill>
                    <a:srgbClr val="000000"/>
                  </a:solidFill>
                  <a:latin typeface="Arial"/>
                </a:rPr>
                <a:t>Glyceraldehyde</a:t>
              </a:r>
            </a:p>
            <a:p>
              <a:pPr algn="ctr">
                <a:lnSpc>
                  <a:spcPts val="1420"/>
                </a:lnSpc>
              </a:pPr>
              <a:r>
                <a:rPr lang="en-US" sz="1200" b="1" dirty="0">
                  <a:solidFill>
                    <a:srgbClr val="000000"/>
                  </a:solidFill>
                  <a:latin typeface="Arial"/>
                </a:rPr>
                <a:t>3-phosphate (G3P)</a:t>
              </a:r>
            </a:p>
          </p:txBody>
        </p:sp>
        <p:sp>
          <p:nvSpPr>
            <p:cNvPr id="8" name="TextBox 5"/>
            <p:cNvSpPr txBox="1">
              <a:spLocks noChangeArrowheads="1"/>
            </p:cNvSpPr>
            <p:nvPr/>
          </p:nvSpPr>
          <p:spPr bwMode="auto">
            <a:xfrm>
              <a:off x="2135940" y="3042685"/>
              <a:ext cx="607539" cy="179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420"/>
                </a:lnSpc>
              </a:pPr>
              <a:r>
                <a:rPr lang="en-US" sz="1200" b="1">
                  <a:solidFill>
                    <a:srgbClr val="000000"/>
                  </a:solidFill>
                  <a:latin typeface="Arial"/>
                </a:rPr>
                <a:t>Glucose</a:t>
              </a:r>
            </a:p>
          </p:txBody>
        </p:sp>
        <p:sp>
          <p:nvSpPr>
            <p:cNvPr id="9" name="TextBox 6"/>
            <p:cNvSpPr txBox="1">
              <a:spLocks noChangeArrowheads="1"/>
            </p:cNvSpPr>
            <p:nvPr/>
          </p:nvSpPr>
          <p:spPr bwMode="auto">
            <a:xfrm>
              <a:off x="2824914" y="2936322"/>
              <a:ext cx="256480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200"/>
                </a:lnSpc>
              </a:pPr>
              <a:r>
                <a:rPr lang="en-US" sz="1000" b="1">
                  <a:solidFill>
                    <a:srgbClr val="000000"/>
                  </a:solidFill>
                  <a:latin typeface="Arial"/>
                </a:rPr>
                <a:t>ATP</a:t>
              </a:r>
            </a:p>
          </p:txBody>
        </p:sp>
        <p:sp>
          <p:nvSpPr>
            <p:cNvPr id="10" name="TextBox 7"/>
            <p:cNvSpPr txBox="1">
              <a:spLocks noChangeArrowheads="1"/>
            </p:cNvSpPr>
            <p:nvPr/>
          </p:nvSpPr>
          <p:spPr bwMode="auto">
            <a:xfrm>
              <a:off x="3413100" y="2884729"/>
              <a:ext cx="915315" cy="3590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>
                <a:lnSpc>
                  <a:spcPts val="1420"/>
                </a:lnSpc>
              </a:pPr>
              <a:r>
                <a:rPr lang="en-US" sz="1200" b="1" dirty="0">
                  <a:solidFill>
                    <a:srgbClr val="000000"/>
                  </a:solidFill>
                  <a:latin typeface="Arial"/>
                </a:rPr>
                <a:t>Glucose</a:t>
              </a:r>
            </a:p>
            <a:p>
              <a:pPr algn="ctr">
                <a:lnSpc>
                  <a:spcPts val="1420"/>
                </a:lnSpc>
              </a:pPr>
              <a:r>
                <a:rPr lang="en-US" sz="1200" b="1" dirty="0">
                  <a:solidFill>
                    <a:srgbClr val="000000"/>
                  </a:solidFill>
                  <a:latin typeface="Arial"/>
                </a:rPr>
                <a:t>6-phosphate</a:t>
              </a:r>
            </a:p>
          </p:txBody>
        </p:sp>
        <p:sp>
          <p:nvSpPr>
            <p:cNvPr id="11" name="TextBox 9"/>
            <p:cNvSpPr txBox="1">
              <a:spLocks noChangeArrowheads="1"/>
            </p:cNvSpPr>
            <p:nvPr/>
          </p:nvSpPr>
          <p:spPr bwMode="auto">
            <a:xfrm>
              <a:off x="4982341" y="2887904"/>
              <a:ext cx="915315" cy="3590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>
                <a:lnSpc>
                  <a:spcPts val="1420"/>
                </a:lnSpc>
              </a:pPr>
              <a:r>
                <a:rPr lang="en-US" sz="1200" b="1" dirty="0">
                  <a:solidFill>
                    <a:srgbClr val="000000"/>
                  </a:solidFill>
                  <a:latin typeface="Arial"/>
                </a:rPr>
                <a:t>Fructose</a:t>
              </a:r>
            </a:p>
            <a:p>
              <a:pPr algn="ctr">
                <a:lnSpc>
                  <a:spcPts val="1420"/>
                </a:lnSpc>
              </a:pPr>
              <a:r>
                <a:rPr lang="en-US" sz="1200" b="1" dirty="0">
                  <a:solidFill>
                    <a:srgbClr val="000000"/>
                  </a:solidFill>
                  <a:latin typeface="Arial"/>
                </a:rPr>
                <a:t>6-phosphate</a:t>
              </a:r>
            </a:p>
          </p:txBody>
        </p:sp>
        <p:sp>
          <p:nvSpPr>
            <p:cNvPr id="12" name="TextBox 10"/>
            <p:cNvSpPr txBox="1">
              <a:spLocks noChangeArrowheads="1"/>
            </p:cNvSpPr>
            <p:nvPr/>
          </p:nvSpPr>
          <p:spPr bwMode="auto">
            <a:xfrm>
              <a:off x="5991976" y="2960135"/>
              <a:ext cx="256480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200"/>
                </a:lnSpc>
              </a:pPr>
              <a:r>
                <a:rPr lang="en-US" sz="1000" b="1">
                  <a:solidFill>
                    <a:srgbClr val="000000"/>
                  </a:solidFill>
                  <a:latin typeface="Arial"/>
                </a:rPr>
                <a:t>ATP</a:t>
              </a:r>
            </a:p>
          </p:txBody>
        </p:sp>
        <p:sp>
          <p:nvSpPr>
            <p:cNvPr id="13" name="TextBox 12"/>
            <p:cNvSpPr txBox="1">
              <a:spLocks noChangeArrowheads="1"/>
            </p:cNvSpPr>
            <p:nvPr/>
          </p:nvSpPr>
          <p:spPr bwMode="auto">
            <a:xfrm>
              <a:off x="6750040" y="2867266"/>
              <a:ext cx="1266372" cy="3590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>
                <a:lnSpc>
                  <a:spcPts val="1420"/>
                </a:lnSpc>
              </a:pPr>
              <a:r>
                <a:rPr lang="en-US" sz="1200" b="1" dirty="0">
                  <a:solidFill>
                    <a:srgbClr val="000000"/>
                  </a:solidFill>
                  <a:latin typeface="Arial"/>
                </a:rPr>
                <a:t>Fructose</a:t>
              </a:r>
            </a:p>
            <a:p>
              <a:pPr algn="ctr">
                <a:lnSpc>
                  <a:spcPts val="1420"/>
                </a:lnSpc>
              </a:pPr>
              <a:r>
                <a:rPr lang="en-US" sz="1200" b="1" dirty="0">
                  <a:solidFill>
                    <a:srgbClr val="000000"/>
                  </a:solidFill>
                  <a:latin typeface="Arial"/>
                </a:rPr>
                <a:t>1,6-bisphosphate</a:t>
              </a:r>
            </a:p>
          </p:txBody>
        </p:sp>
        <p:sp>
          <p:nvSpPr>
            <p:cNvPr id="14" name="TextBox 21"/>
            <p:cNvSpPr txBox="1">
              <a:spLocks noChangeArrowheads="1"/>
            </p:cNvSpPr>
            <p:nvPr/>
          </p:nvSpPr>
          <p:spPr bwMode="auto">
            <a:xfrm>
              <a:off x="8109702" y="3723722"/>
              <a:ext cx="429605" cy="128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000"/>
                </a:lnSpc>
              </a:pPr>
              <a:r>
                <a:rPr lang="en-US" sz="800" b="1">
                  <a:solidFill>
                    <a:srgbClr val="000000"/>
                  </a:solidFill>
                  <a:latin typeface="Arial"/>
                </a:rPr>
                <a:t>Aldolase</a:t>
              </a:r>
            </a:p>
          </p:txBody>
        </p:sp>
        <p:sp>
          <p:nvSpPr>
            <p:cNvPr id="15" name="TextBox 31"/>
            <p:cNvSpPr txBox="1">
              <a:spLocks noChangeArrowheads="1"/>
            </p:cNvSpPr>
            <p:nvPr/>
          </p:nvSpPr>
          <p:spPr bwMode="auto">
            <a:xfrm>
              <a:off x="9771814" y="3383997"/>
              <a:ext cx="511358" cy="128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000"/>
                </a:lnSpc>
              </a:pPr>
              <a:r>
                <a:rPr lang="en-US" sz="800" b="1">
                  <a:solidFill>
                    <a:srgbClr val="000000"/>
                  </a:solidFill>
                  <a:latin typeface="Arial"/>
                </a:rPr>
                <a:t>Isomerase</a:t>
              </a:r>
            </a:p>
          </p:txBody>
        </p:sp>
        <p:sp>
          <p:nvSpPr>
            <p:cNvPr id="16" name="TextBox 66"/>
            <p:cNvSpPr txBox="1">
              <a:spLocks noChangeArrowheads="1"/>
            </p:cNvSpPr>
            <p:nvPr/>
          </p:nvSpPr>
          <p:spPr bwMode="auto">
            <a:xfrm>
              <a:off x="6328526" y="3223660"/>
              <a:ext cx="270908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200"/>
                </a:lnSpc>
              </a:pPr>
              <a:r>
                <a:rPr lang="en-US" sz="1000" b="1" dirty="0">
                  <a:solidFill>
                    <a:srgbClr val="000000"/>
                  </a:solidFill>
                  <a:latin typeface="Arial"/>
                </a:rPr>
                <a:t>ADP</a:t>
              </a:r>
              <a:endParaRPr lang="en-US" sz="800" b="1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7" name="TextBox 67"/>
            <p:cNvSpPr txBox="1">
              <a:spLocks noChangeArrowheads="1"/>
            </p:cNvSpPr>
            <p:nvPr/>
          </p:nvSpPr>
          <p:spPr bwMode="auto">
            <a:xfrm>
              <a:off x="3142414" y="3230010"/>
              <a:ext cx="270908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200"/>
                </a:lnSpc>
              </a:pPr>
              <a:r>
                <a:rPr lang="en-US" sz="1000" b="1">
                  <a:solidFill>
                    <a:srgbClr val="000000"/>
                  </a:solidFill>
                  <a:latin typeface="Arial"/>
                </a:rPr>
                <a:t>ADP</a:t>
              </a:r>
            </a:p>
          </p:txBody>
        </p:sp>
        <p:sp>
          <p:nvSpPr>
            <p:cNvPr id="18" name="TextBox 81"/>
            <p:cNvSpPr txBox="1">
              <a:spLocks noChangeArrowheads="1"/>
            </p:cNvSpPr>
            <p:nvPr/>
          </p:nvSpPr>
          <p:spPr bwMode="auto">
            <a:xfrm>
              <a:off x="4295711" y="3740388"/>
              <a:ext cx="746999" cy="256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>
                <a:lnSpc>
                  <a:spcPts val="1000"/>
                </a:lnSpc>
              </a:pPr>
              <a:r>
                <a:rPr lang="en-US" sz="800" b="1" dirty="0" err="1">
                  <a:solidFill>
                    <a:srgbClr val="000000"/>
                  </a:solidFill>
                  <a:latin typeface="Arial"/>
                </a:rPr>
                <a:t>Phosphogluco</a:t>
              </a:r>
              <a:r>
                <a:rPr lang="en-US" sz="800" b="1" dirty="0">
                  <a:solidFill>
                    <a:srgbClr val="000000"/>
                  </a:solidFill>
                  <a:latin typeface="Arial"/>
                </a:rPr>
                <a:t>-</a:t>
              </a:r>
            </a:p>
            <a:p>
              <a:pPr algn="ctr">
                <a:lnSpc>
                  <a:spcPts val="1000"/>
                </a:lnSpc>
              </a:pPr>
              <a:r>
                <a:rPr lang="en-US" sz="800" b="1" dirty="0" err="1">
                  <a:solidFill>
                    <a:srgbClr val="000000"/>
                  </a:solidFill>
                  <a:latin typeface="Arial"/>
                </a:rPr>
                <a:t>isomerase</a:t>
              </a:r>
              <a:endParaRPr lang="en-US" sz="800" b="1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9" name="TextBox 82"/>
            <p:cNvSpPr txBox="1">
              <a:spLocks noChangeArrowheads="1"/>
            </p:cNvSpPr>
            <p:nvPr/>
          </p:nvSpPr>
          <p:spPr bwMode="auto">
            <a:xfrm>
              <a:off x="2867776" y="3742771"/>
              <a:ext cx="573875" cy="128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000"/>
                </a:lnSpc>
              </a:pPr>
              <a:r>
                <a:rPr lang="en-US" sz="800" b="1" dirty="0">
                  <a:solidFill>
                    <a:srgbClr val="000000"/>
                  </a:solidFill>
                  <a:latin typeface="Arial"/>
                </a:rPr>
                <a:t>Hexokinase</a:t>
              </a:r>
            </a:p>
          </p:txBody>
        </p:sp>
        <p:sp>
          <p:nvSpPr>
            <p:cNvPr id="20" name="TextBox 83"/>
            <p:cNvSpPr txBox="1">
              <a:spLocks noChangeArrowheads="1"/>
            </p:cNvSpPr>
            <p:nvPr/>
          </p:nvSpPr>
          <p:spPr bwMode="auto">
            <a:xfrm>
              <a:off x="6114214" y="3738010"/>
              <a:ext cx="472886" cy="128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000"/>
                </a:lnSpc>
              </a:pPr>
              <a:r>
                <a:rPr lang="en-US" sz="800" b="1" dirty="0" err="1">
                  <a:solidFill>
                    <a:srgbClr val="000000"/>
                  </a:solidFill>
                  <a:latin typeface="Arial"/>
                </a:rPr>
                <a:t>Phospho</a:t>
              </a:r>
              <a:r>
                <a:rPr lang="en-US" sz="800" b="1" dirty="0">
                  <a:solidFill>
                    <a:srgbClr val="000000"/>
                  </a:solidFill>
                  <a:latin typeface="Arial"/>
                </a:rPr>
                <a:t>-</a:t>
              </a:r>
            </a:p>
          </p:txBody>
        </p:sp>
        <p:sp>
          <p:nvSpPr>
            <p:cNvPr id="21" name="TextBox 88"/>
            <p:cNvSpPr txBox="1">
              <a:spLocks noChangeArrowheads="1"/>
            </p:cNvSpPr>
            <p:nvPr/>
          </p:nvSpPr>
          <p:spPr bwMode="auto">
            <a:xfrm>
              <a:off x="6045952" y="3865010"/>
              <a:ext cx="612347" cy="128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000"/>
                </a:lnSpc>
              </a:pPr>
              <a:r>
                <a:rPr lang="en-US" sz="800" b="1" dirty="0" err="1">
                  <a:solidFill>
                    <a:srgbClr val="000000"/>
                  </a:solidFill>
                  <a:latin typeface="Arial"/>
                </a:rPr>
                <a:t>fructokinase</a:t>
              </a:r>
              <a:endParaRPr lang="en-US" sz="800" b="1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5" name="TextBox 99"/>
            <p:cNvSpPr txBox="1">
              <a:spLocks noChangeArrowheads="1"/>
            </p:cNvSpPr>
            <p:nvPr/>
          </p:nvSpPr>
          <p:spPr bwMode="auto">
            <a:xfrm>
              <a:off x="8711366" y="3703879"/>
              <a:ext cx="1359346" cy="3590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>
                <a:lnSpc>
                  <a:spcPts val="1420"/>
                </a:lnSpc>
              </a:pPr>
              <a:r>
                <a:rPr lang="en-US" sz="1200" b="1" dirty="0" err="1">
                  <a:solidFill>
                    <a:srgbClr val="000000"/>
                  </a:solidFill>
                  <a:latin typeface="Arial"/>
                </a:rPr>
                <a:t>Dihydroxyacetone</a:t>
              </a:r>
              <a:endParaRPr lang="en-US" sz="1200" b="1" dirty="0">
                <a:solidFill>
                  <a:srgbClr val="000000"/>
                </a:solidFill>
                <a:latin typeface="Arial"/>
              </a:endParaRPr>
            </a:p>
            <a:p>
              <a:pPr algn="ctr">
                <a:lnSpc>
                  <a:spcPts val="1420"/>
                </a:lnSpc>
              </a:pPr>
              <a:r>
                <a:rPr lang="en-US" sz="1200" b="1" dirty="0">
                  <a:solidFill>
                    <a:srgbClr val="000000"/>
                  </a:solidFill>
                  <a:latin typeface="Arial"/>
                </a:rPr>
                <a:t>phosphate (DHAP)</a:t>
              </a:r>
            </a:p>
          </p:txBody>
        </p:sp>
        <p:grpSp>
          <p:nvGrpSpPr>
            <p:cNvPr id="3" name="Group 2"/>
            <p:cNvGrpSpPr/>
            <p:nvPr/>
          </p:nvGrpSpPr>
          <p:grpSpPr>
            <a:xfrm>
              <a:off x="9936955" y="3518140"/>
              <a:ext cx="173736" cy="179536"/>
              <a:chOff x="8412955" y="3518140"/>
              <a:chExt cx="173736" cy="179536"/>
            </a:xfrm>
          </p:grpSpPr>
          <p:sp>
            <p:nvSpPr>
              <p:cNvPr id="2" name="Oval 1"/>
              <p:cNvSpPr/>
              <p:nvPr/>
            </p:nvSpPr>
            <p:spPr bwMode="auto">
              <a:xfrm>
                <a:off x="8412955" y="3521040"/>
                <a:ext cx="173736" cy="173736"/>
              </a:xfrm>
              <a:prstGeom prst="ellipse">
                <a:avLst/>
              </a:prstGeom>
              <a:solidFill>
                <a:srgbClr val="0092C8"/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  <a:latin typeface="Times" pitchFamily="84" charset="0"/>
                </a:endParaRPr>
              </a:p>
            </p:txBody>
          </p:sp>
          <p:sp>
            <p:nvSpPr>
              <p:cNvPr id="28" name="TextBox 98"/>
              <p:cNvSpPr txBox="1">
                <a:spLocks noChangeArrowheads="1"/>
              </p:cNvSpPr>
              <p:nvPr/>
            </p:nvSpPr>
            <p:spPr bwMode="auto">
              <a:xfrm>
                <a:off x="8457343" y="3518140"/>
                <a:ext cx="84960" cy="1795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algn="ctr">
                  <a:lnSpc>
                    <a:spcPts val="1420"/>
                  </a:lnSpc>
                </a:pPr>
                <a:r>
                  <a:rPr lang="en-US" sz="1200" b="1" dirty="0">
                    <a:solidFill>
                      <a:srgbClr val="FFFFFF"/>
                    </a:solidFill>
                    <a:latin typeface="Arial"/>
                  </a:rPr>
                  <a:t>5</a:t>
                </a:r>
              </a:p>
            </p:txBody>
          </p:sp>
        </p:grpSp>
        <p:grpSp>
          <p:nvGrpSpPr>
            <p:cNvPr id="29" name="Group 28"/>
            <p:cNvGrpSpPr/>
            <p:nvPr/>
          </p:nvGrpSpPr>
          <p:grpSpPr>
            <a:xfrm>
              <a:off x="8236743" y="3903902"/>
              <a:ext cx="173736" cy="179536"/>
              <a:chOff x="8412955" y="3518140"/>
              <a:chExt cx="173736" cy="179536"/>
            </a:xfrm>
          </p:grpSpPr>
          <p:sp>
            <p:nvSpPr>
              <p:cNvPr id="30" name="Oval 29"/>
              <p:cNvSpPr/>
              <p:nvPr/>
            </p:nvSpPr>
            <p:spPr bwMode="auto">
              <a:xfrm>
                <a:off x="8412955" y="3521040"/>
                <a:ext cx="173736" cy="173736"/>
              </a:xfrm>
              <a:prstGeom prst="ellipse">
                <a:avLst/>
              </a:prstGeom>
              <a:solidFill>
                <a:srgbClr val="0092C8"/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  <a:latin typeface="Times" pitchFamily="84" charset="0"/>
                </a:endParaRPr>
              </a:p>
            </p:txBody>
          </p:sp>
          <p:sp>
            <p:nvSpPr>
              <p:cNvPr id="31" name="TextBox 98"/>
              <p:cNvSpPr txBox="1">
                <a:spLocks noChangeArrowheads="1"/>
              </p:cNvSpPr>
              <p:nvPr/>
            </p:nvSpPr>
            <p:spPr bwMode="auto">
              <a:xfrm>
                <a:off x="8457343" y="3518140"/>
                <a:ext cx="84960" cy="1795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algn="ctr">
                  <a:lnSpc>
                    <a:spcPts val="1420"/>
                  </a:lnSpc>
                </a:pPr>
                <a:r>
                  <a:rPr lang="en-US" sz="1200" b="1" dirty="0">
                    <a:solidFill>
                      <a:srgbClr val="FFFFFF"/>
                    </a:solidFill>
                    <a:latin typeface="Arial"/>
                  </a:rPr>
                  <a:t>4</a:t>
                </a:r>
              </a:p>
            </p:txBody>
          </p:sp>
        </p:grpSp>
        <p:grpSp>
          <p:nvGrpSpPr>
            <p:cNvPr id="32" name="Group 31"/>
            <p:cNvGrpSpPr/>
            <p:nvPr/>
          </p:nvGrpSpPr>
          <p:grpSpPr>
            <a:xfrm>
              <a:off x="6264115" y="4058206"/>
              <a:ext cx="173736" cy="179536"/>
              <a:chOff x="8412955" y="3518140"/>
              <a:chExt cx="173736" cy="179536"/>
            </a:xfrm>
          </p:grpSpPr>
          <p:sp>
            <p:nvSpPr>
              <p:cNvPr id="33" name="Oval 32"/>
              <p:cNvSpPr/>
              <p:nvPr/>
            </p:nvSpPr>
            <p:spPr bwMode="auto">
              <a:xfrm>
                <a:off x="8412955" y="3521040"/>
                <a:ext cx="173736" cy="173736"/>
              </a:xfrm>
              <a:prstGeom prst="ellipse">
                <a:avLst/>
              </a:prstGeom>
              <a:solidFill>
                <a:srgbClr val="0092C8"/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  <a:latin typeface="Times" pitchFamily="84" charset="0"/>
                </a:endParaRPr>
              </a:p>
            </p:txBody>
          </p:sp>
          <p:sp>
            <p:nvSpPr>
              <p:cNvPr id="34" name="TextBox 98"/>
              <p:cNvSpPr txBox="1">
                <a:spLocks noChangeArrowheads="1"/>
              </p:cNvSpPr>
              <p:nvPr/>
            </p:nvSpPr>
            <p:spPr bwMode="auto">
              <a:xfrm>
                <a:off x="8457343" y="3518140"/>
                <a:ext cx="84960" cy="1795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algn="ctr">
                  <a:lnSpc>
                    <a:spcPts val="1420"/>
                  </a:lnSpc>
                </a:pPr>
                <a:r>
                  <a:rPr lang="en-US" sz="1200" b="1" dirty="0">
                    <a:solidFill>
                      <a:srgbClr val="FFFFFF"/>
                    </a:solidFill>
                    <a:latin typeface="Arial"/>
                  </a:rPr>
                  <a:t>3</a:t>
                </a:r>
              </a:p>
            </p:txBody>
          </p:sp>
        </p:grpSp>
        <p:grpSp>
          <p:nvGrpSpPr>
            <p:cNvPr id="35" name="Group 34"/>
            <p:cNvGrpSpPr/>
            <p:nvPr/>
          </p:nvGrpSpPr>
          <p:grpSpPr>
            <a:xfrm>
              <a:off x="4580095" y="4049636"/>
              <a:ext cx="173736" cy="179536"/>
              <a:chOff x="8412955" y="3518140"/>
              <a:chExt cx="173736" cy="179536"/>
            </a:xfrm>
          </p:grpSpPr>
          <p:sp>
            <p:nvSpPr>
              <p:cNvPr id="36" name="Oval 35"/>
              <p:cNvSpPr/>
              <p:nvPr/>
            </p:nvSpPr>
            <p:spPr bwMode="auto">
              <a:xfrm>
                <a:off x="8412955" y="3521040"/>
                <a:ext cx="173736" cy="173736"/>
              </a:xfrm>
              <a:prstGeom prst="ellipse">
                <a:avLst/>
              </a:prstGeom>
              <a:solidFill>
                <a:srgbClr val="0092C8"/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  <a:latin typeface="Times" pitchFamily="84" charset="0"/>
                </a:endParaRPr>
              </a:p>
            </p:txBody>
          </p:sp>
          <p:sp>
            <p:nvSpPr>
              <p:cNvPr id="37" name="TextBox 98"/>
              <p:cNvSpPr txBox="1">
                <a:spLocks noChangeArrowheads="1"/>
              </p:cNvSpPr>
              <p:nvPr/>
            </p:nvSpPr>
            <p:spPr bwMode="auto">
              <a:xfrm>
                <a:off x="8457343" y="3518140"/>
                <a:ext cx="84960" cy="1795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algn="ctr">
                  <a:lnSpc>
                    <a:spcPts val="1420"/>
                  </a:lnSpc>
                </a:pPr>
                <a:r>
                  <a:rPr lang="en-US" sz="1200" b="1" dirty="0">
                    <a:solidFill>
                      <a:srgbClr val="FFFFFF"/>
                    </a:solidFill>
                    <a:latin typeface="Arial"/>
                  </a:rPr>
                  <a:t>2</a:t>
                </a:r>
              </a:p>
            </p:txBody>
          </p:sp>
        </p:grpSp>
        <p:grpSp>
          <p:nvGrpSpPr>
            <p:cNvPr id="38" name="Group 37"/>
            <p:cNvGrpSpPr/>
            <p:nvPr/>
          </p:nvGrpSpPr>
          <p:grpSpPr>
            <a:xfrm>
              <a:off x="3079907" y="3925811"/>
              <a:ext cx="173736" cy="179536"/>
              <a:chOff x="8412955" y="3518140"/>
              <a:chExt cx="173736" cy="179536"/>
            </a:xfrm>
          </p:grpSpPr>
          <p:sp>
            <p:nvSpPr>
              <p:cNvPr id="39" name="Oval 38"/>
              <p:cNvSpPr/>
              <p:nvPr/>
            </p:nvSpPr>
            <p:spPr bwMode="auto">
              <a:xfrm>
                <a:off x="8412955" y="3521040"/>
                <a:ext cx="173736" cy="173736"/>
              </a:xfrm>
              <a:prstGeom prst="ellipse">
                <a:avLst/>
              </a:prstGeom>
              <a:solidFill>
                <a:srgbClr val="0092C8"/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  <a:latin typeface="Times" pitchFamily="84" charset="0"/>
                </a:endParaRPr>
              </a:p>
            </p:txBody>
          </p:sp>
          <p:sp>
            <p:nvSpPr>
              <p:cNvPr id="40" name="TextBox 98"/>
              <p:cNvSpPr txBox="1">
                <a:spLocks noChangeArrowheads="1"/>
              </p:cNvSpPr>
              <p:nvPr/>
            </p:nvSpPr>
            <p:spPr bwMode="auto">
              <a:xfrm>
                <a:off x="8457343" y="3518140"/>
                <a:ext cx="84960" cy="1795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algn="ctr">
                  <a:lnSpc>
                    <a:spcPts val="1420"/>
                  </a:lnSpc>
                </a:pPr>
                <a:r>
                  <a:rPr lang="en-US" sz="1200" b="1" dirty="0">
                    <a:solidFill>
                      <a:srgbClr val="FFFFFF"/>
                    </a:solidFill>
                    <a:latin typeface="Arial"/>
                  </a:rPr>
                  <a:t>1</a:t>
                </a:r>
              </a:p>
            </p:txBody>
          </p:sp>
        </p:grpSp>
      </p:grpSp>
      <p:grpSp>
        <p:nvGrpSpPr>
          <p:cNvPr id="42" name="Group 41"/>
          <p:cNvGrpSpPr>
            <a:grpSpLocks noChangeAspect="1"/>
          </p:cNvGrpSpPr>
          <p:nvPr/>
        </p:nvGrpSpPr>
        <p:grpSpPr>
          <a:xfrm>
            <a:off x="-98765" y="3866986"/>
            <a:ext cx="12309512" cy="3566160"/>
            <a:chOff x="1784201" y="2185416"/>
            <a:chExt cx="8585095" cy="2487168"/>
          </a:xfrm>
        </p:grpSpPr>
        <p:pic>
          <p:nvPicPr>
            <p:cNvPr id="43" name="Picture 42"/>
            <p:cNvPicPr>
              <a:picLocks noChangeAspect="1"/>
            </p:cNvPicPr>
            <p:nvPr/>
          </p:nvPicPr>
          <p:blipFill>
            <a:blip r:embed="rId5" r:link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774"/>
            <a:stretch>
              <a:fillRect/>
            </a:stretch>
          </p:blipFill>
          <p:spPr>
            <a:xfrm>
              <a:off x="1822704" y="2185416"/>
              <a:ext cx="8546592" cy="2487168"/>
            </a:xfrm>
            <a:prstGeom prst="rect">
              <a:avLst/>
            </a:prstGeom>
          </p:spPr>
        </p:pic>
        <p:sp>
          <p:nvSpPr>
            <p:cNvPr id="44" name="TextBox 2"/>
            <p:cNvSpPr txBox="1">
              <a:spLocks noChangeArrowheads="1"/>
            </p:cNvSpPr>
            <p:nvPr/>
          </p:nvSpPr>
          <p:spPr bwMode="auto">
            <a:xfrm>
              <a:off x="4583909" y="2253455"/>
              <a:ext cx="3014351" cy="205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550"/>
                </a:lnSpc>
              </a:pPr>
              <a:r>
                <a:rPr lang="en-US" sz="1400" b="1" dirty="0">
                  <a:solidFill>
                    <a:srgbClr val="FFFFFF"/>
                  </a:solidFill>
                  <a:latin typeface="Arial"/>
                </a:rPr>
                <a:t>GLYCOLYSIS: Energy Payoff Phase</a:t>
              </a:r>
            </a:p>
          </p:txBody>
        </p:sp>
        <p:sp>
          <p:nvSpPr>
            <p:cNvPr id="45" name="TextBox 3"/>
            <p:cNvSpPr txBox="1">
              <a:spLocks noChangeArrowheads="1"/>
            </p:cNvSpPr>
            <p:nvPr/>
          </p:nvSpPr>
          <p:spPr bwMode="auto">
            <a:xfrm>
              <a:off x="5265740" y="2813051"/>
              <a:ext cx="432811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200"/>
                </a:lnSpc>
              </a:pPr>
              <a:r>
                <a:rPr lang="en-US" sz="1000" b="1">
                  <a:solidFill>
                    <a:srgbClr val="000000"/>
                  </a:solidFill>
                  <a:latin typeface="Arial"/>
                </a:rPr>
                <a:t>2   ATP</a:t>
              </a:r>
            </a:p>
          </p:txBody>
        </p:sp>
        <p:sp>
          <p:nvSpPr>
            <p:cNvPr id="46" name="TextBox 4"/>
            <p:cNvSpPr txBox="1">
              <a:spLocks noChangeArrowheads="1"/>
            </p:cNvSpPr>
            <p:nvPr/>
          </p:nvSpPr>
          <p:spPr bwMode="auto">
            <a:xfrm>
              <a:off x="4884739" y="3054351"/>
              <a:ext cx="376706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200"/>
                </a:lnSpc>
              </a:pPr>
              <a:r>
                <a:rPr lang="en-US" sz="1000" b="1">
                  <a:solidFill>
                    <a:srgbClr val="000000"/>
                  </a:solidFill>
                  <a:latin typeface="Arial"/>
                </a:rPr>
                <a:t>2 ADP</a:t>
              </a:r>
            </a:p>
          </p:txBody>
        </p:sp>
        <p:sp>
          <p:nvSpPr>
            <p:cNvPr id="47" name="TextBox 5"/>
            <p:cNvSpPr txBox="1">
              <a:spLocks noChangeArrowheads="1"/>
            </p:cNvSpPr>
            <p:nvPr/>
          </p:nvSpPr>
          <p:spPr bwMode="auto">
            <a:xfrm>
              <a:off x="3887789" y="3259138"/>
              <a:ext cx="70532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200"/>
                </a:lnSpc>
              </a:pPr>
              <a:r>
                <a:rPr lang="en-US" sz="1000" b="1" dirty="0">
                  <a:solidFill>
                    <a:srgbClr val="000000"/>
                  </a:solidFill>
                  <a:latin typeface="Arial"/>
                </a:rPr>
                <a:t>2</a:t>
              </a:r>
            </a:p>
          </p:txBody>
        </p:sp>
        <p:sp>
          <p:nvSpPr>
            <p:cNvPr id="48" name="TextBox 12"/>
            <p:cNvSpPr txBox="1">
              <a:spLocks noChangeArrowheads="1"/>
            </p:cNvSpPr>
            <p:nvPr/>
          </p:nvSpPr>
          <p:spPr bwMode="auto">
            <a:xfrm>
              <a:off x="2778127" y="3092451"/>
              <a:ext cx="432811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200"/>
                </a:lnSpc>
              </a:pPr>
              <a:r>
                <a:rPr lang="en-US" sz="1000" b="1" dirty="0">
                  <a:solidFill>
                    <a:srgbClr val="000000"/>
                  </a:solidFill>
                  <a:latin typeface="Arial"/>
                </a:rPr>
                <a:t>2 NAD</a:t>
              </a:r>
              <a:r>
                <a:rPr lang="en-US" sz="1000" b="1" baseline="30000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+</a:t>
              </a:r>
              <a:endParaRPr lang="en-US" sz="800" b="1" baseline="30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9" name="TextBox 15"/>
            <p:cNvSpPr txBox="1">
              <a:spLocks noChangeArrowheads="1"/>
            </p:cNvSpPr>
            <p:nvPr/>
          </p:nvSpPr>
          <p:spPr bwMode="auto">
            <a:xfrm>
              <a:off x="3316290" y="2895601"/>
              <a:ext cx="512961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200"/>
                </a:lnSpc>
              </a:pPr>
              <a:r>
                <a:rPr lang="en-US" sz="1000" b="1" dirty="0">
                  <a:solidFill>
                    <a:srgbClr val="000000"/>
                  </a:solidFill>
                  <a:latin typeface="Arial"/>
                </a:rPr>
                <a:t>2  NADH</a:t>
              </a:r>
            </a:p>
          </p:txBody>
        </p:sp>
        <p:sp>
          <p:nvSpPr>
            <p:cNvPr id="50" name="TextBox 16"/>
            <p:cNvSpPr txBox="1">
              <a:spLocks noChangeArrowheads="1"/>
            </p:cNvSpPr>
            <p:nvPr/>
          </p:nvSpPr>
          <p:spPr bwMode="auto">
            <a:xfrm>
              <a:off x="3420272" y="3080546"/>
              <a:ext cx="346249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200"/>
                </a:lnSpc>
              </a:pPr>
              <a:r>
                <a:rPr lang="en-US" sz="10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+</a:t>
              </a:r>
              <a:r>
                <a:rPr lang="en-US" sz="1000" b="1" dirty="0">
                  <a:solidFill>
                    <a:srgbClr val="000000"/>
                  </a:solidFill>
                  <a:latin typeface="Arial"/>
                </a:rPr>
                <a:t> 2 H</a:t>
              </a:r>
              <a:r>
                <a:rPr lang="en-US" sz="800" b="1" baseline="30000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+</a:t>
              </a:r>
              <a:endParaRPr lang="en-US" sz="800" b="1" baseline="30000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1" name="TextBox 17"/>
            <p:cNvSpPr txBox="1">
              <a:spLocks noChangeArrowheads="1"/>
            </p:cNvSpPr>
            <p:nvPr/>
          </p:nvSpPr>
          <p:spPr bwMode="auto">
            <a:xfrm>
              <a:off x="8069265" y="2878138"/>
              <a:ext cx="346249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200"/>
                </a:lnSpc>
              </a:pPr>
              <a:r>
                <a:rPr lang="en-US" sz="1000" b="1" dirty="0">
                  <a:solidFill>
                    <a:srgbClr val="000000"/>
                  </a:solidFill>
                  <a:latin typeface="Arial"/>
                </a:rPr>
                <a:t>2 H</a:t>
              </a:r>
              <a:r>
                <a:rPr lang="en-US" sz="1000" b="1" baseline="-25000" dirty="0">
                  <a:solidFill>
                    <a:srgbClr val="000000"/>
                  </a:solidFill>
                  <a:latin typeface="Arial"/>
                </a:rPr>
                <a:t>2</a:t>
              </a:r>
              <a:r>
                <a:rPr lang="en-US" sz="1000" b="1" dirty="0">
                  <a:solidFill>
                    <a:srgbClr val="000000"/>
                  </a:solidFill>
                  <a:latin typeface="Arial"/>
                </a:rPr>
                <a:t>O</a:t>
              </a:r>
            </a:p>
          </p:txBody>
        </p:sp>
        <p:sp>
          <p:nvSpPr>
            <p:cNvPr id="52" name="TextBox 18"/>
            <p:cNvSpPr txBox="1">
              <a:spLocks noChangeArrowheads="1"/>
            </p:cNvSpPr>
            <p:nvPr/>
          </p:nvSpPr>
          <p:spPr bwMode="auto">
            <a:xfrm>
              <a:off x="5705476" y="3094038"/>
              <a:ext cx="70532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200"/>
                </a:lnSpc>
              </a:pPr>
              <a:r>
                <a:rPr lang="en-US" sz="1000" b="1">
                  <a:solidFill>
                    <a:srgbClr val="000000"/>
                  </a:solidFill>
                  <a:latin typeface="Arial"/>
                </a:rPr>
                <a:t>2</a:t>
              </a:r>
            </a:p>
          </p:txBody>
        </p:sp>
        <p:sp>
          <p:nvSpPr>
            <p:cNvPr id="53" name="TextBox 22"/>
            <p:cNvSpPr txBox="1">
              <a:spLocks noChangeArrowheads="1"/>
            </p:cNvSpPr>
            <p:nvPr/>
          </p:nvSpPr>
          <p:spPr bwMode="auto">
            <a:xfrm>
              <a:off x="7156451" y="3094038"/>
              <a:ext cx="70532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200"/>
                </a:lnSpc>
              </a:pPr>
              <a:r>
                <a:rPr lang="en-US" sz="1000" b="1" dirty="0">
                  <a:solidFill>
                    <a:srgbClr val="000000"/>
                  </a:solidFill>
                  <a:latin typeface="Arial"/>
                </a:rPr>
                <a:t>2</a:t>
              </a:r>
            </a:p>
          </p:txBody>
        </p:sp>
        <p:sp>
          <p:nvSpPr>
            <p:cNvPr id="54" name="TextBox 27"/>
            <p:cNvSpPr txBox="1">
              <a:spLocks noChangeArrowheads="1"/>
            </p:cNvSpPr>
            <p:nvPr/>
          </p:nvSpPr>
          <p:spPr bwMode="auto">
            <a:xfrm>
              <a:off x="8389939" y="3094038"/>
              <a:ext cx="70532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200"/>
                </a:lnSpc>
              </a:pPr>
              <a:r>
                <a:rPr lang="en-US" sz="1000" b="1">
                  <a:solidFill>
                    <a:srgbClr val="000000"/>
                  </a:solidFill>
                  <a:latin typeface="Arial"/>
                </a:rPr>
                <a:t>2</a:t>
              </a:r>
            </a:p>
          </p:txBody>
        </p:sp>
        <p:sp>
          <p:nvSpPr>
            <p:cNvPr id="55" name="TextBox 32"/>
            <p:cNvSpPr txBox="1">
              <a:spLocks noChangeArrowheads="1"/>
            </p:cNvSpPr>
            <p:nvPr/>
          </p:nvSpPr>
          <p:spPr bwMode="auto">
            <a:xfrm>
              <a:off x="9474182" y="2829718"/>
              <a:ext cx="256480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200"/>
                </a:lnSpc>
              </a:pPr>
              <a:r>
                <a:rPr lang="en-US" sz="1000" b="1" dirty="0">
                  <a:solidFill>
                    <a:srgbClr val="000000"/>
                  </a:solidFill>
                  <a:latin typeface="Arial"/>
                </a:rPr>
                <a:t>ATP</a:t>
              </a:r>
            </a:p>
          </p:txBody>
        </p:sp>
        <p:sp>
          <p:nvSpPr>
            <p:cNvPr id="56" name="TextBox 33"/>
            <p:cNvSpPr txBox="1">
              <a:spLocks noChangeArrowheads="1"/>
            </p:cNvSpPr>
            <p:nvPr/>
          </p:nvSpPr>
          <p:spPr bwMode="auto">
            <a:xfrm>
              <a:off x="8963026" y="2971801"/>
              <a:ext cx="376706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200"/>
                </a:lnSpc>
              </a:pPr>
              <a:r>
                <a:rPr lang="en-US" sz="1000" b="1">
                  <a:solidFill>
                    <a:srgbClr val="000000"/>
                  </a:solidFill>
                  <a:latin typeface="Arial"/>
                </a:rPr>
                <a:t>2 ADP</a:t>
              </a:r>
            </a:p>
          </p:txBody>
        </p:sp>
        <p:sp>
          <p:nvSpPr>
            <p:cNvPr id="57" name="TextBox 34"/>
            <p:cNvSpPr txBox="1">
              <a:spLocks noChangeArrowheads="1"/>
            </p:cNvSpPr>
            <p:nvPr/>
          </p:nvSpPr>
          <p:spPr bwMode="auto">
            <a:xfrm>
              <a:off x="9717089" y="3094038"/>
              <a:ext cx="70532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200"/>
                </a:lnSpc>
              </a:pPr>
              <a:r>
                <a:rPr lang="en-US" sz="1000" b="1" dirty="0">
                  <a:solidFill>
                    <a:srgbClr val="000000"/>
                  </a:solidFill>
                  <a:latin typeface="Arial"/>
                </a:rPr>
                <a:t>2</a:t>
              </a:r>
            </a:p>
          </p:txBody>
        </p:sp>
        <p:sp>
          <p:nvSpPr>
            <p:cNvPr id="58" name="TextBox 69"/>
            <p:cNvSpPr txBox="1">
              <a:spLocks noChangeArrowheads="1"/>
            </p:cNvSpPr>
            <p:nvPr/>
          </p:nvSpPr>
          <p:spPr bwMode="auto">
            <a:xfrm>
              <a:off x="1784201" y="3871914"/>
              <a:ext cx="1035521" cy="429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>
                <a:lnSpc>
                  <a:spcPts val="1200"/>
                </a:lnSpc>
              </a:pPr>
              <a:r>
                <a:rPr lang="en-US" sz="1000" b="1" dirty="0" err="1">
                  <a:solidFill>
                    <a:srgbClr val="000000"/>
                  </a:solidFill>
                  <a:latin typeface="Arial"/>
                </a:rPr>
                <a:t>Glycer</a:t>
              </a:r>
              <a:r>
                <a:rPr lang="en-US" sz="1000" b="1" dirty="0">
                  <a:solidFill>
                    <a:srgbClr val="000000"/>
                  </a:solidFill>
                  <a:latin typeface="Arial"/>
                </a:rPr>
                <a:t>-</a:t>
              </a:r>
            </a:p>
            <a:p>
              <a:pPr algn="ctr">
                <a:lnSpc>
                  <a:spcPts val="1200"/>
                </a:lnSpc>
              </a:pPr>
              <a:r>
                <a:rPr lang="en-US" sz="1000" b="1" dirty="0">
                  <a:solidFill>
                    <a:srgbClr val="000000"/>
                  </a:solidFill>
                  <a:latin typeface="Arial"/>
                </a:rPr>
                <a:t>aldehyde</a:t>
              </a:r>
            </a:p>
            <a:p>
              <a:pPr algn="ctr">
                <a:lnSpc>
                  <a:spcPts val="1200"/>
                </a:lnSpc>
              </a:pPr>
              <a:r>
                <a:rPr lang="en-US" sz="1000" b="1" dirty="0">
                  <a:solidFill>
                    <a:srgbClr val="000000"/>
                  </a:solidFill>
                  <a:latin typeface="Arial"/>
                </a:rPr>
                <a:t>3-phosphate</a:t>
              </a:r>
            </a:p>
            <a:p>
              <a:pPr algn="ctr">
                <a:lnSpc>
                  <a:spcPts val="1200"/>
                </a:lnSpc>
              </a:pPr>
              <a:r>
                <a:rPr lang="en-US" sz="1000" b="1" dirty="0">
                  <a:solidFill>
                    <a:srgbClr val="000000"/>
                  </a:solidFill>
                  <a:latin typeface="Arial"/>
                </a:rPr>
                <a:t>(G3P)</a:t>
              </a:r>
            </a:p>
          </p:txBody>
        </p:sp>
        <p:sp>
          <p:nvSpPr>
            <p:cNvPr id="59" name="TextBox 73"/>
            <p:cNvSpPr txBox="1">
              <a:spLocks noChangeArrowheads="1"/>
            </p:cNvSpPr>
            <p:nvPr/>
          </p:nvSpPr>
          <p:spPr bwMode="auto">
            <a:xfrm>
              <a:off x="2668757" y="3645694"/>
              <a:ext cx="790281" cy="3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>
                <a:lnSpc>
                  <a:spcPts val="900"/>
                </a:lnSpc>
              </a:pPr>
              <a:r>
                <a:rPr lang="fr-FR" sz="800" b="1" dirty="0" err="1">
                  <a:solidFill>
                    <a:srgbClr val="000000"/>
                  </a:solidFill>
                  <a:latin typeface="Arial"/>
                </a:rPr>
                <a:t>Triose</a:t>
              </a:r>
              <a:endParaRPr lang="fr-FR" sz="800" b="1" dirty="0">
                <a:solidFill>
                  <a:srgbClr val="000000"/>
                </a:solidFill>
                <a:latin typeface="Arial"/>
              </a:endParaRPr>
            </a:p>
            <a:p>
              <a:pPr algn="ctr">
                <a:lnSpc>
                  <a:spcPts val="900"/>
                </a:lnSpc>
              </a:pPr>
              <a:r>
                <a:rPr lang="fr-FR" sz="800" b="1" dirty="0">
                  <a:solidFill>
                    <a:srgbClr val="000000"/>
                  </a:solidFill>
                  <a:latin typeface="Arial"/>
                </a:rPr>
                <a:t> phosphate</a:t>
              </a:r>
            </a:p>
            <a:p>
              <a:pPr algn="ctr">
                <a:lnSpc>
                  <a:spcPts val="900"/>
                </a:lnSpc>
              </a:pPr>
              <a:r>
                <a:rPr lang="fr-FR" sz="800" b="1" dirty="0">
                  <a:solidFill>
                    <a:srgbClr val="000000"/>
                  </a:solidFill>
                  <a:latin typeface="Arial"/>
                </a:rPr>
                <a:t> </a:t>
              </a:r>
              <a:r>
                <a:rPr lang="fr-FR" sz="800" b="1" dirty="0" err="1">
                  <a:solidFill>
                    <a:srgbClr val="000000"/>
                  </a:solidFill>
                  <a:latin typeface="Arial"/>
                </a:rPr>
                <a:t>dehydrogenase</a:t>
              </a:r>
              <a:endParaRPr lang="en-US" sz="800" b="1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0" name="TextBox 80"/>
            <p:cNvSpPr txBox="1">
              <a:spLocks noChangeArrowheads="1"/>
            </p:cNvSpPr>
            <p:nvPr/>
          </p:nvSpPr>
          <p:spPr bwMode="auto">
            <a:xfrm>
              <a:off x="5061758" y="3640931"/>
              <a:ext cx="689291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>
                <a:lnSpc>
                  <a:spcPts val="900"/>
                </a:lnSpc>
              </a:pPr>
              <a:r>
                <a:rPr lang="en-US" sz="800" b="1" dirty="0" err="1">
                  <a:solidFill>
                    <a:srgbClr val="000000"/>
                  </a:solidFill>
                  <a:latin typeface="Arial"/>
                </a:rPr>
                <a:t>Phospho</a:t>
              </a:r>
              <a:r>
                <a:rPr lang="en-US" sz="800" b="1" dirty="0">
                  <a:solidFill>
                    <a:srgbClr val="000000"/>
                  </a:solidFill>
                  <a:latin typeface="Arial"/>
                </a:rPr>
                <a:t>-</a:t>
              </a:r>
            </a:p>
            <a:p>
              <a:pPr algn="ctr">
                <a:lnSpc>
                  <a:spcPts val="900"/>
                </a:lnSpc>
              </a:pPr>
              <a:r>
                <a:rPr lang="en-US" sz="800" b="1" dirty="0" err="1">
                  <a:solidFill>
                    <a:srgbClr val="000000"/>
                  </a:solidFill>
                  <a:latin typeface="Arial"/>
                </a:rPr>
                <a:t>glycerokinase</a:t>
              </a:r>
              <a:endParaRPr lang="en-US" sz="800" b="1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1" name="TextBox 85"/>
            <p:cNvSpPr txBox="1">
              <a:spLocks noChangeArrowheads="1"/>
            </p:cNvSpPr>
            <p:nvPr/>
          </p:nvSpPr>
          <p:spPr bwMode="auto">
            <a:xfrm>
              <a:off x="6485748" y="3643312"/>
              <a:ext cx="72776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>
                <a:lnSpc>
                  <a:spcPts val="900"/>
                </a:lnSpc>
              </a:pPr>
              <a:r>
                <a:rPr lang="en-US" sz="800" b="1" dirty="0" err="1">
                  <a:solidFill>
                    <a:srgbClr val="000000"/>
                  </a:solidFill>
                  <a:latin typeface="Arial"/>
                </a:rPr>
                <a:t>Phospho</a:t>
              </a:r>
              <a:r>
                <a:rPr lang="en-US" sz="800" b="1" dirty="0">
                  <a:solidFill>
                    <a:srgbClr val="000000"/>
                  </a:solidFill>
                  <a:latin typeface="Arial"/>
                </a:rPr>
                <a:t>-</a:t>
              </a:r>
            </a:p>
            <a:p>
              <a:pPr algn="ctr">
                <a:lnSpc>
                  <a:spcPts val="900"/>
                </a:lnSpc>
              </a:pPr>
              <a:r>
                <a:rPr lang="en-US" sz="800" b="1" dirty="0" err="1">
                  <a:solidFill>
                    <a:srgbClr val="000000"/>
                  </a:solidFill>
                  <a:latin typeface="Arial"/>
                </a:rPr>
                <a:t>glyceromutase</a:t>
              </a:r>
              <a:endParaRPr lang="en-US" sz="800" b="1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2" name="TextBox 89"/>
            <p:cNvSpPr txBox="1">
              <a:spLocks noChangeArrowheads="1"/>
            </p:cNvSpPr>
            <p:nvPr/>
          </p:nvSpPr>
          <p:spPr bwMode="auto">
            <a:xfrm>
              <a:off x="8004177" y="3636169"/>
              <a:ext cx="395942" cy="128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000"/>
                </a:lnSpc>
              </a:pPr>
              <a:r>
                <a:rPr lang="en-US" sz="800" b="1" dirty="0" err="1">
                  <a:solidFill>
                    <a:srgbClr val="000000"/>
                  </a:solidFill>
                  <a:latin typeface="Arial"/>
                </a:rPr>
                <a:t>Enolase</a:t>
              </a:r>
              <a:endParaRPr lang="en-US" sz="800" b="1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3" name="TextBox 94"/>
            <p:cNvSpPr txBox="1">
              <a:spLocks noChangeArrowheads="1"/>
            </p:cNvSpPr>
            <p:nvPr/>
          </p:nvSpPr>
          <p:spPr bwMode="auto">
            <a:xfrm>
              <a:off x="3970339" y="3968752"/>
              <a:ext cx="100348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>
                <a:lnSpc>
                  <a:spcPts val="1200"/>
                </a:lnSpc>
              </a:pPr>
              <a:r>
                <a:rPr lang="en-US" sz="1000" b="1" dirty="0">
                  <a:solidFill>
                    <a:srgbClr val="000000"/>
                  </a:solidFill>
                  <a:latin typeface="Arial"/>
                </a:rPr>
                <a:t>1,3-Bisphospho-</a:t>
              </a:r>
            </a:p>
            <a:p>
              <a:pPr algn="ctr">
                <a:lnSpc>
                  <a:spcPts val="1200"/>
                </a:lnSpc>
              </a:pPr>
              <a:r>
                <a:rPr lang="en-US" sz="1000" b="1" dirty="0" err="1">
                  <a:solidFill>
                    <a:srgbClr val="000000"/>
                  </a:solidFill>
                  <a:latin typeface="Arial"/>
                </a:rPr>
                <a:t>glycerate</a:t>
              </a:r>
              <a:endParaRPr lang="en-US" sz="1000" b="1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4" name="TextBox 97"/>
            <p:cNvSpPr txBox="1">
              <a:spLocks noChangeArrowheads="1"/>
            </p:cNvSpPr>
            <p:nvPr/>
          </p:nvSpPr>
          <p:spPr bwMode="auto">
            <a:xfrm>
              <a:off x="5741197" y="3967958"/>
              <a:ext cx="70532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>
                <a:lnSpc>
                  <a:spcPts val="1200"/>
                </a:lnSpc>
              </a:pPr>
              <a:r>
                <a:rPr lang="en-US" sz="1000" b="1" dirty="0">
                  <a:solidFill>
                    <a:srgbClr val="000000"/>
                  </a:solidFill>
                  <a:latin typeface="Arial"/>
                </a:rPr>
                <a:t>3-Phospho-</a:t>
              </a:r>
            </a:p>
            <a:p>
              <a:pPr algn="ctr">
                <a:lnSpc>
                  <a:spcPts val="1200"/>
                </a:lnSpc>
              </a:pPr>
              <a:r>
                <a:rPr lang="en-US" sz="1000" b="1" dirty="0" err="1">
                  <a:solidFill>
                    <a:srgbClr val="000000"/>
                  </a:solidFill>
                  <a:latin typeface="Arial"/>
                </a:rPr>
                <a:t>glycerate</a:t>
              </a:r>
              <a:endParaRPr lang="en-US" sz="1000" b="1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5" name="TextBox 101"/>
            <p:cNvSpPr txBox="1">
              <a:spLocks noChangeArrowheads="1"/>
            </p:cNvSpPr>
            <p:nvPr/>
          </p:nvSpPr>
          <p:spPr bwMode="auto">
            <a:xfrm>
              <a:off x="9183690" y="3640138"/>
              <a:ext cx="436017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>
                <a:lnSpc>
                  <a:spcPts val="900"/>
                </a:lnSpc>
              </a:pPr>
              <a:r>
                <a:rPr lang="en-US" sz="800" b="1" dirty="0">
                  <a:solidFill>
                    <a:srgbClr val="000000"/>
                  </a:solidFill>
                  <a:latin typeface="Arial"/>
                </a:rPr>
                <a:t>Pyruvate</a:t>
              </a:r>
            </a:p>
            <a:p>
              <a:pPr algn="ctr">
                <a:lnSpc>
                  <a:spcPts val="900"/>
                </a:lnSpc>
              </a:pPr>
              <a:r>
                <a:rPr lang="en-US" sz="800" b="1" dirty="0">
                  <a:solidFill>
                    <a:srgbClr val="000000"/>
                  </a:solidFill>
                  <a:latin typeface="Arial"/>
                </a:rPr>
                <a:t> kinase</a:t>
              </a:r>
            </a:p>
          </p:txBody>
        </p:sp>
        <p:sp>
          <p:nvSpPr>
            <p:cNvPr id="66" name="TextBox 111"/>
            <p:cNvSpPr txBox="1">
              <a:spLocks noChangeArrowheads="1"/>
            </p:cNvSpPr>
            <p:nvPr/>
          </p:nvSpPr>
          <p:spPr bwMode="auto">
            <a:xfrm>
              <a:off x="7213602" y="3965577"/>
              <a:ext cx="70532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>
                <a:lnSpc>
                  <a:spcPts val="1200"/>
                </a:lnSpc>
              </a:pPr>
              <a:r>
                <a:rPr lang="en-US" sz="1000" b="1" dirty="0">
                  <a:solidFill>
                    <a:srgbClr val="000000"/>
                  </a:solidFill>
                  <a:latin typeface="Arial"/>
                </a:rPr>
                <a:t>2-Phospho-</a:t>
              </a:r>
            </a:p>
            <a:p>
              <a:pPr algn="ctr">
                <a:lnSpc>
                  <a:spcPts val="1200"/>
                </a:lnSpc>
              </a:pPr>
              <a:r>
                <a:rPr lang="en-US" sz="1000" b="1" dirty="0" err="1">
                  <a:solidFill>
                    <a:srgbClr val="000000"/>
                  </a:solidFill>
                  <a:latin typeface="Arial"/>
                </a:rPr>
                <a:t>glycerate</a:t>
              </a:r>
              <a:endParaRPr lang="en-US" sz="1000" b="1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7" name="TextBox 113"/>
            <p:cNvSpPr txBox="1">
              <a:spLocks noChangeArrowheads="1"/>
            </p:cNvSpPr>
            <p:nvPr/>
          </p:nvSpPr>
          <p:spPr bwMode="auto">
            <a:xfrm>
              <a:off x="8324195" y="3965577"/>
              <a:ext cx="90890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>
                <a:lnSpc>
                  <a:spcPts val="1200"/>
                </a:lnSpc>
              </a:pPr>
              <a:r>
                <a:rPr lang="en-US" sz="1000" b="1" dirty="0" err="1">
                  <a:solidFill>
                    <a:srgbClr val="000000"/>
                  </a:solidFill>
                  <a:latin typeface="Arial"/>
                </a:rPr>
                <a:t>Phosphoenol</a:t>
              </a:r>
              <a:r>
                <a:rPr lang="en-US" sz="1000" b="1" dirty="0">
                  <a:solidFill>
                    <a:srgbClr val="000000"/>
                  </a:solidFill>
                  <a:latin typeface="Arial"/>
                </a:rPr>
                <a:t>-</a:t>
              </a:r>
            </a:p>
            <a:p>
              <a:pPr algn="ctr">
                <a:lnSpc>
                  <a:spcPts val="1200"/>
                </a:lnSpc>
              </a:pPr>
              <a:r>
                <a:rPr lang="en-US" sz="1000" b="1" dirty="0">
                  <a:solidFill>
                    <a:srgbClr val="000000"/>
                  </a:solidFill>
                  <a:latin typeface="Arial"/>
                </a:rPr>
                <a:t>pyruvate (PEP)</a:t>
              </a:r>
            </a:p>
          </p:txBody>
        </p:sp>
        <p:sp>
          <p:nvSpPr>
            <p:cNvPr id="68" name="TextBox 115"/>
            <p:cNvSpPr txBox="1">
              <a:spLocks noChangeArrowheads="1"/>
            </p:cNvSpPr>
            <p:nvPr/>
          </p:nvSpPr>
          <p:spPr bwMode="auto">
            <a:xfrm>
              <a:off x="9737727" y="3968751"/>
              <a:ext cx="538609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200"/>
                </a:lnSpc>
              </a:pPr>
              <a:r>
                <a:rPr lang="en-US" sz="1000" b="1" dirty="0">
                  <a:solidFill>
                    <a:srgbClr val="000000"/>
                  </a:solidFill>
                  <a:latin typeface="Arial"/>
                </a:rPr>
                <a:t>Pyruvate</a:t>
              </a:r>
            </a:p>
          </p:txBody>
        </p:sp>
        <p:sp>
          <p:nvSpPr>
            <p:cNvPr id="69" name="TextBox 34"/>
            <p:cNvSpPr txBox="1">
              <a:spLocks noChangeArrowheads="1"/>
            </p:cNvSpPr>
            <p:nvPr/>
          </p:nvSpPr>
          <p:spPr bwMode="auto">
            <a:xfrm>
              <a:off x="9283702" y="2813051"/>
              <a:ext cx="70532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200"/>
                </a:lnSpc>
              </a:pPr>
              <a:r>
                <a:rPr lang="en-US" sz="1000" b="1" dirty="0">
                  <a:solidFill>
                    <a:srgbClr val="000000"/>
                  </a:solidFill>
                  <a:latin typeface="Arial"/>
                </a:rPr>
                <a:t>2</a:t>
              </a:r>
            </a:p>
          </p:txBody>
        </p:sp>
        <p:sp>
          <p:nvSpPr>
            <p:cNvPr id="70" name="TextBox 5"/>
            <p:cNvSpPr txBox="1">
              <a:spLocks noChangeArrowheads="1"/>
            </p:cNvSpPr>
            <p:nvPr/>
          </p:nvSpPr>
          <p:spPr bwMode="auto">
            <a:xfrm>
              <a:off x="3454401" y="3786981"/>
              <a:ext cx="49694" cy="102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800"/>
                </a:lnSpc>
              </a:pPr>
              <a:r>
                <a:rPr lang="en-US" sz="700" b="1" dirty="0">
                  <a:solidFill>
                    <a:srgbClr val="000000"/>
                  </a:solidFill>
                  <a:latin typeface="Arial"/>
                </a:rPr>
                <a:t>2</a:t>
              </a:r>
            </a:p>
          </p:txBody>
        </p:sp>
        <p:sp>
          <p:nvSpPr>
            <p:cNvPr id="71" name="TextBox 5"/>
            <p:cNvSpPr txBox="1">
              <a:spLocks noChangeArrowheads="1"/>
            </p:cNvSpPr>
            <p:nvPr/>
          </p:nvSpPr>
          <p:spPr bwMode="auto">
            <a:xfrm>
              <a:off x="3554419" y="3779854"/>
              <a:ext cx="59312" cy="102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800"/>
                </a:lnSpc>
              </a:pPr>
              <a:r>
                <a:rPr lang="en-US" sz="700" b="1" dirty="0">
                  <a:solidFill>
                    <a:srgbClr val="000000"/>
                  </a:solidFill>
                  <a:latin typeface="Arial"/>
                </a:rPr>
                <a:t>P</a:t>
              </a:r>
            </a:p>
          </p:txBody>
        </p:sp>
        <p:sp>
          <p:nvSpPr>
            <p:cNvPr id="72" name="TextBox 5"/>
            <p:cNvSpPr txBox="1">
              <a:spLocks noChangeArrowheads="1"/>
            </p:cNvSpPr>
            <p:nvPr/>
          </p:nvSpPr>
          <p:spPr bwMode="auto">
            <a:xfrm>
              <a:off x="3644913" y="3825109"/>
              <a:ext cx="17634" cy="102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800"/>
                </a:lnSpc>
              </a:pPr>
              <a:r>
                <a:rPr lang="en-US" sz="500" b="1" dirty="0">
                  <a:solidFill>
                    <a:srgbClr val="000000"/>
                  </a:solidFill>
                  <a:latin typeface="Arial"/>
                </a:rPr>
                <a:t>i</a:t>
              </a:r>
            </a:p>
          </p:txBody>
        </p:sp>
        <p:grpSp>
          <p:nvGrpSpPr>
            <p:cNvPr id="73" name="Group 72"/>
            <p:cNvGrpSpPr/>
            <p:nvPr/>
          </p:nvGrpSpPr>
          <p:grpSpPr>
            <a:xfrm>
              <a:off x="9327349" y="3902868"/>
              <a:ext cx="182880" cy="182880"/>
              <a:chOff x="7803349" y="3902868"/>
              <a:chExt cx="182880" cy="182880"/>
            </a:xfrm>
          </p:grpSpPr>
          <p:sp>
            <p:nvSpPr>
              <p:cNvPr id="86" name="Oval 85"/>
              <p:cNvSpPr/>
              <p:nvPr/>
            </p:nvSpPr>
            <p:spPr bwMode="auto">
              <a:xfrm>
                <a:off x="7803349" y="3902868"/>
                <a:ext cx="182880" cy="182880"/>
              </a:xfrm>
              <a:prstGeom prst="ellipse">
                <a:avLst/>
              </a:prstGeom>
              <a:solidFill>
                <a:srgbClr val="0092C8"/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  <a:latin typeface="Times" pitchFamily="84" charset="0"/>
                </a:endParaRPr>
              </a:p>
            </p:txBody>
          </p:sp>
          <p:sp>
            <p:nvSpPr>
              <p:cNvPr id="87" name="TextBox 115"/>
              <p:cNvSpPr txBox="1">
                <a:spLocks noChangeArrowheads="1"/>
              </p:cNvSpPr>
              <p:nvPr/>
            </p:nvSpPr>
            <p:spPr bwMode="auto">
              <a:xfrm>
                <a:off x="7824257" y="3917364"/>
                <a:ext cx="141064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algn="ctr">
                  <a:lnSpc>
                    <a:spcPts val="1200"/>
                  </a:lnSpc>
                </a:pPr>
                <a:r>
                  <a:rPr lang="en-US" sz="1000" b="1" dirty="0">
                    <a:solidFill>
                      <a:srgbClr val="FFFFFF"/>
                    </a:solidFill>
                    <a:latin typeface="Arial"/>
                  </a:rPr>
                  <a:t>10</a:t>
                </a:r>
              </a:p>
            </p:txBody>
          </p:sp>
        </p:grpSp>
        <p:grpSp>
          <p:nvGrpSpPr>
            <p:cNvPr id="74" name="Group 73"/>
            <p:cNvGrpSpPr/>
            <p:nvPr/>
          </p:nvGrpSpPr>
          <p:grpSpPr>
            <a:xfrm>
              <a:off x="8129578" y="3812589"/>
              <a:ext cx="137160" cy="153888"/>
              <a:chOff x="6603197" y="3817351"/>
              <a:chExt cx="137160" cy="153888"/>
            </a:xfrm>
          </p:grpSpPr>
          <p:sp>
            <p:nvSpPr>
              <p:cNvPr id="84" name="Oval 83"/>
              <p:cNvSpPr/>
              <p:nvPr/>
            </p:nvSpPr>
            <p:spPr bwMode="auto">
              <a:xfrm>
                <a:off x="6603197" y="3825715"/>
                <a:ext cx="137160" cy="137160"/>
              </a:xfrm>
              <a:prstGeom prst="ellipse">
                <a:avLst/>
              </a:prstGeom>
              <a:solidFill>
                <a:srgbClr val="0092C8"/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  <a:latin typeface="Times" pitchFamily="84" charset="0"/>
                </a:endParaRPr>
              </a:p>
            </p:txBody>
          </p:sp>
          <p:sp>
            <p:nvSpPr>
              <p:cNvPr id="85" name="TextBox 115"/>
              <p:cNvSpPr txBox="1">
                <a:spLocks noChangeArrowheads="1"/>
              </p:cNvSpPr>
              <p:nvPr/>
            </p:nvSpPr>
            <p:spPr bwMode="auto">
              <a:xfrm>
                <a:off x="6636511" y="3817351"/>
                <a:ext cx="70532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algn="ctr">
                  <a:lnSpc>
                    <a:spcPts val="1200"/>
                  </a:lnSpc>
                </a:pPr>
                <a:r>
                  <a:rPr lang="en-US" sz="1000" b="1" dirty="0">
                    <a:solidFill>
                      <a:srgbClr val="FFFFFF"/>
                    </a:solidFill>
                    <a:latin typeface="Arial"/>
                  </a:rPr>
                  <a:t>9</a:t>
                </a:r>
              </a:p>
            </p:txBody>
          </p:sp>
        </p:grpSp>
        <p:grpSp>
          <p:nvGrpSpPr>
            <p:cNvPr id="75" name="Group 74"/>
            <p:cNvGrpSpPr/>
            <p:nvPr/>
          </p:nvGrpSpPr>
          <p:grpSpPr>
            <a:xfrm>
              <a:off x="6801633" y="3919748"/>
              <a:ext cx="137160" cy="153888"/>
              <a:chOff x="6603197" y="3817351"/>
              <a:chExt cx="137160" cy="153888"/>
            </a:xfrm>
          </p:grpSpPr>
          <p:sp>
            <p:nvSpPr>
              <p:cNvPr id="82" name="Oval 81"/>
              <p:cNvSpPr/>
              <p:nvPr/>
            </p:nvSpPr>
            <p:spPr bwMode="auto">
              <a:xfrm>
                <a:off x="6603197" y="3825715"/>
                <a:ext cx="137160" cy="137160"/>
              </a:xfrm>
              <a:prstGeom prst="ellipse">
                <a:avLst/>
              </a:prstGeom>
              <a:solidFill>
                <a:srgbClr val="0092C8"/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  <a:latin typeface="Times" pitchFamily="84" charset="0"/>
                </a:endParaRPr>
              </a:p>
            </p:txBody>
          </p:sp>
          <p:sp>
            <p:nvSpPr>
              <p:cNvPr id="83" name="TextBox 115"/>
              <p:cNvSpPr txBox="1">
                <a:spLocks noChangeArrowheads="1"/>
              </p:cNvSpPr>
              <p:nvPr/>
            </p:nvSpPr>
            <p:spPr bwMode="auto">
              <a:xfrm>
                <a:off x="6636511" y="3817351"/>
                <a:ext cx="70532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algn="ctr">
                  <a:lnSpc>
                    <a:spcPts val="1200"/>
                  </a:lnSpc>
                </a:pPr>
                <a:r>
                  <a:rPr lang="en-US" sz="1000" b="1" dirty="0">
                    <a:solidFill>
                      <a:srgbClr val="FFFFFF"/>
                    </a:solidFill>
                    <a:latin typeface="Arial"/>
                  </a:rPr>
                  <a:t>8</a:t>
                </a:r>
              </a:p>
            </p:txBody>
          </p:sp>
        </p:grpSp>
        <p:grpSp>
          <p:nvGrpSpPr>
            <p:cNvPr id="76" name="Group 75"/>
            <p:cNvGrpSpPr/>
            <p:nvPr/>
          </p:nvGrpSpPr>
          <p:grpSpPr>
            <a:xfrm>
              <a:off x="5339545" y="3922130"/>
              <a:ext cx="137160" cy="153888"/>
              <a:chOff x="6603197" y="3817351"/>
              <a:chExt cx="137160" cy="153888"/>
            </a:xfrm>
          </p:grpSpPr>
          <p:sp>
            <p:nvSpPr>
              <p:cNvPr id="80" name="Oval 79"/>
              <p:cNvSpPr/>
              <p:nvPr/>
            </p:nvSpPr>
            <p:spPr bwMode="auto">
              <a:xfrm>
                <a:off x="6603197" y="3825715"/>
                <a:ext cx="137160" cy="137160"/>
              </a:xfrm>
              <a:prstGeom prst="ellipse">
                <a:avLst/>
              </a:prstGeom>
              <a:solidFill>
                <a:srgbClr val="0092C8"/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  <a:latin typeface="Times" pitchFamily="84" charset="0"/>
                </a:endParaRPr>
              </a:p>
            </p:txBody>
          </p:sp>
          <p:sp>
            <p:nvSpPr>
              <p:cNvPr id="81" name="TextBox 115"/>
              <p:cNvSpPr txBox="1">
                <a:spLocks noChangeArrowheads="1"/>
              </p:cNvSpPr>
              <p:nvPr/>
            </p:nvSpPr>
            <p:spPr bwMode="auto">
              <a:xfrm>
                <a:off x="6636511" y="3817351"/>
                <a:ext cx="70532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algn="ctr">
                  <a:lnSpc>
                    <a:spcPts val="1200"/>
                  </a:lnSpc>
                </a:pPr>
                <a:r>
                  <a:rPr lang="en-US" sz="1000" b="1" dirty="0">
                    <a:solidFill>
                      <a:srgbClr val="FFFFFF"/>
                    </a:solidFill>
                    <a:latin typeface="Arial"/>
                  </a:rPr>
                  <a:t>7</a:t>
                </a:r>
              </a:p>
            </p:txBody>
          </p:sp>
        </p:grpSp>
        <p:grpSp>
          <p:nvGrpSpPr>
            <p:cNvPr id="77" name="Group 76"/>
            <p:cNvGrpSpPr/>
            <p:nvPr/>
          </p:nvGrpSpPr>
          <p:grpSpPr>
            <a:xfrm>
              <a:off x="3008300" y="4034051"/>
              <a:ext cx="137160" cy="153888"/>
              <a:chOff x="6603197" y="3817351"/>
              <a:chExt cx="137160" cy="153888"/>
            </a:xfrm>
          </p:grpSpPr>
          <p:sp>
            <p:nvSpPr>
              <p:cNvPr id="78" name="Oval 77"/>
              <p:cNvSpPr/>
              <p:nvPr/>
            </p:nvSpPr>
            <p:spPr bwMode="auto">
              <a:xfrm>
                <a:off x="6603197" y="3825715"/>
                <a:ext cx="137160" cy="137160"/>
              </a:xfrm>
              <a:prstGeom prst="ellipse">
                <a:avLst/>
              </a:prstGeom>
              <a:solidFill>
                <a:srgbClr val="0092C8"/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  <a:latin typeface="Times" pitchFamily="84" charset="0"/>
                </a:endParaRPr>
              </a:p>
            </p:txBody>
          </p:sp>
          <p:sp>
            <p:nvSpPr>
              <p:cNvPr id="79" name="TextBox 115"/>
              <p:cNvSpPr txBox="1">
                <a:spLocks noChangeArrowheads="1"/>
              </p:cNvSpPr>
              <p:nvPr/>
            </p:nvSpPr>
            <p:spPr bwMode="auto">
              <a:xfrm>
                <a:off x="6636511" y="3817351"/>
                <a:ext cx="70532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algn="ctr">
                  <a:lnSpc>
                    <a:spcPts val="1200"/>
                  </a:lnSpc>
                </a:pPr>
                <a:r>
                  <a:rPr lang="en-US" sz="1000" b="1" dirty="0">
                    <a:solidFill>
                      <a:srgbClr val="FFFFFF"/>
                    </a:solidFill>
                    <a:latin typeface="Arial"/>
                  </a:rPr>
                  <a:t>6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668967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Rectangle 191">
            <a:extLst>
              <a:ext uri="{FF2B5EF4-FFF2-40B4-BE49-F238E27FC236}">
                <a16:creationId xmlns:a16="http://schemas.microsoft.com/office/drawing/2014/main" id="{EBF87945-A001-489F-9D9B-7D9435F0B9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8639" y="347471"/>
            <a:ext cx="11100816" cy="180136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242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585216"/>
            <a:ext cx="10515600" cy="1325563"/>
          </a:xfrm>
        </p:spPr>
        <p:txBody>
          <a:bodyPr>
            <a:normAutofit/>
          </a:bodyPr>
          <a:lstStyle/>
          <a:p>
            <a:r>
              <a:rPr lang="en-US" altLang="en-US" sz="3400">
                <a:solidFill>
                  <a:schemeClr val="bg1"/>
                </a:solidFill>
              </a:rPr>
              <a:t>After pyruvate is oxidized, the citric acid cycle completes the energy-yielding oxidation of organic molecules</a:t>
            </a:r>
          </a:p>
        </p:txBody>
      </p:sp>
      <p:pic>
        <p:nvPicPr>
          <p:cNvPr id="2" name="Picture 1" descr="Diagram&#10;&#10;Description automatically generated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87" b="-1"/>
          <a:stretch/>
        </p:blipFill>
        <p:spPr>
          <a:xfrm>
            <a:off x="841248" y="2516777"/>
            <a:ext cx="6236208" cy="3660185"/>
          </a:xfrm>
          <a:prstGeom prst="rect">
            <a:avLst/>
          </a:prstGeom>
        </p:spPr>
      </p:pic>
      <p:sp>
        <p:nvSpPr>
          <p:cNvPr id="138243" name="Rectangle 3"/>
          <p:cNvSpPr>
            <a:spLocks noGrp="1" noChangeArrowheads="1"/>
          </p:cNvSpPr>
          <p:nvPr>
            <p:ph idx="1"/>
          </p:nvPr>
        </p:nvSpPr>
        <p:spPr>
          <a:xfrm>
            <a:off x="7249885" y="2516777"/>
            <a:ext cx="4889863" cy="3660185"/>
          </a:xfrm>
        </p:spPr>
        <p:txBody>
          <a:bodyPr anchor="ctr">
            <a:normAutofit/>
          </a:bodyPr>
          <a:lstStyle/>
          <a:p>
            <a:pPr algn="just"/>
            <a:r>
              <a:rPr lang="en-US" altLang="en-US" sz="2200" dirty="0"/>
              <a:t>In the presence of O</a:t>
            </a:r>
            <a:r>
              <a:rPr lang="en-US" altLang="en-US" sz="2200" baseline="-25000" dirty="0"/>
              <a:t>2</a:t>
            </a:r>
            <a:r>
              <a:rPr lang="en-US" altLang="en-US" sz="2200" dirty="0"/>
              <a:t>, pyruvate enters a mitochondrion (in eukaryotic cells), where the oxidation of glucose is completed</a:t>
            </a:r>
          </a:p>
        </p:txBody>
      </p:sp>
      <p:sp>
        <p:nvSpPr>
          <p:cNvPr id="138244" name="Text Box 4"/>
          <p:cNvSpPr txBox="1">
            <a:spLocks noChangeArrowheads="1"/>
          </p:cNvSpPr>
          <p:nvPr/>
        </p:nvSpPr>
        <p:spPr bwMode="auto">
          <a:xfrm>
            <a:off x="7886701" y="5183188"/>
            <a:ext cx="16287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itchFamily="34" charset="0"/>
                <a:ea typeface="Geneva" pitchFamily="-65" charset="0"/>
                <a:cs typeface="Arial" pitchFamily="34" charset="0"/>
              </a:defRPr>
            </a:lvl1pPr>
            <a:lvl2pPr marL="742950" indent="-285750">
              <a:defRPr sz="26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3pPr>
            <a:lvl4pPr>
              <a:defRPr sz="2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4pPr>
            <a:lvl5pPr>
              <a:defRPr sz="2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eaLnBrk="0" hangingPunct="0">
              <a:buClr>
                <a:srgbClr val="FF6600"/>
              </a:buClr>
              <a:buFont typeface="Wingdings" pitchFamily="2" charset="2"/>
              <a:defRPr sz="2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eaLnBrk="0" hangingPunct="0">
              <a:buClr>
                <a:srgbClr val="FF6600"/>
              </a:buClr>
              <a:buFont typeface="Wingdings" pitchFamily="2" charset="2"/>
              <a:defRPr sz="2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eaLnBrk="0" hangingPunct="0">
              <a:buClr>
                <a:srgbClr val="FF6600"/>
              </a:buClr>
              <a:buFont typeface="Wingdings" pitchFamily="2" charset="2"/>
              <a:defRPr sz="2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eaLnBrk="0" hangingPunct="0">
              <a:buClr>
                <a:srgbClr val="FF6600"/>
              </a:buClr>
              <a:buFont typeface="Wingdings" pitchFamily="2" charset="2"/>
              <a:defRPr sz="2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algn="r" eaLnBrk="0" hangingPunct="0"/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13070208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38C3BFD-04C9-7245-9585-B171860AEB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3984" y="1054121"/>
            <a:ext cx="9465131" cy="1184111"/>
          </a:xfrm>
        </p:spPr>
        <p:txBody>
          <a:bodyPr>
            <a:normAutofit/>
          </a:bodyPr>
          <a:lstStyle/>
          <a:p>
            <a:r>
              <a:rPr lang="en-US"/>
              <a:t>Energy flow and chemical recycling</a:t>
            </a:r>
          </a:p>
        </p:txBody>
      </p:sp>
      <p:graphicFrame>
        <p:nvGraphicFramePr>
          <p:cNvPr id="25" name="Content Placeholder 4">
            <a:extLst>
              <a:ext uri="{FF2B5EF4-FFF2-40B4-BE49-F238E27FC236}">
                <a16:creationId xmlns:a16="http://schemas.microsoft.com/office/drawing/2014/main" id="{50F7717B-ABE9-4F51-91B6-B5D3CF2E899D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524000" y="2399099"/>
          <a:ext cx="9465564" cy="34009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419853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title"/>
          </p:nvPr>
        </p:nvSpPr>
        <p:spPr>
          <a:xfrm>
            <a:off x="870204" y="606564"/>
            <a:ext cx="10451592" cy="1325563"/>
          </a:xfrm>
        </p:spPr>
        <p:txBody>
          <a:bodyPr anchor="ctr">
            <a:normAutofit/>
          </a:bodyPr>
          <a:lstStyle/>
          <a:p>
            <a:r>
              <a:rPr lang="en-US" altLang="en-US" sz="4400"/>
              <a:t>Oxidation of Pyruvate to Acetyl CoA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A5711A0E-A428-4ED1-96CB-33D69FD842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0874" y="2043803"/>
            <a:ext cx="10190252" cy="80683"/>
          </a:xfrm>
          <a:prstGeom prst="rect">
            <a:avLst/>
          </a:prstGeom>
          <a:solidFill>
            <a:schemeClr val="tx1">
              <a:lumMod val="50000"/>
              <a:lumOff val="5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9268" name="Text Box 4"/>
          <p:cNvSpPr txBox="1">
            <a:spLocks noChangeArrowheads="1"/>
          </p:cNvSpPr>
          <p:nvPr/>
        </p:nvSpPr>
        <p:spPr bwMode="auto">
          <a:xfrm>
            <a:off x="7886701" y="5183188"/>
            <a:ext cx="16287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itchFamily="34" charset="0"/>
                <a:ea typeface="Geneva" pitchFamily="-65" charset="0"/>
                <a:cs typeface="Arial" pitchFamily="34" charset="0"/>
              </a:defRPr>
            </a:lvl1pPr>
            <a:lvl2pPr marL="742950" indent="-285750">
              <a:defRPr sz="26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3pPr>
            <a:lvl4pPr>
              <a:defRPr sz="2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4pPr>
            <a:lvl5pPr>
              <a:defRPr sz="2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eaLnBrk="0" hangingPunct="0">
              <a:buClr>
                <a:srgbClr val="FF6600"/>
              </a:buClr>
              <a:buFont typeface="Wingdings" pitchFamily="2" charset="2"/>
              <a:defRPr sz="2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eaLnBrk="0" hangingPunct="0">
              <a:buClr>
                <a:srgbClr val="FF6600"/>
              </a:buClr>
              <a:buFont typeface="Wingdings" pitchFamily="2" charset="2"/>
              <a:defRPr sz="2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eaLnBrk="0" hangingPunct="0">
              <a:buClr>
                <a:srgbClr val="FF6600"/>
              </a:buClr>
              <a:buFont typeface="Wingdings" pitchFamily="2" charset="2"/>
              <a:defRPr sz="2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eaLnBrk="0" hangingPunct="0">
              <a:buClr>
                <a:srgbClr val="FF6600"/>
              </a:buClr>
              <a:buFont typeface="Wingdings" pitchFamily="2" charset="2"/>
              <a:defRPr sz="2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algn="r" eaLnBrk="0" hangingPunct="0"/>
            <a:endParaRPr lang="en-US" altLang="en-US" sz="1800"/>
          </a:p>
        </p:txBody>
      </p:sp>
      <p:graphicFrame>
        <p:nvGraphicFramePr>
          <p:cNvPr id="139270" name="Rectangle 3">
            <a:extLst>
              <a:ext uri="{FF2B5EF4-FFF2-40B4-BE49-F238E27FC236}">
                <a16:creationId xmlns:a16="http://schemas.microsoft.com/office/drawing/2014/main" id="{62845186-13DD-483E-9CF3-D89E0CF92A1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15817378"/>
              </p:ext>
            </p:extLst>
          </p:nvPr>
        </p:nvGraphicFramePr>
        <p:xfrm>
          <a:off x="870203" y="2385390"/>
          <a:ext cx="10606179" cy="43467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0454250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Rectangle 75">
            <a:extLst>
              <a:ext uri="{FF2B5EF4-FFF2-40B4-BE49-F238E27FC236}">
                <a16:creationId xmlns:a16="http://schemas.microsoft.com/office/drawing/2014/main" id="{EBF87945-A001-489F-9D9B-7D9435F0B9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8639" y="347471"/>
            <a:ext cx="11100816" cy="180136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346" name="Rectangle 2">
            <a:extLst>
              <a:ext uri="{FF2B5EF4-FFF2-40B4-BE49-F238E27FC236}">
                <a16:creationId xmlns:a16="http://schemas.microsoft.com/office/drawing/2014/main" id="{2FF6BA65-A112-7D45-956E-9849420283F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585216"/>
            <a:ext cx="10515600" cy="1325563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>
                <a:solidFill>
                  <a:schemeClr val="bg1"/>
                </a:solidFill>
                <a:latin typeface="Corbel" panose="020B0503020204020204" pitchFamily="34" charset="0"/>
                <a:cs typeface="Corbel" panose="020B0503020204020204" pitchFamily="34" charset="0"/>
              </a:rPr>
              <a:t>The Citric Acid Cycle</a:t>
            </a:r>
          </a:p>
        </p:txBody>
      </p:sp>
      <p:pic>
        <p:nvPicPr>
          <p:cNvPr id="57348" name="Picture 20" descr="Diagram&#10;&#10;Description automatically generated">
            <a:extLst>
              <a:ext uri="{FF2B5EF4-FFF2-40B4-BE49-F238E27FC236}">
                <a16:creationId xmlns:a16="http://schemas.microsoft.com/office/drawing/2014/main" id="{E846C76A-B1D8-5244-A7CD-E0B3E60EAC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8" r="3173" b="-2"/>
          <a:stretch/>
        </p:blipFill>
        <p:spPr bwMode="auto">
          <a:xfrm>
            <a:off x="841248" y="2516777"/>
            <a:ext cx="6236208" cy="3660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7" name="Rectangle 3">
            <a:extLst>
              <a:ext uri="{FF2B5EF4-FFF2-40B4-BE49-F238E27FC236}">
                <a16:creationId xmlns:a16="http://schemas.microsoft.com/office/drawing/2014/main" id="{7A3C3C75-BED9-914F-A3D1-96C83FB1AB4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546848" y="2516777"/>
            <a:ext cx="3803904" cy="4759234"/>
          </a:xfrm>
        </p:spPr>
        <p:txBody>
          <a:bodyPr anchor="ctr">
            <a:normAutofit/>
          </a:bodyPr>
          <a:lstStyle/>
          <a:p>
            <a:pPr algn="just" eaLnBrk="1" hangingPunct="1"/>
            <a:r>
              <a:rPr lang="en-US" altLang="en-US" sz="1800" dirty="0">
                <a:latin typeface="Corbel" panose="020B0503020204020204" pitchFamily="34" charset="0"/>
                <a:cs typeface="Corbel" panose="020B0503020204020204" pitchFamily="34" charset="0"/>
              </a:rPr>
              <a:t>Pyruvate enters the mitochondrion and is converted to acetyl CoA, which links the cycle to glycolysis</a:t>
            </a:r>
          </a:p>
          <a:p>
            <a:pPr lvl="1" algn="just" eaLnBrk="1" hangingPunct="1"/>
            <a:r>
              <a:rPr lang="en-US" altLang="en-US" sz="1600" dirty="0">
                <a:latin typeface="Corbel" panose="020B0503020204020204" pitchFamily="34" charset="0"/>
                <a:cs typeface="Corbel" panose="020B0503020204020204" pitchFamily="34" charset="0"/>
              </a:rPr>
              <a:t>A carboxyl group is removed as CO</a:t>
            </a:r>
            <a:r>
              <a:rPr lang="en-US" altLang="en-US" sz="1600" baseline="-25000" dirty="0">
                <a:latin typeface="Corbel" panose="020B0503020204020204" pitchFamily="34" charset="0"/>
                <a:cs typeface="Corbel" panose="020B0503020204020204" pitchFamily="34" charset="0"/>
              </a:rPr>
              <a:t>2</a:t>
            </a:r>
          </a:p>
          <a:p>
            <a:pPr lvl="1" algn="just" eaLnBrk="1" hangingPunct="1"/>
            <a:r>
              <a:rPr lang="en-US" altLang="en-US" sz="1600" dirty="0">
                <a:latin typeface="Corbel" panose="020B0503020204020204" pitchFamily="34" charset="0"/>
                <a:cs typeface="Corbel" panose="020B0503020204020204" pitchFamily="34" charset="0"/>
              </a:rPr>
              <a:t>An enzyme transfers  electrons to NAD</a:t>
            </a:r>
            <a:r>
              <a:rPr lang="en-US" altLang="en-US" sz="1600" baseline="30000" dirty="0">
                <a:latin typeface="Corbel" panose="020B0503020204020204" pitchFamily="34" charset="0"/>
                <a:cs typeface="Corbel" panose="020B0503020204020204" pitchFamily="34" charset="0"/>
              </a:rPr>
              <a:t>+</a:t>
            </a:r>
            <a:r>
              <a:rPr lang="en-US" altLang="en-US" sz="1600" dirty="0">
                <a:latin typeface="Corbel" panose="020B0503020204020204" pitchFamily="34" charset="0"/>
                <a:cs typeface="Corbel" panose="020B0503020204020204" pitchFamily="34" charset="0"/>
              </a:rPr>
              <a:t> to form NADH</a:t>
            </a:r>
          </a:p>
          <a:p>
            <a:pPr lvl="1" algn="just" eaLnBrk="1" hangingPunct="1"/>
            <a:r>
              <a:rPr lang="en-US" altLang="en-US" sz="1600" dirty="0">
                <a:latin typeface="Corbel" panose="020B0503020204020204" pitchFamily="34" charset="0"/>
                <a:cs typeface="Corbel" panose="020B0503020204020204" pitchFamily="34" charset="0"/>
              </a:rPr>
              <a:t>Acetate combines with coenzyme A </a:t>
            </a:r>
          </a:p>
          <a:p>
            <a:pPr marL="457200" lvl="1" indent="0" algn="just" eaLnBrk="1" hangingPunct="1">
              <a:buNone/>
            </a:pPr>
            <a:endParaRPr lang="en-US" altLang="en-US" sz="1800" dirty="0">
              <a:latin typeface="Corbel" panose="020B0503020204020204" pitchFamily="34" charset="0"/>
              <a:cs typeface="Corbel" panose="020B0503020204020204" pitchFamily="34" charset="0"/>
            </a:endParaRPr>
          </a:p>
          <a:p>
            <a:pPr algn="just"/>
            <a:r>
              <a:rPr lang="en-US" altLang="en-US" sz="1800" dirty="0">
                <a:latin typeface="Corbel" panose="020B0503020204020204" pitchFamily="34" charset="0"/>
                <a:cs typeface="Corbel" panose="020B0503020204020204" pitchFamily="34" charset="0"/>
              </a:rPr>
              <a:t>The cycle oxidizes organic fuel derived from pyruvate, generating: </a:t>
            </a:r>
          </a:p>
          <a:p>
            <a:pPr algn="just">
              <a:buNone/>
            </a:pPr>
            <a:r>
              <a:rPr lang="en-US" altLang="en-US" sz="1800" dirty="0">
                <a:latin typeface="Corbel" panose="020B0503020204020204" pitchFamily="34" charset="0"/>
                <a:cs typeface="Corbel" panose="020B0503020204020204" pitchFamily="34" charset="0"/>
              </a:rPr>
              <a:t>	1 ATP</a:t>
            </a:r>
          </a:p>
          <a:p>
            <a:pPr algn="just">
              <a:buNone/>
            </a:pPr>
            <a:r>
              <a:rPr lang="en-US" altLang="en-US" sz="1800" dirty="0">
                <a:latin typeface="Corbel" panose="020B0503020204020204" pitchFamily="34" charset="0"/>
                <a:cs typeface="Corbel" panose="020B0503020204020204" pitchFamily="34" charset="0"/>
              </a:rPr>
              <a:t>	3 NADH</a:t>
            </a:r>
          </a:p>
          <a:p>
            <a:pPr algn="just">
              <a:buNone/>
            </a:pPr>
            <a:r>
              <a:rPr lang="en-US" altLang="en-US" sz="1800" dirty="0">
                <a:latin typeface="Corbel" panose="020B0503020204020204" pitchFamily="34" charset="0"/>
                <a:cs typeface="Corbel" panose="020B0503020204020204" pitchFamily="34" charset="0"/>
              </a:rPr>
              <a:t>	1 FADH2</a:t>
            </a:r>
          </a:p>
          <a:p>
            <a:pPr lvl="1" algn="just" eaLnBrk="1" hangingPunct="1"/>
            <a:endParaRPr lang="en-US" altLang="en-US" sz="1800" dirty="0">
              <a:latin typeface="Corbel" panose="020B0503020204020204" pitchFamily="34" charset="0"/>
              <a:cs typeface="Corbel" panose="020B0503020204020204" pitchFamily="34" charset="0"/>
            </a:endParaRPr>
          </a:p>
          <a:p>
            <a:pPr algn="just" eaLnBrk="1" hangingPunct="1"/>
            <a:endParaRPr lang="en-US" altLang="en-US" sz="1800" dirty="0">
              <a:latin typeface="Corbel" panose="020B0503020204020204" pitchFamily="34" charset="0"/>
              <a:cs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48866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1255" y="95305"/>
            <a:ext cx="6108861" cy="6762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7428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>
            <a:extLst>
              <a:ext uri="{FF2B5EF4-FFF2-40B4-BE49-F238E27FC236}">
                <a16:creationId xmlns:a16="http://schemas.microsoft.com/office/drawing/2014/main" id="{6F7CE86D-CA34-224A-BE7A-7A4462679BF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60100" y="978102"/>
            <a:ext cx="10588434" cy="1062644"/>
          </a:xfrm>
        </p:spPr>
        <p:txBody>
          <a:bodyPr anchor="b">
            <a:normAutofit/>
          </a:bodyPr>
          <a:lstStyle/>
          <a:p>
            <a:pPr eaLnBrk="1" hangingPunct="1"/>
            <a:r>
              <a:rPr lang="en-US" altLang="en-US" sz="3400">
                <a:latin typeface="Corbel" panose="020B0503020204020204" pitchFamily="34" charset="0"/>
                <a:cs typeface="Corbel" panose="020B0503020204020204" pitchFamily="34" charset="0"/>
              </a:rPr>
              <a:t>Oxidative Phosphorylation </a:t>
            </a:r>
            <a:br>
              <a:rPr lang="en-US" altLang="en-US" sz="3400">
                <a:latin typeface="Corbel" panose="020B0503020204020204" pitchFamily="34" charset="0"/>
                <a:cs typeface="Corbel" panose="020B0503020204020204" pitchFamily="34" charset="0"/>
              </a:rPr>
            </a:br>
            <a:r>
              <a:rPr lang="en-US" altLang="en-US" sz="3400">
                <a:latin typeface="Corbel" panose="020B0503020204020204" pitchFamily="34" charset="0"/>
                <a:cs typeface="Corbel" panose="020B0503020204020204" pitchFamily="34" charset="0"/>
              </a:rPr>
              <a:t>and  Electron Transport</a:t>
            </a: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39B7FDC9-F0CE-43A7-9F2A-83DD09DC34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047624" y="2265037"/>
            <a:ext cx="10125012" cy="0"/>
          </a:xfrm>
          <a:prstGeom prst="line">
            <a:avLst/>
          </a:prstGeom>
          <a:ln w="158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7828" name="Picture 3">
            <a:extLst>
              <a:ext uri="{FF2B5EF4-FFF2-40B4-BE49-F238E27FC236}">
                <a16:creationId xmlns:a16="http://schemas.microsoft.com/office/drawing/2014/main" id="{3A556F83-3E6D-F94F-AB21-F77B717529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114023" y="2811104"/>
            <a:ext cx="3366480" cy="2187357"/>
          </a:xfrm>
          <a:prstGeom prst="rect">
            <a:avLst/>
          </a:prstGeom>
          <a:solidFill>
            <a:schemeClr val="tx1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827" name="Rectangle 3">
            <a:extLst>
              <a:ext uri="{FF2B5EF4-FFF2-40B4-BE49-F238E27FC236}">
                <a16:creationId xmlns:a16="http://schemas.microsoft.com/office/drawing/2014/main" id="{C3C6B49E-14C8-A943-BC2B-2862F1B0CF3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955354" y="2682433"/>
            <a:ext cx="6282169" cy="3215749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2400">
                <a:latin typeface="Corbel" panose="020B0503020204020204" pitchFamily="34" charset="0"/>
                <a:cs typeface="Corbel" panose="020B0503020204020204" pitchFamily="34" charset="0"/>
              </a:rPr>
              <a:t>Located in the cristae of the mitochondrion</a:t>
            </a:r>
          </a:p>
          <a:p>
            <a:pPr eaLnBrk="1" hangingPunct="1"/>
            <a:r>
              <a:rPr lang="en-US" altLang="en-US" sz="2400">
                <a:latin typeface="Corbel" panose="020B0503020204020204" pitchFamily="34" charset="0"/>
                <a:cs typeface="Corbel" panose="020B0503020204020204" pitchFamily="34" charset="0"/>
              </a:rPr>
              <a:t>Most of the chain</a:t>
            </a:r>
            <a:r>
              <a:rPr lang="ja-JP" altLang="en-US" sz="2400">
                <a:latin typeface="Corbel" panose="020B0503020204020204" pitchFamily="34" charset="0"/>
                <a:cs typeface="Corbel" panose="020B0503020204020204" pitchFamily="34" charset="0"/>
              </a:rPr>
              <a:t>’</a:t>
            </a:r>
            <a:r>
              <a:rPr lang="en-US" altLang="ja-JP" sz="2400">
                <a:latin typeface="Corbel" panose="020B0503020204020204" pitchFamily="34" charset="0"/>
                <a:cs typeface="Corbel" panose="020B0503020204020204" pitchFamily="34" charset="0"/>
              </a:rPr>
              <a:t>s components are proteins</a:t>
            </a:r>
          </a:p>
          <a:p>
            <a:pPr eaLnBrk="1" hangingPunct="1"/>
            <a:r>
              <a:rPr lang="en-US" altLang="en-US" sz="2400">
                <a:latin typeface="Corbel" panose="020B0503020204020204" pitchFamily="34" charset="0"/>
                <a:cs typeface="Corbel" panose="020B0503020204020204" pitchFamily="34" charset="0"/>
              </a:rPr>
              <a:t>The carriers alternate reduced and oxidized states as they accept and donate electrons</a:t>
            </a:r>
          </a:p>
        </p:txBody>
      </p:sp>
    </p:spTree>
    <p:extLst>
      <p:ext uri="{BB962C8B-B14F-4D97-AF65-F5344CB8AC3E}">
        <p14:creationId xmlns:p14="http://schemas.microsoft.com/office/powerpoint/2010/main" val="25079954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5" name="Title 3">
            <a:extLst>
              <a:ext uri="{FF2B5EF4-FFF2-40B4-BE49-F238E27FC236}">
                <a16:creationId xmlns:a16="http://schemas.microsoft.com/office/drawing/2014/main" id="{BA9D1C30-662F-5045-8BCF-CDA88F7441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5430" y="629268"/>
            <a:ext cx="6586491" cy="1286160"/>
          </a:xfrm>
        </p:spPr>
        <p:txBody>
          <a:bodyPr anchor="b">
            <a:normAutofit/>
          </a:bodyPr>
          <a:lstStyle/>
          <a:p>
            <a:pPr eaLnBrk="1" hangingPunct="1"/>
            <a:r>
              <a:rPr lang="en-US" altLang="en-US">
                <a:latin typeface="Corbel" panose="020B0503020204020204" pitchFamily="34" charset="0"/>
                <a:cs typeface="Corbel" panose="020B0503020204020204" pitchFamily="34" charset="0"/>
              </a:rPr>
              <a:t>Electron Transport Chain</a:t>
            </a:r>
          </a:p>
        </p:txBody>
      </p:sp>
      <p:sp>
        <p:nvSpPr>
          <p:cNvPr id="79876" name="Content Placeholder 4">
            <a:extLst>
              <a:ext uri="{FF2B5EF4-FFF2-40B4-BE49-F238E27FC236}">
                <a16:creationId xmlns:a16="http://schemas.microsoft.com/office/drawing/2014/main" id="{B4B1CC83-76E3-854A-ACB8-ECE7980A88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5431" y="2438400"/>
            <a:ext cx="6586489" cy="3785419"/>
          </a:xfrm>
        </p:spPr>
        <p:txBody>
          <a:bodyPr>
            <a:normAutofit/>
          </a:bodyPr>
          <a:lstStyle/>
          <a:p>
            <a:pPr>
              <a:spcAft>
                <a:spcPts val="1200"/>
              </a:spcAft>
            </a:pPr>
            <a:r>
              <a:rPr lang="en-US" altLang="en-US" sz="2000" dirty="0">
                <a:latin typeface="Corbel" panose="020B0503020204020204" pitchFamily="34" charset="0"/>
                <a:cs typeface="Corbel" panose="020B0503020204020204" pitchFamily="34" charset="0"/>
              </a:rPr>
              <a:t>Tightly bound to these proteins are </a:t>
            </a:r>
            <a:r>
              <a:rPr lang="en-US" altLang="en-US" sz="2000" i="1" dirty="0">
                <a:latin typeface="Corbel" panose="020B0503020204020204" pitchFamily="34" charset="0"/>
                <a:cs typeface="Corbel" panose="020B0503020204020204" pitchFamily="34" charset="0"/>
              </a:rPr>
              <a:t>prosthetic groups</a:t>
            </a:r>
            <a:endParaRPr lang="en-US" altLang="en-US" sz="2000">
              <a:latin typeface="Corbel" panose="020B0503020204020204" pitchFamily="34" charset="0"/>
              <a:cs typeface="Corbel" panose="020B0503020204020204" pitchFamily="34" charset="0"/>
            </a:endParaRPr>
          </a:p>
          <a:p>
            <a:pPr>
              <a:spcAft>
                <a:spcPts val="1200"/>
              </a:spcAft>
            </a:pPr>
            <a:r>
              <a:rPr lang="en-US" altLang="en-US" sz="2000" dirty="0">
                <a:latin typeface="Corbel" panose="020B0503020204020204" pitchFamily="34" charset="0"/>
                <a:cs typeface="Corbel" panose="020B0503020204020204" pitchFamily="34" charset="0"/>
              </a:rPr>
              <a:t>The prosthetic group of each cytochrome is a heme group with an iron atom that accepts and donates electrons</a:t>
            </a:r>
            <a:endParaRPr lang="en-US" altLang="en-US" sz="2000">
              <a:latin typeface="Corbel" panose="020B0503020204020204" pitchFamily="34" charset="0"/>
              <a:cs typeface="Corbel" panose="020B0503020204020204" pitchFamily="34" charset="0"/>
            </a:endParaRPr>
          </a:p>
          <a:p>
            <a:pPr>
              <a:spcAft>
                <a:spcPts val="1200"/>
              </a:spcAft>
            </a:pPr>
            <a:r>
              <a:rPr lang="en-US" altLang="en-US" sz="2000" dirty="0">
                <a:latin typeface="Corbel" panose="020B0503020204020204" pitchFamily="34" charset="0"/>
                <a:cs typeface="Corbel" panose="020B0503020204020204" pitchFamily="34" charset="0"/>
              </a:rPr>
              <a:t>The last cytochrome of the chain passes its electrons to oxygen</a:t>
            </a:r>
            <a:endParaRPr lang="en-US" altLang="en-US" sz="2000">
              <a:latin typeface="Corbel" panose="020B0503020204020204" pitchFamily="34" charset="0"/>
              <a:cs typeface="Corbel" panose="020B0503020204020204" pitchFamily="34" charset="0"/>
            </a:endParaRPr>
          </a:p>
          <a:p>
            <a:pPr eaLnBrk="1" hangingPunct="1"/>
            <a:r>
              <a:rPr lang="en-US" altLang="en-US" sz="2000" dirty="0">
                <a:latin typeface="Corbel" panose="020B0503020204020204" pitchFamily="34" charset="0"/>
                <a:cs typeface="Corbel" panose="020B0503020204020204" pitchFamily="34" charset="0"/>
              </a:rPr>
              <a:t>Each oxygen atom also picks up a pair of hydrogen ions from the aqueous solution to form water</a:t>
            </a:r>
            <a:endParaRPr lang="en-US" altLang="en-US" sz="2000">
              <a:latin typeface="Corbel" panose="020B0503020204020204" pitchFamily="34" charset="0"/>
              <a:cs typeface="Corbel" panose="020B0503020204020204" pitchFamily="34" charset="0"/>
            </a:endParaRPr>
          </a:p>
          <a:p>
            <a:pPr eaLnBrk="1" hangingPunct="1"/>
            <a:endParaRPr lang="en-US" altLang="en-US" sz="2000">
              <a:latin typeface="Corbel" panose="020B0503020204020204" pitchFamily="34" charset="0"/>
              <a:cs typeface="Corbel" panose="020B0503020204020204" pitchFamily="34" charset="0"/>
            </a:endParaRPr>
          </a:p>
        </p:txBody>
      </p:sp>
      <p:pic>
        <p:nvPicPr>
          <p:cNvPr id="79878" name="Picture 79877">
            <a:extLst>
              <a:ext uri="{FF2B5EF4-FFF2-40B4-BE49-F238E27FC236}">
                <a16:creationId xmlns:a16="http://schemas.microsoft.com/office/drawing/2014/main" id="{25F6F312-B6DE-4BC7-A535-87D9C83C7FF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8953" r="23026"/>
          <a:stretch/>
        </p:blipFill>
        <p:spPr>
          <a:xfrm>
            <a:off x="20" y="10"/>
            <a:ext cx="4635571" cy="6857990"/>
          </a:xfrm>
          <a:prstGeom prst="rect">
            <a:avLst/>
          </a:prstGeom>
          <a:effectLst/>
        </p:spPr>
      </p:pic>
      <p:cxnSp>
        <p:nvCxnSpPr>
          <p:cNvPr id="138" name="Straight Connector 137">
            <a:extLst>
              <a:ext uri="{FF2B5EF4-FFF2-40B4-BE49-F238E27FC236}">
                <a16:creationId xmlns:a16="http://schemas.microsoft.com/office/drawing/2014/main" id="{A7F400EE-A8A5-48AF-B4D6-291B52C6F0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080934" y="2115117"/>
            <a:ext cx="6309360" cy="0"/>
          </a:xfrm>
          <a:prstGeom prst="line">
            <a:avLst/>
          </a:prstGeom>
          <a:ln w="19050">
            <a:solidFill>
              <a:srgbClr val="496F9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46">
            <a:extLst>
              <a:ext uri="{FF2B5EF4-FFF2-40B4-BE49-F238E27FC236}">
                <a16:creationId xmlns:a16="http://schemas.microsoft.com/office/drawing/2014/main" id="{FAA65902-2000-F54C-AD2F-233CB432A5A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9"/>
          <a:stretch/>
        </p:blipFill>
        <p:spPr bwMode="auto">
          <a:xfrm>
            <a:off x="13063" y="26125"/>
            <a:ext cx="4635570" cy="6964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9830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C3896A03-3945-419A-B66B-4EE266EDD1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" y="0"/>
            <a:ext cx="6083447" cy="6858001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34F5AD2-EDBD-4BBD-A55C-EAFFD0C709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6000" y="0"/>
            <a:ext cx="6095990" cy="68580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4" r="-2" b="-2"/>
          <a:stretch/>
        </p:blipFill>
        <p:spPr>
          <a:xfrm>
            <a:off x="1151118" y="135738"/>
            <a:ext cx="9889765" cy="5576763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10338" y="5576763"/>
            <a:ext cx="8171324" cy="128123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Electron Transport Chain </a:t>
            </a:r>
            <a:r>
              <a:rPr lang="en-US" sz="3200" dirty="0"/>
              <a:t>&amp;Chemiosmosis</a:t>
            </a:r>
          </a:p>
        </p:txBody>
      </p:sp>
    </p:spTree>
    <p:extLst>
      <p:ext uri="{BB962C8B-B14F-4D97-AF65-F5344CB8AC3E}">
        <p14:creationId xmlns:p14="http://schemas.microsoft.com/office/powerpoint/2010/main" val="19340733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>
            <a:extLst>
              <a:ext uri="{FF2B5EF4-FFF2-40B4-BE49-F238E27FC236}">
                <a16:creationId xmlns:a16="http://schemas.microsoft.com/office/drawing/2014/main" id="{68C252A4-4808-4347-BFD0-28E1569AB68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60100" y="978102"/>
            <a:ext cx="10588434" cy="1062644"/>
          </a:xfrm>
        </p:spPr>
        <p:txBody>
          <a:bodyPr anchor="b">
            <a:normAutofit/>
          </a:bodyPr>
          <a:lstStyle/>
          <a:p>
            <a:pPr eaLnBrk="1" hangingPunct="1"/>
            <a:r>
              <a:rPr lang="en-US" altLang="en-US" sz="4400">
                <a:latin typeface="Corbel" panose="020B0503020204020204" pitchFamily="34" charset="0"/>
                <a:cs typeface="Corbel" panose="020B0503020204020204" pitchFamily="34" charset="0"/>
              </a:rPr>
              <a:t>Chemiosmosis</a:t>
            </a:r>
          </a:p>
        </p:txBody>
      </p:sp>
      <p:cxnSp>
        <p:nvCxnSpPr>
          <p:cNvPr id="83974" name="Straight Connector 72">
            <a:extLst>
              <a:ext uri="{FF2B5EF4-FFF2-40B4-BE49-F238E27FC236}">
                <a16:creationId xmlns:a16="http://schemas.microsoft.com/office/drawing/2014/main" id="{39B7FDC9-F0CE-43A7-9F2A-83DD09DC34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047624" y="2265037"/>
            <a:ext cx="10125012" cy="0"/>
          </a:xfrm>
          <a:prstGeom prst="line">
            <a:avLst/>
          </a:prstGeom>
          <a:ln w="158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972" name="Picture 19">
            <a:extLst>
              <a:ext uri="{FF2B5EF4-FFF2-40B4-BE49-F238E27FC236}">
                <a16:creationId xmlns:a16="http://schemas.microsoft.com/office/drawing/2014/main" id="{54A4A343-FA5C-CE47-806A-241D52AA3D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77459" y="2319941"/>
            <a:ext cx="2181976" cy="4569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971" name="Rectangle 3">
            <a:extLst>
              <a:ext uri="{FF2B5EF4-FFF2-40B4-BE49-F238E27FC236}">
                <a16:creationId xmlns:a16="http://schemas.microsoft.com/office/drawing/2014/main" id="{602E7ECE-A648-5E46-919B-C4AC79618E5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955354" y="2682433"/>
            <a:ext cx="6282169" cy="3215749"/>
          </a:xfrm>
        </p:spPr>
        <p:txBody>
          <a:bodyPr>
            <a:normAutofit/>
          </a:bodyPr>
          <a:lstStyle/>
          <a:p>
            <a:pPr algn="just" eaLnBrk="1" hangingPunct="1"/>
            <a:r>
              <a:rPr lang="en-US" altLang="en-US" sz="2400" dirty="0">
                <a:latin typeface="Corbel" panose="020B0503020204020204" pitchFamily="34" charset="0"/>
                <a:cs typeface="Corbel" panose="020B0503020204020204" pitchFamily="34" charset="0"/>
              </a:rPr>
              <a:t>Electron transfer causes proteins to pump H+ from the mitochondrial matrix to the intermembrane space</a:t>
            </a:r>
          </a:p>
          <a:p>
            <a:pPr lvl="1" algn="just" eaLnBrk="1" hangingPunct="1"/>
            <a:r>
              <a:rPr lang="en-US" altLang="en-US" sz="2400" dirty="0">
                <a:latin typeface="Corbel" panose="020B0503020204020204" pitchFamily="34" charset="0"/>
                <a:cs typeface="Corbel" panose="020B0503020204020204" pitchFamily="34" charset="0"/>
              </a:rPr>
              <a:t>H+ then moves back across the membrane, passing through channels in ATP synthase </a:t>
            </a:r>
          </a:p>
          <a:p>
            <a:pPr lvl="1" algn="just" eaLnBrk="1" hangingPunct="1"/>
            <a:r>
              <a:rPr lang="en-US" altLang="en-US" sz="2400" dirty="0">
                <a:latin typeface="Corbel" panose="020B0503020204020204" pitchFamily="34" charset="0"/>
                <a:cs typeface="Corbel" panose="020B0503020204020204" pitchFamily="34" charset="0"/>
              </a:rPr>
              <a:t>ATP synthase uses the exergonic flow of H+ to drive phosphorylation of ATP</a:t>
            </a:r>
          </a:p>
        </p:txBody>
      </p:sp>
    </p:spTree>
    <p:extLst>
      <p:ext uri="{BB962C8B-B14F-4D97-AF65-F5344CB8AC3E}">
        <p14:creationId xmlns:p14="http://schemas.microsoft.com/office/powerpoint/2010/main" val="251073193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018" name="Rectangle 2">
            <a:extLst>
              <a:ext uri="{FF2B5EF4-FFF2-40B4-BE49-F238E27FC236}">
                <a16:creationId xmlns:a16="http://schemas.microsoft.com/office/drawing/2014/main" id="{66A1821E-244F-604F-A353-402359FD06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altLang="en-US" sz="3200">
                <a:solidFill>
                  <a:schemeClr val="bg1"/>
                </a:solidFill>
                <a:latin typeface="Corbel" panose="020B0503020204020204" pitchFamily="34" charset="0"/>
                <a:cs typeface="Corbel" panose="020B0503020204020204" pitchFamily="34" charset="0"/>
              </a:rPr>
              <a:t>ATP Yield at each stage of cellular respiration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013" y="1675227"/>
            <a:ext cx="10313975" cy="5182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85074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Rectangle 191">
            <a:extLst>
              <a:ext uri="{FF2B5EF4-FFF2-40B4-BE49-F238E27FC236}">
                <a16:creationId xmlns:a16="http://schemas.microsoft.com/office/drawing/2014/main" id="{C7FA33FF-088D-4F16-95A2-2C64D353DE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3" name="Rectangle 192">
            <a:extLst>
              <a:ext uri="{FF2B5EF4-FFF2-40B4-BE49-F238E27FC236}">
                <a16:creationId xmlns:a16="http://schemas.microsoft.com/office/drawing/2014/main" id="{A376EFB1-01CF-419F-ABF1-2AF02BBFCB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709160" cy="6858000"/>
          </a:xfrm>
          <a:prstGeom prst="rect">
            <a:avLst/>
          </a:prstGeom>
          <a:solidFill>
            <a:schemeClr val="bg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4" name="Freeform: Shape 193">
            <a:extLst>
              <a:ext uri="{FF2B5EF4-FFF2-40B4-BE49-F238E27FC236}">
                <a16:creationId xmlns:a16="http://schemas.microsoft.com/office/drawing/2014/main" id="{FF9DEA15-78BD-4750-AA18-B9F28A6D5A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284331" cy="6858000"/>
          </a:xfrm>
          <a:custGeom>
            <a:avLst/>
            <a:gdLst>
              <a:gd name="connsiteX0" fmla="*/ 0 w 4319042"/>
              <a:gd name="connsiteY0" fmla="*/ 0 h 6858000"/>
              <a:gd name="connsiteX1" fmla="*/ 1142888 w 4319042"/>
              <a:gd name="connsiteY1" fmla="*/ 0 h 6858000"/>
              <a:gd name="connsiteX2" fmla="*/ 4319042 w 4319042"/>
              <a:gd name="connsiteY2" fmla="*/ 6858000 h 6858000"/>
              <a:gd name="connsiteX3" fmla="*/ 0 w 431904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19042" h="6858000">
                <a:moveTo>
                  <a:pt x="0" y="0"/>
                </a:moveTo>
                <a:lnTo>
                  <a:pt x="1142888" y="0"/>
                </a:lnTo>
                <a:lnTo>
                  <a:pt x="431904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8066" name="Rectangle 2">
            <a:extLst>
              <a:ext uri="{FF2B5EF4-FFF2-40B4-BE49-F238E27FC236}">
                <a16:creationId xmlns:a16="http://schemas.microsoft.com/office/drawing/2014/main" id="{2838C225-2A36-4948-86D9-2ABC8AC9971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04671" y="640263"/>
            <a:ext cx="3284331" cy="525451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4100">
                <a:latin typeface="Corbel" panose="020B0503020204020204" pitchFamily="34" charset="0"/>
                <a:cs typeface="Corbel" panose="020B0503020204020204" pitchFamily="34" charset="0"/>
              </a:rPr>
              <a:t>Fermentation and Anaerobic Respiration</a:t>
            </a:r>
          </a:p>
        </p:txBody>
      </p:sp>
      <p:sp>
        <p:nvSpPr>
          <p:cNvPr id="88067" name="Rectangle 3">
            <a:extLst>
              <a:ext uri="{FF2B5EF4-FFF2-40B4-BE49-F238E27FC236}">
                <a16:creationId xmlns:a16="http://schemas.microsoft.com/office/drawing/2014/main" id="{A359667B-487C-AF4F-8C83-41392F79CB0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358384" y="640263"/>
            <a:ext cx="6028944" cy="5254510"/>
          </a:xfrm>
        </p:spPr>
        <p:txBody>
          <a:bodyPr anchor="ctr">
            <a:normAutofit/>
          </a:bodyPr>
          <a:lstStyle/>
          <a:p>
            <a:pPr algn="just">
              <a:spcAft>
                <a:spcPts val="1200"/>
              </a:spcAft>
            </a:pPr>
            <a:r>
              <a:rPr lang="en-US" altLang="en-US" sz="2200" dirty="0">
                <a:solidFill>
                  <a:schemeClr val="bg1"/>
                </a:solidFill>
                <a:latin typeface="Corbel" panose="020B0503020204020204" pitchFamily="34" charset="0"/>
                <a:cs typeface="Corbel" panose="020B0503020204020204" pitchFamily="34" charset="0"/>
              </a:rPr>
              <a:t>In the absence of O2, glycolysis couples with fermentation or anaerobic respiration to produce ATP</a:t>
            </a:r>
          </a:p>
          <a:p>
            <a:pPr lvl="1" algn="just">
              <a:spcAft>
                <a:spcPts val="1800"/>
              </a:spcAft>
            </a:pPr>
            <a:r>
              <a:rPr lang="en-US" altLang="en-US" sz="2200" dirty="0">
                <a:solidFill>
                  <a:schemeClr val="bg1"/>
                </a:solidFill>
                <a:latin typeface="Corbel" panose="020B0503020204020204" pitchFamily="34" charset="0"/>
                <a:cs typeface="Corbel" panose="020B0503020204020204" pitchFamily="34" charset="0"/>
              </a:rPr>
              <a:t>Anaerobic respiration uses an electron transport chain with an electron acceptor other than O2, for example sulfate</a:t>
            </a:r>
          </a:p>
          <a:p>
            <a:pPr lvl="1" algn="just" eaLnBrk="1" hangingPunct="1"/>
            <a:r>
              <a:rPr lang="en-US" altLang="en-US" sz="2200" dirty="0">
                <a:solidFill>
                  <a:schemeClr val="bg1"/>
                </a:solidFill>
                <a:latin typeface="Corbel" panose="020B0503020204020204" pitchFamily="34" charset="0"/>
                <a:cs typeface="Corbel" panose="020B0503020204020204" pitchFamily="34" charset="0"/>
              </a:rPr>
              <a:t>Fermentation uses phosphorylation instead of an electron transport chain to generate ATP</a:t>
            </a:r>
          </a:p>
          <a:p>
            <a:pPr lvl="2" algn="just" eaLnBrk="1" hangingPunct="1"/>
            <a:r>
              <a:rPr lang="en-US" altLang="en-US" sz="2200" dirty="0">
                <a:solidFill>
                  <a:schemeClr val="bg1"/>
                </a:solidFill>
                <a:latin typeface="Corbel" panose="020B0503020204020204" pitchFamily="34" charset="0"/>
                <a:cs typeface="Corbel" panose="020B0503020204020204" pitchFamily="34" charset="0"/>
              </a:rPr>
              <a:t>Consists of glycolysis plus reactions that regenerate NAD+, which can be reused by glycolysis</a:t>
            </a:r>
          </a:p>
          <a:p>
            <a:pPr lvl="2" algn="just" eaLnBrk="1" hangingPunct="1"/>
            <a:r>
              <a:rPr lang="en-US" altLang="en-US" sz="2200" dirty="0">
                <a:solidFill>
                  <a:schemeClr val="bg1"/>
                </a:solidFill>
                <a:latin typeface="Corbel" panose="020B0503020204020204" pitchFamily="34" charset="0"/>
                <a:cs typeface="Corbel" panose="020B0503020204020204" pitchFamily="34" charset="0"/>
              </a:rPr>
              <a:t>Two common types are alcohol fermentation and lactic acid fermentation</a:t>
            </a:r>
          </a:p>
          <a:p>
            <a:pPr lvl="1" algn="just" eaLnBrk="1" hangingPunct="1"/>
            <a:endParaRPr lang="en-US" altLang="en-US" sz="2200" dirty="0">
              <a:solidFill>
                <a:schemeClr val="bg1"/>
              </a:solidFill>
              <a:latin typeface="Corbel" panose="020B0503020204020204" pitchFamily="34" charset="0"/>
              <a:cs typeface="Corbel" panose="020B0503020204020204" pitchFamily="34" charset="0"/>
            </a:endParaRPr>
          </a:p>
          <a:p>
            <a:pPr algn="just" eaLnBrk="1" hangingPunct="1"/>
            <a:endParaRPr lang="en-US" altLang="en-US" sz="2200" dirty="0">
              <a:solidFill>
                <a:schemeClr val="bg1"/>
              </a:solidFill>
              <a:latin typeface="Corbel" panose="020B0503020204020204" pitchFamily="34" charset="0"/>
              <a:cs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34326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Title 5">
            <a:extLst>
              <a:ext uri="{FF2B5EF4-FFF2-40B4-BE49-F238E27FC236}">
                <a16:creationId xmlns:a16="http://schemas.microsoft.com/office/drawing/2014/main" id="{D83CB4FF-DCFF-A843-9EEE-D37854A5B2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29" y="629266"/>
            <a:ext cx="3505495" cy="1622321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altLang="en-US" dirty="0">
                <a:latin typeface="Corbel" panose="020B0503020204020204" pitchFamily="34" charset="0"/>
                <a:cs typeface="Corbel" panose="020B0503020204020204" pitchFamily="34" charset="0"/>
              </a:rPr>
              <a:t>Alcohol Fermentation </a:t>
            </a:r>
          </a:p>
        </p:txBody>
      </p:sp>
      <p:sp>
        <p:nvSpPr>
          <p:cNvPr id="90115" name="Content Placeholder 6">
            <a:extLst>
              <a:ext uri="{FF2B5EF4-FFF2-40B4-BE49-F238E27FC236}">
                <a16:creationId xmlns:a16="http://schemas.microsoft.com/office/drawing/2014/main" id="{E068EB37-060E-D144-91DA-28021EF5F7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214" y="2438400"/>
            <a:ext cx="3670211" cy="3785419"/>
          </a:xfrm>
        </p:spPr>
        <p:txBody>
          <a:bodyPr>
            <a:normAutofit/>
          </a:bodyPr>
          <a:lstStyle/>
          <a:p>
            <a:pPr algn="just" eaLnBrk="1" hangingPunct="1"/>
            <a:r>
              <a:rPr lang="en-US" altLang="en-US" sz="2000" dirty="0">
                <a:latin typeface="Corbel" panose="020B0503020204020204" pitchFamily="34" charset="0"/>
                <a:cs typeface="Corbel" panose="020B0503020204020204" pitchFamily="34" charset="0"/>
              </a:rPr>
              <a:t>CO2 is released from pyruvate which is then converted into acetaldehyde.</a:t>
            </a:r>
          </a:p>
          <a:p>
            <a:pPr algn="just" eaLnBrk="1" hangingPunct="1"/>
            <a:endParaRPr lang="en-US" altLang="en-US" sz="2000" dirty="0">
              <a:latin typeface="Corbel" panose="020B0503020204020204" pitchFamily="34" charset="0"/>
              <a:cs typeface="Corbel" panose="020B0503020204020204" pitchFamily="34" charset="0"/>
            </a:endParaRPr>
          </a:p>
          <a:p>
            <a:pPr algn="just" eaLnBrk="1" hangingPunct="1"/>
            <a:r>
              <a:rPr lang="en-US" altLang="en-US" sz="2000" dirty="0">
                <a:latin typeface="Corbel" panose="020B0503020204020204" pitchFamily="34" charset="0"/>
                <a:cs typeface="Corbel" panose="020B0503020204020204" pitchFamily="34" charset="0"/>
              </a:rPr>
              <a:t>Acetaldehyde reduced by  NADH to ethanol.</a:t>
            </a:r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5E39A796-BE83-48B1-B33F-35C4A32AAB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9056" y="0"/>
            <a:ext cx="7552944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Rounded Rectangle 9">
            <a:extLst>
              <a:ext uri="{FF2B5EF4-FFF2-40B4-BE49-F238E27FC236}">
                <a16:creationId xmlns:a16="http://schemas.microsoft.com/office/drawing/2014/main" id="{72F84B47-E267-4194-8194-831DB7B554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23688" y="557784"/>
            <a:ext cx="658409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0116" name="Picture 18">
            <a:extLst>
              <a:ext uri="{FF2B5EF4-FFF2-40B4-BE49-F238E27FC236}">
                <a16:creationId xmlns:a16="http://schemas.microsoft.com/office/drawing/2014/main" id="{84AC87E4-437A-9E45-BB85-35A705B252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05862" y="831541"/>
            <a:ext cx="6019331" cy="5191672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06243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01D0AF59-99C3-4251-AB9A-C966C6AD44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855405F-37A2-4869-9154-F8BE3BECE6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text, food&#10;&#10;Description automatically generated">
            <a:extLst>
              <a:ext uri="{FF2B5EF4-FFF2-40B4-BE49-F238E27FC236}">
                <a16:creationId xmlns:a16="http://schemas.microsoft.com/office/drawing/2014/main" id="{272221F6-E711-DB42-91E2-FA0AEA8BFE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5690" y="643467"/>
            <a:ext cx="5600620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9742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3" name="Title 5">
            <a:extLst>
              <a:ext uri="{FF2B5EF4-FFF2-40B4-BE49-F238E27FC236}">
                <a16:creationId xmlns:a16="http://schemas.microsoft.com/office/drawing/2014/main" id="{7E16EEAD-FD24-1540-B087-59395B1C32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29" y="629266"/>
            <a:ext cx="3505495" cy="1622321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altLang="en-US" dirty="0">
                <a:latin typeface="Corbel" panose="020B0503020204020204" pitchFamily="34" charset="0"/>
                <a:cs typeface="Corbel" panose="020B0503020204020204" pitchFamily="34" charset="0"/>
              </a:rPr>
              <a:t>Lactic Acid Fermentation </a:t>
            </a:r>
          </a:p>
        </p:txBody>
      </p:sp>
      <p:sp>
        <p:nvSpPr>
          <p:cNvPr id="92164" name="Content Placeholder 6">
            <a:extLst>
              <a:ext uri="{FF2B5EF4-FFF2-40B4-BE49-F238E27FC236}">
                <a16:creationId xmlns:a16="http://schemas.microsoft.com/office/drawing/2014/main" id="{B8E59DF1-30BD-664B-902F-9A1EE456A3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8823" y="2438400"/>
            <a:ext cx="3775602" cy="3785419"/>
          </a:xfrm>
        </p:spPr>
        <p:txBody>
          <a:bodyPr>
            <a:normAutofit/>
          </a:bodyPr>
          <a:lstStyle/>
          <a:p>
            <a:pPr algn="just"/>
            <a:r>
              <a:rPr lang="en-US" altLang="en-US" sz="2000" dirty="0">
                <a:latin typeface="Corbel" panose="020B0503020204020204" pitchFamily="34" charset="0"/>
                <a:cs typeface="Corbel" panose="020B0503020204020204" pitchFamily="34" charset="0"/>
              </a:rPr>
              <a:t>Pyruvate is reduced by NADH, forming lactate as an end product, with no release of CO2</a:t>
            </a:r>
          </a:p>
          <a:p>
            <a:pPr algn="just"/>
            <a:r>
              <a:rPr lang="en-US" altLang="en-US" sz="2000" dirty="0">
                <a:latin typeface="Corbel" panose="020B0503020204020204" pitchFamily="34" charset="0"/>
                <a:cs typeface="Corbel" panose="020B0503020204020204" pitchFamily="34" charset="0"/>
              </a:rPr>
              <a:t>Some fungi and bacteria are used to make cheese and yogurt</a:t>
            </a:r>
          </a:p>
          <a:p>
            <a:pPr algn="just"/>
            <a:r>
              <a:rPr lang="en-US" altLang="en-US" sz="2000" dirty="0">
                <a:latin typeface="Corbel" panose="020B0503020204020204" pitchFamily="34" charset="0"/>
                <a:cs typeface="Corbel" panose="020B0503020204020204" pitchFamily="34" charset="0"/>
              </a:rPr>
              <a:t>Human muscle cells use lactic acid fermentation to generate ATP when O2 is scarce</a:t>
            </a:r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5E39A796-BE83-48B1-B33F-35C4A32AAB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9056" y="0"/>
            <a:ext cx="7552944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Rounded Rectangle 9">
            <a:extLst>
              <a:ext uri="{FF2B5EF4-FFF2-40B4-BE49-F238E27FC236}">
                <a16:creationId xmlns:a16="http://schemas.microsoft.com/office/drawing/2014/main" id="{72F84B47-E267-4194-8194-831DB7B554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23688" y="557784"/>
            <a:ext cx="658409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2162" name="Picture 15" descr="A screenshot of a cell phone&#10;&#10;Description automatically generated">
            <a:extLst>
              <a:ext uri="{FF2B5EF4-FFF2-40B4-BE49-F238E27FC236}">
                <a16:creationId xmlns:a16="http://schemas.microsoft.com/office/drawing/2014/main" id="{AB3B62D1-8AE1-9B4E-B4F2-14B6E00D7A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60177" y="807593"/>
            <a:ext cx="5710700" cy="5239568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11269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err="1"/>
              <a:t>BioFlix</a:t>
            </a:r>
            <a:r>
              <a:rPr lang="en-US" altLang="en-US" dirty="0"/>
              <a:t>: The Carbon Cycle</a:t>
            </a:r>
          </a:p>
        </p:txBody>
      </p:sp>
      <p:pic>
        <p:nvPicPr>
          <p:cNvPr id="2" name="CarbonCycl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452036" y="1446028"/>
            <a:ext cx="5691963" cy="4268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277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5" name="Rectangle 74">
            <a:extLst>
              <a:ext uri="{FF2B5EF4-FFF2-40B4-BE49-F238E27FC236}">
                <a16:creationId xmlns:a16="http://schemas.microsoft.com/office/drawing/2014/main" id="{7D144591-E9E9-4209-8701-3BB48A917D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>
          <a:xfrm>
            <a:off x="8016084" y="547712"/>
            <a:ext cx="3337715" cy="5577367"/>
          </a:xfrm>
        </p:spPr>
        <p:txBody>
          <a:bodyPr>
            <a:normAutofit/>
          </a:bodyPr>
          <a:lstStyle/>
          <a:p>
            <a:pPr algn="ctr"/>
            <a:r>
              <a:rPr lang="en-US" altLang="en-US" sz="5200" dirty="0"/>
              <a:t>Catabolic Pathways and Production of ATP</a:t>
            </a:r>
          </a:p>
        </p:txBody>
      </p:sp>
      <p:sp>
        <p:nvSpPr>
          <p:cNvPr id="93188" name="Text Box 4"/>
          <p:cNvSpPr txBox="1">
            <a:spLocks noChangeArrowheads="1"/>
          </p:cNvSpPr>
          <p:nvPr/>
        </p:nvSpPr>
        <p:spPr bwMode="auto">
          <a:xfrm>
            <a:off x="7886701" y="5183188"/>
            <a:ext cx="16287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itchFamily="34" charset="0"/>
                <a:ea typeface="Geneva" pitchFamily="-65" charset="0"/>
                <a:cs typeface="Arial" pitchFamily="34" charset="0"/>
              </a:defRPr>
            </a:lvl1pPr>
            <a:lvl2pPr marL="742950" indent="-285750">
              <a:defRPr sz="26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3pPr>
            <a:lvl4pPr>
              <a:defRPr sz="2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4pPr>
            <a:lvl5pPr>
              <a:defRPr sz="2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eaLnBrk="0" hangingPunct="0">
              <a:buClr>
                <a:srgbClr val="FF6600"/>
              </a:buClr>
              <a:buFont typeface="Wingdings" pitchFamily="2" charset="2"/>
              <a:defRPr sz="2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eaLnBrk="0" hangingPunct="0">
              <a:buClr>
                <a:srgbClr val="FF6600"/>
              </a:buClr>
              <a:buFont typeface="Wingdings" pitchFamily="2" charset="2"/>
              <a:defRPr sz="2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eaLnBrk="0" hangingPunct="0">
              <a:buClr>
                <a:srgbClr val="FF6600"/>
              </a:buClr>
              <a:buFont typeface="Wingdings" pitchFamily="2" charset="2"/>
              <a:defRPr sz="2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eaLnBrk="0" hangingPunct="0">
              <a:buClr>
                <a:srgbClr val="FF6600"/>
              </a:buClr>
              <a:buFont typeface="Wingdings" pitchFamily="2" charset="2"/>
              <a:defRPr sz="2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algn="r" eaLnBrk="0" hangingPunct="0"/>
            <a:endParaRPr lang="en-US" altLang="en-US" sz="1800"/>
          </a:p>
        </p:txBody>
      </p:sp>
      <p:graphicFrame>
        <p:nvGraphicFramePr>
          <p:cNvPr id="93190" name="Rectangle 3">
            <a:extLst>
              <a:ext uri="{FF2B5EF4-FFF2-40B4-BE49-F238E27FC236}">
                <a16:creationId xmlns:a16="http://schemas.microsoft.com/office/drawing/2014/main" id="{B285761C-A6E7-44C6-A54C-5018044175C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69331277"/>
              </p:ext>
            </p:extLst>
          </p:nvPr>
        </p:nvGraphicFramePr>
        <p:xfrm>
          <a:off x="838200" y="620392"/>
          <a:ext cx="6630174" cy="5504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9751562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7" name="Rectangle 136">
            <a:extLst>
              <a:ext uri="{FF2B5EF4-FFF2-40B4-BE49-F238E27FC236}">
                <a16:creationId xmlns:a16="http://schemas.microsoft.com/office/drawing/2014/main" id="{96CF2A2B-0745-440C-9224-C5C6A0A428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>
          <a:xfrm>
            <a:off x="1198181" y="728906"/>
            <a:ext cx="9792471" cy="2057037"/>
          </a:xfrm>
        </p:spPr>
        <p:txBody>
          <a:bodyPr>
            <a:normAutofit/>
          </a:bodyPr>
          <a:lstStyle/>
          <a:p>
            <a:r>
              <a:rPr lang="en-US" altLang="en-US" i="1"/>
              <a:t>The Principle of Redox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idx="1"/>
          </p:nvPr>
        </p:nvSpPr>
        <p:spPr>
          <a:xfrm>
            <a:off x="1198181" y="2957665"/>
            <a:ext cx="9792471" cy="3171423"/>
          </a:xfrm>
        </p:spPr>
        <p:txBody>
          <a:bodyPr>
            <a:normAutofit/>
          </a:bodyPr>
          <a:lstStyle/>
          <a:p>
            <a:pPr algn="just"/>
            <a:r>
              <a:rPr lang="en-US" altLang="en-US" sz="2000" dirty="0"/>
              <a:t>Chemical reactions that transfer electrons between reactants are called oxidation-reduction reactions, or </a:t>
            </a:r>
            <a:r>
              <a:rPr lang="en-US" altLang="en-US" sz="2000" b="1" dirty="0"/>
              <a:t>redox reactions</a:t>
            </a:r>
          </a:p>
          <a:p>
            <a:pPr algn="just"/>
            <a:r>
              <a:rPr lang="en-US" altLang="en-US" sz="2000" dirty="0"/>
              <a:t>In </a:t>
            </a:r>
            <a:r>
              <a:rPr lang="en-US" altLang="en-US" sz="2000" b="1" dirty="0"/>
              <a:t>oxidation</a:t>
            </a:r>
            <a:r>
              <a:rPr lang="en-US" altLang="en-US" sz="2000" dirty="0"/>
              <a:t>, a substance loses electrons, or is oxidized; (+)</a:t>
            </a:r>
          </a:p>
          <a:p>
            <a:pPr algn="just"/>
            <a:r>
              <a:rPr lang="en-US" altLang="en-US" sz="2000" dirty="0"/>
              <a:t>In </a:t>
            </a:r>
            <a:r>
              <a:rPr lang="en-US" altLang="en-US" sz="2000" b="1" dirty="0"/>
              <a:t>reduction</a:t>
            </a:r>
            <a:r>
              <a:rPr lang="en-US" altLang="en-US" sz="2000" dirty="0"/>
              <a:t>, a substance gains electrons, or is reduced (the amount of positive charge is reduced); (-)</a:t>
            </a:r>
          </a:p>
        </p:txBody>
      </p:sp>
      <p:sp>
        <p:nvSpPr>
          <p:cNvPr id="96260" name="Text Box 4"/>
          <p:cNvSpPr txBox="1">
            <a:spLocks noChangeArrowheads="1"/>
          </p:cNvSpPr>
          <p:nvPr/>
        </p:nvSpPr>
        <p:spPr bwMode="auto">
          <a:xfrm>
            <a:off x="7886701" y="5183188"/>
            <a:ext cx="16287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itchFamily="34" charset="0"/>
                <a:ea typeface="Geneva" pitchFamily="-65" charset="0"/>
                <a:cs typeface="Arial" pitchFamily="34" charset="0"/>
              </a:defRPr>
            </a:lvl1pPr>
            <a:lvl2pPr marL="742950" indent="-285750">
              <a:defRPr sz="26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3pPr>
            <a:lvl4pPr>
              <a:defRPr sz="2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4pPr>
            <a:lvl5pPr>
              <a:defRPr sz="2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eaLnBrk="0" hangingPunct="0">
              <a:buClr>
                <a:srgbClr val="FF6600"/>
              </a:buClr>
              <a:buFont typeface="Wingdings" pitchFamily="2" charset="2"/>
              <a:defRPr sz="2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eaLnBrk="0" hangingPunct="0">
              <a:buClr>
                <a:srgbClr val="FF6600"/>
              </a:buClr>
              <a:buFont typeface="Wingdings" pitchFamily="2" charset="2"/>
              <a:defRPr sz="2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eaLnBrk="0" hangingPunct="0">
              <a:buClr>
                <a:srgbClr val="FF6600"/>
              </a:buClr>
              <a:buFont typeface="Wingdings" pitchFamily="2" charset="2"/>
              <a:defRPr sz="2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eaLnBrk="0" hangingPunct="0">
              <a:buClr>
                <a:srgbClr val="FF6600"/>
              </a:buClr>
              <a:buFont typeface="Wingdings" pitchFamily="2" charset="2"/>
              <a:defRPr sz="2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algn="r" eaLnBrk="0" hangingPunct="0"/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33317814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B3A5D028-2063-3244-93D3-C0B78437BC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931" y="2438400"/>
            <a:ext cx="3505494" cy="3785419"/>
          </a:xfrm>
        </p:spPr>
        <p:txBody>
          <a:bodyPr>
            <a:normAutofit/>
          </a:bodyPr>
          <a:lstStyle/>
          <a:p>
            <a:r>
              <a:rPr lang="en-US" altLang="en-US" sz="2000" dirty="0"/>
              <a:t>The electron donor is called the </a:t>
            </a:r>
            <a:r>
              <a:rPr lang="en-US" altLang="en-US" sz="2000" b="1" dirty="0"/>
              <a:t>reducing agent</a:t>
            </a:r>
          </a:p>
          <a:p>
            <a:pPr lvl="3"/>
            <a:endParaRPr lang="en-US" altLang="en-US" sz="2000" b="1" dirty="0"/>
          </a:p>
          <a:p>
            <a:r>
              <a:rPr lang="en-US" altLang="en-US" sz="2000" dirty="0"/>
              <a:t>The electron receptor is called the </a:t>
            </a:r>
            <a:r>
              <a:rPr lang="en-US" altLang="en-US" sz="2000" b="1" dirty="0"/>
              <a:t>oxidizing agent</a:t>
            </a:r>
          </a:p>
          <a:p>
            <a:pPr lvl="3"/>
            <a:endParaRPr lang="en-US" altLang="en-US" sz="2000" b="1" dirty="0"/>
          </a:p>
          <a:p>
            <a:endParaRPr lang="en-US" sz="2000" dirty="0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5E39A796-BE83-48B1-B33F-35C4A32AAB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9056" y="0"/>
            <a:ext cx="7552944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ounded Rectangle 9">
            <a:extLst>
              <a:ext uri="{FF2B5EF4-FFF2-40B4-BE49-F238E27FC236}">
                <a16:creationId xmlns:a16="http://schemas.microsoft.com/office/drawing/2014/main" id="{72F84B47-E267-4194-8194-831DB7B554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23688" y="557784"/>
            <a:ext cx="658409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 descr="A screenshot of a cell phone&#10;&#10;Description automatically generated">
            <a:extLst>
              <a:ext uri="{FF2B5EF4-FFF2-40B4-BE49-F238E27FC236}">
                <a16:creationId xmlns:a16="http://schemas.microsoft.com/office/drawing/2014/main" id="{CDC7DD39-3762-2F47-A810-ADA0CB5AC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5862" y="1495443"/>
            <a:ext cx="6019331" cy="3863867"/>
          </a:xfrm>
          <a:prstGeom prst="rect">
            <a:avLst/>
          </a:prstGeom>
          <a:effectLst/>
        </p:spPr>
      </p:pic>
      <p:sp>
        <p:nvSpPr>
          <p:cNvPr id="14" name="Rectangle 3">
            <a:extLst>
              <a:ext uri="{FF2B5EF4-FFF2-40B4-BE49-F238E27FC236}">
                <a16:creationId xmlns:a16="http://schemas.microsoft.com/office/drawing/2014/main" id="{EDA2CD98-E748-8D4F-AE77-1719C1478DEE}"/>
              </a:ext>
            </a:extLst>
          </p:cNvPr>
          <p:cNvSpPr txBox="1">
            <a:spLocks noChangeArrowheads="1"/>
          </p:cNvSpPr>
          <p:nvPr/>
        </p:nvSpPr>
        <p:spPr>
          <a:xfrm>
            <a:off x="124758" y="3203036"/>
            <a:ext cx="5397184" cy="332979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en-US" altLang="en-US" baseline="-25000" dirty="0"/>
          </a:p>
        </p:txBody>
      </p:sp>
    </p:spTree>
    <p:extLst>
      <p:ext uri="{BB962C8B-B14F-4D97-AF65-F5344CB8AC3E}">
        <p14:creationId xmlns:p14="http://schemas.microsoft.com/office/powerpoint/2010/main" val="32355216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41"/>
          <a:stretch>
            <a:fillRect/>
          </a:stretch>
        </p:blipFill>
        <p:spPr>
          <a:xfrm>
            <a:off x="1822704" y="94090"/>
            <a:ext cx="8546592" cy="5212080"/>
          </a:xfrm>
          <a:prstGeom prst="rect">
            <a:avLst/>
          </a:prstGeom>
        </p:spPr>
      </p:pic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3253726" y="260206"/>
            <a:ext cx="1284006" cy="294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300"/>
              </a:lnSpc>
            </a:pPr>
            <a:r>
              <a:rPr lang="en-US" sz="2100" b="1" dirty="0">
                <a:solidFill>
                  <a:srgbClr val="000000"/>
                </a:solidFill>
                <a:latin typeface="Arial"/>
              </a:rPr>
              <a:t>Reactants</a:t>
            </a: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3344214" y="766619"/>
            <a:ext cx="2319546" cy="294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300"/>
              </a:lnSpc>
            </a:pPr>
            <a:r>
              <a:rPr lang="en-US" sz="2100" b="1" dirty="0">
                <a:solidFill>
                  <a:srgbClr val="0092C8"/>
                </a:solidFill>
                <a:latin typeface="Arial"/>
              </a:rPr>
              <a:t>becomes oxidized</a:t>
            </a:r>
          </a:p>
        </p:txBody>
      </p:sp>
      <p:sp>
        <p:nvSpPr>
          <p:cNvPr id="8" name="TextBox 9"/>
          <p:cNvSpPr txBox="1">
            <a:spLocks noChangeArrowheads="1"/>
          </p:cNvSpPr>
          <p:nvPr/>
        </p:nvSpPr>
        <p:spPr bwMode="auto">
          <a:xfrm>
            <a:off x="2261539" y="4163868"/>
            <a:ext cx="1227900" cy="884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ts val="2300"/>
              </a:lnSpc>
            </a:pPr>
            <a:r>
              <a:rPr lang="en-US" sz="2100" b="1" dirty="0">
                <a:solidFill>
                  <a:srgbClr val="000000"/>
                </a:solidFill>
                <a:latin typeface="Arial"/>
              </a:rPr>
              <a:t>Methane</a:t>
            </a:r>
          </a:p>
          <a:p>
            <a:pPr algn="ctr">
              <a:lnSpc>
                <a:spcPts val="2300"/>
              </a:lnSpc>
            </a:pPr>
            <a:r>
              <a:rPr lang="en-US" sz="2100" b="1" dirty="0">
                <a:solidFill>
                  <a:srgbClr val="0092C8"/>
                </a:solidFill>
                <a:latin typeface="Arial"/>
              </a:rPr>
              <a:t>(reducing</a:t>
            </a:r>
          </a:p>
          <a:p>
            <a:pPr algn="ctr">
              <a:lnSpc>
                <a:spcPts val="2300"/>
              </a:lnSpc>
            </a:pPr>
            <a:r>
              <a:rPr lang="en-US" sz="2100" b="1" dirty="0">
                <a:solidFill>
                  <a:srgbClr val="0092C8"/>
                </a:solidFill>
                <a:latin typeface="Arial"/>
              </a:rPr>
              <a:t>agent)</a:t>
            </a:r>
          </a:p>
        </p:txBody>
      </p:sp>
      <p:sp>
        <p:nvSpPr>
          <p:cNvPr id="9" name="TextBox 13"/>
          <p:cNvSpPr txBox="1">
            <a:spLocks noChangeArrowheads="1"/>
          </p:cNvSpPr>
          <p:nvPr/>
        </p:nvSpPr>
        <p:spPr bwMode="auto">
          <a:xfrm>
            <a:off x="7524101" y="260206"/>
            <a:ext cx="1166986" cy="294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300"/>
              </a:lnSpc>
            </a:pPr>
            <a:r>
              <a:rPr lang="en-US" sz="2100" b="1">
                <a:solidFill>
                  <a:srgbClr val="000000"/>
                </a:solidFill>
                <a:latin typeface="Arial"/>
              </a:rPr>
              <a:t>Products</a:t>
            </a:r>
          </a:p>
        </p:txBody>
      </p:sp>
      <p:sp>
        <p:nvSpPr>
          <p:cNvPr id="10" name="TextBox 16"/>
          <p:cNvSpPr txBox="1">
            <a:spLocks noChangeArrowheads="1"/>
          </p:cNvSpPr>
          <p:nvPr/>
        </p:nvSpPr>
        <p:spPr bwMode="auto">
          <a:xfrm>
            <a:off x="7892019" y="1454006"/>
            <a:ext cx="912108" cy="294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ts val="2300"/>
              </a:lnSpc>
            </a:pPr>
            <a:r>
              <a:rPr lang="en-US" sz="2100" b="1" dirty="0">
                <a:solidFill>
                  <a:srgbClr val="000000"/>
                </a:solidFill>
                <a:latin typeface="Arial"/>
              </a:rPr>
              <a:t>Energy</a:t>
            </a:r>
          </a:p>
        </p:txBody>
      </p:sp>
      <p:sp>
        <p:nvSpPr>
          <p:cNvPr id="11" name="TextBox 17"/>
          <p:cNvSpPr txBox="1">
            <a:spLocks noChangeArrowheads="1"/>
          </p:cNvSpPr>
          <p:nvPr/>
        </p:nvSpPr>
        <p:spPr bwMode="auto">
          <a:xfrm>
            <a:off x="6354114" y="2150919"/>
            <a:ext cx="2287486" cy="294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300"/>
              </a:lnSpc>
            </a:pPr>
            <a:r>
              <a:rPr lang="en-US" sz="2100" b="1">
                <a:solidFill>
                  <a:srgbClr val="0092C8"/>
                </a:solidFill>
                <a:latin typeface="Arial"/>
              </a:rPr>
              <a:t>becomes reduced</a:t>
            </a:r>
          </a:p>
        </p:txBody>
      </p:sp>
      <p:sp>
        <p:nvSpPr>
          <p:cNvPr id="12" name="TextBox 43"/>
          <p:cNvSpPr txBox="1">
            <a:spLocks noChangeArrowheads="1"/>
          </p:cNvSpPr>
          <p:nvPr/>
        </p:nvSpPr>
        <p:spPr bwMode="auto">
          <a:xfrm>
            <a:off x="4257034" y="4167043"/>
            <a:ext cx="1259960" cy="884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ts val="2300"/>
              </a:lnSpc>
            </a:pPr>
            <a:r>
              <a:rPr lang="en-US" sz="2100" b="1" dirty="0">
                <a:solidFill>
                  <a:srgbClr val="000000"/>
                </a:solidFill>
                <a:latin typeface="Arial"/>
              </a:rPr>
              <a:t>Oxygen</a:t>
            </a:r>
          </a:p>
          <a:p>
            <a:pPr algn="ctr">
              <a:lnSpc>
                <a:spcPts val="2300"/>
              </a:lnSpc>
            </a:pPr>
            <a:r>
              <a:rPr lang="en-US" sz="2100" b="1" dirty="0">
                <a:solidFill>
                  <a:srgbClr val="0092C8"/>
                </a:solidFill>
                <a:latin typeface="Arial"/>
              </a:rPr>
              <a:t>(oxidizing</a:t>
            </a:r>
          </a:p>
          <a:p>
            <a:pPr algn="ctr">
              <a:lnSpc>
                <a:spcPts val="2300"/>
              </a:lnSpc>
            </a:pPr>
            <a:r>
              <a:rPr lang="en-US" sz="2100" b="1" dirty="0">
                <a:solidFill>
                  <a:srgbClr val="0092C8"/>
                </a:solidFill>
                <a:latin typeface="Arial"/>
              </a:rPr>
              <a:t>agent)</a:t>
            </a:r>
          </a:p>
        </p:txBody>
      </p:sp>
      <p:sp>
        <p:nvSpPr>
          <p:cNvPr id="13" name="TextBox 46"/>
          <p:cNvSpPr txBox="1">
            <a:spLocks noChangeArrowheads="1"/>
          </p:cNvSpPr>
          <p:nvPr/>
        </p:nvSpPr>
        <p:spPr bwMode="auto">
          <a:xfrm>
            <a:off x="6074714" y="4167044"/>
            <a:ext cx="1962076" cy="294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300"/>
              </a:lnSpc>
            </a:pPr>
            <a:r>
              <a:rPr lang="en-US" sz="2100" b="1">
                <a:solidFill>
                  <a:srgbClr val="000000"/>
                </a:solidFill>
                <a:latin typeface="Arial"/>
              </a:rPr>
              <a:t>Carbon dioxide</a:t>
            </a:r>
          </a:p>
        </p:txBody>
      </p:sp>
      <p:sp>
        <p:nvSpPr>
          <p:cNvPr id="14" name="TextBox 47"/>
          <p:cNvSpPr txBox="1">
            <a:spLocks noChangeArrowheads="1"/>
          </p:cNvSpPr>
          <p:nvPr/>
        </p:nvSpPr>
        <p:spPr bwMode="auto">
          <a:xfrm>
            <a:off x="8883002" y="4167044"/>
            <a:ext cx="736997" cy="294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300"/>
              </a:lnSpc>
            </a:pPr>
            <a:r>
              <a:rPr lang="en-US" sz="2100" b="1">
                <a:solidFill>
                  <a:srgbClr val="000000"/>
                </a:solidFill>
                <a:latin typeface="Arial"/>
              </a:rPr>
              <a:t>Water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D520E01-BFA2-C441-A7DB-6E135F3C7725}"/>
              </a:ext>
            </a:extLst>
          </p:cNvPr>
          <p:cNvSpPr/>
          <p:nvPr/>
        </p:nvSpPr>
        <p:spPr>
          <a:xfrm>
            <a:off x="1822703" y="5503885"/>
            <a:ext cx="854659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dirty="0"/>
              <a:t>Some redox reactions do not transfer electrons but change the electron sharing in covalent bonds</a:t>
            </a:r>
          </a:p>
          <a:p>
            <a:pPr lvl="3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131051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Rectangle 191">
            <a:extLst>
              <a:ext uri="{FF2B5EF4-FFF2-40B4-BE49-F238E27FC236}">
                <a16:creationId xmlns:a16="http://schemas.microsoft.com/office/drawing/2014/main" id="{6D6CDB20-394C-4D51-9C5B-8751E21338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324"/>
            <a:ext cx="12192000" cy="6861324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93" name="Rounded Rectangle 3">
            <a:extLst>
              <a:ext uri="{FF2B5EF4-FFF2-40B4-BE49-F238E27FC236}">
                <a16:creationId xmlns:a16="http://schemas.microsoft.com/office/drawing/2014/main" id="{46DFD1E0-DCA7-47E6-B78B-6ECDDF873D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6745" y="640080"/>
            <a:ext cx="10920415" cy="5577818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" name="Rectangle 193">
            <a:extLst>
              <a:ext uri="{FF2B5EF4-FFF2-40B4-BE49-F238E27FC236}">
                <a16:creationId xmlns:a16="http://schemas.microsoft.com/office/drawing/2014/main" id="{8AAB0B1E-BB97-40E0-8DCD-D1197A0E1D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8024" y="960109"/>
            <a:ext cx="10277856" cy="49377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>
          <a:xfrm>
            <a:off x="1288060" y="1369938"/>
            <a:ext cx="3210854" cy="4114800"/>
          </a:xfrm>
        </p:spPr>
        <p:txBody>
          <a:bodyPr>
            <a:normAutofit/>
          </a:bodyPr>
          <a:lstStyle/>
          <a:p>
            <a:pPr algn="ctr"/>
            <a:r>
              <a:rPr lang="en-US" altLang="en-US" sz="4100" i="1" dirty="0"/>
              <a:t>Stepwise Energy Harvest via NAD</a:t>
            </a:r>
            <a:r>
              <a:rPr lang="en-US" altLang="en-US" sz="4100" i="1" baseline="30000" dirty="0"/>
              <a:t>+</a:t>
            </a:r>
            <a:r>
              <a:rPr lang="en-US" altLang="en-US" sz="4100" i="1" dirty="0"/>
              <a:t> and the Electron Transport Chain</a:t>
            </a:r>
          </a:p>
        </p:txBody>
      </p:sp>
      <p:cxnSp>
        <p:nvCxnSpPr>
          <p:cNvPr id="195" name="Straight Connector 194">
            <a:extLst>
              <a:ext uri="{FF2B5EF4-FFF2-40B4-BE49-F238E27FC236}">
                <a16:creationId xmlns:a16="http://schemas.microsoft.com/office/drawing/2014/main" id="{F492F8DF-EE34-4FC5-9FFE-76EB2E3BBA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rot="5400000">
            <a:off x="3168614" y="3429000"/>
            <a:ext cx="3200400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427" name="Rectangle 3"/>
          <p:cNvSpPr>
            <a:spLocks noGrp="1" noChangeArrowheads="1"/>
          </p:cNvSpPr>
          <p:nvPr>
            <p:ph idx="1"/>
          </p:nvPr>
        </p:nvSpPr>
        <p:spPr>
          <a:xfrm>
            <a:off x="5030505" y="1371600"/>
            <a:ext cx="5872185" cy="4114800"/>
          </a:xfrm>
        </p:spPr>
        <p:txBody>
          <a:bodyPr anchor="ctr">
            <a:normAutofit/>
          </a:bodyPr>
          <a:lstStyle/>
          <a:p>
            <a:r>
              <a:rPr lang="en-US" altLang="en-US" sz="2200"/>
              <a:t>In cellular respiration, glucose and other organic molecules are broken down in a series of steps</a:t>
            </a:r>
          </a:p>
          <a:p>
            <a:r>
              <a:rPr lang="en-US" altLang="en-US" sz="2200"/>
              <a:t>Electrons from organic compounds are usually first transferred to </a:t>
            </a:r>
            <a:r>
              <a:rPr lang="en-US" altLang="en-US" sz="2200" b="1"/>
              <a:t>NAD</a:t>
            </a:r>
            <a:r>
              <a:rPr lang="en-US" altLang="en-US" sz="2200" b="1" baseline="30000">
                <a:latin typeface="+mj-lt"/>
              </a:rPr>
              <a:t>+</a:t>
            </a:r>
            <a:r>
              <a:rPr lang="en-US" altLang="en-US" sz="2200"/>
              <a:t>, a coenzyme</a:t>
            </a:r>
          </a:p>
          <a:p>
            <a:r>
              <a:rPr lang="en-US" altLang="en-US" sz="2200"/>
              <a:t>As an electron acceptor, NAD</a:t>
            </a:r>
            <a:r>
              <a:rPr lang="en-US" altLang="en-US" sz="2200" b="1" baseline="30000">
                <a:latin typeface="+mj-lt"/>
              </a:rPr>
              <a:t>+</a:t>
            </a:r>
            <a:r>
              <a:rPr lang="en-US" altLang="en-US" sz="2200"/>
              <a:t> functions as an oxidizing agent during cellular respiration</a:t>
            </a:r>
          </a:p>
          <a:p>
            <a:r>
              <a:rPr lang="en-US" altLang="en-US" sz="2200"/>
              <a:t>Each NADH (the reduced form of NAD</a:t>
            </a:r>
            <a:r>
              <a:rPr lang="en-US" altLang="en-US" sz="2200" baseline="30000">
                <a:latin typeface="+mj-lt"/>
              </a:rPr>
              <a:t>+</a:t>
            </a:r>
            <a:r>
              <a:rPr lang="en-US" altLang="en-US" sz="2200"/>
              <a:t>) represents stored energy that is tapped to synthesize ATP</a:t>
            </a:r>
          </a:p>
        </p:txBody>
      </p:sp>
      <p:sp>
        <p:nvSpPr>
          <p:cNvPr id="103428" name="Text Box 4"/>
          <p:cNvSpPr txBox="1">
            <a:spLocks noChangeArrowheads="1"/>
          </p:cNvSpPr>
          <p:nvPr/>
        </p:nvSpPr>
        <p:spPr bwMode="auto">
          <a:xfrm>
            <a:off x="7886701" y="5183188"/>
            <a:ext cx="16287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itchFamily="34" charset="0"/>
                <a:ea typeface="Geneva" pitchFamily="-65" charset="0"/>
                <a:cs typeface="Arial" pitchFamily="34" charset="0"/>
              </a:defRPr>
            </a:lvl1pPr>
            <a:lvl2pPr marL="742950" indent="-285750">
              <a:defRPr sz="26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3pPr>
            <a:lvl4pPr>
              <a:defRPr sz="2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4pPr>
            <a:lvl5pPr>
              <a:defRPr sz="2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eaLnBrk="0" hangingPunct="0">
              <a:buClr>
                <a:srgbClr val="FF6600"/>
              </a:buClr>
              <a:buFont typeface="Wingdings" pitchFamily="2" charset="2"/>
              <a:defRPr sz="2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eaLnBrk="0" hangingPunct="0">
              <a:buClr>
                <a:srgbClr val="FF6600"/>
              </a:buClr>
              <a:buFont typeface="Wingdings" pitchFamily="2" charset="2"/>
              <a:defRPr sz="2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eaLnBrk="0" hangingPunct="0">
              <a:buClr>
                <a:srgbClr val="FF6600"/>
              </a:buClr>
              <a:buFont typeface="Wingdings" pitchFamily="2" charset="2"/>
              <a:defRPr sz="2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eaLnBrk="0" hangingPunct="0">
              <a:buClr>
                <a:srgbClr val="FF6600"/>
              </a:buClr>
              <a:buFont typeface="Wingdings" pitchFamily="2" charset="2"/>
              <a:defRPr sz="2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algn="r" eaLnBrk="0" hangingPunct="0"/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422168523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PPRESENTATIONGUID" val="972b707d-4c71-42ef-a4d3-27c9f0db99d5"/>
  <p:tag name="WASPOLLED" val="ACC619D2C03F43FD9BC2D296D1608C48"/>
  <p:tag name="TPVERSION" val="8"/>
  <p:tag name="TPFULLVERSION" val="8.7.1.1"/>
  <p:tag name="PPTVERSION" val="16"/>
  <p:tag name="TPOS" val="2"/>
  <p:tag name="TPLASTSAVEVERSION" val="6.4 PC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MultiChoiceSlide"/>
  <p:tag name="TPQUESTIONXML" val="﻿&lt;?xml version=&quot;1.0&quot; encoding=&quot;utf-8&quot;?&gt;&#10;&lt;questionlist&gt;&#10;    &lt;properties&gt;&#10;        &lt;guid&gt;7163A56C18C9499C8F98086E5E7C02C6&lt;/guid&gt;&#10;        &lt;description /&gt;&#10;        &lt;date&gt;10/18/2019 8:25:53 AM&lt;/date&gt;&#10;    &lt;/properties&gt;&#10;    &lt;questionlisttemplate&gt;&#10;        &lt;correctvalue&gt;1&lt;/correctvalue&gt;&#10;        &lt;incorrectvalue&gt;0&lt;/incorrectvalue&gt;&#10;        &lt;questiontype&gt;1&lt;/questiontype&gt;&#10;        &lt;numberofchoices&gt;4&lt;/numberofchoices&gt;&#10;        &lt;bulletstyle&gt;2&lt;/bulletstyle&gt;&#10;        &lt;questionfont&gt;Verdana&lt;/questionfont&gt;&#10;        &lt;questionfontsize&gt;12&lt;/questionfontsize&gt;&#10;        &lt;answerfont&gt;Verdana&lt;/answerfont&gt;&#10;        &lt;answerfontsize&gt;12&lt;/answerfontsize&gt;&#10;        &lt;showresults&gt;True&lt;/showresults&gt;&#10;        &lt;countdowntime&gt;30&lt;/countdowntime&gt;&#10;        &lt;responsegrid&gt;0&lt;/responsegrid&gt;&#10;    &lt;/questionlisttemplate&gt;&#10;    &lt;questions&gt;&#10;        &lt;multichoice&gt;&#10;            &lt;guid&gt;7C659C3198284A1AA88672532CE740D1&lt;/guid&gt;&#10;            &lt;repollguid&gt;589BD3B92CDF4559AB18A821AE41DC39&lt;/repollguid&gt;&#10;            &lt;sourceid&gt;32F57FDC777741929363015DCD4C0B2F&lt;/sourceid&gt;&#10;            &lt;questiontext&gt;Cellular respiration can best be described as&lt;/questiontext&gt;&#10;            &lt;showresults&gt;True&lt;/showresults&gt;&#10;            &lt;responsegrid&gt;0&lt;/responsegrid&gt;&#10;            &lt;countdowntimer&gt;False&lt;/countdowntimer&gt;&#10;            &lt;countdowntime&gt;30&lt;/countdowntime&gt;&#10;            &lt;correctvalue&gt;1&lt;/correctvalue&gt;&#10;            &lt;incorrectvalue&gt;0&lt;/incorrectvalue&gt;&#10;            &lt;responselimit&gt;1&lt;/responselimit&gt;&#10;            &lt;bulletstyle&gt;2&lt;/bulletstyle&gt;&#10;            &lt;answers&gt;&#10;                &lt;answer&gt;&#10;                    &lt;guid&gt;F949E158666449749CC219FDC1575154&lt;/guid&gt;&#10;                    &lt;answertext&gt;Using energy released from breaking high-energy covalent bonds in organic molecules to force ATP formation from ADP and phosphate.&lt;/answertext&gt;&#10;                    &lt;valuetype&gt;-1&lt;/valuetype&gt;&#10;                &lt;/answer&gt;&#10;                &lt;answer&gt;&#10;                    &lt;guid&gt;09C05111B7084E818B11C9AC8F6B7936&lt;/guid&gt;&#10;                    &lt;answertext&gt;Taking electrons from food and giving them to phosphate to make ATP.&lt;/answertext&gt;&#10;                    &lt;valuetype&gt;-1&lt;/valuetype&gt;&#10;                &lt;/answer&gt;&#10;                &lt;answer&gt;&#10;                    &lt;guid&gt;8BAA94194F384D6197A4D5723A0656E2&lt;/guid&gt;&#10;                    &lt;answertext&gt;Taking electrons from food and giving them to oxygen to make water, using the energy released to drive ATP formation&lt;/answertext&gt;&#10;                    &lt;valuetype&gt;1&lt;/valuetype&gt;&#10;                &lt;/answer&gt;&#10;                &lt;answer&gt;&#10;                    &lt;guid&gt;4DA957AFFF5B420688E843CCC9F2E5C8&lt;/guid&gt;&#10;                    &lt;answertext&gt;Converting higher-energy organic molecules to lower-energy organic molecules and using the energy released to drive ATP formation&lt;/answertext&gt;&#10;                    &lt;valuetype&gt;-1&lt;/valuetype&gt;&#10;                &lt;/answer&gt;&#10;            &lt;/answers&gt;&#10;            &lt;metadata&gt;&#10;                &lt;entry&gt;&#10;                    &lt;key&gt;AUTOFORMATCHART&lt;/key&gt;&#10;                    &lt;value&gt;True&lt;/value&gt;&#10;                &lt;/entry&gt;&#10;                &lt;entry&gt;&#10;                    &lt;key&gt;AUTOOPENPOLL&lt;/key&gt;&#10;                    &lt;value&gt;True&lt;/value&gt;&#10;                &lt;/entry&gt;&#10;                &lt;entry&gt;&#10;                    &lt;key&gt;LIVECHARTING&lt;/key&gt;&#10;                    &lt;value&gt;False&lt;/value&gt;&#10;                &lt;/entry&gt;&#10;            &lt;/metadata&gt;&#10;        &lt;/multichoice&gt;&#10;    &lt;/questions&gt;&#10;&lt;/questionlist&gt;"/>
  <p:tag name="LIVECHARTING" val="False"/>
  <p:tag name="AUTOOPENPOLL" val="True"/>
  <p:tag name="AUTOFORMATCHART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0"/>
  <p:tag name="COLORTYPE" val="SCHEME"/>
  <p:tag name="DEFINEDCOLORS" val="3,6,10,45,32,50,13,4,9,55,1"/>
  <p:tag name="LABELFORMAT" val="0"/>
  <p:tag name="NUMBERFORMAT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ZEROBASED" val="Fals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MultiChoiceSlide"/>
  <p:tag name="TPQUESTIONXML" val="﻿&lt;?xml version=&quot;1.0&quot; encoding=&quot;utf-8&quot;?&gt;&#10;&lt;questionlist&gt;&#10;    &lt;properties&gt;&#10;        &lt;guid&gt;4D2B427998EF4C9F98F6185BA7DE954C&lt;/guid&gt;&#10;        &lt;description /&gt;&#10;        &lt;date&gt;10/18/2019 8:32:46 AM&lt;/date&gt;&#10;    &lt;/properties&gt;&#10;    &lt;questionlisttemplate&gt;&#10;        &lt;correctvalue&gt;1&lt;/correctvalue&gt;&#10;        &lt;incorrectvalue&gt;0&lt;/incorrectvalue&gt;&#10;        &lt;questiontype&gt;1&lt;/questiontype&gt;&#10;        &lt;numberofchoices&gt;4&lt;/numberofchoices&gt;&#10;        &lt;bulletstyle&gt;2&lt;/bulletstyle&gt;&#10;        &lt;questionfont&gt;Verdana&lt;/questionfont&gt;&#10;        &lt;questionfontsize&gt;12&lt;/questionfontsize&gt;&#10;        &lt;answerfont&gt;Verdana&lt;/answerfont&gt;&#10;        &lt;answerfontsize&gt;12&lt;/answerfontsize&gt;&#10;        &lt;showresults&gt;True&lt;/showresults&gt;&#10;        &lt;countdowntime&gt;30&lt;/countdowntime&gt;&#10;        &lt;responsegrid&gt;0&lt;/responsegrid&gt;&#10;    &lt;/questionlisttemplate&gt;&#10;    &lt;questions&gt;&#10;        &lt;multichoice&gt;&#10;            &lt;guid&gt;45A209F8BE954D66AA038CA70C9B6E72&lt;/guid&gt;&#10;            &lt;repollguid&gt;18419904D9B840F69BAAF1D957681712&lt;/repollguid&gt;&#10;            &lt;sourceid&gt;EB7B7CC00B8B4D9FA90ECEE6158CD5D9&lt;/sourceid&gt;&#10;            &lt;questiontext&gt;What has more free energy, carbon dioxide and water or glucose and oxygen, and why?&lt;/questiontext&gt;&#10;            &lt;showresults&gt;True&lt;/showresults&gt;&#10;            &lt;responsegrid&gt;0&lt;/responsegrid&gt;&#10;            &lt;countdowntimer&gt;False&lt;/countdowntimer&gt;&#10;            &lt;countdowntime&gt;30&lt;/countdowntime&gt;&#10;            &lt;correctvalue&gt;1&lt;/correctvalue&gt;&#10;            &lt;incorrectvalue&gt;0&lt;/incorrectvalue&gt;&#10;            &lt;responselimit&gt;1&lt;/responselimit&gt;&#10;            &lt;bulletstyle&gt;2&lt;/bulletstyle&gt;&#10;            &lt;answers&gt;&#10;                &lt;answer&gt;&#10;                    &lt;guid&gt;CA997E2BBEEA4877B8BFCAB366FC441F&lt;/guid&gt;&#10;                    &lt;answertext&gt;Glucose and oxygen because they have not yet reacted&lt;/answertext&gt;&#10;                    &lt;valuetype&gt;-1&lt;/valuetype&gt;&#10;                &lt;/answer&gt;&#10;                &lt;answer&gt;&#10;                    &lt;guid&gt;F2D2582E18E745C393D6F08FE110370C&lt;/guid&gt;&#10;                    &lt;answertext&gt;Carbon dioxide and water because carbon dioxide is a gas with great molecular motion&lt;/answertext&gt;&#10;                    &lt;valuetype&gt;-1&lt;/valuetype&gt;&#10;                &lt;/answer&gt;&#10;                &lt;answer&gt;&#10;                    &lt;guid&gt;4BB6604EAB454CDFA92EC9F35BF8898B&lt;/guid&gt;&#10;                    &lt;answertext&gt;Glucose and oxygen because oxygen stores energy for cells&lt;/answertext&gt;&#10;                    &lt;valuetype&gt;-1&lt;/valuetype&gt;&#10;                &lt;/answer&gt;&#10;                &lt;answer&gt;&#10;                    &lt;guid&gt;E9F9F7587769417183D837DBF4F79BD7&lt;/guid&gt;&#10;                    &lt;answertext&gt;Carbon dioxide and water because water can catalyze many energy-producing reactions&lt;/answertext&gt;&#10;                    &lt;valuetype&gt;-1&lt;/valuetype&gt;&#10;                &lt;/answer&gt;&#10;            &lt;/answers&gt;&#10;            &lt;metadata&gt;&#10;                &lt;entry&gt;&#10;                    &lt;key&gt;AUTOFORMATCHART&lt;/key&gt;&#10;                    &lt;value&gt;True&lt;/value&gt;&#10;                &lt;/entry&gt;&#10;                &lt;entry&gt;&#10;                    &lt;key&gt;AUTOOPENPOLL&lt;/key&gt;&#10;                    &lt;value&gt;True&lt;/value&gt;&#10;                &lt;/entry&gt;&#10;                &lt;entry&gt;&#10;                    &lt;key&gt;LIVECHARTING&lt;/key&gt;&#10;                    &lt;value&gt;False&lt;/value&gt;&#10;                &lt;/entry&gt;&#10;            &lt;/metadata&gt;&#10;        &lt;/multichoice&gt;&#10;    &lt;/questions&gt;&#10;&lt;/questionlist&gt;"/>
  <p:tag name="LIVECHARTING" val="False"/>
  <p:tag name="AUTOOPENPOLL" val="True"/>
  <p:tag name="AUTOFORMATCHART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0"/>
  <p:tag name="NUMBERFORMAT" val="0"/>
  <p:tag name="COLORTYPE" val="SCHEME"/>
  <p:tag name="DEFINEDCOLORS" val="3,6,10,45,32,50,13,4,9,55,1"/>
  <p:tag name="LABELFORMAT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ZEROBASED" val="Fals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1360</Words>
  <Application>Microsoft Macintosh PowerPoint</Application>
  <PresentationFormat>Widescreen</PresentationFormat>
  <Paragraphs>262</Paragraphs>
  <Slides>30</Slides>
  <Notes>26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7" baseType="lpstr">
      <vt:lpstr>Arial</vt:lpstr>
      <vt:lpstr>Calibri</vt:lpstr>
      <vt:lpstr>Calibri Light</vt:lpstr>
      <vt:lpstr>Corbel</vt:lpstr>
      <vt:lpstr>Times</vt:lpstr>
      <vt:lpstr>Times New Roman</vt:lpstr>
      <vt:lpstr>Office Theme</vt:lpstr>
      <vt:lpstr>Cellular Respiration and Fermentation</vt:lpstr>
      <vt:lpstr>Energy flow and chemical recycling</vt:lpstr>
      <vt:lpstr>PowerPoint Presentation</vt:lpstr>
      <vt:lpstr>BioFlix: The Carbon Cycle</vt:lpstr>
      <vt:lpstr>Catabolic Pathways and Production of ATP</vt:lpstr>
      <vt:lpstr>The Principle of Redox</vt:lpstr>
      <vt:lpstr>PowerPoint Presentation</vt:lpstr>
      <vt:lpstr>PowerPoint Presentation</vt:lpstr>
      <vt:lpstr>Stepwise Energy Harvest via NAD+ and the Electron Transport Chain</vt:lpstr>
      <vt:lpstr>Electron Transport Chain</vt:lpstr>
      <vt:lpstr>PowerPoint Presentation</vt:lpstr>
      <vt:lpstr>Cellular respiration can best be described as</vt:lpstr>
      <vt:lpstr>What has more free energy, carbon dioxide and water or glucose and oxygen, and why?</vt:lpstr>
      <vt:lpstr>The Stages of Cellular Respiration: A Preview</vt:lpstr>
      <vt:lpstr>Let’s Sing: Glycolysis and The Citric Acid Cycle </vt:lpstr>
      <vt:lpstr>Glycolysis harvests chemical energy by oxidizing glucose to pyruvate</vt:lpstr>
      <vt:lpstr>PowerPoint Presentation</vt:lpstr>
      <vt:lpstr>PowerPoint Presentation</vt:lpstr>
      <vt:lpstr>After pyruvate is oxidized, the citric acid cycle completes the energy-yielding oxidation of organic molecules</vt:lpstr>
      <vt:lpstr>Oxidation of Pyruvate to Acetyl CoA</vt:lpstr>
      <vt:lpstr>The Citric Acid Cycle</vt:lpstr>
      <vt:lpstr>PowerPoint Presentation</vt:lpstr>
      <vt:lpstr>Oxidative Phosphorylation  and  Electron Transport</vt:lpstr>
      <vt:lpstr>Electron Transport Chain</vt:lpstr>
      <vt:lpstr>Electron Transport Chain &amp;Chemiosmosis</vt:lpstr>
      <vt:lpstr>Chemiosmosis</vt:lpstr>
      <vt:lpstr>ATP Yield at each stage of cellular respiration</vt:lpstr>
      <vt:lpstr>Fermentation and Anaerobic Respiration</vt:lpstr>
      <vt:lpstr>Alcohol Fermentation </vt:lpstr>
      <vt:lpstr>Lactic Acid Fermentation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Cellular Respiration and Fermentation</dc:title>
  <dc:creator>Hurt, Centdrika</dc:creator>
  <cp:lastModifiedBy>Hurt, Centdrika</cp:lastModifiedBy>
  <cp:revision>1</cp:revision>
  <dcterms:created xsi:type="dcterms:W3CDTF">2020-10-14T11:10:10Z</dcterms:created>
  <dcterms:modified xsi:type="dcterms:W3CDTF">2020-10-14T11:11:44Z</dcterms:modified>
</cp:coreProperties>
</file>