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7"/>
  </p:notesMasterIdLst>
  <p:sldIdLst>
    <p:sldId id="380" r:id="rId11"/>
    <p:sldId id="311" r:id="rId12"/>
    <p:sldId id="312" r:id="rId13"/>
    <p:sldId id="370" r:id="rId14"/>
    <p:sldId id="314" r:id="rId15"/>
    <p:sldId id="371" r:id="rId16"/>
    <p:sldId id="317" r:id="rId17"/>
    <p:sldId id="342" r:id="rId18"/>
    <p:sldId id="376" r:id="rId19"/>
    <p:sldId id="321" r:id="rId20"/>
    <p:sldId id="372" r:id="rId21"/>
    <p:sldId id="324" r:id="rId22"/>
    <p:sldId id="374" r:id="rId23"/>
    <p:sldId id="375" r:id="rId24"/>
    <p:sldId id="326" r:id="rId25"/>
    <p:sldId id="327" r:id="rId26"/>
    <p:sldId id="334" r:id="rId27"/>
    <p:sldId id="336" r:id="rId28"/>
    <p:sldId id="337" r:id="rId29"/>
    <p:sldId id="346" r:id="rId30"/>
    <p:sldId id="347" r:id="rId31"/>
    <p:sldId id="378" r:id="rId32"/>
    <p:sldId id="379" r:id="rId33"/>
    <p:sldId id="340" r:id="rId34"/>
    <p:sldId id="352" r:id="rId35"/>
    <p:sldId id="341" r:id="rId36"/>
  </p:sldIdLst>
  <p:sldSz cx="9144000" cy="6858000" type="screen4x3"/>
  <p:notesSz cx="7315200" cy="96012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69" autoAdjust="0"/>
    <p:restoredTop sz="96296" autoAdjust="0"/>
  </p:normalViewPr>
  <p:slideViewPr>
    <p:cSldViewPr>
      <p:cViewPr varScale="1">
        <p:scale>
          <a:sx n="73" d="100"/>
          <a:sy n="73" d="100"/>
        </p:scale>
        <p:origin x="1056" y="66"/>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10/14/2020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7</a:t>
            </a:fld>
            <a:endParaRPr lang="en-US" dirty="0"/>
          </a:p>
        </p:txBody>
      </p:sp>
    </p:spTree>
    <p:extLst>
      <p:ext uri="{BB962C8B-B14F-4D97-AF65-F5344CB8AC3E}">
        <p14:creationId xmlns:p14="http://schemas.microsoft.com/office/powerpoint/2010/main" val="1967602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8</a:t>
            </a:fld>
            <a:endParaRPr lang="en-US" dirty="0"/>
          </a:p>
        </p:txBody>
      </p:sp>
    </p:spTree>
    <p:extLst>
      <p:ext uri="{BB962C8B-B14F-4D97-AF65-F5344CB8AC3E}">
        <p14:creationId xmlns:p14="http://schemas.microsoft.com/office/powerpoint/2010/main" val="185099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8" name="Content Placeholder"/>
          <p:cNvSpPr>
            <a:spLocks noGrp="1"/>
          </p:cNvSpPr>
          <p:nvPr>
            <p:ph sz="quarter" idx="18"/>
          </p:nvPr>
        </p:nvSpPr>
        <p:spPr>
          <a:xfrm>
            <a:off x="381000" y="2743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2590800" y="2743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81000" y="32004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2590800" y="32004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457200" y="3657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2667000" y="3733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533400" y="41910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5"/>
          </p:nvPr>
        </p:nvSpPr>
        <p:spPr>
          <a:xfrm>
            <a:off x="2743200" y="42672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6" name="Content Placeholder"/>
          <p:cNvSpPr>
            <a:spLocks noGrp="1"/>
          </p:cNvSpPr>
          <p:nvPr>
            <p:ph sz="quarter" idx="26"/>
          </p:nvPr>
        </p:nvSpPr>
        <p:spPr>
          <a:xfrm>
            <a:off x="533400" y="4876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7" name="Content Placeholder"/>
          <p:cNvSpPr>
            <a:spLocks noGrp="1"/>
          </p:cNvSpPr>
          <p:nvPr>
            <p:ph sz="quarter" idx="27"/>
          </p:nvPr>
        </p:nvSpPr>
        <p:spPr>
          <a:xfrm>
            <a:off x="3124200" y="48768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8" name="Content Placeholder"/>
          <p:cNvSpPr>
            <a:spLocks noGrp="1"/>
          </p:cNvSpPr>
          <p:nvPr>
            <p:ph sz="quarter" idx="28"/>
          </p:nvPr>
        </p:nvSpPr>
        <p:spPr>
          <a:xfrm>
            <a:off x="533400" y="5181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9" name="Content Placeholder"/>
          <p:cNvSpPr>
            <a:spLocks noGrp="1"/>
          </p:cNvSpPr>
          <p:nvPr>
            <p:ph sz="quarter" idx="29"/>
          </p:nvPr>
        </p:nvSpPr>
        <p:spPr>
          <a:xfrm>
            <a:off x="2971800" y="53340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0" name="Content Placeholder"/>
          <p:cNvSpPr>
            <a:spLocks noGrp="1"/>
          </p:cNvSpPr>
          <p:nvPr>
            <p:ph sz="quarter" idx="30"/>
          </p:nvPr>
        </p:nvSpPr>
        <p:spPr>
          <a:xfrm>
            <a:off x="533400" y="5562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1" name="Content Placeholder"/>
          <p:cNvSpPr>
            <a:spLocks noGrp="1"/>
          </p:cNvSpPr>
          <p:nvPr>
            <p:ph sz="quarter" idx="31"/>
          </p:nvPr>
        </p:nvSpPr>
        <p:spPr>
          <a:xfrm>
            <a:off x="3048000" y="5562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22" name="Content Placeholder"/>
          <p:cNvSpPr>
            <a:spLocks noGrp="1"/>
          </p:cNvSpPr>
          <p:nvPr>
            <p:ph sz="quarter" idx="32"/>
          </p:nvPr>
        </p:nvSpPr>
        <p:spPr>
          <a:xfrm>
            <a:off x="533400" y="5943600"/>
            <a:ext cx="19812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1390120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828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984624"/>
            <a:ext cx="8534400" cy="434976"/>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975223"/>
            <a:ext cx="8534400" cy="358777"/>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p:cNvSpPr>
            <a:spLocks noGrp="1"/>
          </p:cNvSpPr>
          <p:nvPr>
            <p:ph sz="quarter" idx="19"/>
          </p:nvPr>
        </p:nvSpPr>
        <p:spPr>
          <a:xfrm>
            <a:off x="304800" y="2438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4800" y="30480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304800" y="3505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4518024"/>
            <a:ext cx="8534400" cy="358776"/>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304800" y="54102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304800" y="58674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2923366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6.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4" r:id="rId4"/>
    <p:sldLayoutId id="2147483982" r:id="rId5"/>
    <p:sldLayoutId id="2147483985" r:id="rId6"/>
    <p:sldLayoutId id="2147483980" r:id="rId7"/>
    <p:sldLayoutId id="2147483974" r:id="rId8"/>
    <p:sldLayoutId id="2147483975" r:id="rId9"/>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8</a:t>
            </a:r>
          </a:p>
        </p:txBody>
      </p:sp>
      <p:sp>
        <p:nvSpPr>
          <p:cNvPr id="6" name="CT"/>
          <p:cNvSpPr>
            <a:spLocks noGrp="1"/>
          </p:cNvSpPr>
          <p:nvPr>
            <p:ph sz="quarter" idx="20"/>
          </p:nvPr>
        </p:nvSpPr>
        <p:spPr>
          <a:xfrm>
            <a:off x="152400" y="4648200"/>
            <a:ext cx="8839200" cy="990600"/>
          </a:xfrm>
        </p:spPr>
        <p:txBody>
          <a:bodyPr/>
          <a:lstStyle/>
          <a:p>
            <a:r>
              <a:rPr lang="en-US" altLang="en-US" dirty="0">
                <a:ea typeface="ＭＳ Ｐゴシック" panose="020B0600070205080204" pitchFamily="34" charset="-128"/>
              </a:rPr>
              <a:t>The Human Population</a:t>
            </a:r>
          </a:p>
        </p:txBody>
      </p:sp>
    </p:spTree>
    <p:extLst>
      <p:ext uri="{BB962C8B-B14F-4D97-AF65-F5344CB8AC3E}">
        <p14:creationId xmlns:p14="http://schemas.microsoft.com/office/powerpoint/2010/main" val="2259483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ea typeface="ＭＳ Ｐゴシック" panose="020B0600070205080204" pitchFamily="34" charset="-128"/>
              </a:rPr>
              <a:t>Replacement Level Fertility</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001000" cy="4114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Number of children a couple must have to “replace themselves”</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2.1 children</a:t>
            </a:r>
          </a:p>
          <a:p>
            <a:pPr marL="1130400" lvl="2">
              <a:buClr>
                <a:schemeClr val="accent2"/>
              </a:buClr>
              <a:buSzPct val="80000"/>
            </a:pPr>
            <a:r>
              <a:rPr lang="en-US" altLang="en-US" sz="2200" dirty="0">
                <a:ea typeface="ＭＳ Ｐゴシック" panose="020B0600070205080204" pitchFamily="34" charset="-128"/>
              </a:rPr>
              <a:t>Greater than 2 because some will die before reproductive age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Total fertility rate worldwide is 2.5 children</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More than replacement level fertility</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509231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Birth Rates Around the World</a:t>
            </a:r>
            <a:endParaRPr lang="en-IN" b="1" dirty="0"/>
          </a:p>
        </p:txBody>
      </p:sp>
      <p:pic>
        <p:nvPicPr>
          <p:cNvPr id="8" name="Content Placeholder 7" descr="A world map depicts birth rates for every country in 2016. The most birth rates by a large margin was in Africa hitting 40 plus. Asia was second with 25 to 39."/>
          <p:cNvPicPr>
            <a:picLocks noGrp="1" noChangeAspect="1"/>
          </p:cNvPicPr>
          <p:nvPr>
            <p:ph sz="quarter" idx="15"/>
          </p:nvPr>
        </p:nvPicPr>
        <p:blipFill>
          <a:blip r:embed="rId2"/>
          <a:stretch>
            <a:fillRect/>
          </a:stretch>
        </p:blipFill>
        <p:spPr>
          <a:xfrm>
            <a:off x="685800" y="1905000"/>
            <a:ext cx="7720336" cy="376920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988800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Demographic Stages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7772400" cy="41148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Pre-industrial Stage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Birth and death rates high, modest population growth</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Transitional Stage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Lowered death rate, rapid population growth</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Industrial Stage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Birth rate decline, population growth slow</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Postindustrial Stage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Low birth and death rates, population growth very slow</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950503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Age Structure Diagrams</a:t>
            </a:r>
            <a:endParaRPr lang="en-IN" b="1" dirty="0">
              <a:latin typeface="Calibri" panose="020F0502020204030204" pitchFamily="34" charset="0"/>
            </a:endParaRPr>
          </a:p>
        </p:txBody>
      </p:sp>
      <p:pic>
        <p:nvPicPr>
          <p:cNvPr id="7" name="Content Placeholder 6" descr="Three diagrams show the age structure in population growth. The first image is rapid population in Ethiopia which shows a larger youth population that slowly grows smaller as people grow older. The second image is slow growth in the United States where the population grows largely in the Baby Boom years of the 19 50s and then stays consistent. The last image is no or declining growth in Italy which grows until the 19 70s before declining."/>
          <p:cNvPicPr>
            <a:picLocks noGrp="1" noChangeAspect="1"/>
          </p:cNvPicPr>
          <p:nvPr>
            <p:ph sz="quarter" idx="16"/>
          </p:nvPr>
        </p:nvPicPr>
        <p:blipFill>
          <a:blip r:embed="rId2"/>
          <a:stretch>
            <a:fillRect/>
          </a:stretch>
        </p:blipFill>
        <p:spPr>
          <a:xfrm>
            <a:off x="432457" y="2286000"/>
            <a:ext cx="8279086" cy="3444539"/>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44962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Age Structure- Pre-Reproductive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799" y="1752600"/>
            <a:ext cx="3962401" cy="3962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Population Growth Momentum</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Potential for future increases or decreases in a population based on current age structure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Increase seen when largest population is in pre-reproductive age group (26% of world population is under 15)</a:t>
            </a:r>
          </a:p>
        </p:txBody>
      </p:sp>
      <p:pic>
        <p:nvPicPr>
          <p:cNvPr id="8" name="Content Placeholder 7" descr="The bar graph depicts percentages of the population under 15 years old with regions versus percentage. The regions include the world, Africa, Latin America, Asia, Oceania, North America, and Europe. The graph reads as follows. The world, 25 percent. Africa, 42 percent. Latin America, 25 percent. Asia, 24 percent. Oceania, 23 percent. North America, 18 percent. Europe, 15 percent."/>
          <p:cNvPicPr>
            <a:picLocks noGrp="1" noChangeAspect="1"/>
          </p:cNvPicPr>
          <p:nvPr>
            <p:ph sz="quarter" idx="17"/>
          </p:nvPr>
        </p:nvPicPr>
        <p:blipFill>
          <a:blip r:embed="rId2"/>
          <a:stretch>
            <a:fillRect/>
          </a:stretch>
        </p:blipFill>
        <p:spPr>
          <a:xfrm>
            <a:off x="4552025" y="1905000"/>
            <a:ext cx="4418123" cy="344373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14</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434770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Age Structure – Over age 65</a:t>
            </a:r>
            <a:endParaRPr lang="en-IN" b="1" dirty="0">
              <a:latin typeface="Calibri" panose="020F0502020204030204" pitchFamily="34" charset="0"/>
            </a:endParaRPr>
          </a:p>
        </p:txBody>
      </p:sp>
      <p:sp>
        <p:nvSpPr>
          <p:cNvPr id="8" name="Content Placeholder 7"/>
          <p:cNvSpPr>
            <a:spLocks noGrp="1"/>
          </p:cNvSpPr>
          <p:nvPr>
            <p:ph sz="quarter" idx="17"/>
          </p:nvPr>
        </p:nvSpPr>
        <p:spPr>
          <a:xfrm>
            <a:off x="304800" y="1676400"/>
            <a:ext cx="3733800" cy="3904427"/>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Low fertility rate usually leads to larger elderly population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Most are retired - not a part of workforce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Increase on country’s tax burden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High percentage of disabled or chronically ill</a:t>
            </a:r>
          </a:p>
        </p:txBody>
      </p:sp>
      <p:pic>
        <p:nvPicPr>
          <p:cNvPr id="9" name="Content Placeholder 8" descr="The bar graph depicts percentages of the population older than 65 in 2016 with regions versus percentage. The regions include the world, Africa, Latin America, Asia, Oceania, North America, and Europe. The graph reads as follows. The world, 8 percent. Africa, 4 percent. Latin America, 8 percent. Asia, 8 percent. Oceania, 13 percent. North America, 15 percent. Europe, 17 percent."/>
          <p:cNvPicPr>
            <a:picLocks noGrp="1" noChangeAspect="1"/>
          </p:cNvPicPr>
          <p:nvPr>
            <p:ph sz="quarter" idx="18"/>
          </p:nvPr>
        </p:nvPicPr>
        <p:blipFill>
          <a:blip r:embed="rId2"/>
          <a:stretch>
            <a:fillRect/>
          </a:stretch>
        </p:blipFill>
        <p:spPr>
          <a:xfrm>
            <a:off x="4343400" y="1981200"/>
            <a:ext cx="4411671" cy="352303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15</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9352317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1569"/>
          </a:xfrm>
        </p:spPr>
        <p:txBody>
          <a:bodyPr/>
          <a:lstStyle/>
          <a:p>
            <a:r>
              <a:rPr lang="en-US" altLang="en-US" b="1" dirty="0">
                <a:ea typeface="ＭＳ Ｐゴシック" panose="020B0600070205080204" pitchFamily="34" charset="-128"/>
              </a:rPr>
              <a:t>Effects of Aging Population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799" y="1752600"/>
            <a:ext cx="4648201" cy="4343400"/>
          </a:xfrm>
        </p:spPr>
        <p:txBody>
          <a:bodyPr/>
          <a:lstStyle/>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Japan- Longest life expectancy</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Men 80; women 87</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Low fertility rate and fears that young may not support elderly</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Incentives to continue working past retirement</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Russia has fertility rate of 1.8</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Declining population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Incentives for young to start families</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A rising issue for the world</a:t>
            </a:r>
          </a:p>
        </p:txBody>
      </p:sp>
      <p:pic>
        <p:nvPicPr>
          <p:cNvPr id="8" name="Content Placeholder 7" descr="A photo. An older woman handles leaves from a plant. AP Photo/Katsumi Kasahara"/>
          <p:cNvPicPr>
            <a:picLocks noGrp="1" noChangeAspect="1"/>
          </p:cNvPicPr>
          <p:nvPr>
            <p:ph sz="quarter" idx="17"/>
          </p:nvPr>
        </p:nvPicPr>
        <p:blipFill>
          <a:blip r:embed="rId2"/>
          <a:stretch>
            <a:fillRect/>
          </a:stretch>
        </p:blipFill>
        <p:spPr>
          <a:xfrm>
            <a:off x="5334000" y="1905000"/>
            <a:ext cx="3048000" cy="407270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16</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375383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Population and Quality of Life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524000"/>
            <a:ext cx="8534400" cy="3581400"/>
          </a:xfrm>
        </p:spPr>
        <p:txBody>
          <a:bodyPr/>
          <a:lstStyle/>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Difficult to meet basic needs in developing countries</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Problems associated with overpopulation: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Environmental degradation, Hunger, Persistent poverty, Economic stagnation, Urban deterioration, Health issues</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Can Earth sustainably support 9.7 billion people?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Depends on quality of life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People, businesses, governments changing habits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74113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200"/>
          </a:xfrm>
        </p:spPr>
        <p:txBody>
          <a:bodyPr>
            <a:noAutofit/>
          </a:bodyPr>
          <a:lstStyle/>
          <a:p>
            <a:r>
              <a:rPr lang="en-US" altLang="en-US" b="1" dirty="0">
                <a:ea typeface="ＭＳ Ｐゴシック" panose="020B0600070205080204" pitchFamily="34" charset="-128"/>
              </a:rPr>
              <a:t>Economic Effects of Population Growth</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828800"/>
            <a:ext cx="8610600" cy="3886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Two viewpoints from economists:</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Population growth stimulates economic development and technological innovation</a:t>
            </a:r>
          </a:p>
          <a:p>
            <a:pPr marL="622800" lvl="1" indent="-320400">
              <a:spcBef>
                <a:spcPts val="6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rPr>
              <a:t>Rapid population expansion hampers developmental efforts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Most observations support the second viewpoint</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In order for country to increase its standard of living, its economic growth must exceed its population growth</a:t>
            </a:r>
          </a:p>
        </p:txBody>
      </p:sp>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18</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92828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ea typeface="ＭＳ Ｐゴシック" panose="020B0600070205080204" pitchFamily="34" charset="-128"/>
              </a:rPr>
              <a:t>Reducing the Total Fertility Rate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534400" cy="4419600"/>
          </a:xfrm>
        </p:spPr>
        <p:txBody>
          <a:bodyPr/>
          <a:lstStyle/>
          <a:p>
            <a:pPr marL="571500" indent="-571500"/>
            <a:r>
              <a:rPr lang="en-US" altLang="en-US" dirty="0">
                <a:ea typeface="ＭＳ Ｐゴシック" panose="020B0600070205080204" pitchFamily="34" charset="-128"/>
              </a:rPr>
              <a:t>Three major influences on total fertility rate:</a:t>
            </a:r>
          </a:p>
          <a:p>
            <a:pPr marL="403200" indent="-403200">
              <a:buClr>
                <a:schemeClr val="accent2"/>
              </a:buClr>
              <a:buFontTx/>
              <a:buAutoNum type="arabicPeriod"/>
            </a:pPr>
            <a:r>
              <a:rPr lang="en-US" altLang="en-US" dirty="0">
                <a:ea typeface="ＭＳ Ｐゴシック" panose="020B0600070205080204" pitchFamily="34" charset="-128"/>
              </a:rPr>
              <a:t>Cultural traditions</a:t>
            </a:r>
          </a:p>
          <a:p>
            <a:pPr marL="403200" indent="-403200">
              <a:buClr>
                <a:schemeClr val="accent2"/>
              </a:buClr>
              <a:buFontTx/>
              <a:buAutoNum type="arabicPeriod"/>
            </a:pPr>
            <a:r>
              <a:rPr lang="en-US" altLang="en-US" dirty="0">
                <a:ea typeface="ＭＳ Ｐゴシック" panose="020B0600070205080204" pitchFamily="34" charset="-128"/>
              </a:rPr>
              <a:t>Social and economic status of women</a:t>
            </a:r>
          </a:p>
          <a:p>
            <a:pPr marL="403200" indent="-403200">
              <a:buClr>
                <a:schemeClr val="accent2"/>
              </a:buClr>
              <a:buFontTx/>
              <a:buAutoNum type="arabicPeriod"/>
            </a:pPr>
            <a:r>
              <a:rPr lang="en-US" altLang="en-US" dirty="0">
                <a:ea typeface="ＭＳ Ｐゴシック" panose="020B0600070205080204" pitchFamily="34" charset="-128"/>
              </a:rPr>
              <a:t>Family planning</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19</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268854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1"/>
            <a:ext cx="8534400" cy="1089022"/>
          </a:xfrm>
        </p:spPr>
        <p:txBody>
          <a:bodyPr>
            <a:noAutofit/>
          </a:bodyPr>
          <a:lstStyle/>
          <a:p>
            <a:r>
              <a:rPr lang="en-US" altLang="en-US" b="1" dirty="0">
                <a:ea typeface="ＭＳ Ｐゴシック" panose="020B0600070205080204" pitchFamily="34" charset="-128"/>
              </a:rPr>
              <a:t>Gender Equality and Population Growth</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828800"/>
            <a:ext cx="8534400" cy="2057400"/>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For sustainable development, need to address population growth, chronic hunger, and other problems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High rates of population growth cause many problems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Gender equality one way to accelerate progress</a:t>
            </a:r>
          </a:p>
          <a:p>
            <a:pPr marL="622800" lvl="1" indent="-320400">
              <a:spcBef>
                <a:spcPts val="800"/>
              </a:spcBef>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charset="0"/>
              </a:rPr>
              <a:t>Girls’ and women's’ access to education, birth control</a:t>
            </a:r>
          </a:p>
        </p:txBody>
      </p:sp>
      <p:sp>
        <p:nvSpPr>
          <p:cNvPr id="9" name="Content Placeholder 8"/>
          <p:cNvSpPr>
            <a:spLocks noGrp="1"/>
          </p:cNvSpPr>
          <p:nvPr>
            <p:ph sz="quarter" idx="19"/>
          </p:nvPr>
        </p:nvSpPr>
        <p:spPr>
          <a:xfrm>
            <a:off x="304800" y="3912834"/>
            <a:ext cx="3352800" cy="631823"/>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Access to modern birth control worldwide</a:t>
            </a:r>
            <a:endParaRPr lang="en-IN" sz="2400" dirty="0">
              <a:latin typeface="Calibri" panose="020F0502020204030204" pitchFamily="34" charset="0"/>
              <a:ea typeface="ＭＳ Ｐゴシック" panose="020B0600070205080204" pitchFamily="34" charset="-128"/>
            </a:endParaRPr>
          </a:p>
        </p:txBody>
      </p:sp>
      <p:graphicFrame>
        <p:nvGraphicFramePr>
          <p:cNvPr id="20" name="Content Placeholder 19" descr="approximately 56%"/>
          <p:cNvGraphicFramePr>
            <a:graphicFrameLocks noGrp="1" noChangeAspect="1"/>
          </p:cNvGraphicFramePr>
          <p:nvPr>
            <p:ph sz="quarter" idx="20"/>
            <p:extLst>
              <p:ext uri="{D42A27DB-BD31-4B8C-83A1-F6EECF244321}">
                <p14:modId xmlns:p14="http://schemas.microsoft.com/office/powerpoint/2010/main" val="2227905873"/>
              </p:ext>
            </p:extLst>
          </p:nvPr>
        </p:nvGraphicFramePr>
        <p:xfrm>
          <a:off x="3021591" y="4328181"/>
          <a:ext cx="804862" cy="327025"/>
        </p:xfrm>
        <a:graphic>
          <a:graphicData uri="http://schemas.openxmlformats.org/presentationml/2006/ole">
            <mc:AlternateContent xmlns:mc="http://schemas.openxmlformats.org/markup-compatibility/2006">
              <mc:Choice xmlns:v="urn:schemas-microsoft-com:vml" Requires="v">
                <p:oleObj spid="_x0000_s9335" name="Equation" r:id="rId3" imgW="406080" imgH="164880" progId="Equation.DSMT4">
                  <p:embed/>
                </p:oleObj>
              </mc:Choice>
              <mc:Fallback>
                <p:oleObj name="Equation" r:id="rId3" imgW="406080" imgH="164880" progId="Equation.DSMT4">
                  <p:embed/>
                  <p:pic>
                    <p:nvPicPr>
                      <p:cNvPr id="0" name=""/>
                      <p:cNvPicPr/>
                      <p:nvPr/>
                    </p:nvPicPr>
                    <p:blipFill>
                      <a:blip r:embed="rId4"/>
                      <a:stretch>
                        <a:fillRect/>
                      </a:stretch>
                    </p:blipFill>
                    <p:spPr>
                      <a:xfrm>
                        <a:off x="3021591" y="4328181"/>
                        <a:ext cx="804862" cy="327025"/>
                      </a:xfrm>
                      <a:prstGeom prst="rect">
                        <a:avLst/>
                      </a:prstGeom>
                    </p:spPr>
                  </p:pic>
                </p:oleObj>
              </mc:Fallback>
            </mc:AlternateContent>
          </a:graphicData>
        </a:graphic>
      </p:graphicFrame>
      <p:sp>
        <p:nvSpPr>
          <p:cNvPr id="8" name="Content Placeholder 7"/>
          <p:cNvSpPr>
            <a:spLocks noGrp="1"/>
          </p:cNvSpPr>
          <p:nvPr>
            <p:ph sz="quarter" idx="18"/>
          </p:nvPr>
        </p:nvSpPr>
        <p:spPr>
          <a:xfrm>
            <a:off x="304800" y="4674834"/>
            <a:ext cx="2258359" cy="358777"/>
          </a:xfrm>
        </p:spPr>
        <p:txBody>
          <a:bodyPr/>
          <a:lstStyle/>
          <a:p>
            <a:pPr marL="622800" lvl="1" indent="-320400">
              <a:spcBef>
                <a:spcPts val="1000"/>
              </a:spcBef>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charset="0"/>
              </a:rPr>
              <a:t>Western Asia</a:t>
            </a:r>
            <a:endParaRPr lang="en-IN" sz="2000" dirty="0">
              <a:latin typeface="Calibri" panose="020F0502020204030204" pitchFamily="34" charset="0"/>
              <a:ea typeface="ＭＳ Ｐゴシック" panose="020B0600070205080204" pitchFamily="34" charset="-128"/>
              <a:cs typeface="Calibri" charset="0"/>
            </a:endParaRPr>
          </a:p>
        </p:txBody>
      </p:sp>
      <p:graphicFrame>
        <p:nvGraphicFramePr>
          <p:cNvPr id="19" name="Content Placeholder 18" descr="approximately 38%"/>
          <p:cNvGraphicFramePr>
            <a:graphicFrameLocks noGrp="1" noChangeAspect="1"/>
          </p:cNvGraphicFramePr>
          <p:nvPr>
            <p:ph sz="quarter" idx="21"/>
            <p:extLst>
              <p:ext uri="{D42A27DB-BD31-4B8C-83A1-F6EECF244321}">
                <p14:modId xmlns:p14="http://schemas.microsoft.com/office/powerpoint/2010/main" val="2961007126"/>
              </p:ext>
            </p:extLst>
          </p:nvPr>
        </p:nvGraphicFramePr>
        <p:xfrm>
          <a:off x="2435514" y="4759692"/>
          <a:ext cx="620713" cy="252413"/>
        </p:xfrm>
        <a:graphic>
          <a:graphicData uri="http://schemas.openxmlformats.org/presentationml/2006/ole">
            <mc:AlternateContent xmlns:mc="http://schemas.openxmlformats.org/markup-compatibility/2006">
              <mc:Choice xmlns:v="urn:schemas-microsoft-com:vml" Requires="v">
                <p:oleObj spid="_x0000_s9336" name="Equation" r:id="rId5" imgW="406080" imgH="164880" progId="Equation.DSMT4">
                  <p:embed/>
                </p:oleObj>
              </mc:Choice>
              <mc:Fallback>
                <p:oleObj name="Equation" r:id="rId5" imgW="406080" imgH="164880" progId="Equation.DSMT4">
                  <p:embed/>
                  <p:pic>
                    <p:nvPicPr>
                      <p:cNvPr id="0" name=""/>
                      <p:cNvPicPr/>
                      <p:nvPr/>
                    </p:nvPicPr>
                    <p:blipFill>
                      <a:blip r:embed="rId6"/>
                      <a:stretch>
                        <a:fillRect/>
                      </a:stretch>
                    </p:blipFill>
                    <p:spPr>
                      <a:xfrm>
                        <a:off x="2435514" y="4759692"/>
                        <a:ext cx="620713" cy="252413"/>
                      </a:xfrm>
                      <a:prstGeom prst="rect">
                        <a:avLst/>
                      </a:prstGeom>
                    </p:spPr>
                  </p:pic>
                </p:oleObj>
              </mc:Fallback>
            </mc:AlternateContent>
          </a:graphicData>
        </a:graphic>
      </p:graphicFrame>
      <p:sp>
        <p:nvSpPr>
          <p:cNvPr id="15" name="Content Placeholder 14"/>
          <p:cNvSpPr>
            <a:spLocks noGrp="1"/>
          </p:cNvSpPr>
          <p:nvPr>
            <p:ph sz="quarter" idx="23"/>
          </p:nvPr>
        </p:nvSpPr>
        <p:spPr>
          <a:xfrm>
            <a:off x="304800" y="5094272"/>
            <a:ext cx="1465628" cy="304800"/>
          </a:xfrm>
        </p:spPr>
        <p:txBody>
          <a:bodyPr/>
          <a:lstStyle/>
          <a:p>
            <a:pPr marL="622800" lvl="1" indent="-320400">
              <a:spcBef>
                <a:spcPts val="1000"/>
              </a:spcBef>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charset="0"/>
              </a:rPr>
              <a:t>Africa</a:t>
            </a:r>
            <a:endParaRPr lang="en-IN" sz="2000" dirty="0">
              <a:latin typeface="Calibri" panose="020F0502020204030204" pitchFamily="34" charset="0"/>
              <a:ea typeface="ＭＳ Ｐゴシック" panose="020B0600070205080204" pitchFamily="34" charset="-128"/>
              <a:cs typeface="Calibri" charset="0"/>
            </a:endParaRPr>
          </a:p>
        </p:txBody>
      </p:sp>
      <p:graphicFrame>
        <p:nvGraphicFramePr>
          <p:cNvPr id="18" name="Content Placeholder 17" descr="approximately 30%"/>
          <p:cNvGraphicFramePr>
            <a:graphicFrameLocks noGrp="1" noChangeAspect="1"/>
          </p:cNvGraphicFramePr>
          <p:nvPr>
            <p:ph sz="quarter" idx="22"/>
            <p:extLst>
              <p:ext uri="{D42A27DB-BD31-4B8C-83A1-F6EECF244321}">
                <p14:modId xmlns:p14="http://schemas.microsoft.com/office/powerpoint/2010/main" val="794426006"/>
              </p:ext>
            </p:extLst>
          </p:nvPr>
        </p:nvGraphicFramePr>
        <p:xfrm>
          <a:off x="1666875" y="5166959"/>
          <a:ext cx="606425" cy="246063"/>
        </p:xfrm>
        <a:graphic>
          <a:graphicData uri="http://schemas.openxmlformats.org/presentationml/2006/ole">
            <mc:AlternateContent xmlns:mc="http://schemas.openxmlformats.org/markup-compatibility/2006">
              <mc:Choice xmlns:v="urn:schemas-microsoft-com:vml" Requires="v">
                <p:oleObj spid="_x0000_s9337" name="Equation" r:id="rId7" imgW="406080" imgH="164880" progId="Equation.DSMT4">
                  <p:embed/>
                </p:oleObj>
              </mc:Choice>
              <mc:Fallback>
                <p:oleObj name="Equation" r:id="rId7" imgW="406080" imgH="164880" progId="Equation.DSMT4">
                  <p:embed/>
                  <p:pic>
                    <p:nvPicPr>
                      <p:cNvPr id="0" name=""/>
                      <p:cNvPicPr/>
                      <p:nvPr/>
                    </p:nvPicPr>
                    <p:blipFill>
                      <a:blip r:embed="rId8"/>
                      <a:stretch>
                        <a:fillRect/>
                      </a:stretch>
                    </p:blipFill>
                    <p:spPr>
                      <a:xfrm>
                        <a:off x="1666875" y="5166959"/>
                        <a:ext cx="606425" cy="246063"/>
                      </a:xfrm>
                      <a:prstGeom prst="rect">
                        <a:avLst/>
                      </a:prstGeom>
                    </p:spPr>
                  </p:pic>
                </p:oleObj>
              </mc:Fallback>
            </mc:AlternateContent>
          </a:graphicData>
        </a:graphic>
      </p:graphicFrame>
      <p:sp>
        <p:nvSpPr>
          <p:cNvPr id="16" name="Content Placeholder 15"/>
          <p:cNvSpPr>
            <a:spLocks noGrp="1"/>
          </p:cNvSpPr>
          <p:nvPr>
            <p:ph sz="quarter" idx="24"/>
          </p:nvPr>
        </p:nvSpPr>
        <p:spPr>
          <a:xfrm>
            <a:off x="304800" y="5495942"/>
            <a:ext cx="3352800" cy="304800"/>
          </a:xfrm>
        </p:spPr>
        <p:txBody>
          <a:bodyPr/>
          <a:lstStyle/>
          <a:p>
            <a:pPr marL="622800" lvl="1" indent="-320400">
              <a:spcBef>
                <a:spcPts val="1000"/>
              </a:spcBef>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charset="0"/>
              </a:rPr>
              <a:t>Some nations &lt; 10%</a:t>
            </a:r>
          </a:p>
        </p:txBody>
      </p:sp>
      <p:pic>
        <p:nvPicPr>
          <p:cNvPr id="7" name="Content Placeholder 6" descr="Girls wear school uniforms and sit at desks. Andrew Castellano/Contributor/Getty Images"/>
          <p:cNvPicPr>
            <a:picLocks noGrp="1" noChangeAspect="1"/>
          </p:cNvPicPr>
          <p:nvPr>
            <p:ph sz="quarter" idx="17"/>
          </p:nvPr>
        </p:nvPicPr>
        <p:blipFill>
          <a:blip r:embed="rId9"/>
          <a:stretch>
            <a:fillRect/>
          </a:stretch>
        </p:blipFill>
        <p:spPr>
          <a:xfrm>
            <a:off x="4958141" y="4114800"/>
            <a:ext cx="3429000" cy="210273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14455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43781"/>
          </a:xfrm>
        </p:spPr>
        <p:txBody>
          <a:bodyPr>
            <a:normAutofit/>
          </a:bodyPr>
          <a:lstStyle/>
          <a:p>
            <a:r>
              <a:rPr lang="en-US" altLang="en-US" b="1" dirty="0">
                <a:ea typeface="ＭＳ Ｐゴシック" panose="020B0600070205080204" pitchFamily="34" charset="-128"/>
              </a:rPr>
              <a:t>Culture and Fertility</a:t>
            </a:r>
            <a:endParaRPr lang="en-IN" b="1" dirty="0">
              <a:latin typeface="Calibri" panose="020F0502020204030204" pitchFamily="34" charset="0"/>
            </a:endParaRPr>
          </a:p>
        </p:txBody>
      </p:sp>
      <p:sp>
        <p:nvSpPr>
          <p:cNvPr id="9" name="Content Placeholder 8"/>
          <p:cNvSpPr>
            <a:spLocks noGrp="1"/>
          </p:cNvSpPr>
          <p:nvPr>
            <p:ph sz="quarter" idx="16"/>
          </p:nvPr>
        </p:nvSpPr>
        <p:spPr>
          <a:xfrm>
            <a:off x="304800" y="1752600"/>
            <a:ext cx="4419600" cy="41910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Culture influences and controls individual behaviors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Marriage age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Due to high infant and child mortality rates, couple is expected to have large number of children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Children often work (pictured left)</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Religious values</a:t>
            </a:r>
            <a:endParaRPr lang="en-IN" sz="2400" dirty="0"/>
          </a:p>
        </p:txBody>
      </p:sp>
      <p:pic>
        <p:nvPicPr>
          <p:cNvPr id="11" name="Content Placeholder 10" descr="A photo. A child sits on the ground and breaks bricks. Pacifi c Press/Contributor/Getty Images"/>
          <p:cNvPicPr>
            <a:picLocks noGrp="1" noChangeAspect="1"/>
          </p:cNvPicPr>
          <p:nvPr>
            <p:ph sz="quarter" idx="15"/>
          </p:nvPr>
        </p:nvPicPr>
        <p:blipFill>
          <a:blip r:embed="rId2"/>
          <a:stretch>
            <a:fillRect/>
          </a:stretch>
        </p:blipFill>
        <p:spPr>
          <a:xfrm>
            <a:off x="4908313" y="1854438"/>
            <a:ext cx="3692273" cy="2637338"/>
          </a:xfrm>
          <a:prstGeom prst="rect">
            <a:avLst/>
          </a:prstGeom>
        </p:spPr>
      </p:pic>
      <p:sp>
        <p:nvSpPr>
          <p:cNvPr id="10" name="Content Placeholder 9"/>
          <p:cNvSpPr>
            <a:spLocks noGrp="1"/>
          </p:cNvSpPr>
          <p:nvPr>
            <p:ph sz="quarter" idx="17"/>
          </p:nvPr>
        </p:nvSpPr>
        <p:spPr>
          <a:xfrm>
            <a:off x="4800600" y="4840432"/>
            <a:ext cx="3962400" cy="1103168"/>
          </a:xfrm>
        </p:spPr>
        <p:txBody>
          <a:bodyPr/>
          <a:lstStyle/>
          <a:p>
            <a:pPr>
              <a:defRPr/>
            </a:pPr>
            <a:r>
              <a:rPr lang="en-US" sz="2400" dirty="0"/>
              <a:t>How might a high incidence of child labor be related to a nation’s T</a:t>
            </a:r>
            <a:r>
              <a:rPr lang="en-US" sz="100" dirty="0"/>
              <a:t> </a:t>
            </a:r>
            <a:r>
              <a:rPr lang="en-US" sz="2400" dirty="0"/>
              <a:t>F</a:t>
            </a:r>
            <a:r>
              <a:rPr lang="en-US" sz="100" dirty="0"/>
              <a:t> </a:t>
            </a:r>
            <a:r>
              <a:rPr lang="en-US" sz="2400" dirty="0"/>
              <a:t>R?</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6093447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Social and Economic Status of Women</a:t>
            </a:r>
            <a:endParaRPr lang="en-IN" b="1" dirty="0">
              <a:latin typeface="Calibri" panose="020F0502020204030204" pitchFamily="34" charset="0"/>
            </a:endParaRPr>
          </a:p>
        </p:txBody>
      </p:sp>
      <p:sp>
        <p:nvSpPr>
          <p:cNvPr id="6" name="Content Placeholder 5"/>
          <p:cNvSpPr>
            <a:spLocks noGrp="1"/>
          </p:cNvSpPr>
          <p:nvPr>
            <p:ph sz="quarter" idx="16"/>
          </p:nvPr>
        </p:nvSpPr>
        <p:spPr>
          <a:xfrm>
            <a:off x="304800" y="1592618"/>
            <a:ext cx="8534400" cy="1081964"/>
          </a:xfrm>
        </p:spPr>
        <p:txBody>
          <a:bodyPr/>
          <a:lstStyle/>
          <a:p>
            <a:pPr marL="291600" indent="-291600">
              <a:buClr>
                <a:schemeClr val="accent2"/>
              </a:buClr>
              <a:buFont typeface="Arial" panose="020B0604020202020204" pitchFamily="34" charset="0"/>
              <a:buChar char="•"/>
              <a:defRPr/>
            </a:pPr>
            <a:r>
              <a:rPr lang="en-US" altLang="en-US" sz="2400" dirty="0">
                <a:latin typeface="Calibri" panose="020F0502020204030204" pitchFamily="34" charset="0"/>
                <a:ea typeface="ＭＳ Ｐゴシック" panose="020B0600070205080204" pitchFamily="34" charset="-128"/>
              </a:rPr>
              <a:t>Gender inequality is common worldwide</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Social construct resulting in women not having the same rights, opportunities, or privileges as men</a:t>
            </a:r>
            <a:endParaRPr lang="en-IN" sz="2000" dirty="0">
              <a:latin typeface="Calibri" panose="020F0502020204030204" pitchFamily="34" charset="0"/>
            </a:endParaRPr>
          </a:p>
        </p:txBody>
      </p:sp>
      <p:sp>
        <p:nvSpPr>
          <p:cNvPr id="7" name="Content Placeholder 6"/>
          <p:cNvSpPr>
            <a:spLocks noGrp="1"/>
          </p:cNvSpPr>
          <p:nvPr>
            <p:ph sz="quarter" idx="17"/>
          </p:nvPr>
        </p:nvSpPr>
        <p:spPr>
          <a:xfrm>
            <a:off x="304800" y="2743200"/>
            <a:ext cx="3962400" cy="3429000"/>
          </a:xfrm>
        </p:spPr>
        <p:txBody>
          <a:bodyPr/>
          <a:lstStyle/>
          <a:p>
            <a:pPr marL="291600" indent="-291600">
              <a:buClr>
                <a:schemeClr val="accent2"/>
              </a:buClr>
              <a:buFont typeface="Arial" panose="020B0604020202020204" pitchFamily="34" charset="0"/>
              <a:buChar char="•"/>
              <a:defRPr/>
            </a:pPr>
            <a:r>
              <a:rPr lang="en-US" altLang="en-US" sz="2400" dirty="0">
                <a:latin typeface="Calibri" panose="020F0502020204030204" pitchFamily="34" charset="0"/>
                <a:ea typeface="ＭＳ Ｐゴシック" panose="020B0600070205080204" pitchFamily="34" charset="-128"/>
              </a:rPr>
              <a:t>Disparities</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Political participation</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Social status</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Economic status</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Health status</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Legal rights</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Education</a:t>
            </a:r>
          </a:p>
          <a:p>
            <a:pPr marL="622800" lvl="1" indent="-320400">
              <a:spcBef>
                <a:spcPts val="600"/>
              </a:spcBef>
              <a:buClr>
                <a:schemeClr val="accent2"/>
              </a:buClr>
              <a:buSzPct val="80000"/>
              <a:buFont typeface="Courier New" panose="02070309020205020404" pitchFamily="49" charset="0"/>
              <a:buChar char="o"/>
              <a:defRPr/>
            </a:pPr>
            <a:r>
              <a:rPr lang="en-US" altLang="en-US" sz="2000" dirty="0">
                <a:latin typeface="Calibri" panose="020F0502020204030204" pitchFamily="34" charset="0"/>
              </a:rPr>
              <a:t>Employment and earnings</a:t>
            </a:r>
          </a:p>
          <a:p>
            <a:pPr marL="291600" indent="-291600">
              <a:buClr>
                <a:schemeClr val="accent2"/>
              </a:buClr>
              <a:buFont typeface="Arial" panose="020B0604020202020204" pitchFamily="34" charset="0"/>
              <a:buChar char="•"/>
              <a:defRPr/>
            </a:pPr>
            <a:r>
              <a:rPr lang="en-US" altLang="en-US" sz="2400" dirty="0">
                <a:latin typeface="Calibri" panose="020F0502020204030204" pitchFamily="34" charset="0"/>
                <a:ea typeface="ＭＳ Ｐゴシック" panose="020B0600070205080204" pitchFamily="34" charset="-128"/>
              </a:rPr>
              <a:t>Gender parity is goal</a:t>
            </a:r>
            <a:endParaRPr lang="en-IN" sz="2400" dirty="0">
              <a:latin typeface="Calibri" panose="020F0502020204030204" pitchFamily="34" charset="0"/>
              <a:ea typeface="ＭＳ Ｐゴシック" panose="020B0600070205080204" pitchFamily="34" charset="-128"/>
            </a:endParaRPr>
          </a:p>
        </p:txBody>
      </p:sp>
      <p:pic>
        <p:nvPicPr>
          <p:cNvPr id="13" name="Content Placeholder 12" descr="The double bar chart depicts percent of illiteracy among men and women in selected developing countries with the countries versus percentage. The countries include Ethiopia, Bangladesh, India, Egypt, Kenya, Mexico, and China. The chart reads as follows. Ethiopia women at 60 and men at 43. Bangladesh women at 40 and men at 35. India women at 39 and men at 20. Egypt women at 32 and men at 18. Kenya women at 25 and men at 20. Mexico and China women at 5 and men at 3."/>
          <p:cNvPicPr>
            <a:picLocks noGrp="1" noChangeAspect="1"/>
          </p:cNvPicPr>
          <p:nvPr>
            <p:ph sz="quarter" idx="19"/>
          </p:nvPr>
        </p:nvPicPr>
        <p:blipFill>
          <a:blip r:embed="rId2"/>
          <a:stretch>
            <a:fillRect/>
          </a:stretch>
        </p:blipFill>
        <p:spPr>
          <a:xfrm>
            <a:off x="5285380" y="2896534"/>
            <a:ext cx="3373841" cy="2507585"/>
          </a:xfrm>
          <a:prstGeom prst="rect">
            <a:avLst/>
          </a:prstGeom>
        </p:spPr>
      </p:pic>
      <p:sp>
        <p:nvSpPr>
          <p:cNvPr id="8" name="Content Placeholder 7"/>
          <p:cNvSpPr>
            <a:spLocks noGrp="1"/>
          </p:cNvSpPr>
          <p:nvPr>
            <p:ph sz="quarter" idx="18"/>
          </p:nvPr>
        </p:nvSpPr>
        <p:spPr>
          <a:xfrm>
            <a:off x="5333999" y="5444384"/>
            <a:ext cx="3502269" cy="767148"/>
          </a:xfrm>
        </p:spPr>
        <p:txBody>
          <a:bodyPr/>
          <a:lstStyle/>
          <a:p>
            <a:pPr>
              <a:defRPr/>
            </a:pPr>
            <a:r>
              <a:rPr lang="en-US" sz="2000" dirty="0"/>
              <a:t>Compare rates of illiteracy in Ethiopia and Kenya, for both men and women.</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440875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Less Women Marrying Young</a:t>
            </a:r>
            <a:endParaRPr lang="en-IN" b="1" dirty="0">
              <a:latin typeface="Calibri" panose="020F0502020204030204" pitchFamily="34" charset="0"/>
            </a:endParaRPr>
          </a:p>
        </p:txBody>
      </p:sp>
      <p:sp>
        <p:nvSpPr>
          <p:cNvPr id="9" name="Content Placeholder 8"/>
          <p:cNvSpPr>
            <a:spLocks noGrp="1"/>
          </p:cNvSpPr>
          <p:nvPr>
            <p:ph sz="quarter" idx="16"/>
          </p:nvPr>
        </p:nvSpPr>
        <p:spPr>
          <a:xfrm>
            <a:off x="304800" y="1676400"/>
            <a:ext cx="4267200" cy="2815376"/>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Correlation between average marriage age and total fertility rate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Pakistan – avg. age of marriage 19.5, T</a:t>
            </a:r>
            <a:r>
              <a:rPr lang="en-US" altLang="en-US" sz="100" dirty="0">
                <a:latin typeface="Calibri" panose="020F0502020204030204" pitchFamily="34" charset="0"/>
              </a:rPr>
              <a:t> </a:t>
            </a:r>
            <a:r>
              <a:rPr lang="en-US" altLang="en-US" dirty="0">
                <a:latin typeface="Calibri" panose="020F0502020204030204" pitchFamily="34" charset="0"/>
              </a:rPr>
              <a:t>F</a:t>
            </a:r>
            <a:r>
              <a:rPr lang="en-US" altLang="en-US" sz="100" dirty="0">
                <a:latin typeface="Calibri" panose="020F0502020204030204" pitchFamily="34" charset="0"/>
              </a:rPr>
              <a:t> </a:t>
            </a:r>
            <a:r>
              <a:rPr lang="en-US" altLang="en-US" dirty="0">
                <a:latin typeface="Calibri" panose="020F0502020204030204" pitchFamily="34" charset="0"/>
              </a:rPr>
              <a:t>R 3.7</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Denmark – avg. age of marriage 32, T</a:t>
            </a:r>
            <a:r>
              <a:rPr lang="en-US" altLang="en-US" sz="100" dirty="0">
                <a:latin typeface="Calibri" panose="020F0502020204030204" pitchFamily="34" charset="0"/>
              </a:rPr>
              <a:t> </a:t>
            </a:r>
            <a:r>
              <a:rPr lang="en-US" altLang="en-US" dirty="0">
                <a:latin typeface="Calibri" panose="020F0502020204030204" pitchFamily="34" charset="0"/>
              </a:rPr>
              <a:t>F</a:t>
            </a:r>
            <a:r>
              <a:rPr lang="en-US" altLang="en-US" sz="100" dirty="0">
                <a:latin typeface="Calibri" panose="020F0502020204030204" pitchFamily="34" charset="0"/>
              </a:rPr>
              <a:t> </a:t>
            </a:r>
            <a:r>
              <a:rPr lang="en-US" altLang="en-US" dirty="0">
                <a:latin typeface="Calibri" panose="020F0502020204030204" pitchFamily="34" charset="0"/>
              </a:rPr>
              <a:t>R 1.7</a:t>
            </a:r>
          </a:p>
        </p:txBody>
      </p:sp>
      <p:sp>
        <p:nvSpPr>
          <p:cNvPr id="10" name="Content Placeholder 9"/>
          <p:cNvSpPr>
            <a:spLocks noGrp="1"/>
          </p:cNvSpPr>
          <p:nvPr>
            <p:ph sz="quarter" idx="17"/>
          </p:nvPr>
        </p:nvSpPr>
        <p:spPr>
          <a:xfrm>
            <a:off x="304800" y="4572000"/>
            <a:ext cx="8305800" cy="874568"/>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Women’s education strongly correlated to total fertility rates</a:t>
            </a:r>
          </a:p>
        </p:txBody>
      </p:sp>
      <p:pic>
        <p:nvPicPr>
          <p:cNvPr id="6" name="Content Placeholder 5" descr="The bar chart depicts percentage of women married by ages 15 or 18 in selected countries with years and countries versus percentage. The countries include Niger, Bangladesh, Ethiopia, and Egypt, which steadily decrease in that order. The chart reads as follows. Niger in 19 92 had 45 percent at 15 years old and 83 percent at 18 years old. Niger in 2012 had 28 percent at 15 years old and 75 percent at 18 years old. Bangladesh in 19 93 to 19 94 had 45 percent at 15 years old and 73 percent at 18 years old. Bangladesh in 2011 had 30 percent at 15 years old and 65 percent at 18 years old. Ethiopia in 2000 had 20 percent at 15 years old and 50 percent at 18 years old. Ethiopia in 2011 had 15 percent at 15 years old and 40 percent at 18 years old. Egypt in 19 92 had 5 percent at 15 years old and 28 percent at 18 years old. Egypt in 2014 had 2 percent at 15 years old and 20 percent at 18 years old."/>
          <p:cNvPicPr>
            <a:picLocks noGrp="1" noChangeAspect="1"/>
          </p:cNvPicPr>
          <p:nvPr>
            <p:ph sz="quarter" idx="15"/>
          </p:nvPr>
        </p:nvPicPr>
        <p:blipFill>
          <a:blip r:embed="rId2"/>
          <a:stretch>
            <a:fillRect/>
          </a:stretch>
        </p:blipFill>
        <p:spPr>
          <a:xfrm>
            <a:off x="4786920" y="1858214"/>
            <a:ext cx="4018989" cy="2633562"/>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005050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Family Planning Services</a:t>
            </a:r>
            <a:endParaRPr lang="en-IN" b="1" dirty="0">
              <a:latin typeface="Calibri" panose="020F0502020204030204" pitchFamily="34" charset="0"/>
            </a:endParaRPr>
          </a:p>
        </p:txBody>
      </p:sp>
      <p:sp>
        <p:nvSpPr>
          <p:cNvPr id="6" name="Content Placeholder 5"/>
          <p:cNvSpPr>
            <a:spLocks noGrp="1"/>
          </p:cNvSpPr>
          <p:nvPr>
            <p:ph sz="quarter" idx="16"/>
          </p:nvPr>
        </p:nvSpPr>
        <p:spPr>
          <a:xfrm>
            <a:off x="304800" y="1688972"/>
            <a:ext cx="8534400" cy="1498856"/>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Family planning services </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Services that enable both men and women to limit family size, safeguard individual health rights, and improve the quality of life for themselves and their children</a:t>
            </a:r>
            <a:endParaRPr lang="en-IN" dirty="0">
              <a:latin typeface="Calibri" panose="020F0502020204030204" pitchFamily="34" charset="0"/>
            </a:endParaRPr>
          </a:p>
        </p:txBody>
      </p:sp>
      <p:pic>
        <p:nvPicPr>
          <p:cNvPr id="10" name="Content Placeholder 9" descr="A photo. Women sit around a table and talk. Barry Iverson/Time Life Pictures/Getty Images"/>
          <p:cNvPicPr>
            <a:picLocks noGrp="1" noChangeAspect="1"/>
          </p:cNvPicPr>
          <p:nvPr>
            <p:ph sz="quarter" idx="19"/>
          </p:nvPr>
        </p:nvPicPr>
        <p:blipFill>
          <a:blip r:embed="rId2"/>
          <a:stretch>
            <a:fillRect/>
          </a:stretch>
        </p:blipFill>
        <p:spPr>
          <a:xfrm>
            <a:off x="2133600" y="3429000"/>
            <a:ext cx="4133849" cy="2686178"/>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625699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ea typeface="ＭＳ Ｐゴシック" panose="020B0600070205080204" pitchFamily="34" charset="-128"/>
              </a:rPr>
              <a:t>Government Policy and Fertility- China</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3886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Largest population in the world </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Controversial Family Planning Policy</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19</a:t>
            </a:r>
            <a:r>
              <a:rPr lang="en-US" altLang="en-US" sz="100" dirty="0">
                <a:latin typeface="Calibri" panose="020F0502020204030204" pitchFamily="34" charset="0"/>
              </a:rPr>
              <a:t> </a:t>
            </a:r>
            <a:r>
              <a:rPr lang="en-US" altLang="en-US" dirty="0">
                <a:latin typeface="Calibri" panose="020F0502020204030204" pitchFamily="34" charset="0"/>
              </a:rPr>
              <a:t>71 - Chinese Government actively pursued birth control</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19</a:t>
            </a:r>
            <a:r>
              <a:rPr lang="en-US" altLang="en-US" sz="100" dirty="0">
                <a:latin typeface="Calibri" panose="020F0502020204030204" pitchFamily="34" charset="0"/>
              </a:rPr>
              <a:t> </a:t>
            </a:r>
            <a:r>
              <a:rPr lang="en-US" altLang="en-US" dirty="0">
                <a:latin typeface="Calibri" panose="020F0502020204030204" pitchFamily="34" charset="0"/>
              </a:rPr>
              <a:t>79- incentives to promote later marriages and one-child families</a:t>
            </a:r>
          </a:p>
          <a:p>
            <a:pPr lvl="2">
              <a:buClr>
                <a:schemeClr val="accent2"/>
              </a:buClr>
              <a:buSzPct val="80000"/>
            </a:pPr>
            <a:r>
              <a:rPr lang="en-US" altLang="en-US" sz="2200" dirty="0">
                <a:ea typeface="ＭＳ Ｐゴシック" panose="020B0600070205080204" pitchFamily="34" charset="-128"/>
              </a:rPr>
              <a:t>Incentives - medical care, schooling for child, cash bonuses, preferential housing, retirement funds</a:t>
            </a:r>
          </a:p>
          <a:p>
            <a:pPr lvl="2">
              <a:buClr>
                <a:schemeClr val="accent2"/>
              </a:buClr>
              <a:buSzPct val="80000"/>
            </a:pPr>
            <a:r>
              <a:rPr lang="en-US" altLang="en-US" sz="2200" dirty="0">
                <a:ea typeface="ＭＳ Ｐゴシック" panose="020B0600070205080204" pitchFamily="34" charset="-128"/>
              </a:rPr>
              <a:t>If second child was born, all incentives revoked or returned</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Decrease in fertility from 5.8 births per woman to 2.1 birth per woman in 19</a:t>
            </a:r>
            <a:r>
              <a:rPr lang="en-US" altLang="en-US" sz="100" dirty="0">
                <a:latin typeface="Calibri" panose="020F0502020204030204" pitchFamily="34" charset="0"/>
              </a:rPr>
              <a:t> </a:t>
            </a:r>
            <a:r>
              <a:rPr lang="en-US" altLang="en-US" dirty="0">
                <a:latin typeface="Calibri" panose="020F0502020204030204" pitchFamily="34" charset="0"/>
              </a:rPr>
              <a:t>81</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83307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One-Child Policy Now Relaxed</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4419600" cy="3962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Plan was controversial and unpopular</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Social pressure to abort a second child</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Pressure to abort/kill female first child</a:t>
            </a:r>
          </a:p>
          <a:p>
            <a:pPr lvl="2">
              <a:buClr>
                <a:schemeClr val="accent2"/>
              </a:buClr>
              <a:buSzPct val="80000"/>
            </a:pPr>
            <a:r>
              <a:rPr lang="en-US" altLang="en-US" sz="2200" dirty="0">
                <a:ea typeface="ＭＳ Ｐゴシック" panose="020B0600070205080204" pitchFamily="34" charset="-128"/>
              </a:rPr>
              <a:t>120 boys to 100 girls, as of 2000</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Plan now relaxed</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F</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R = 1.5 (2013)</a:t>
            </a:r>
          </a:p>
        </p:txBody>
      </p:sp>
      <p:pic>
        <p:nvPicPr>
          <p:cNvPr id="7" name="Content Placeholder 6" descr="A photo. A billboard in China features a smiling man and woman with a single female child. Behind them is an illustration of the Chinese flag. © johnrochaphoto/Alamy"/>
          <p:cNvPicPr>
            <a:picLocks noGrp="1" noChangeAspect="1"/>
          </p:cNvPicPr>
          <p:nvPr>
            <p:ph sz="quarter" idx="15"/>
          </p:nvPr>
        </p:nvPicPr>
        <p:blipFill>
          <a:blip r:embed="rId2"/>
          <a:stretch>
            <a:fillRect/>
          </a:stretch>
        </p:blipFill>
        <p:spPr>
          <a:xfrm>
            <a:off x="5029200" y="2582148"/>
            <a:ext cx="3667246" cy="271605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25</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126033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800"/>
          </a:xfrm>
        </p:spPr>
        <p:txBody>
          <a:bodyPr>
            <a:normAutofit fontScale="90000"/>
          </a:bodyPr>
          <a:lstStyle/>
          <a:p>
            <a:r>
              <a:rPr lang="en-US" altLang="en-US" b="1" dirty="0">
                <a:ea typeface="ＭＳ Ｐゴシック" panose="020B0600070205080204" pitchFamily="34" charset="-128"/>
              </a:rPr>
              <a:t>Government Policy and Fertility- Mexico</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763000" cy="3505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Young age structure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Huge potential for population growth: 28% of population is under age 15</a:t>
            </a:r>
          </a:p>
          <a:p>
            <a:pPr lvl="2">
              <a:buClr>
                <a:schemeClr val="accent2"/>
              </a:buClr>
              <a:buSzPct val="80000"/>
            </a:pPr>
            <a:r>
              <a:rPr lang="en-US" altLang="en-US" sz="2200" dirty="0">
                <a:ea typeface="ＭＳ Ｐゴシック" panose="020B0600070205080204" pitchFamily="34" charset="-128"/>
              </a:rPr>
              <a:t>High population growth momentum</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74 - government imparted educational reform, family planning, health care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Very successful</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T</a:t>
            </a:r>
            <a:r>
              <a:rPr lang="en-US" altLang="en-US" sz="100" dirty="0">
                <a:latin typeface="Calibri" panose="020F0502020204030204" pitchFamily="34" charset="0"/>
              </a:rPr>
              <a:t> </a:t>
            </a:r>
            <a:r>
              <a:rPr lang="en-US" altLang="en-US" dirty="0">
                <a:latin typeface="Calibri" panose="020F0502020204030204" pitchFamily="34" charset="0"/>
              </a:rPr>
              <a:t>F</a:t>
            </a:r>
            <a:r>
              <a:rPr lang="en-US" altLang="en-US" sz="100" dirty="0">
                <a:latin typeface="Calibri" panose="020F0502020204030204" pitchFamily="34" charset="0"/>
              </a:rPr>
              <a:t> </a:t>
            </a:r>
            <a:r>
              <a:rPr lang="en-US" altLang="en-US" dirty="0">
                <a:latin typeface="Calibri" panose="020F0502020204030204" pitchFamily="34" charset="0"/>
              </a:rPr>
              <a:t>R dropped from 6.7 (19</a:t>
            </a:r>
            <a:r>
              <a:rPr lang="en-US" altLang="en-US" sz="100" dirty="0">
                <a:latin typeface="Calibri" panose="020F0502020204030204" pitchFamily="34" charset="0"/>
              </a:rPr>
              <a:t> </a:t>
            </a:r>
            <a:r>
              <a:rPr lang="en-US" altLang="en-US" dirty="0">
                <a:latin typeface="Calibri" panose="020F0502020204030204" pitchFamily="34" charset="0"/>
              </a:rPr>
              <a:t>70) to 2.2 (2016)</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26</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2880783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The Science of Demography</a:t>
            </a:r>
            <a:endParaRPr lang="en-IN" b="1" dirty="0">
              <a:latin typeface="Calibri" panose="020F0502020204030204" pitchFamily="34" charset="0"/>
            </a:endParaRPr>
          </a:p>
        </p:txBody>
      </p:sp>
      <p:sp>
        <p:nvSpPr>
          <p:cNvPr id="11" name="Content Placeholder 10"/>
          <p:cNvSpPr>
            <a:spLocks noGrp="1"/>
          </p:cNvSpPr>
          <p:nvPr>
            <p:ph sz="quarter" idx="17"/>
          </p:nvPr>
        </p:nvSpPr>
        <p:spPr>
          <a:xfrm>
            <a:off x="304800" y="1752600"/>
            <a:ext cx="38100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Demography</a:t>
            </a:r>
          </a:p>
          <a:p>
            <a:pPr marL="622800" lvl="1" indent="-320400">
              <a:spcBef>
                <a:spcPts val="8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Branch of sociology that studies population statistics, structure, and growth</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Human population since 19</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80 is J-shaped curve (7.5 billion in 2017)</a:t>
            </a:r>
          </a:p>
        </p:txBody>
      </p:sp>
      <p:pic>
        <p:nvPicPr>
          <p:cNvPr id="9" name="Content Placeholder 8" descr="A line graph shows human population growth. Graph shows growth of human population in years from 8000 B C E to 2017 versus human population in 0 to 8 billion with plots for the Black Death near 0 right before a spike in population, reaching 7.5 billion people in 2017."/>
          <p:cNvPicPr>
            <a:picLocks noGrp="1" noChangeAspect="1"/>
          </p:cNvPicPr>
          <p:nvPr>
            <p:ph sz="quarter" idx="18"/>
          </p:nvPr>
        </p:nvPicPr>
        <p:blipFill>
          <a:blip r:embed="rId2"/>
          <a:stretch>
            <a:fillRect/>
          </a:stretch>
        </p:blipFill>
        <p:spPr>
          <a:xfrm>
            <a:off x="4572000" y="1866900"/>
            <a:ext cx="4340170" cy="35814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40337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Human Population Growth</a:t>
            </a:r>
            <a:endParaRPr lang="en-IN" b="1" dirty="0">
              <a:latin typeface="Calibri" panose="020F0502020204030204" pitchFamily="34" charset="0"/>
            </a:endParaRPr>
          </a:p>
        </p:txBody>
      </p:sp>
      <p:sp>
        <p:nvSpPr>
          <p:cNvPr id="11" name="Content Placeholder 10"/>
          <p:cNvSpPr>
            <a:spLocks noGrp="1"/>
          </p:cNvSpPr>
          <p:nvPr>
            <p:ph sz="quarter" idx="17"/>
          </p:nvPr>
        </p:nvSpPr>
        <p:spPr>
          <a:xfrm>
            <a:off x="304800" y="1676400"/>
            <a:ext cx="3581400" cy="4343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Human population reached:</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1 billion around 1800</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2 billion in 1930</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3 billion in 1960</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4 billion in 1975</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5 billion in 1987</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6 billion in 1999</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7 billion in 2011</a:t>
            </a:r>
          </a:p>
        </p:txBody>
      </p:sp>
      <p:pic>
        <p:nvPicPr>
          <p:cNvPr id="4" name="Content Placeholder 3" descr="A line graph shows human population growth. Graph shows growth of human population in years from 8000 B C E to 2017 versus human population in 0 to 8 billion with plots for the Black Death near 0 right before a spike in population, reaching 7.5 billion people in 2017."/>
          <p:cNvPicPr>
            <a:picLocks noGrp="1" noChangeAspect="1"/>
          </p:cNvPicPr>
          <p:nvPr>
            <p:ph sz="quarter" idx="18"/>
          </p:nvPr>
        </p:nvPicPr>
        <p:blipFill>
          <a:blip r:embed="rId2"/>
          <a:stretch>
            <a:fillRect/>
          </a:stretch>
        </p:blipFill>
        <p:spPr>
          <a:xfrm>
            <a:off x="4205020" y="1981200"/>
            <a:ext cx="4405580" cy="363537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639720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Decline in Death Rate Causing Growth</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599"/>
            <a:ext cx="8305800" cy="38100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Population is increasing due to decrease in death rate</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Birth rate has declined over 200yr</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Greater food production</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Better medical care</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Improvements in water quality and sanitation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Growth rate (r) has started to decline</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Will continue to decline until “zero population growth”</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S-curve may replace J-curve</a:t>
            </a:r>
            <a:endParaRPr lang="en-IN" dirty="0">
              <a:latin typeface="Calibri" panose="020F0502020204030204" pitchFamily="34" charset="0"/>
              <a:ea typeface="ＭＳ Ｐゴシック" panose="020B0600070205080204" pitchFamily="34" charset="-128"/>
              <a:cs typeface="Calibri" charset="0"/>
            </a:endParaRPr>
          </a:p>
        </p:txBody>
      </p:sp>
      <p:sp>
        <p:nvSpPr>
          <p:cNvPr id="6" name="Slide Number Placeholder 5"/>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5</a:t>
            </a:fld>
            <a:endParaRPr lang="en-US" dirty="0">
              <a:latin typeface="Calibri" panose="020F0502020204030204" pitchFamily="34" charset="0"/>
            </a:endParaRPr>
          </a:p>
        </p:txBody>
      </p:sp>
      <p:sp>
        <p:nvSpPr>
          <p:cNvPr id="7" name="Footer Placeholder 6"/>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79623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10600" cy="1117645"/>
          </a:xfrm>
        </p:spPr>
        <p:txBody>
          <a:bodyPr>
            <a:noAutofit/>
          </a:bodyPr>
          <a:lstStyle/>
          <a:p>
            <a:r>
              <a:rPr lang="en-US" altLang="en-US" b="1" dirty="0">
                <a:ea typeface="ＭＳ Ｐゴシック" panose="020B0600070205080204" pitchFamily="34" charset="-128"/>
              </a:rPr>
              <a:t>Current and Future Population Numbers</a:t>
            </a:r>
            <a:endParaRPr lang="en-IN" b="1" dirty="0">
              <a:latin typeface="Calibri" panose="020F0502020204030204" pitchFamily="34" charset="0"/>
            </a:endParaRPr>
          </a:p>
        </p:txBody>
      </p:sp>
      <p:sp>
        <p:nvSpPr>
          <p:cNvPr id="11" name="Content Placeholder 10"/>
          <p:cNvSpPr>
            <a:spLocks noGrp="1"/>
          </p:cNvSpPr>
          <p:nvPr>
            <p:ph sz="quarter" idx="17"/>
          </p:nvPr>
        </p:nvSpPr>
        <p:spPr>
          <a:xfrm>
            <a:off x="304800" y="1981200"/>
            <a:ext cx="3810000" cy="2438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Projections for 2050</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Low = 9.3 billion</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High = 10.2 billion</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Most likely = 9.7 billion</a:t>
            </a:r>
          </a:p>
        </p:txBody>
      </p:sp>
      <p:pic>
        <p:nvPicPr>
          <p:cNvPr id="7" name="Content Placeholder 6" descr="The line graph depicts population projections to the year 2050 with years versus human population in billions. Population stays at 1 billion from 1800 and hits 2 billion in 19 20, 3 billion in 19 60, 4 billion in 19 80, 6 billion in 2000, and continues to the projected 10 billion in 2050. The range of population projection with 95 percent likelihood in 2050 is 9.5 billion. Medium 9.7 in 2050 is 9 billion."/>
          <p:cNvPicPr>
            <a:picLocks noGrp="1" noChangeAspect="1"/>
          </p:cNvPicPr>
          <p:nvPr>
            <p:ph sz="quarter" idx="18"/>
          </p:nvPr>
        </p:nvPicPr>
        <p:blipFill>
          <a:blip r:embed="rId2"/>
          <a:stretch>
            <a:fillRect/>
          </a:stretch>
        </p:blipFill>
        <p:spPr>
          <a:xfrm>
            <a:off x="5638800" y="1897913"/>
            <a:ext cx="2783598" cy="433067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6</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988749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25474"/>
          </a:xfrm>
          <a:prstGeom prst="rect">
            <a:avLst/>
          </a:prstGeom>
        </p:spPr>
        <p:txBody>
          <a:bodyPr>
            <a:noAutofit/>
          </a:bodyPr>
          <a:lstStyle/>
          <a:p>
            <a:r>
              <a:rPr lang="en-US" altLang="en-US" b="1" dirty="0">
                <a:ea typeface="ＭＳ Ｐゴシック" panose="020B0600070205080204" pitchFamily="34" charset="-128"/>
              </a:rPr>
              <a:t>Carrying Capacity</a:t>
            </a:r>
            <a:endParaRPr lang="en-US" sz="2400" b="1" dirty="0">
              <a:latin typeface="Calibri" panose="020F0502020204030204" pitchFamily="34" charset="0"/>
            </a:endParaRPr>
          </a:p>
        </p:txBody>
      </p:sp>
      <p:sp>
        <p:nvSpPr>
          <p:cNvPr id="4" name="Content Placeholder"/>
          <p:cNvSpPr>
            <a:spLocks noGrp="1"/>
          </p:cNvSpPr>
          <p:nvPr>
            <p:ph sz="quarter" idx="16"/>
          </p:nvPr>
        </p:nvSpPr>
        <p:spPr>
          <a:xfrm>
            <a:off x="304801" y="1600200"/>
            <a:ext cx="7848600" cy="3886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Carrying Capacity (</a:t>
            </a:r>
            <a:r>
              <a:rPr lang="en-US" altLang="en-US" i="1" dirty="0">
                <a:latin typeface="Calibri" panose="020F0502020204030204" pitchFamily="34" charset="0"/>
                <a:ea typeface="ＭＳ Ｐゴシック" panose="020B0600070205080204" pitchFamily="34" charset="-128"/>
              </a:rPr>
              <a:t>K</a:t>
            </a:r>
            <a:r>
              <a:rPr lang="en-US" altLang="en-US" dirty="0">
                <a:latin typeface="Calibri" panose="020F0502020204030204" pitchFamily="34" charset="0"/>
                <a:ea typeface="ＭＳ Ｐゴシック" panose="020B0600070205080204" pitchFamily="34" charset="-128"/>
              </a:rPr>
              <a:t>)</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charset="0"/>
              </a:rPr>
              <a:t>The maximum number of individuals of a given species that a particular environment can support for an indefinite period, assuming no changes in the environment (Chapter 5)</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Both environmental constraints and human values have an impact on </a:t>
            </a:r>
            <a:r>
              <a:rPr lang="en-US" altLang="en-US" i="1" dirty="0">
                <a:latin typeface="Calibri" panose="020F0502020204030204" pitchFamily="34" charset="0"/>
                <a:ea typeface="ＭＳ Ｐゴシック" panose="020B0600070205080204" pitchFamily="34" charset="-128"/>
              </a:rPr>
              <a:t>K</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Uncertain what the carrying capacity of the Earth is for humans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7</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891394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92479"/>
          </a:xfrm>
          <a:prstGeom prst="rect">
            <a:avLst/>
          </a:prstGeom>
        </p:spPr>
        <p:txBody>
          <a:bodyPr>
            <a:noAutofit/>
          </a:bodyPr>
          <a:lstStyle/>
          <a:p>
            <a:r>
              <a:rPr lang="en-US" altLang="en-US" b="1" dirty="0">
                <a:ea typeface="ＭＳ Ｐゴシック" panose="020B0600070205080204" pitchFamily="34" charset="-128"/>
              </a:rPr>
              <a:t>Demographics of Countries</a:t>
            </a:r>
            <a:endParaRPr lang="en-US" sz="2400" b="1" dirty="0">
              <a:latin typeface="Calibri" panose="020F0502020204030204" pitchFamily="34" charset="0"/>
            </a:endParaRPr>
          </a:p>
        </p:txBody>
      </p:sp>
      <p:sp>
        <p:nvSpPr>
          <p:cNvPr id="3" name="Content Placeholder 2"/>
          <p:cNvSpPr>
            <a:spLocks noGrp="1"/>
          </p:cNvSpPr>
          <p:nvPr>
            <p:ph sz="quarter" idx="15"/>
          </p:nvPr>
        </p:nvSpPr>
        <p:spPr>
          <a:xfrm>
            <a:off x="304800" y="1676400"/>
            <a:ext cx="6705600" cy="411480"/>
          </a:xfrm>
        </p:spPr>
        <p:txBody>
          <a:bodyPr/>
          <a:lstStyle/>
          <a:p>
            <a:r>
              <a:rPr lang="en-IN" sz="2400" b="1" dirty="0"/>
              <a:t>Table 8.1 </a:t>
            </a:r>
            <a:r>
              <a:rPr lang="en-IN" sz="2400" dirty="0"/>
              <a:t>The World’s 10 Most Populous Countries</a:t>
            </a:r>
          </a:p>
        </p:txBody>
      </p:sp>
      <p:graphicFrame>
        <p:nvGraphicFramePr>
          <p:cNvPr id="8" name="Content Placeholder 7" descr="Table is accessible to screenreaders"/>
          <p:cNvGraphicFramePr>
            <a:graphicFrameLocks noGrp="1"/>
          </p:cNvGraphicFramePr>
          <p:nvPr>
            <p:ph sz="quarter" idx="16"/>
            <p:extLst>
              <p:ext uri="{D42A27DB-BD31-4B8C-83A1-F6EECF244321}">
                <p14:modId xmlns:p14="http://schemas.microsoft.com/office/powerpoint/2010/main" val="2401212868"/>
              </p:ext>
            </p:extLst>
          </p:nvPr>
        </p:nvGraphicFramePr>
        <p:xfrm>
          <a:off x="304800" y="2209800"/>
          <a:ext cx="8534400" cy="3537741"/>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3024954818"/>
                    </a:ext>
                  </a:extLst>
                </a:gridCol>
                <a:gridCol w="2971800">
                  <a:extLst>
                    <a:ext uri="{9D8B030D-6E8A-4147-A177-3AD203B41FA5}">
                      <a16:colId xmlns:a16="http://schemas.microsoft.com/office/drawing/2014/main" val="2548230091"/>
                    </a:ext>
                  </a:extLst>
                </a:gridCol>
                <a:gridCol w="4343400">
                  <a:extLst>
                    <a:ext uri="{9D8B030D-6E8A-4147-A177-3AD203B41FA5}">
                      <a16:colId xmlns:a16="http://schemas.microsoft.com/office/drawing/2014/main" val="2783409572"/>
                    </a:ext>
                  </a:extLst>
                </a:gridCol>
              </a:tblGrid>
              <a:tr h="489741">
                <a:tc>
                  <a:txBody>
                    <a:bodyPr/>
                    <a:lstStyle/>
                    <a:p>
                      <a:r>
                        <a:rPr lang="en-IN" sz="1800" b="1" i="0" u="none" strike="noStrike" kern="1200" baseline="0" dirty="0">
                          <a:solidFill>
                            <a:schemeClr val="lt1"/>
                          </a:solidFill>
                          <a:latin typeface="+mn-lt"/>
                          <a:ea typeface="+mn-ea"/>
                          <a:cs typeface="+mn-cs"/>
                        </a:rPr>
                        <a:t>Country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2016 Population (in millions)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a:solidFill>
                            <a:schemeClr val="lt1"/>
                          </a:solidFill>
                          <a:latin typeface="+mn-lt"/>
                          <a:ea typeface="+mn-ea"/>
                          <a:cs typeface="+mn-cs"/>
                        </a:rPr>
                        <a:t>Population Density (per square kilometer)</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3549339"/>
                  </a:ext>
                </a:extLst>
              </a:tr>
              <a:tr h="283739">
                <a:tc>
                  <a:txBody>
                    <a:bodyPr/>
                    <a:lstStyle/>
                    <a:p>
                      <a:r>
                        <a:rPr lang="en-IN" sz="1400" b="0" i="0" u="none" strike="noStrike" kern="1200" baseline="0" dirty="0">
                          <a:solidFill>
                            <a:schemeClr val="dk1"/>
                          </a:solidFill>
                          <a:latin typeface="+mn-lt"/>
                          <a:ea typeface="+mn-ea"/>
                          <a:cs typeface="+mn-cs"/>
                        </a:rPr>
                        <a:t>China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1378</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144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1781674"/>
                  </a:ext>
                </a:extLst>
              </a:tr>
              <a:tr h="283739">
                <a:tc>
                  <a:txBody>
                    <a:bodyPr/>
                    <a:lstStyle/>
                    <a:p>
                      <a:r>
                        <a:rPr lang="en-IN" sz="1400" b="0" i="0" u="none" strike="noStrike" kern="1200" baseline="0" dirty="0">
                          <a:solidFill>
                            <a:schemeClr val="dk1"/>
                          </a:solidFill>
                          <a:latin typeface="+mn-lt"/>
                          <a:ea typeface="+mn-ea"/>
                          <a:cs typeface="+mn-cs"/>
                        </a:rPr>
                        <a:t>India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1329</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404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7334924"/>
                  </a:ext>
                </a:extLst>
              </a:tr>
              <a:tr h="283739">
                <a:tc>
                  <a:txBody>
                    <a:bodyPr/>
                    <a:lstStyle/>
                    <a:p>
                      <a:r>
                        <a:rPr lang="en-IN" sz="1400" b="0" i="0" u="none" strike="noStrike" kern="1200" baseline="0" dirty="0">
                          <a:solidFill>
                            <a:schemeClr val="dk1"/>
                          </a:solidFill>
                          <a:latin typeface="+mn-lt"/>
                          <a:ea typeface="+mn-ea"/>
                          <a:cs typeface="+mn-cs"/>
                        </a:rPr>
                        <a:t>United States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324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33</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6762790"/>
                  </a:ext>
                </a:extLst>
              </a:tr>
              <a:tr h="233210">
                <a:tc>
                  <a:txBody>
                    <a:bodyPr/>
                    <a:lstStyle/>
                    <a:p>
                      <a:r>
                        <a:rPr lang="en-IN" sz="1400" b="0" i="0" u="none" strike="noStrike" kern="1200" baseline="0" dirty="0">
                          <a:solidFill>
                            <a:schemeClr val="dk1"/>
                          </a:solidFill>
                          <a:latin typeface="+mn-lt"/>
                          <a:ea typeface="+mn-ea"/>
                          <a:cs typeface="+mn-cs"/>
                        </a:rPr>
                        <a:t>Indonesia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259</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135</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1203550"/>
                  </a:ext>
                </a:extLst>
              </a:tr>
              <a:tr h="283739">
                <a:tc>
                  <a:txBody>
                    <a:bodyPr/>
                    <a:lstStyle/>
                    <a:p>
                      <a:r>
                        <a:rPr lang="en-IN" sz="1400" b="0" i="0" u="none" strike="noStrike" kern="1200" baseline="0" dirty="0">
                          <a:solidFill>
                            <a:schemeClr val="dk1"/>
                          </a:solidFill>
                          <a:latin typeface="+mn-lt"/>
                          <a:ea typeface="+mn-ea"/>
                          <a:cs typeface="+mn-cs"/>
                        </a:rPr>
                        <a:t>Brazil</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206</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278291"/>
                  </a:ext>
                </a:extLst>
              </a:tr>
              <a:tr h="283739">
                <a:tc>
                  <a:txBody>
                    <a:bodyPr/>
                    <a:lstStyle/>
                    <a:p>
                      <a:r>
                        <a:rPr lang="en-IN" sz="1400" b="0" i="0" u="none" strike="noStrike" kern="1200" baseline="0" dirty="0">
                          <a:solidFill>
                            <a:schemeClr val="dk1"/>
                          </a:solidFill>
                          <a:latin typeface="+mn-lt"/>
                          <a:ea typeface="+mn-ea"/>
                          <a:cs typeface="+mn-cs"/>
                        </a:rPr>
                        <a:t>Pakistan</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203</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252</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524067"/>
                  </a:ext>
                </a:extLst>
              </a:tr>
              <a:tr h="283739">
                <a:tc>
                  <a:txBody>
                    <a:bodyPr/>
                    <a:lstStyle/>
                    <a:p>
                      <a:r>
                        <a:rPr lang="en-IN" sz="1400" b="0" i="0" u="none" strike="noStrike" kern="1200" baseline="0" dirty="0">
                          <a:solidFill>
                            <a:schemeClr val="dk1"/>
                          </a:solidFill>
                          <a:latin typeface="+mn-lt"/>
                          <a:ea typeface="+mn-ea"/>
                          <a:cs typeface="+mn-cs"/>
                        </a:rPr>
                        <a:t>Nigeria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187</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2</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6834748"/>
                  </a:ext>
                </a:extLst>
              </a:tr>
              <a:tr h="283739">
                <a:tc>
                  <a:txBody>
                    <a:bodyPr/>
                    <a:lstStyle/>
                    <a:p>
                      <a:r>
                        <a:rPr lang="en-IN" sz="1400" b="0" i="0" u="none" strike="noStrike" kern="1200" baseline="0" dirty="0">
                          <a:solidFill>
                            <a:schemeClr val="dk1"/>
                          </a:solidFill>
                          <a:latin typeface="+mn-lt"/>
                          <a:ea typeface="+mn-ea"/>
                          <a:cs typeface="+mn-cs"/>
                        </a:rPr>
                        <a:t>Bangladesh</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163</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1104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200835"/>
                  </a:ext>
                </a:extLst>
              </a:tr>
              <a:tr h="283739">
                <a:tc>
                  <a:txBody>
                    <a:bodyPr/>
                    <a:lstStyle/>
                    <a:p>
                      <a:r>
                        <a:rPr lang="en-IN" sz="1400" b="0" i="0" u="none" strike="noStrike" kern="1200" baseline="0" dirty="0">
                          <a:solidFill>
                            <a:schemeClr val="dk1"/>
                          </a:solidFill>
                          <a:latin typeface="+mn-lt"/>
                          <a:ea typeface="+mn-ea"/>
                          <a:cs typeface="+mn-cs"/>
                        </a:rPr>
                        <a:t>Russia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144</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8</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775391"/>
                  </a:ext>
                </a:extLst>
              </a:tr>
              <a:tr h="283739">
                <a:tc>
                  <a:txBody>
                    <a:bodyPr/>
                    <a:lstStyle/>
                    <a:p>
                      <a:r>
                        <a:rPr lang="en-IN" sz="1400" b="0" i="0" u="none" strike="noStrike" kern="1200" baseline="0" dirty="0">
                          <a:solidFill>
                            <a:schemeClr val="dk1"/>
                          </a:solidFill>
                          <a:latin typeface="+mn-lt"/>
                          <a:ea typeface="+mn-ea"/>
                          <a:cs typeface="+mn-cs"/>
                        </a:rPr>
                        <a:t>Mexico</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129</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     65</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1060500"/>
                  </a:ext>
                </a:extLst>
              </a:tr>
            </a:tbl>
          </a:graphicData>
        </a:graphic>
      </p:graphicFrame>
      <p:sp>
        <p:nvSpPr>
          <p:cNvPr id="9" name="Content Placeholder 8"/>
          <p:cNvSpPr>
            <a:spLocks noGrp="1"/>
          </p:cNvSpPr>
          <p:nvPr>
            <p:ph sz="quarter" idx="17"/>
          </p:nvPr>
        </p:nvSpPr>
        <p:spPr>
          <a:xfrm>
            <a:off x="304800" y="5983432"/>
            <a:ext cx="3048000" cy="264968"/>
          </a:xfrm>
        </p:spPr>
        <p:txBody>
          <a:bodyPr/>
          <a:lstStyle/>
          <a:p>
            <a:r>
              <a:rPr lang="en-IN" sz="1400" dirty="0"/>
              <a:t>Source: Population Reference Bureau.</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8</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4016093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35050"/>
          </a:xfrm>
        </p:spPr>
        <p:txBody>
          <a:bodyPr>
            <a:normAutofit fontScale="90000"/>
          </a:bodyPr>
          <a:lstStyle/>
          <a:p>
            <a:r>
              <a:rPr lang="en-US" altLang="en-US" b="1" dirty="0">
                <a:ea typeface="ＭＳ Ｐゴシック" panose="020B0600070205080204" pitchFamily="34" charset="-128"/>
              </a:rPr>
              <a:t>Population Growth in Developing Versus Developed Nations</a:t>
            </a:r>
            <a:endParaRPr lang="en-IN" b="1" dirty="0"/>
          </a:p>
        </p:txBody>
      </p:sp>
      <p:sp>
        <p:nvSpPr>
          <p:cNvPr id="3" name="Content Placeholder 2"/>
          <p:cNvSpPr>
            <a:spLocks noGrp="1"/>
          </p:cNvSpPr>
          <p:nvPr>
            <p:ph sz="quarter" idx="16"/>
          </p:nvPr>
        </p:nvSpPr>
        <p:spPr>
          <a:xfrm>
            <a:off x="304800" y="1617956"/>
            <a:ext cx="8534400" cy="609600"/>
          </a:xfrm>
        </p:spPr>
        <p:txBody>
          <a:bodyPr/>
          <a:lstStyle/>
          <a:p>
            <a:pPr marL="291600" indent="-291600">
              <a:buClr>
                <a:schemeClr val="accent2"/>
              </a:buClr>
              <a:buFont typeface="Arial" panose="020B0604020202020204" pitchFamily="34" charset="0"/>
              <a:buChar char="•"/>
            </a:pPr>
            <a:r>
              <a:rPr lang="en-US" altLang="en-US" sz="2400" dirty="0">
                <a:ea typeface="ＭＳ Ｐゴシック" panose="020B0600070205080204" pitchFamily="34" charset="-128"/>
              </a:rPr>
              <a:t>Population growth and population characteristics are not the same in all countries</a:t>
            </a:r>
            <a:endParaRPr lang="en-IN" sz="2400" dirty="0"/>
          </a:p>
        </p:txBody>
      </p:sp>
      <p:sp>
        <p:nvSpPr>
          <p:cNvPr id="8" name="Content Placeholder 7"/>
          <p:cNvSpPr>
            <a:spLocks noGrp="1"/>
          </p:cNvSpPr>
          <p:nvPr>
            <p:ph sz="quarter" idx="19"/>
          </p:nvPr>
        </p:nvSpPr>
        <p:spPr>
          <a:xfrm>
            <a:off x="304800" y="2339268"/>
            <a:ext cx="8305800" cy="533400"/>
          </a:xfrm>
        </p:spPr>
        <p:txBody>
          <a:bodyPr/>
          <a:lstStyle/>
          <a:p>
            <a:r>
              <a:rPr lang="en-IN" sz="2000" b="1" dirty="0"/>
              <a:t>Table 8.2 </a:t>
            </a:r>
            <a:r>
              <a:rPr lang="en-IN" sz="2000" dirty="0"/>
              <a:t>Comparison of 2016 Population Data in Developed and Developing Countries</a:t>
            </a:r>
          </a:p>
        </p:txBody>
      </p:sp>
      <p:graphicFrame>
        <p:nvGraphicFramePr>
          <p:cNvPr id="14" name="Content Placeholder 13" descr="Table is accessible to screenreaders"/>
          <p:cNvGraphicFramePr>
            <a:graphicFrameLocks noGrp="1"/>
          </p:cNvGraphicFramePr>
          <p:nvPr>
            <p:ph sz="quarter" idx="17"/>
            <p:extLst>
              <p:ext uri="{D42A27DB-BD31-4B8C-83A1-F6EECF244321}">
                <p14:modId xmlns:p14="http://schemas.microsoft.com/office/powerpoint/2010/main" val="1097984245"/>
              </p:ext>
            </p:extLst>
          </p:nvPr>
        </p:nvGraphicFramePr>
        <p:xfrm>
          <a:off x="360656" y="2946636"/>
          <a:ext cx="8458200" cy="2786120"/>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494153051"/>
                    </a:ext>
                  </a:extLst>
                </a:gridCol>
                <a:gridCol w="1676400">
                  <a:extLst>
                    <a:ext uri="{9D8B030D-6E8A-4147-A177-3AD203B41FA5}">
                      <a16:colId xmlns:a16="http://schemas.microsoft.com/office/drawing/2014/main" val="2923955228"/>
                    </a:ext>
                  </a:extLst>
                </a:gridCol>
                <a:gridCol w="1828800">
                  <a:extLst>
                    <a:ext uri="{9D8B030D-6E8A-4147-A177-3AD203B41FA5}">
                      <a16:colId xmlns:a16="http://schemas.microsoft.com/office/drawing/2014/main" val="3070014942"/>
                    </a:ext>
                  </a:extLst>
                </a:gridCol>
                <a:gridCol w="1600200">
                  <a:extLst>
                    <a:ext uri="{9D8B030D-6E8A-4147-A177-3AD203B41FA5}">
                      <a16:colId xmlns:a16="http://schemas.microsoft.com/office/drawing/2014/main" val="1430060577"/>
                    </a:ext>
                  </a:extLst>
                </a:gridCol>
              </a:tblGrid>
              <a:tr h="311020">
                <a:tc>
                  <a:txBody>
                    <a:bodyPr/>
                    <a:lstStyle/>
                    <a:p>
                      <a:r>
                        <a:rPr lang="en-IN" sz="1400" dirty="0">
                          <a:solidFill>
                            <a:schemeClr val="accent1"/>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b="1" dirty="0"/>
                        <a:t>Developed </a:t>
                      </a:r>
                      <a:r>
                        <a:rPr lang="en-IN" sz="1400" b="1" i="0" u="none" strike="noStrike" kern="1200" baseline="0" dirty="0">
                          <a:solidFill>
                            <a:schemeClr val="lt1"/>
                          </a:solidFill>
                          <a:latin typeface="+mn-lt"/>
                          <a:ea typeface="+mn-ea"/>
                          <a:cs typeface="+mn-cs"/>
                        </a:rPr>
                        <a:t>(Highly Developed)</a:t>
                      </a:r>
                    </a:p>
                    <a:p>
                      <a:r>
                        <a:rPr lang="en-IN" sz="1400" b="1" i="0" u="none" strike="noStrike" kern="1200" baseline="0" dirty="0">
                          <a:solidFill>
                            <a:schemeClr val="lt1"/>
                          </a:solidFill>
                          <a:latin typeface="+mn-lt"/>
                          <a:ea typeface="+mn-ea"/>
                          <a:cs typeface="+mn-cs"/>
                        </a:rPr>
                        <a:t>United States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b="1" dirty="0"/>
                        <a:t>Developing </a:t>
                      </a:r>
                      <a:r>
                        <a:rPr lang="en-IN" sz="1400" b="1" i="0" u="none" strike="noStrike" kern="1200" baseline="0" dirty="0">
                          <a:solidFill>
                            <a:schemeClr val="lt1"/>
                          </a:solidFill>
                          <a:latin typeface="+mn-lt"/>
                          <a:ea typeface="+mn-ea"/>
                          <a:cs typeface="+mn-cs"/>
                        </a:rPr>
                        <a:t>(Moderately Developed) Venezuela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b="1" dirty="0"/>
                        <a:t>Developing </a:t>
                      </a:r>
                      <a:r>
                        <a:rPr lang="en-IN" sz="1400" b="1" i="0" u="none" strike="noStrike" kern="1200" baseline="0" dirty="0">
                          <a:solidFill>
                            <a:schemeClr val="lt1"/>
                          </a:solidFill>
                          <a:latin typeface="+mn-lt"/>
                          <a:ea typeface="+mn-ea"/>
                          <a:cs typeface="+mn-cs"/>
                        </a:rPr>
                        <a:t>(Less Developed)</a:t>
                      </a:r>
                    </a:p>
                    <a:p>
                      <a:r>
                        <a:rPr lang="en-IN" sz="1400" b="1" i="0" u="none" strike="noStrike" kern="1200" baseline="0" dirty="0">
                          <a:solidFill>
                            <a:schemeClr val="lt1"/>
                          </a:solidFill>
                          <a:latin typeface="+mn-lt"/>
                          <a:ea typeface="+mn-ea"/>
                          <a:cs typeface="+mn-cs"/>
                        </a:rPr>
                        <a:t>Ethiopia</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2923874"/>
                  </a:ext>
                </a:extLst>
              </a:tr>
              <a:tr h="226702">
                <a:tc>
                  <a:txBody>
                    <a:bodyPr/>
                    <a:lstStyle/>
                    <a:p>
                      <a:r>
                        <a:rPr lang="en-IN" sz="1400" b="0" i="0" u="none" strike="noStrike" kern="1200" baseline="0" dirty="0">
                          <a:solidFill>
                            <a:schemeClr val="dk1"/>
                          </a:solidFill>
                          <a:latin typeface="+mn-lt"/>
                          <a:ea typeface="+mn-ea"/>
                          <a:cs typeface="+mn-cs"/>
                        </a:rPr>
                        <a:t>Fertility rate</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158506"/>
                  </a:ext>
                </a:extLst>
              </a:tr>
              <a:tr h="311020">
                <a:tc>
                  <a:txBody>
                    <a:bodyPr/>
                    <a:lstStyle/>
                    <a:p>
                      <a:r>
                        <a:rPr lang="en-IN" sz="1400" b="0" i="0" u="none" strike="noStrike" kern="1200" baseline="0" dirty="0">
                          <a:solidFill>
                            <a:schemeClr val="dk1"/>
                          </a:solidFill>
                          <a:latin typeface="+mn-lt"/>
                          <a:ea typeface="+mn-ea"/>
                          <a:cs typeface="+mn-cs"/>
                        </a:rPr>
                        <a:t>Projected population change, 2016–2050*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822357"/>
                  </a:ext>
                </a:extLst>
              </a:tr>
              <a:tr h="261738">
                <a:tc>
                  <a:txBody>
                    <a:bodyPr/>
                    <a:lstStyle/>
                    <a:p>
                      <a:r>
                        <a:rPr lang="en-IN" sz="1400" b="0" i="0" u="none" strike="noStrike" kern="1200" baseline="0" dirty="0">
                          <a:solidFill>
                            <a:schemeClr val="dk1"/>
                          </a:solidFill>
                          <a:latin typeface="+mn-lt"/>
                          <a:ea typeface="+mn-ea"/>
                          <a:cs typeface="+mn-cs"/>
                        </a:rPr>
                        <a:t>Infant mortality rate</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5.8 per 1000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12.8 per 1000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47 per 1000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759704"/>
                  </a:ext>
                </a:extLst>
              </a:tr>
              <a:tr h="337938">
                <a:tc>
                  <a:txBody>
                    <a:bodyPr/>
                    <a:lstStyle/>
                    <a:p>
                      <a:r>
                        <a:rPr lang="en-IN" sz="1400" b="0" i="0" u="none" strike="noStrike" kern="1200" baseline="0" dirty="0">
                          <a:solidFill>
                            <a:schemeClr val="dk1"/>
                          </a:solidFill>
                          <a:latin typeface="+mn-lt"/>
                          <a:ea typeface="+mn-ea"/>
                          <a:cs typeface="+mn-cs"/>
                        </a:rPr>
                        <a:t>Life expectancy at birth</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males: 76 years</a:t>
                      </a:r>
                    </a:p>
                    <a:p>
                      <a:r>
                        <a:rPr lang="en-IN" sz="1400" b="0" i="0" u="none" strike="noStrike" kern="1200" baseline="0" dirty="0">
                          <a:solidFill>
                            <a:schemeClr val="dk1"/>
                          </a:solidFill>
                          <a:latin typeface="+mn-lt"/>
                          <a:ea typeface="+mn-ea"/>
                          <a:cs typeface="+mn-cs"/>
                        </a:rPr>
                        <a:t>females: 81 years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males: 72 years</a:t>
                      </a:r>
                    </a:p>
                    <a:p>
                      <a:r>
                        <a:rPr lang="en-IN" sz="1400" b="0" i="0" u="none" strike="noStrike" kern="1200" baseline="0" dirty="0">
                          <a:solidFill>
                            <a:schemeClr val="dk1"/>
                          </a:solidFill>
                          <a:latin typeface="+mn-lt"/>
                          <a:ea typeface="+mn-ea"/>
                          <a:cs typeface="+mn-cs"/>
                        </a:rPr>
                        <a:t>females: 78 years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males: 62 years</a:t>
                      </a:r>
                    </a:p>
                    <a:p>
                      <a:r>
                        <a:rPr lang="en-IN" sz="1400" b="0" i="0" u="none" strike="noStrike" kern="1200" baseline="0" dirty="0">
                          <a:solidFill>
                            <a:schemeClr val="dk1"/>
                          </a:solidFill>
                          <a:latin typeface="+mn-lt"/>
                          <a:ea typeface="+mn-ea"/>
                          <a:cs typeface="+mn-cs"/>
                        </a:rPr>
                        <a:t>females: 66 years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9100846"/>
                  </a:ext>
                </a:extLst>
              </a:tr>
              <a:tr h="124578">
                <a:tc>
                  <a:txBody>
                    <a:bodyPr/>
                    <a:lstStyle/>
                    <a:p>
                      <a:r>
                        <a:rPr lang="it-IT" sz="1400" b="0" i="0" u="none" strike="noStrike" kern="1200" baseline="0" dirty="0">
                          <a:solidFill>
                            <a:schemeClr val="dk1"/>
                          </a:solidFill>
                          <a:latin typeface="+mn-lt"/>
                          <a:ea typeface="+mn-ea"/>
                          <a:cs typeface="+mn-cs"/>
                        </a:rPr>
                        <a:t>Per capita GNI PPP (2015; U.S. $)**</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$56,430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17,730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$1,620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1985891"/>
                  </a:ext>
                </a:extLst>
              </a:tr>
              <a:tr h="311020">
                <a:tc>
                  <a:txBody>
                    <a:bodyPr/>
                    <a:lstStyle/>
                    <a:p>
                      <a:r>
                        <a:rPr lang="en-IN" sz="1400" b="0" i="0" u="none" strike="noStrike" kern="1200" baseline="0" dirty="0">
                          <a:solidFill>
                            <a:schemeClr val="dk1"/>
                          </a:solidFill>
                          <a:latin typeface="+mn-lt"/>
                          <a:ea typeface="+mn-ea"/>
                          <a:cs typeface="+mn-cs"/>
                        </a:rPr>
                        <a:t>Women using modern contraception</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62%</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mn-lt"/>
                          <a:ea typeface="+mn-ea"/>
                          <a:cs typeface="+mn-cs"/>
                        </a:rPr>
                        <a:t>36%</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5123197"/>
                  </a:ext>
                </a:extLst>
              </a:tr>
            </a:tbl>
          </a:graphicData>
        </a:graphic>
      </p:graphicFrame>
      <p:sp>
        <p:nvSpPr>
          <p:cNvPr id="13" name="Content Placeholder 12"/>
          <p:cNvSpPr>
            <a:spLocks noGrp="1"/>
          </p:cNvSpPr>
          <p:nvPr>
            <p:ph sz="quarter" idx="24"/>
          </p:nvPr>
        </p:nvSpPr>
        <p:spPr>
          <a:xfrm>
            <a:off x="304800" y="5759390"/>
            <a:ext cx="8534400" cy="533400"/>
          </a:xfrm>
        </p:spPr>
        <p:txBody>
          <a:bodyPr/>
          <a:lstStyle/>
          <a:p>
            <a:r>
              <a:rPr lang="en-IN" sz="1200" dirty="0"/>
              <a:t>*Includes fertility, mortality, and migration estimates; 2050 population is presented as a multiple of the 2016 population</a:t>
            </a:r>
          </a:p>
          <a:p>
            <a:pPr>
              <a:spcBef>
                <a:spcPts val="0"/>
              </a:spcBef>
            </a:pPr>
            <a:r>
              <a:rPr lang="en-IN" sz="1200" dirty="0"/>
              <a:t>**G</a:t>
            </a:r>
            <a:r>
              <a:rPr lang="en-IN" sz="100" dirty="0"/>
              <a:t> </a:t>
            </a:r>
            <a:r>
              <a:rPr lang="en-IN" sz="1200" dirty="0"/>
              <a:t>N</a:t>
            </a:r>
            <a:r>
              <a:rPr lang="en-IN" sz="100" dirty="0"/>
              <a:t> </a:t>
            </a:r>
            <a:r>
              <a:rPr lang="en-IN" sz="1200" dirty="0"/>
              <a:t>I P</a:t>
            </a:r>
            <a:r>
              <a:rPr lang="en-IN" sz="100" dirty="0"/>
              <a:t> </a:t>
            </a:r>
            <a:r>
              <a:rPr lang="en-IN" sz="1200" dirty="0" err="1"/>
              <a:t>P</a:t>
            </a:r>
            <a:r>
              <a:rPr lang="en-IN" sz="100" dirty="0"/>
              <a:t> </a:t>
            </a:r>
            <a:r>
              <a:rPr lang="en-IN" sz="1200" dirty="0" err="1"/>
              <a:t>P</a:t>
            </a:r>
            <a:r>
              <a:rPr lang="en-IN" sz="1200" dirty="0"/>
              <a:t> = gross national income in purchasing power parity</a:t>
            </a:r>
          </a:p>
          <a:p>
            <a:pPr>
              <a:spcBef>
                <a:spcPts val="0"/>
              </a:spcBef>
            </a:pPr>
            <a:r>
              <a:rPr lang="en-IN" sz="1200" dirty="0"/>
              <a:t>Source: Population Reference Bureau.</a:t>
            </a:r>
          </a:p>
        </p:txBody>
      </p:sp>
      <p:sp>
        <p:nvSpPr>
          <p:cNvPr id="6" name="Slide Number Placeholder 5"/>
          <p:cNvSpPr>
            <a:spLocks noGrp="1"/>
          </p:cNvSpPr>
          <p:nvPr>
            <p:ph type="sldNum" sz="quarter" idx="10"/>
          </p:nvPr>
        </p:nvSpPr>
        <p:spPr/>
        <p:txBody>
          <a:bodyPr/>
          <a:lstStyle/>
          <a:p>
            <a:fld id="{67B19427-F580-D146-B60E-4CADEE75497F}" type="slidenum">
              <a:rPr lang="en-US" smtClean="0"/>
              <a:pPr/>
              <a:t>9</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751752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895effd245c69cbd8bf5fcb1a95945b40fb1c"/>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2.xml><?xml version="1.0" encoding="utf-8"?>
<ds:datastoreItem xmlns:ds="http://schemas.openxmlformats.org/officeDocument/2006/customXml" ds:itemID="{EF1C71EB-81EB-430C-AADD-7391148CA650}">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b020c952-d6ce-41f4-aa03-23125b03a1ca"/>
    <ds:schemaRef ds:uri="http://www.w3.org/XML/1998/namespace"/>
    <ds:schemaRef ds:uri="http://purl.org/dc/dcmitype/"/>
  </ds:schemaRefs>
</ds:datastoreItem>
</file>

<file path=customXml/itemProps3.xml><?xml version="1.0" encoding="utf-8"?>
<ds:datastoreItem xmlns:ds="http://schemas.openxmlformats.org/officeDocument/2006/customXml" ds:itemID="{C5F2A84C-E619-4B56-A347-81AE95DBAA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15553</TotalTime>
  <Words>1516</Words>
  <Application>Microsoft Office PowerPoint</Application>
  <PresentationFormat>On-screen Show (4:3)</PresentationFormat>
  <Paragraphs>274</Paragraphs>
  <Slides>26</Slides>
  <Notes>2</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26</vt:i4>
      </vt:variant>
    </vt:vector>
  </HeadingPairs>
  <TitlesOfParts>
    <vt:vector size="39"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Gender Equality and Population Growth</vt:lpstr>
      <vt:lpstr>The Science of Demography</vt:lpstr>
      <vt:lpstr>Human Population Growth</vt:lpstr>
      <vt:lpstr>Decline in Death Rate Causing Growth</vt:lpstr>
      <vt:lpstr>Current and Future Population Numbers</vt:lpstr>
      <vt:lpstr>Carrying Capacity</vt:lpstr>
      <vt:lpstr>Demographics of Countries</vt:lpstr>
      <vt:lpstr>Population Growth in Developing Versus Developed Nations</vt:lpstr>
      <vt:lpstr>Replacement Level Fertility</vt:lpstr>
      <vt:lpstr>Birth Rates Around the World</vt:lpstr>
      <vt:lpstr>Demographic Stages</vt:lpstr>
      <vt:lpstr>Age Structure Diagrams</vt:lpstr>
      <vt:lpstr>Age Structure- Pre-Reproductive</vt:lpstr>
      <vt:lpstr>Age Structure – Over age 65</vt:lpstr>
      <vt:lpstr>Effects of Aging Population</vt:lpstr>
      <vt:lpstr>Population and Quality of Life</vt:lpstr>
      <vt:lpstr>Economic Effects of Population Growth</vt:lpstr>
      <vt:lpstr>Reducing the Total Fertility Rate</vt:lpstr>
      <vt:lpstr>Culture and Fertility</vt:lpstr>
      <vt:lpstr>Social and Economic Status of Women</vt:lpstr>
      <vt:lpstr>Less Women Marrying Young</vt:lpstr>
      <vt:lpstr>Family Planning Services</vt:lpstr>
      <vt:lpstr>Government Policy and Fertility- China</vt:lpstr>
      <vt:lpstr>One-Child Policy Now Relaxed</vt:lpstr>
      <vt:lpstr>Government Policy and Fertility- Mexico</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1145</cp:revision>
  <cp:lastPrinted>2017-04-26T13:25:47Z</cp:lastPrinted>
  <dcterms:created xsi:type="dcterms:W3CDTF">2017-04-21T14:49:46Z</dcterms:created>
  <dcterms:modified xsi:type="dcterms:W3CDTF">2020-10-14T16:04:16Z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