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6"/>
  </p:notesMasterIdLst>
  <p:sldIdLst>
    <p:sldId id="296" r:id="rId11"/>
    <p:sldId id="263" r:id="rId12"/>
    <p:sldId id="264" r:id="rId13"/>
    <p:sldId id="265" r:id="rId14"/>
    <p:sldId id="266" r:id="rId15"/>
    <p:sldId id="267" r:id="rId16"/>
    <p:sldId id="268" r:id="rId17"/>
    <p:sldId id="270" r:id="rId18"/>
    <p:sldId id="271" r:id="rId19"/>
    <p:sldId id="272" r:id="rId20"/>
    <p:sldId id="273" r:id="rId21"/>
    <p:sldId id="274" r:id="rId22"/>
    <p:sldId id="275" r:id="rId23"/>
    <p:sldId id="278" r:id="rId24"/>
    <p:sldId id="279" r:id="rId25"/>
    <p:sldId id="281" r:id="rId26"/>
    <p:sldId id="282" r:id="rId27"/>
    <p:sldId id="283" r:id="rId28"/>
    <p:sldId id="285" r:id="rId29"/>
    <p:sldId id="286" r:id="rId30"/>
    <p:sldId id="288" r:id="rId31"/>
    <p:sldId id="291" r:id="rId32"/>
    <p:sldId id="292" r:id="rId33"/>
    <p:sldId id="293" r:id="rId34"/>
    <p:sldId id="294" r:id="rId35"/>
  </p:sldIdLst>
  <p:sldSz cx="9144000" cy="6858000" type="screen4x3"/>
  <p:notesSz cx="7315200" cy="96012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92" autoAdjust="0"/>
    <p:restoredTop sz="89128" autoAdjust="0"/>
  </p:normalViewPr>
  <p:slideViewPr>
    <p:cSldViewPr>
      <p:cViewPr varScale="1">
        <p:scale>
          <a:sx n="69" d="100"/>
          <a:sy n="69" d="100"/>
        </p:scale>
        <p:origin x="1176" y="60"/>
      </p:cViewPr>
      <p:guideLst>
        <p:guide orient="horz" pos="2160"/>
        <p:guide pos="2880"/>
      </p:guideLst>
    </p:cSldViewPr>
  </p:slideViewPr>
  <p:outlineViewPr>
    <p:cViewPr>
      <p:scale>
        <a:sx n="33" d="100"/>
        <a:sy n="33" d="100"/>
      </p:scale>
      <p:origin x="0" y="-19158"/>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10/14/2020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355846"/>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819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505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114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304800" y="4724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53340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4.xml"/><Relationship Id="rId1" Type="http://schemas.openxmlformats.org/officeDocument/2006/relationships/vmlDrawing" Target="../drawings/vmlDrawing3.vml"/><Relationship Id="rId5" Type="http://schemas.openxmlformats.org/officeDocument/2006/relationships/image" Target="../media/image8.png"/><Relationship Id="rId4" Type="http://schemas.openxmlformats.org/officeDocument/2006/relationships/image" Target="../media/image7.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vmlDrawing" Target="../drawings/vmlDrawing4.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wmf"/></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4.xml"/><Relationship Id="rId1" Type="http://schemas.openxmlformats.org/officeDocument/2006/relationships/vmlDrawing" Target="../drawings/vmlDrawing5.vml"/><Relationship Id="rId5" Type="http://schemas.openxmlformats.org/officeDocument/2006/relationships/image" Target="../media/image17.png"/><Relationship Id="rId4" Type="http://schemas.openxmlformats.org/officeDocument/2006/relationships/image" Target="../media/image16.wmf"/></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18</a:t>
            </a:r>
          </a:p>
        </p:txBody>
      </p:sp>
      <p:sp>
        <p:nvSpPr>
          <p:cNvPr id="6" name="CT"/>
          <p:cNvSpPr>
            <a:spLocks noGrp="1"/>
          </p:cNvSpPr>
          <p:nvPr>
            <p:ph sz="quarter" idx="20"/>
          </p:nvPr>
        </p:nvSpPr>
        <p:spPr>
          <a:xfrm>
            <a:off x="152400" y="4648200"/>
            <a:ext cx="8839200" cy="990600"/>
          </a:xfrm>
        </p:spPr>
        <p:txBody>
          <a:bodyPr/>
          <a:lstStyle/>
          <a:p>
            <a:r>
              <a:rPr lang="en-US" altLang="en-US" sz="4000" dirty="0">
                <a:ea typeface="ＭＳ Ｐゴシック" panose="020B0600070205080204" pitchFamily="34" charset="-128"/>
              </a:rPr>
              <a:t>Food Resources</a:t>
            </a:r>
          </a:p>
        </p:txBody>
      </p:sp>
    </p:spTree>
    <p:extLst>
      <p:ext uri="{BB962C8B-B14F-4D97-AF65-F5344CB8AC3E}">
        <p14:creationId xmlns:p14="http://schemas.microsoft.com/office/powerpoint/2010/main" val="184477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Food Sources </a:t>
            </a:r>
            <a:r>
              <a:rPr lang="en-US" altLang="en-US" sz="2400" dirty="0">
                <a:ea typeface="ＭＳ Ｐゴシック" panose="020B0600070205080204" pitchFamily="34" charset="-128"/>
              </a:rPr>
              <a:t>(1 of 2)</a:t>
            </a:r>
            <a:endParaRPr lang="en-IN" sz="2400" dirty="0"/>
          </a:p>
        </p:txBody>
      </p:sp>
      <p:sp>
        <p:nvSpPr>
          <p:cNvPr id="3" name="Content Placeholder 2"/>
          <p:cNvSpPr>
            <a:spLocks noGrp="1"/>
          </p:cNvSpPr>
          <p:nvPr>
            <p:ph sz="quarter" idx="16"/>
          </p:nvPr>
        </p:nvSpPr>
        <p:spPr>
          <a:xfrm>
            <a:off x="304800" y="1676400"/>
            <a:ext cx="3505200" cy="1978877"/>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Few species provide majority of our food</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Large variety does exist, but few used</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3 cereal grains provide</a:t>
            </a:r>
            <a:endParaRPr lang="en-IN" sz="2600" dirty="0">
              <a:latin typeface="Calibri" panose="020F0502020204030204" pitchFamily="34" charset="0"/>
              <a:cs typeface="Calibri" panose="020F0502020204030204" pitchFamily="34" charset="0"/>
            </a:endParaRPr>
          </a:p>
        </p:txBody>
      </p:sp>
      <p:graphicFrame>
        <p:nvGraphicFramePr>
          <p:cNvPr id="12" name="Content Placeholder 11" descr="approximately 50%"/>
          <p:cNvGraphicFramePr>
            <a:graphicFrameLocks noGrp="1" noChangeAspect="1"/>
          </p:cNvGraphicFramePr>
          <p:nvPr>
            <p:ph sz="quarter" idx="22"/>
            <p:extLst>
              <p:ext uri="{D42A27DB-BD31-4B8C-83A1-F6EECF244321}">
                <p14:modId xmlns:p14="http://schemas.microsoft.com/office/powerpoint/2010/main" val="980209363"/>
              </p:ext>
            </p:extLst>
          </p:nvPr>
        </p:nvGraphicFramePr>
        <p:xfrm>
          <a:off x="636105" y="3731477"/>
          <a:ext cx="764376" cy="301090"/>
        </p:xfrm>
        <a:graphic>
          <a:graphicData uri="http://schemas.openxmlformats.org/presentationml/2006/ole">
            <mc:AlternateContent xmlns:mc="http://schemas.openxmlformats.org/markup-compatibility/2006">
              <mc:Choice xmlns:v="urn:schemas-microsoft-com:vml" Requires="v">
                <p:oleObj spid="_x0000_s2116"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636105" y="3731477"/>
                        <a:ext cx="764376" cy="301090"/>
                      </a:xfrm>
                      <a:prstGeom prst="rect">
                        <a:avLst/>
                      </a:prstGeom>
                    </p:spPr>
                  </p:pic>
                </p:oleObj>
              </mc:Fallback>
            </mc:AlternateContent>
          </a:graphicData>
        </a:graphic>
      </p:graphicFrame>
      <p:sp>
        <p:nvSpPr>
          <p:cNvPr id="6" name="Content Placeholder 5"/>
          <p:cNvSpPr>
            <a:spLocks noGrp="1"/>
          </p:cNvSpPr>
          <p:nvPr>
            <p:ph sz="quarter" idx="19"/>
          </p:nvPr>
        </p:nvSpPr>
        <p:spPr>
          <a:xfrm>
            <a:off x="301869" y="3657600"/>
            <a:ext cx="3508131" cy="2438400"/>
          </a:xfrm>
        </p:spPr>
        <p:txBody>
          <a:bodyPr/>
          <a:lstStyle/>
          <a:p>
            <a:r>
              <a:rPr lang="en-US" altLang="en-US" sz="2600" dirty="0">
                <a:ea typeface="ＭＳ Ｐゴシック" panose="020B0600070205080204" pitchFamily="34" charset="-128"/>
              </a:rPr>
              <a:t>              of all calories</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Disease or other factor in these crops could cause massive food shortages</a:t>
            </a:r>
            <a:endParaRPr lang="en-IN" dirty="0"/>
          </a:p>
        </p:txBody>
      </p:sp>
      <p:sp>
        <p:nvSpPr>
          <p:cNvPr id="4" name="Content Placeholder 3"/>
          <p:cNvSpPr>
            <a:spLocks noGrp="1"/>
          </p:cNvSpPr>
          <p:nvPr>
            <p:ph sz="quarter" idx="17"/>
          </p:nvPr>
        </p:nvSpPr>
        <p:spPr>
          <a:xfrm>
            <a:off x="3962400" y="1524000"/>
            <a:ext cx="4876800" cy="533400"/>
          </a:xfrm>
        </p:spPr>
        <p:txBody>
          <a:bodyPr/>
          <a:lstStyle/>
          <a:p>
            <a:r>
              <a:rPr lang="en-IN" sz="1800" b="1" dirty="0"/>
              <a:t>Table 18.1 </a:t>
            </a:r>
            <a:r>
              <a:rPr lang="en-IN" sz="1800" dirty="0"/>
              <a:t>The 15 Most Important Food Crops In Terms Of Production</a:t>
            </a:r>
          </a:p>
        </p:txBody>
      </p:sp>
      <p:graphicFrame>
        <p:nvGraphicFramePr>
          <p:cNvPr id="13" name="Content Placeholder 12" descr="Table is accessible to screenreaders"/>
          <p:cNvGraphicFramePr>
            <a:graphicFrameLocks noGrp="1"/>
          </p:cNvGraphicFramePr>
          <p:nvPr>
            <p:ph sz="quarter" idx="18"/>
            <p:extLst>
              <p:ext uri="{D42A27DB-BD31-4B8C-83A1-F6EECF244321}">
                <p14:modId xmlns:p14="http://schemas.microsoft.com/office/powerpoint/2010/main" val="766426133"/>
              </p:ext>
            </p:extLst>
          </p:nvPr>
        </p:nvGraphicFramePr>
        <p:xfrm>
          <a:off x="3962400" y="2176780"/>
          <a:ext cx="4876800" cy="3842824"/>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3573595061"/>
                    </a:ext>
                  </a:extLst>
                </a:gridCol>
                <a:gridCol w="2057400">
                  <a:extLst>
                    <a:ext uri="{9D8B030D-6E8A-4147-A177-3AD203B41FA5}">
                      <a16:colId xmlns:a16="http://schemas.microsoft.com/office/drawing/2014/main" val="821392290"/>
                    </a:ext>
                  </a:extLst>
                </a:gridCol>
                <a:gridCol w="1447800">
                  <a:extLst>
                    <a:ext uri="{9D8B030D-6E8A-4147-A177-3AD203B41FA5}">
                      <a16:colId xmlns:a16="http://schemas.microsoft.com/office/drawing/2014/main" val="3966803775"/>
                    </a:ext>
                  </a:extLst>
                </a:gridCol>
              </a:tblGrid>
              <a:tr h="519676">
                <a:tc>
                  <a:txBody>
                    <a:bodyPr/>
                    <a:lstStyle/>
                    <a:p>
                      <a:r>
                        <a:rPr lang="en-IN" sz="1800" b="1" i="0" u="none" strike="noStrike" kern="1200" baseline="0" dirty="0">
                          <a:solidFill>
                            <a:schemeClr val="lt1"/>
                          </a:solidFill>
                          <a:latin typeface="+mn-lt"/>
                          <a:ea typeface="+mn-ea"/>
                          <a:cs typeface="+mn-cs"/>
                        </a:rPr>
                        <a:t>Plant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Type of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2012 World Production*</a:t>
                      </a:r>
                    </a:p>
                    <a:p>
                      <a:r>
                        <a:rPr lang="en-IN" sz="1800" b="1" i="0" u="none" strike="noStrike" kern="1200" baseline="0" dirty="0">
                          <a:solidFill>
                            <a:schemeClr val="lt1"/>
                          </a:solidFill>
                          <a:latin typeface="+mn-lt"/>
                          <a:ea typeface="+mn-ea"/>
                          <a:cs typeface="+mn-cs"/>
                        </a:rPr>
                        <a:t>(1000 tons)</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078961"/>
                  </a:ext>
                </a:extLst>
              </a:tr>
              <a:tr h="216531">
                <a:tc>
                  <a:txBody>
                    <a:bodyPr/>
                    <a:lstStyle/>
                    <a:p>
                      <a:r>
                        <a:rPr lang="en-IN" sz="1800" b="0" i="0" u="none" strike="noStrike" kern="1200" baseline="0" dirty="0">
                          <a:solidFill>
                            <a:schemeClr val="dk1"/>
                          </a:solidFill>
                          <a:latin typeface="+mn-lt"/>
                          <a:ea typeface="+mn-ea"/>
                          <a:cs typeface="+mn-cs"/>
                        </a:rPr>
                        <a:t>Sugar cane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Sugar plant (stem)</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2,020,031</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5352512"/>
                  </a:ext>
                </a:extLst>
              </a:tr>
              <a:tr h="216531">
                <a:tc>
                  <a:txBody>
                    <a:bodyPr/>
                    <a:lstStyle/>
                    <a:p>
                      <a:r>
                        <a:rPr lang="en-IN" sz="1800" b="0" i="0" u="none" strike="noStrike" kern="1200" baseline="0" dirty="0">
                          <a:solidFill>
                            <a:schemeClr val="dk1"/>
                          </a:solidFill>
                          <a:latin typeface="+mn-lt"/>
                          <a:ea typeface="+mn-ea"/>
                          <a:cs typeface="+mn-cs"/>
                        </a:rPr>
                        <a:t>Corn (maize)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Cereal grain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961,289</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9640012"/>
                  </a:ext>
                </a:extLst>
              </a:tr>
              <a:tr h="216531">
                <a:tc>
                  <a:txBody>
                    <a:bodyPr/>
                    <a:lstStyle/>
                    <a:p>
                      <a:r>
                        <a:rPr lang="en-IN" sz="1800" b="0" i="0" u="none" strike="noStrike" kern="1200" baseline="0" dirty="0">
                          <a:solidFill>
                            <a:schemeClr val="dk1"/>
                          </a:solidFill>
                          <a:latin typeface="+mn-lt"/>
                          <a:ea typeface="+mn-ea"/>
                          <a:cs typeface="+mn-cs"/>
                        </a:rPr>
                        <a:t>Rice, paddy</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Cereal grain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793,376</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9139411"/>
                  </a:ext>
                </a:extLst>
              </a:tr>
              <a:tr h="216531">
                <a:tc>
                  <a:txBody>
                    <a:bodyPr/>
                    <a:lstStyle/>
                    <a:p>
                      <a:r>
                        <a:rPr lang="en-IN" sz="1800" b="0" i="0" u="none" strike="noStrike" kern="1200" baseline="0" dirty="0">
                          <a:solidFill>
                            <a:schemeClr val="dk1"/>
                          </a:solidFill>
                          <a:latin typeface="+mn-lt"/>
                          <a:ea typeface="+mn-ea"/>
                          <a:cs typeface="+mn-cs"/>
                        </a:rPr>
                        <a:t>Wheat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Cereal grain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739,513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454064"/>
                  </a:ext>
                </a:extLst>
              </a:tr>
              <a:tr h="368104">
                <a:tc>
                  <a:txBody>
                    <a:bodyPr/>
                    <a:lstStyle/>
                    <a:p>
                      <a:r>
                        <a:rPr lang="en-IN" sz="1800" b="0" i="0" u="none" strike="noStrike" kern="1200" baseline="0" dirty="0">
                          <a:solidFill>
                            <a:schemeClr val="dk1"/>
                          </a:solidFill>
                          <a:latin typeface="+mn-lt"/>
                          <a:ea typeface="+mn-ea"/>
                          <a:cs typeface="+mn-cs"/>
                        </a:rPr>
                        <a:t>Potatoes</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Ground crop (tuber)</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402,133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4584835"/>
                  </a:ext>
                </a:extLst>
              </a:tr>
              <a:tr h="216531">
                <a:tc>
                  <a:txBody>
                    <a:bodyPr/>
                    <a:lstStyle/>
                    <a:p>
                      <a:r>
                        <a:rPr lang="en-IN" sz="1800" b="0" i="0" u="none" strike="noStrike" kern="1200" baseline="0" dirty="0">
                          <a:solidFill>
                            <a:schemeClr val="dk1"/>
                          </a:solidFill>
                          <a:latin typeface="+mn-lt"/>
                          <a:ea typeface="+mn-ea"/>
                          <a:cs typeface="+mn-cs"/>
                        </a:rPr>
                        <a:t>Sugar beet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Sugar plant (root)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297,476</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3062045"/>
                  </a:ext>
                </a:extLst>
              </a:tr>
              <a:tr h="216531">
                <a:tc>
                  <a:txBody>
                    <a:bodyPr/>
                    <a:lstStyle/>
                    <a:p>
                      <a:r>
                        <a:rPr lang="en-IN" sz="1800" b="0" i="0" u="none" strike="noStrike" kern="1200" baseline="0" dirty="0">
                          <a:solidFill>
                            <a:schemeClr val="dk1"/>
                          </a:solidFill>
                          <a:latin typeface="+mn-lt"/>
                          <a:ea typeface="+mn-ea"/>
                          <a:cs typeface="+mn-cs"/>
                        </a:rPr>
                        <a:t>Cassava</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Ground crop (root)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289,451</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9935234"/>
                  </a:ext>
                </a:extLst>
              </a:tr>
              <a:tr h="216531">
                <a:tc>
                  <a:txBody>
                    <a:bodyPr/>
                    <a:lstStyle/>
                    <a:p>
                      <a:r>
                        <a:rPr lang="en-IN" sz="1800" b="0" i="0" u="none" strike="noStrike" kern="1200" baseline="0" dirty="0">
                          <a:solidFill>
                            <a:schemeClr val="dk1"/>
                          </a:solidFill>
                          <a:latin typeface="+mn-lt"/>
                          <a:ea typeface="+mn-ea"/>
                          <a:cs typeface="+mn-cs"/>
                        </a:rPr>
                        <a:t>Soybeans</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Legume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266,585</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81025124"/>
                  </a:ext>
                </a:extLst>
              </a:tr>
            </a:tbl>
          </a:graphicData>
        </a:graphic>
      </p:graphicFrame>
      <p:sp>
        <p:nvSpPr>
          <p:cNvPr id="10" name="Slide Number Placeholder 9"/>
          <p:cNvSpPr>
            <a:spLocks noGrp="1"/>
          </p:cNvSpPr>
          <p:nvPr>
            <p:ph type="sldNum" sz="quarter" idx="10"/>
          </p:nvPr>
        </p:nvSpPr>
        <p:spPr/>
        <p:txBody>
          <a:bodyPr/>
          <a:lstStyle/>
          <a:p>
            <a:fld id="{67B19427-F580-D146-B60E-4CADEE75497F}" type="slidenum">
              <a:rPr lang="en-US" smtClean="0"/>
              <a:pPr/>
              <a:t>10</a:t>
            </a:fld>
            <a:endParaRPr lang="en-US" dirty="0"/>
          </a:p>
        </p:txBody>
      </p:sp>
      <p:sp>
        <p:nvSpPr>
          <p:cNvPr id="11" name="Footer Placeholder 10"/>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999092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Food Sources </a:t>
            </a:r>
            <a:r>
              <a:rPr lang="en-US" altLang="en-US" sz="2400" dirty="0">
                <a:ea typeface="ＭＳ Ｐゴシック" panose="020B0600070205080204" pitchFamily="34" charset="-128"/>
              </a:rPr>
              <a:t>(2 of 2)</a:t>
            </a:r>
            <a:endParaRPr lang="en-IN" sz="2400" dirty="0"/>
          </a:p>
        </p:txBody>
      </p:sp>
      <p:graphicFrame>
        <p:nvGraphicFramePr>
          <p:cNvPr id="9" name="Content Placeholder 8" descr="Table is accessible to screenreaders"/>
          <p:cNvGraphicFramePr>
            <a:graphicFrameLocks noGrp="1"/>
          </p:cNvGraphicFramePr>
          <p:nvPr>
            <p:ph sz="quarter" idx="16"/>
            <p:extLst>
              <p:ext uri="{D42A27DB-BD31-4B8C-83A1-F6EECF244321}">
                <p14:modId xmlns:p14="http://schemas.microsoft.com/office/powerpoint/2010/main" val="945936385"/>
              </p:ext>
            </p:extLst>
          </p:nvPr>
        </p:nvGraphicFramePr>
        <p:xfrm>
          <a:off x="914400" y="1752600"/>
          <a:ext cx="6705600" cy="3235960"/>
        </p:xfrm>
        <a:graphic>
          <a:graphicData uri="http://schemas.openxmlformats.org/drawingml/2006/table">
            <a:tbl>
              <a:tblPr firstRow="1" bandRow="1">
                <a:tableStyleId>{5C22544A-7EE6-4342-B048-85BDC9FD1C3A}</a:tableStyleId>
              </a:tblPr>
              <a:tblGrid>
                <a:gridCol w="1778000">
                  <a:extLst>
                    <a:ext uri="{9D8B030D-6E8A-4147-A177-3AD203B41FA5}">
                      <a16:colId xmlns:a16="http://schemas.microsoft.com/office/drawing/2014/main" val="1560998907"/>
                    </a:ext>
                  </a:extLst>
                </a:gridCol>
                <a:gridCol w="2032000">
                  <a:extLst>
                    <a:ext uri="{9D8B030D-6E8A-4147-A177-3AD203B41FA5}">
                      <a16:colId xmlns:a16="http://schemas.microsoft.com/office/drawing/2014/main" val="2666147144"/>
                    </a:ext>
                  </a:extLst>
                </a:gridCol>
                <a:gridCol w="2895600">
                  <a:extLst>
                    <a:ext uri="{9D8B030D-6E8A-4147-A177-3AD203B41FA5}">
                      <a16:colId xmlns:a16="http://schemas.microsoft.com/office/drawing/2014/main" val="2916693528"/>
                    </a:ext>
                  </a:extLst>
                </a:gridCol>
              </a:tblGrid>
              <a:tr h="370840">
                <a:tc>
                  <a:txBody>
                    <a:bodyPr/>
                    <a:lstStyle/>
                    <a:p>
                      <a:r>
                        <a:rPr lang="en-IN" sz="1800" b="1" i="0" u="none" strike="noStrike" kern="1200" baseline="0" dirty="0">
                          <a:solidFill>
                            <a:schemeClr val="lt1"/>
                          </a:solidFill>
                          <a:latin typeface="+mn-lt"/>
                          <a:ea typeface="+mn-ea"/>
                          <a:cs typeface="+mn-cs"/>
                        </a:rPr>
                        <a:t>Plant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Type of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2012 World Production*</a:t>
                      </a:r>
                    </a:p>
                    <a:p>
                      <a:r>
                        <a:rPr lang="en-IN" sz="1800" b="1" i="0" u="none" strike="noStrike" kern="1200" baseline="0" dirty="0">
                          <a:solidFill>
                            <a:schemeClr val="lt1"/>
                          </a:solidFill>
                          <a:latin typeface="+mn-lt"/>
                          <a:ea typeface="+mn-ea"/>
                          <a:cs typeface="+mn-cs"/>
                        </a:rPr>
                        <a:t>(1000 tons)</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9275751"/>
                  </a:ext>
                </a:extLst>
              </a:tr>
              <a:tr h="370840">
                <a:tc>
                  <a:txBody>
                    <a:bodyPr/>
                    <a:lstStyle/>
                    <a:p>
                      <a:r>
                        <a:rPr lang="en-IN" sz="1800" b="0" i="0" u="none" strike="noStrike" kern="1200" baseline="0" dirty="0">
                          <a:solidFill>
                            <a:schemeClr val="tx1"/>
                          </a:solidFill>
                          <a:latin typeface="+mn-lt"/>
                          <a:ea typeface="+mn-ea"/>
                          <a:cs typeface="+mn-cs"/>
                        </a:rPr>
                        <a:t>Tomatoes</a:t>
                      </a:r>
                      <a:endParaRPr lang="en-IN"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tx1"/>
                          </a:solidFill>
                          <a:latin typeface="+mn-lt"/>
                          <a:ea typeface="+mn-ea"/>
                          <a:cs typeface="+mn-cs"/>
                        </a:rPr>
                        <a:t>Fruit (annual herb)</a:t>
                      </a:r>
                      <a:endParaRPr lang="en-IN"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tx1"/>
                          </a:solidFill>
                          <a:latin typeface="+mn-lt"/>
                          <a:ea typeface="+mn-ea"/>
                          <a:cs typeface="+mn-cs"/>
                        </a:rPr>
                        <a:t>178,347</a:t>
                      </a:r>
                      <a:endParaRPr lang="en-IN"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6685044"/>
                  </a:ext>
                </a:extLst>
              </a:tr>
              <a:tr h="370840">
                <a:tc>
                  <a:txBody>
                    <a:bodyPr/>
                    <a:lstStyle/>
                    <a:p>
                      <a:r>
                        <a:rPr lang="en-IN" sz="1800" b="0" i="0" u="none" strike="noStrike" kern="1200" baseline="0" dirty="0">
                          <a:solidFill>
                            <a:schemeClr val="dk1"/>
                          </a:solidFill>
                          <a:latin typeface="+mn-lt"/>
                          <a:ea typeface="+mn-ea"/>
                          <a:cs typeface="+mn-cs"/>
                        </a:rPr>
                        <a:t>Barley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Cereal grain</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146,482</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9637772"/>
                  </a:ext>
                </a:extLst>
              </a:tr>
              <a:tr h="370840">
                <a:tc>
                  <a:txBody>
                    <a:bodyPr/>
                    <a:lstStyle/>
                    <a:p>
                      <a:r>
                        <a:rPr lang="en-IN" sz="1800" b="0" i="0" u="none" strike="noStrike" kern="1200" baseline="0" dirty="0">
                          <a:solidFill>
                            <a:schemeClr val="dk1"/>
                          </a:solidFill>
                          <a:latin typeface="+mn-lt"/>
                          <a:ea typeface="+mn-ea"/>
                          <a:cs typeface="+mn-cs"/>
                        </a:rPr>
                        <a:t>Watermelons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Fruit (vine)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116,153</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6870661"/>
                  </a:ext>
                </a:extLst>
              </a:tr>
              <a:tr h="370840">
                <a:tc>
                  <a:txBody>
                    <a:bodyPr/>
                    <a:lstStyle/>
                    <a:p>
                      <a:r>
                        <a:rPr lang="en-IN" sz="1800" b="0" i="0" u="none" strike="noStrike" kern="1200" baseline="0" dirty="0">
                          <a:solidFill>
                            <a:schemeClr val="dk1"/>
                          </a:solidFill>
                          <a:latin typeface="+mn-lt"/>
                          <a:ea typeface="+mn-ea"/>
                          <a:cs typeface="+mn-cs"/>
                        </a:rPr>
                        <a:t>Sweet potatoes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Ground crop (root)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113,698</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1290907"/>
                  </a:ext>
                </a:extLst>
              </a:tr>
              <a:tr h="370840">
                <a:tc>
                  <a:txBody>
                    <a:bodyPr/>
                    <a:lstStyle/>
                    <a:p>
                      <a:r>
                        <a:rPr lang="en-IN" sz="1800" b="0" i="0" u="none" strike="noStrike" kern="1200" baseline="0" dirty="0">
                          <a:solidFill>
                            <a:schemeClr val="dk1"/>
                          </a:solidFill>
                          <a:latin typeface="+mn-lt"/>
                          <a:ea typeface="+mn-ea"/>
                          <a:cs typeface="+mn-cs"/>
                        </a:rPr>
                        <a:t>Bananas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Fruit (tree)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112,428</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3181575"/>
                  </a:ext>
                </a:extLst>
              </a:tr>
              <a:tr h="370840">
                <a:tc>
                  <a:txBody>
                    <a:bodyPr/>
                    <a:lstStyle/>
                    <a:p>
                      <a:r>
                        <a:rPr lang="en-IN" sz="1800" b="0" i="0" u="none" strike="noStrike" kern="1200" baseline="0" dirty="0">
                          <a:solidFill>
                            <a:schemeClr val="dk1"/>
                          </a:solidFill>
                          <a:latin typeface="+mn-lt"/>
                          <a:ea typeface="+mn-ea"/>
                          <a:cs typeface="+mn-cs"/>
                        </a:rPr>
                        <a:t>Onions, dry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Ground crop (root)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91,328</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8157427"/>
                  </a:ext>
                </a:extLst>
              </a:tr>
              <a:tr h="370840">
                <a:tc>
                  <a:txBody>
                    <a:bodyPr/>
                    <a:lstStyle/>
                    <a:p>
                      <a:r>
                        <a:rPr lang="en-IN" sz="1800" b="0" i="0" u="none" strike="noStrike" kern="1200" baseline="0" dirty="0">
                          <a:solidFill>
                            <a:schemeClr val="dk1"/>
                          </a:solidFill>
                          <a:latin typeface="+mn-lt"/>
                          <a:ea typeface="+mn-ea"/>
                          <a:cs typeface="+mn-cs"/>
                        </a:rPr>
                        <a:t>Apples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a:solidFill>
                            <a:schemeClr val="dk1"/>
                          </a:solidFill>
                          <a:latin typeface="+mn-lt"/>
                          <a:ea typeface="+mn-ea"/>
                          <a:cs typeface="+mn-cs"/>
                        </a:rPr>
                        <a:t>Fruit (tree)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a:solidFill>
                            <a:schemeClr val="dk1"/>
                          </a:solidFill>
                          <a:latin typeface="+mn-lt"/>
                          <a:ea typeface="+mn-ea"/>
                          <a:cs typeface="+mn-cs"/>
                        </a:rPr>
                        <a:t>  84,193</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0685452"/>
                  </a:ext>
                </a:extLst>
              </a:tr>
            </a:tbl>
          </a:graphicData>
        </a:graphic>
      </p:graphicFrame>
      <p:sp>
        <p:nvSpPr>
          <p:cNvPr id="4" name="Content Placeholder 3"/>
          <p:cNvSpPr>
            <a:spLocks noGrp="1"/>
          </p:cNvSpPr>
          <p:nvPr>
            <p:ph sz="quarter" idx="17"/>
          </p:nvPr>
        </p:nvSpPr>
        <p:spPr>
          <a:xfrm>
            <a:off x="304800" y="5257800"/>
            <a:ext cx="8686800" cy="762000"/>
          </a:xfrm>
        </p:spPr>
        <p:txBody>
          <a:bodyPr/>
          <a:lstStyle/>
          <a:p>
            <a:pPr marL="457200" lvl="1" indent="0">
              <a:buNone/>
            </a:pPr>
            <a:r>
              <a:rPr lang="en-IN" sz="1800" dirty="0">
                <a:latin typeface="Calibri" panose="020F0502020204030204" pitchFamily="34" charset="0"/>
                <a:cs typeface="Calibri" panose="020F0502020204030204" pitchFamily="34" charset="0"/>
              </a:rPr>
              <a:t>*Based on the 20 highest-producing countries for a specific agricultural commodity.</a:t>
            </a:r>
          </a:p>
          <a:p>
            <a:r>
              <a:rPr lang="en-IN" sz="1800" dirty="0">
                <a:latin typeface="Calibri" panose="020F0502020204030204" pitchFamily="34" charset="0"/>
                <a:cs typeface="Calibri" panose="020F0502020204030204" pitchFamily="34" charset="0"/>
              </a:rPr>
              <a:t>Source: World production data from F</a:t>
            </a:r>
            <a:r>
              <a:rPr lang="en-IN" sz="100" dirty="0">
                <a:latin typeface="Calibri" panose="020F0502020204030204" pitchFamily="34" charset="0"/>
                <a:cs typeface="Calibri" panose="020F0502020204030204" pitchFamily="34" charset="0"/>
              </a:rPr>
              <a:t> </a:t>
            </a:r>
            <a:r>
              <a:rPr lang="en-IN" sz="1800" dirty="0">
                <a:latin typeface="Calibri" panose="020F0502020204030204" pitchFamily="34" charset="0"/>
                <a:cs typeface="Calibri" panose="020F0502020204030204" pitchFamily="34" charset="0"/>
              </a:rPr>
              <a:t>A</a:t>
            </a:r>
            <a:r>
              <a:rPr lang="en-IN" sz="100" dirty="0">
                <a:latin typeface="Calibri" panose="020F0502020204030204" pitchFamily="34" charset="0"/>
                <a:cs typeface="Calibri" panose="020F0502020204030204" pitchFamily="34" charset="0"/>
              </a:rPr>
              <a:t> </a:t>
            </a:r>
            <a:r>
              <a:rPr lang="en-IN" sz="1800" dirty="0">
                <a:latin typeface="Calibri" panose="020F0502020204030204" pitchFamily="34" charset="0"/>
                <a:cs typeface="Calibri" panose="020F0502020204030204" pitchFamily="34" charset="0"/>
              </a:rPr>
              <a:t>O.</a:t>
            </a:r>
          </a:p>
        </p:txBody>
      </p:sp>
      <p:sp>
        <p:nvSpPr>
          <p:cNvPr id="5" name="Slide Number Placeholder 4"/>
          <p:cNvSpPr>
            <a:spLocks noGrp="1"/>
          </p:cNvSpPr>
          <p:nvPr>
            <p:ph type="sldNum" sz="quarter" idx="10"/>
          </p:nvPr>
        </p:nvSpPr>
        <p:spPr/>
        <p:txBody>
          <a:bodyPr/>
          <a:lstStyle/>
          <a:p>
            <a:fld id="{67B19427-F580-D146-B60E-4CADEE75497F}" type="slidenum">
              <a:rPr lang="en-US" smtClean="0"/>
              <a:pPr/>
              <a:t>11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21264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23899"/>
          </a:xfrm>
        </p:spPr>
        <p:txBody>
          <a:bodyPr/>
          <a:lstStyle/>
          <a:p>
            <a:r>
              <a:rPr lang="en-US" altLang="en-US" b="1" dirty="0">
                <a:ea typeface="ＭＳ Ｐゴシック" panose="020B0600070205080204" pitchFamily="34" charset="-128"/>
              </a:rPr>
              <a:t>Meat Consumption</a:t>
            </a:r>
            <a:endParaRPr lang="en-IN" b="1" dirty="0"/>
          </a:p>
        </p:txBody>
      </p:sp>
      <p:sp>
        <p:nvSpPr>
          <p:cNvPr id="8" name="Content Placeholder 7"/>
          <p:cNvSpPr>
            <a:spLocks noGrp="1"/>
          </p:cNvSpPr>
          <p:nvPr>
            <p:ph sz="quarter" idx="16"/>
          </p:nvPr>
        </p:nvSpPr>
        <p:spPr>
          <a:xfrm>
            <a:off x="304800" y="1600200"/>
            <a:ext cx="3810000" cy="1219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Constitute 40% of the calories consumed in developed countries</a:t>
            </a:r>
            <a:endParaRPr lang="en-IN" dirty="0"/>
          </a:p>
        </p:txBody>
      </p:sp>
      <p:sp>
        <p:nvSpPr>
          <p:cNvPr id="10" name="Content Placeholder 9"/>
          <p:cNvSpPr>
            <a:spLocks noGrp="1"/>
          </p:cNvSpPr>
          <p:nvPr>
            <p:ph sz="quarter" idx="18"/>
          </p:nvPr>
        </p:nvSpPr>
        <p:spPr>
          <a:xfrm>
            <a:off x="301869" y="2971800"/>
            <a:ext cx="307731" cy="381000"/>
          </a:xfrm>
        </p:spPr>
        <p:txBody>
          <a:bodyPr/>
          <a:lstStyle/>
          <a:p>
            <a:pPr marL="291600" indent="-291600">
              <a:buClr>
                <a:schemeClr val="accent2"/>
              </a:buClr>
              <a:buFont typeface="Arial" panose="020B0604020202020204" pitchFamily="34" charset="0"/>
              <a:buChar char="•"/>
            </a:pPr>
            <a:r>
              <a:rPr lang="en-IN" dirty="0"/>
              <a:t> </a:t>
            </a:r>
          </a:p>
        </p:txBody>
      </p:sp>
      <p:graphicFrame>
        <p:nvGraphicFramePr>
          <p:cNvPr id="15" name="Content Placeholder 14" descr="approximately 5%"/>
          <p:cNvGraphicFramePr>
            <a:graphicFrameLocks noGrp="1" noChangeAspect="1"/>
          </p:cNvGraphicFramePr>
          <p:nvPr>
            <p:ph sz="quarter" idx="19"/>
            <p:extLst>
              <p:ext uri="{D42A27DB-BD31-4B8C-83A1-F6EECF244321}">
                <p14:modId xmlns:p14="http://schemas.microsoft.com/office/powerpoint/2010/main" val="1418342379"/>
              </p:ext>
            </p:extLst>
          </p:nvPr>
        </p:nvGraphicFramePr>
        <p:xfrm>
          <a:off x="654526" y="3001723"/>
          <a:ext cx="688028" cy="331199"/>
        </p:xfrm>
        <a:graphic>
          <a:graphicData uri="http://schemas.openxmlformats.org/presentationml/2006/ole">
            <mc:AlternateContent xmlns:mc="http://schemas.openxmlformats.org/markup-compatibility/2006">
              <mc:Choice xmlns:v="urn:schemas-microsoft-com:vml" Requires="v">
                <p:oleObj spid="_x0000_s3133" name="Equation" r:id="rId3" imgW="342720" imgH="164880" progId="Equation.DSMT4">
                  <p:embed/>
                </p:oleObj>
              </mc:Choice>
              <mc:Fallback>
                <p:oleObj name="Equation" r:id="rId3" imgW="342720" imgH="164880" progId="Equation.DSMT4">
                  <p:embed/>
                  <p:pic>
                    <p:nvPicPr>
                      <p:cNvPr id="0" name=""/>
                      <p:cNvPicPr/>
                      <p:nvPr/>
                    </p:nvPicPr>
                    <p:blipFill>
                      <a:blip r:embed="rId4"/>
                      <a:stretch>
                        <a:fillRect/>
                      </a:stretch>
                    </p:blipFill>
                    <p:spPr>
                      <a:xfrm>
                        <a:off x="654526" y="3001723"/>
                        <a:ext cx="688028" cy="331199"/>
                      </a:xfrm>
                      <a:prstGeom prst="rect">
                        <a:avLst/>
                      </a:prstGeom>
                    </p:spPr>
                  </p:pic>
                </p:oleObj>
              </mc:Fallback>
            </mc:AlternateContent>
          </a:graphicData>
        </a:graphic>
      </p:graphicFrame>
      <p:sp>
        <p:nvSpPr>
          <p:cNvPr id="12" name="Content Placeholder 11"/>
          <p:cNvSpPr>
            <a:spLocks noGrp="1"/>
          </p:cNvSpPr>
          <p:nvPr>
            <p:ph sz="quarter" idx="20"/>
          </p:nvPr>
        </p:nvSpPr>
        <p:spPr>
          <a:xfrm>
            <a:off x="301869" y="2922069"/>
            <a:ext cx="4041531" cy="3250131"/>
          </a:xfrm>
        </p:spPr>
        <p:txBody>
          <a:bodyPr/>
          <a:lstStyle/>
          <a:p>
            <a:pPr marL="268288" indent="-268288"/>
            <a:r>
              <a:rPr lang="en-US" altLang="en-US" dirty="0">
                <a:ea typeface="ＭＳ Ｐゴシック" panose="020B0600070205080204" pitchFamily="34" charset="-128"/>
              </a:rPr>
              <a:t>             of calories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consumed in developing countries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Livestock inefficient converter of plant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For every 100 calories of food cow consumes, 86 burned off</a:t>
            </a:r>
            <a:endParaRPr lang="en-IN" sz="2600" dirty="0">
              <a:latin typeface="Calibri" panose="020F0502020204030204" pitchFamily="34" charset="0"/>
              <a:cs typeface="Calibri" panose="020F0502020204030204" pitchFamily="34" charset="0"/>
            </a:endParaRPr>
          </a:p>
        </p:txBody>
      </p:sp>
      <p:pic>
        <p:nvPicPr>
          <p:cNvPr id="16" name="Content Placeholder 15" descr="A line graph depicts annual meat consumption in selected regions from 19 61 to 2009. The graph shows year versus annual per capita meat consumption in kilograms. Consumption for countries include the United States, Brazil, China, India, Liberia, and Ethiopia. India has the lowest meat consumption which remains at roughly 0. The U S is the highest ascending from 90 in 19 61 to 120 in 2009 and stayed at least 40 kilograms above the next highest country, Brazil."/>
          <p:cNvPicPr>
            <a:picLocks noGrp="1" noChangeAspect="1"/>
          </p:cNvPicPr>
          <p:nvPr>
            <p:ph sz="quarter" idx="17"/>
          </p:nvPr>
        </p:nvPicPr>
        <p:blipFill>
          <a:blip r:embed="rId5"/>
          <a:stretch>
            <a:fillRect/>
          </a:stretch>
        </p:blipFill>
        <p:spPr>
          <a:xfrm>
            <a:off x="4533711" y="1843904"/>
            <a:ext cx="4457889" cy="3947296"/>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12</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04820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Principle Types of Agriculture</a:t>
            </a:r>
            <a:endParaRPr lang="en-IN" b="1" dirty="0"/>
          </a:p>
        </p:txBody>
      </p:sp>
      <p:sp>
        <p:nvSpPr>
          <p:cNvPr id="3" name="Content Placeholder 2"/>
          <p:cNvSpPr>
            <a:spLocks noGrp="1"/>
          </p:cNvSpPr>
          <p:nvPr>
            <p:ph sz="quarter" idx="16"/>
          </p:nvPr>
        </p:nvSpPr>
        <p:spPr>
          <a:xfrm>
            <a:off x="304800" y="1752600"/>
            <a:ext cx="8534400" cy="4114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Industrialized agriculture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Modern agricultural methods, which require a large capital input and less land and labor than traditional methods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Also called high input agriculture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Subsistence Agriculture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Traditional agricultural methods, which depend on labor to produce enough food to feed oneself and one’s family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Shifting cultivation, slash and burn agriculture, nomadic herding, intercropping</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13</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575142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229632"/>
          </a:xfrm>
        </p:spPr>
        <p:txBody>
          <a:bodyPr>
            <a:normAutofit/>
          </a:bodyPr>
          <a:lstStyle/>
          <a:p>
            <a:r>
              <a:rPr lang="en-US" altLang="en-US" b="1" dirty="0">
                <a:ea typeface="ＭＳ Ｐゴシック" panose="020B0600070205080204" pitchFamily="34" charset="-128"/>
              </a:rPr>
              <a:t>Decline in Plant and Animal Variety and Diversity</a:t>
            </a:r>
            <a:endParaRPr lang="en-IN" b="1" dirty="0"/>
          </a:p>
        </p:txBody>
      </p:sp>
      <p:sp>
        <p:nvSpPr>
          <p:cNvPr id="3" name="Content Placeholder 2"/>
          <p:cNvSpPr>
            <a:spLocks noGrp="1"/>
          </p:cNvSpPr>
          <p:nvPr>
            <p:ph sz="quarter" idx="16"/>
          </p:nvPr>
        </p:nvSpPr>
        <p:spPr>
          <a:xfrm>
            <a:off x="304800" y="1905000"/>
            <a:ext cx="6248400" cy="4309382"/>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Industrialized agriculture has created more uniformity (domestication)</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Domestication decreases genetic diversity</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Farmer selects and propagates animals with desirable agricultural characteristics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Process of taming animals or adapting wild plants to serve humans markedly altering characteristics of the organisms</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Genetic diversity is the variation of traits in a population’s genes that can be inherited</a:t>
            </a:r>
            <a:endParaRPr lang="en-IN" sz="2600" dirty="0">
              <a:latin typeface="Calibri" panose="020F0502020204030204" pitchFamily="34" charset="0"/>
              <a:cs typeface="Calibri" panose="020F0502020204030204" pitchFamily="34" charset="0"/>
            </a:endParaRPr>
          </a:p>
        </p:txBody>
      </p:sp>
      <p:pic>
        <p:nvPicPr>
          <p:cNvPr id="8" name="Content Placeholder 7" descr="A photo of different types of corn include longer and shorter ears as well as different shades of kernels. © Media Bakery"/>
          <p:cNvPicPr>
            <a:picLocks noGrp="1" noChangeAspect="1"/>
          </p:cNvPicPr>
          <p:nvPr>
            <p:ph sz="quarter" idx="18"/>
          </p:nvPr>
        </p:nvPicPr>
        <p:blipFill>
          <a:blip r:embed="rId2"/>
          <a:stretch>
            <a:fillRect/>
          </a:stretch>
        </p:blipFill>
        <p:spPr>
          <a:xfrm>
            <a:off x="6829478" y="2811542"/>
            <a:ext cx="2084906" cy="272489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14</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87249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143000"/>
          </a:xfrm>
        </p:spPr>
        <p:txBody>
          <a:bodyPr>
            <a:noAutofit/>
          </a:bodyPr>
          <a:lstStyle/>
          <a:p>
            <a:r>
              <a:rPr lang="en-US" altLang="en-US" b="1" dirty="0">
                <a:ea typeface="ＭＳ Ｐゴシック" panose="020B0600070205080204" pitchFamily="34" charset="-128"/>
              </a:rPr>
              <a:t>Scientific Advances Have Increased Yields</a:t>
            </a:r>
            <a:endParaRPr lang="en-IN" b="1" dirty="0"/>
          </a:p>
        </p:txBody>
      </p:sp>
      <p:sp>
        <p:nvSpPr>
          <p:cNvPr id="3" name="Content Placeholder 2"/>
          <p:cNvSpPr>
            <a:spLocks noGrp="1"/>
          </p:cNvSpPr>
          <p:nvPr>
            <p:ph sz="quarter" idx="16"/>
          </p:nvPr>
        </p:nvSpPr>
        <p:spPr>
          <a:xfrm>
            <a:off x="304800" y="1752600"/>
            <a:ext cx="41148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Increasing yield mostly in developed nations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Greater knowledge and use of:</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Pesticides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Selective breeding</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Green Revolution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60s transition of food production toward higher-yielding varieties</a:t>
            </a:r>
            <a:endParaRPr lang="en-IN" sz="2600" dirty="0">
              <a:latin typeface="Calibri" panose="020F0502020204030204" pitchFamily="34" charset="0"/>
              <a:cs typeface="Calibri" panose="020F0502020204030204" pitchFamily="34" charset="0"/>
            </a:endParaRPr>
          </a:p>
        </p:txBody>
      </p:sp>
      <p:pic>
        <p:nvPicPr>
          <p:cNvPr id="7" name="Content Placeholder 6" descr="The bar graph depicts average United States wheat yields from 19 50 to 2010. The graph shows years versus annual yield in bushels per acre. There has been an increase over the years from over 15 in 19 50 to over 45 in 2010."/>
          <p:cNvPicPr>
            <a:picLocks noGrp="1" noChangeAspect="1"/>
          </p:cNvPicPr>
          <p:nvPr>
            <p:ph sz="quarter" idx="17"/>
          </p:nvPr>
        </p:nvPicPr>
        <p:blipFill>
          <a:blip r:embed="rId2"/>
          <a:stretch>
            <a:fillRect/>
          </a:stretch>
        </p:blipFill>
        <p:spPr>
          <a:xfrm>
            <a:off x="4648200" y="2004060"/>
            <a:ext cx="4343189" cy="3101340"/>
          </a:xfrm>
          <a:prstGeom prst="rect">
            <a:avLst/>
          </a:prstGeom>
        </p:spPr>
      </p:pic>
      <p:sp>
        <p:nvSpPr>
          <p:cNvPr id="8" name="Content Placeholder 7"/>
          <p:cNvSpPr>
            <a:spLocks noGrp="1"/>
          </p:cNvSpPr>
          <p:nvPr>
            <p:ph sz="quarter" idx="18"/>
          </p:nvPr>
        </p:nvSpPr>
        <p:spPr>
          <a:xfrm>
            <a:off x="4810029" y="5334000"/>
            <a:ext cx="4181571" cy="381000"/>
          </a:xfrm>
        </p:spPr>
        <p:txBody>
          <a:bodyPr/>
          <a:lstStyle/>
          <a:p>
            <a:r>
              <a:rPr lang="en-US" sz="2000" dirty="0">
                <a:ea typeface="ＭＳ Ｐゴシック" charset="-128"/>
                <a:cs typeface="ＭＳ Ｐゴシック" charset="-128"/>
              </a:rPr>
              <a:t>Average U.S. wheat yields, 19</a:t>
            </a:r>
            <a:r>
              <a:rPr lang="en-US" sz="100" dirty="0">
                <a:ea typeface="ＭＳ Ｐゴシック" charset="-128"/>
                <a:cs typeface="ＭＳ Ｐゴシック" charset="-128"/>
              </a:rPr>
              <a:t> </a:t>
            </a:r>
            <a:r>
              <a:rPr lang="en-US" sz="2000" dirty="0">
                <a:ea typeface="ＭＳ Ｐゴシック" charset="-128"/>
                <a:cs typeface="ＭＳ Ｐゴシック" charset="-128"/>
              </a:rPr>
              <a:t>50-2010</a:t>
            </a:r>
            <a:endParaRPr lang="en-IN" sz="2000" dirty="0"/>
          </a:p>
        </p:txBody>
      </p:sp>
      <p:sp>
        <p:nvSpPr>
          <p:cNvPr id="5" name="Slide Number Placeholder 4"/>
          <p:cNvSpPr>
            <a:spLocks noGrp="1"/>
          </p:cNvSpPr>
          <p:nvPr>
            <p:ph type="sldNum" sz="quarter" idx="10"/>
          </p:nvPr>
        </p:nvSpPr>
        <p:spPr/>
        <p:txBody>
          <a:bodyPr/>
          <a:lstStyle/>
          <a:p>
            <a:fld id="{67B19427-F580-D146-B60E-4CADEE75497F}" type="slidenum">
              <a:rPr lang="en-US" smtClean="0"/>
              <a:pPr/>
              <a:t>15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1723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Supplements for Livestock </a:t>
            </a:r>
            <a:endParaRPr lang="en-IN" b="1" dirty="0"/>
          </a:p>
        </p:txBody>
      </p:sp>
      <p:sp>
        <p:nvSpPr>
          <p:cNvPr id="3" name="Content Placeholder 2"/>
          <p:cNvSpPr>
            <a:spLocks noGrp="1"/>
          </p:cNvSpPr>
          <p:nvPr>
            <p:ph sz="quarter" idx="16"/>
          </p:nvPr>
        </p:nvSpPr>
        <p:spPr>
          <a:xfrm>
            <a:off x="304800" y="1752600"/>
            <a:ext cx="8534400" cy="3581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Hormones increase animal growth rates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Regulate bodily functions and foster growth </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U.S. and Canada, banned in Europe (due to health concerns)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Antibiotics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40% of antibiotics produced in U.S. used in livestock operations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Problems with increased bacterial resistance- some bacteria are resistant to every antibiotic known </a:t>
            </a:r>
            <a:endParaRPr lang="en-IN" sz="24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22879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Evolution of Antibiotic Resistance</a:t>
            </a:r>
            <a:endParaRPr lang="en-IN" b="1" dirty="0"/>
          </a:p>
        </p:txBody>
      </p:sp>
      <p:pic>
        <p:nvPicPr>
          <p:cNvPr id="6" name="Content Placeholder 5" descr="The bar graph depicts evolution of antibiotic resistance with year versus percent of resistance. There has been an increase over the years with 19 90 being near 0 percent and 2004 being near 16 percent. The greatest increase was between 2002 and 2004 with an 8 percent increase."/>
          <p:cNvPicPr>
            <a:picLocks noGrp="1" noChangeAspect="1"/>
          </p:cNvPicPr>
          <p:nvPr>
            <p:ph sz="quarter" idx="16"/>
          </p:nvPr>
        </p:nvPicPr>
        <p:blipFill>
          <a:blip r:embed="rId2"/>
          <a:stretch>
            <a:fillRect/>
          </a:stretch>
        </p:blipFill>
        <p:spPr>
          <a:xfrm>
            <a:off x="990600" y="1600200"/>
            <a:ext cx="7037502" cy="46037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3125740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Genetic Engineering</a:t>
            </a:r>
            <a:endParaRPr lang="en-IN" b="1" dirty="0"/>
          </a:p>
        </p:txBody>
      </p:sp>
      <p:sp>
        <p:nvSpPr>
          <p:cNvPr id="3" name="Content Placeholder 2"/>
          <p:cNvSpPr>
            <a:spLocks noGrp="1"/>
          </p:cNvSpPr>
          <p:nvPr>
            <p:ph sz="quarter" idx="16"/>
          </p:nvPr>
        </p:nvSpPr>
        <p:spPr>
          <a:xfrm>
            <a:off x="304800" y="1752600"/>
            <a:ext cx="85344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Manipulation of genes by taking specific gene from a cell of one species and placing it into the cell of an unrelated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Used to produce Genetically Modified (G</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M)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 golden rice - rich in beta carotene (prevent Vitamin A deficiency in developing countries)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Plants that are tolerant to insect pests, heat, cold, drought, or acidic soils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More productive farm animals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619385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GM Foods in the U.S.</a:t>
            </a:r>
            <a:endParaRPr lang="en-IN" b="1" dirty="0"/>
          </a:p>
        </p:txBody>
      </p:sp>
      <p:sp>
        <p:nvSpPr>
          <p:cNvPr id="3" name="Content Placeholder 2"/>
          <p:cNvSpPr>
            <a:spLocks noGrp="1"/>
          </p:cNvSpPr>
          <p:nvPr>
            <p:ph sz="quarter" idx="16"/>
          </p:nvPr>
        </p:nvSpPr>
        <p:spPr>
          <a:xfrm>
            <a:off x="304800" y="1752600"/>
            <a:ext cx="302186" cy="355846"/>
          </a:xfrm>
        </p:spPr>
        <p:txBody>
          <a:bodyPr/>
          <a:lstStyle/>
          <a:p>
            <a:pPr marL="291600" indent="-291600">
              <a:buClr>
                <a:schemeClr val="accent2"/>
              </a:buClr>
              <a:buFont typeface="Arial" panose="020B0604020202020204" pitchFamily="34" charset="0"/>
              <a:buChar char="•"/>
            </a:pPr>
            <a:r>
              <a:rPr lang="en-IN" dirty="0"/>
              <a:t> </a:t>
            </a:r>
          </a:p>
        </p:txBody>
      </p:sp>
      <p:graphicFrame>
        <p:nvGraphicFramePr>
          <p:cNvPr id="15" name="Content Placeholder 14" descr="approximately 50%"/>
          <p:cNvGraphicFramePr>
            <a:graphicFrameLocks noGrp="1" noChangeAspect="1"/>
          </p:cNvGraphicFramePr>
          <p:nvPr>
            <p:ph sz="quarter" idx="21"/>
            <p:extLst>
              <p:ext uri="{D42A27DB-BD31-4B8C-83A1-F6EECF244321}">
                <p14:modId xmlns:p14="http://schemas.microsoft.com/office/powerpoint/2010/main" val="3707523261"/>
              </p:ext>
            </p:extLst>
          </p:nvPr>
        </p:nvGraphicFramePr>
        <p:xfrm>
          <a:off x="685800" y="1802401"/>
          <a:ext cx="840814" cy="331199"/>
        </p:xfrm>
        <a:graphic>
          <a:graphicData uri="http://schemas.openxmlformats.org/presentationml/2006/ole">
            <mc:AlternateContent xmlns:mc="http://schemas.openxmlformats.org/markup-compatibility/2006">
              <mc:Choice xmlns:v="urn:schemas-microsoft-com:vml" Requires="v">
                <p:oleObj spid="_x0000_s4143"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685800" y="1802401"/>
                        <a:ext cx="840814" cy="331199"/>
                      </a:xfrm>
                      <a:prstGeom prst="rect">
                        <a:avLst/>
                      </a:prstGeom>
                    </p:spPr>
                  </p:pic>
                </p:oleObj>
              </mc:Fallback>
            </mc:AlternateContent>
          </a:graphicData>
        </a:graphic>
      </p:graphicFrame>
      <p:sp>
        <p:nvSpPr>
          <p:cNvPr id="4" name="Content Placeholder 3"/>
          <p:cNvSpPr>
            <a:spLocks noGrp="1"/>
          </p:cNvSpPr>
          <p:nvPr>
            <p:ph sz="quarter" idx="17"/>
          </p:nvPr>
        </p:nvSpPr>
        <p:spPr>
          <a:xfrm>
            <a:off x="1565673" y="1732722"/>
            <a:ext cx="4185772" cy="533400"/>
          </a:xfrm>
        </p:spPr>
        <p:txBody>
          <a:bodyPr/>
          <a:lstStyle/>
          <a:p>
            <a:r>
              <a:rPr lang="en-US" altLang="en-US" dirty="0">
                <a:ea typeface="ＭＳ Ｐゴシック" panose="020B0600070205080204" pitchFamily="34" charset="-128"/>
              </a:rPr>
              <a:t>of GM foods planted in U.S.</a:t>
            </a:r>
            <a:endParaRPr lang="en-IN" dirty="0"/>
          </a:p>
        </p:txBody>
      </p:sp>
      <p:sp>
        <p:nvSpPr>
          <p:cNvPr id="5" name="Content Placeholder 4"/>
          <p:cNvSpPr>
            <a:spLocks noGrp="1"/>
          </p:cNvSpPr>
          <p:nvPr>
            <p:ph sz="quarter" idx="18"/>
          </p:nvPr>
        </p:nvSpPr>
        <p:spPr>
          <a:xfrm>
            <a:off x="301869" y="2362200"/>
            <a:ext cx="8534400" cy="762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Proportion of crops planted has increased since first introduced</a:t>
            </a:r>
            <a:endParaRPr lang="en-IN" dirty="0"/>
          </a:p>
        </p:txBody>
      </p:sp>
      <p:pic>
        <p:nvPicPr>
          <p:cNvPr id="13" name="Content Placeholder 12" descr="The bar graph depicts global production of G M crops among five countries versus millions of G M hectares planted in 20 16. The countries include United States, Brazil, Argentina, Canada, and India. United States is highest at over 70. India is the lowest at 10. Countries are listed from lowest to highest as follows. U S, Brazil, Argentina, Canada, India."/>
          <p:cNvPicPr>
            <a:picLocks noGrp="1" noChangeAspect="1"/>
          </p:cNvPicPr>
          <p:nvPr>
            <p:ph sz="quarter" idx="19"/>
          </p:nvPr>
        </p:nvPicPr>
        <p:blipFill>
          <a:blip r:embed="rId5"/>
          <a:stretch>
            <a:fillRect/>
          </a:stretch>
        </p:blipFill>
        <p:spPr>
          <a:xfrm>
            <a:off x="283187" y="3444913"/>
            <a:ext cx="3679213" cy="2450960"/>
          </a:xfrm>
          <a:prstGeom prst="rect">
            <a:avLst/>
          </a:prstGeom>
        </p:spPr>
      </p:pic>
      <p:pic>
        <p:nvPicPr>
          <p:cNvPr id="14" name="Content Placeholder 13" descr="A line graph depicts proportion of G M crops in the United States graphed by years versus percent of planted crops. The following crops are graphed. B T soybeans, H T cotton, B T cotton, B T corn, and H T corn. Highest percent of planted crops throughout the years is B T soybeans, ascending to roughly 95 in 20 10. The lowest is H T corn which reaches as low as 5 in 19 97. All crops rise in percent of planted crops. From 2008 to post 2012, all crops except for soybeans are within a 20 percent range from each other, between 60 and 80 percent."/>
          <p:cNvPicPr>
            <a:picLocks noGrp="1" noChangeAspect="1"/>
          </p:cNvPicPr>
          <p:nvPr>
            <p:ph sz="quarter" idx="20"/>
          </p:nvPr>
        </p:nvPicPr>
        <p:blipFill>
          <a:blip r:embed="rId6"/>
          <a:stretch>
            <a:fillRect/>
          </a:stretch>
        </p:blipFill>
        <p:spPr>
          <a:xfrm>
            <a:off x="4724400" y="3492640"/>
            <a:ext cx="3726342" cy="2450960"/>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19</a:t>
            </a:fld>
            <a:endParaRPr lang="en-US" dirty="0"/>
          </a:p>
        </p:txBody>
      </p:sp>
      <p:sp>
        <p:nvSpPr>
          <p:cNvPr id="11" name="Footer Placeholder 10"/>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334406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Urban Agriculture</a:t>
            </a:r>
            <a:endParaRPr lang="en-IN" b="1" dirty="0"/>
          </a:p>
        </p:txBody>
      </p:sp>
      <p:sp>
        <p:nvSpPr>
          <p:cNvPr id="3" name="Content Placeholder 2"/>
          <p:cNvSpPr>
            <a:spLocks noGrp="1"/>
          </p:cNvSpPr>
          <p:nvPr>
            <p:ph sz="quarter" idx="16"/>
          </p:nvPr>
        </p:nvSpPr>
        <p:spPr>
          <a:xfrm>
            <a:off x="304800" y="1752600"/>
            <a:ext cx="4343400" cy="4419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Increases food availability for urban communities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Does not require large swaths of land </a:t>
            </a: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Ex: Rooftop gardens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Helps clean water, reduce flooding/runoff</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Work experience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Connects city residents to where food comes from</a:t>
            </a:r>
            <a:endParaRPr lang="en-IN" sz="2600" dirty="0">
              <a:latin typeface="Calibri" panose="020F0502020204030204" pitchFamily="34" charset="0"/>
              <a:cs typeface="Calibri" panose="020F0502020204030204" pitchFamily="34" charset="0"/>
            </a:endParaRPr>
          </a:p>
        </p:txBody>
      </p:sp>
      <p:pic>
        <p:nvPicPr>
          <p:cNvPr id="8" name="Content Placeholder 7" descr="A photo shows gardener crouching in front of flowers on a rooftop garden. Two children stand beside the garden. Nancy Gift"/>
          <p:cNvPicPr>
            <a:picLocks noGrp="1" noChangeAspect="1"/>
          </p:cNvPicPr>
          <p:nvPr>
            <p:ph sz="quarter" idx="18"/>
          </p:nvPr>
        </p:nvPicPr>
        <p:blipFill>
          <a:blip r:embed="rId2"/>
          <a:stretch>
            <a:fillRect/>
          </a:stretch>
        </p:blipFill>
        <p:spPr>
          <a:xfrm>
            <a:off x="4767468" y="2133600"/>
            <a:ext cx="4222735" cy="3297127"/>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306650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Backlash Against G</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M Foods</a:t>
            </a:r>
            <a:endParaRPr lang="en-IN" b="1" dirty="0"/>
          </a:p>
        </p:txBody>
      </p:sp>
      <p:sp>
        <p:nvSpPr>
          <p:cNvPr id="3" name="Content Placeholder 2"/>
          <p:cNvSpPr>
            <a:spLocks noGrp="1"/>
          </p:cNvSpPr>
          <p:nvPr>
            <p:ph sz="quarter" idx="16"/>
          </p:nvPr>
        </p:nvSpPr>
        <p:spPr>
          <a:xfrm>
            <a:off x="304800" y="1524000"/>
            <a:ext cx="4724400" cy="4724400"/>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Determined safe for human consumption</a:t>
            </a:r>
          </a:p>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Concerns about G</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M seed or pollen spreading in wild</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panose="020F0502020204030204" pitchFamily="34" charset="0"/>
              </a:rPr>
              <a:t>Currently does not appear to be an issue</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panose="020F0502020204030204" pitchFamily="34" charset="0"/>
              </a:rPr>
              <a:t>Long term unknown</a:t>
            </a:r>
          </a:p>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European Union has approved only one G</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M crop (2014)</a:t>
            </a:r>
          </a:p>
          <a:p>
            <a:pPr marL="291600" indent="-291600">
              <a:buClr>
                <a:schemeClr val="accent2"/>
              </a:buClr>
              <a:buFont typeface="Arial" panose="020B0604020202020204" pitchFamily="34" charset="0"/>
              <a:buChar char="•"/>
            </a:pPr>
            <a:r>
              <a:rPr lang="en-US" altLang="en-US" sz="2200" dirty="0"/>
              <a:t>Cartagena Protocol on Biosafety lessens the threat of gene transfer from G</a:t>
            </a:r>
            <a:r>
              <a:rPr lang="en-US" altLang="en-US" sz="100" dirty="0"/>
              <a:t> </a:t>
            </a:r>
            <a:r>
              <a:rPr lang="en-US" altLang="en-US" sz="2200" dirty="0"/>
              <a:t>M organisms to wild relatives by requiring appropriate handling procedures</a:t>
            </a:r>
            <a:endParaRPr lang="en-IN" sz="2200" dirty="0"/>
          </a:p>
        </p:txBody>
      </p:sp>
      <p:pic>
        <p:nvPicPr>
          <p:cNvPr id="12" name="Content Placeholder 11" descr="&quot;Two photos. On the left, a sorghum crop grows as a stalk from the ground. On the right, johnsongrass grows from the ground. DustyPixel/iStockphoto. Russell Graves/Design Pics/Age Fotostock&quot;"/>
          <p:cNvPicPr>
            <a:picLocks noGrp="1" noChangeAspect="1"/>
          </p:cNvPicPr>
          <p:nvPr>
            <p:ph sz="quarter" idx="22"/>
          </p:nvPr>
        </p:nvPicPr>
        <p:blipFill>
          <a:blip r:embed="rId2"/>
          <a:stretch>
            <a:fillRect/>
          </a:stretch>
        </p:blipFill>
        <p:spPr>
          <a:xfrm>
            <a:off x="5213022" y="2390778"/>
            <a:ext cx="3676442" cy="2450960"/>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20</a:t>
            </a:fld>
            <a:endParaRPr lang="en-US" dirty="0"/>
          </a:p>
        </p:txBody>
      </p:sp>
      <p:sp>
        <p:nvSpPr>
          <p:cNvPr id="11" name="Footer Placeholder 10"/>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75351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Agricultural Effects to Land</a:t>
            </a:r>
            <a:endParaRPr lang="en-IN" b="1" dirty="0"/>
          </a:p>
        </p:txBody>
      </p:sp>
      <p:sp>
        <p:nvSpPr>
          <p:cNvPr id="3" name="Content Placeholder 2"/>
          <p:cNvSpPr>
            <a:spLocks noGrp="1"/>
          </p:cNvSpPr>
          <p:nvPr>
            <p:ph sz="quarter" idx="16"/>
          </p:nvPr>
        </p:nvSpPr>
        <p:spPr>
          <a:xfrm>
            <a:off x="304800" y="1600200"/>
            <a:ext cx="8534400" cy="2971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Land degradation reduces potential productivity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Natural or human-induced process that decreases the future ability of the land to support crops or livestock</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Clearing grasslands and forests for farms results in habitat fragmentation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Breakup of large areas of habitat into small, isolated patches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21</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914204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Problems of World Fisheries</a:t>
            </a:r>
            <a:endParaRPr lang="en-IN" b="1" dirty="0"/>
          </a:p>
        </p:txBody>
      </p:sp>
      <p:sp>
        <p:nvSpPr>
          <p:cNvPr id="3" name="Content Placeholder 2"/>
          <p:cNvSpPr>
            <a:spLocks noGrp="1"/>
          </p:cNvSpPr>
          <p:nvPr>
            <p:ph sz="quarter" idx="16"/>
          </p:nvPr>
        </p:nvSpPr>
        <p:spPr>
          <a:xfrm>
            <a:off x="304800" y="1524000"/>
            <a:ext cx="4800600" cy="3886200"/>
          </a:xfrm>
        </p:spPr>
        <p:txBody>
          <a:bodyPr/>
          <a:lstStyle/>
          <a:p>
            <a:r>
              <a:rPr lang="en-US" altLang="en-US" sz="2600" dirty="0">
                <a:ea typeface="ＭＳ Ｐゴシック" panose="020B0600070205080204" pitchFamily="34" charset="-128"/>
              </a:rPr>
              <a:t>Fish provides highly nutritious protein (15%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of human protein from fish and seafood)</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No nation can claim open ocean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Resource susceptible to overuse and degradation</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Overharvesting - Many species severely depleted</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Declines of 90% of large predatory fish</a:t>
            </a:r>
            <a:endParaRPr lang="en-IN" dirty="0">
              <a:latin typeface="Calibri" panose="020F0502020204030204" pitchFamily="34" charset="0"/>
              <a:cs typeface="Calibri" panose="020F0502020204030204" pitchFamily="34" charset="0"/>
            </a:endParaRPr>
          </a:p>
        </p:txBody>
      </p:sp>
      <p:sp>
        <p:nvSpPr>
          <p:cNvPr id="8" name="Content Placeholder 7"/>
          <p:cNvSpPr>
            <a:spLocks noGrp="1"/>
          </p:cNvSpPr>
          <p:nvPr>
            <p:ph sz="quarter" idx="21"/>
          </p:nvPr>
        </p:nvSpPr>
        <p:spPr>
          <a:xfrm>
            <a:off x="294861" y="5476461"/>
            <a:ext cx="762000" cy="533400"/>
          </a:xfrm>
        </p:spPr>
        <p:txBody>
          <a:bodyPr/>
          <a:lstStyle/>
          <a:p>
            <a:pPr marL="622800" indent="-320400">
              <a:buClr>
                <a:schemeClr val="accent2"/>
              </a:buClr>
              <a:buSzPct val="80000"/>
              <a:buFont typeface="Courier New" panose="02070309020205020404" pitchFamily="49" charset="0"/>
              <a:buChar char="o"/>
            </a:pPr>
            <a:r>
              <a:rPr lang="en-IN" sz="2400" dirty="0"/>
              <a:t> </a:t>
            </a:r>
          </a:p>
        </p:txBody>
      </p:sp>
      <p:graphicFrame>
        <p:nvGraphicFramePr>
          <p:cNvPr id="14" name="Content Placeholder 13" descr="approximately 30%"/>
          <p:cNvGraphicFramePr>
            <a:graphicFrameLocks noGrp="1" noChangeAspect="1"/>
          </p:cNvGraphicFramePr>
          <p:nvPr>
            <p:ph sz="quarter" idx="19"/>
            <p:extLst>
              <p:ext uri="{D42A27DB-BD31-4B8C-83A1-F6EECF244321}">
                <p14:modId xmlns:p14="http://schemas.microsoft.com/office/powerpoint/2010/main" val="3599160439"/>
              </p:ext>
            </p:extLst>
          </p:nvPr>
        </p:nvGraphicFramePr>
        <p:xfrm>
          <a:off x="983811" y="5554632"/>
          <a:ext cx="768789" cy="302829"/>
        </p:xfrm>
        <a:graphic>
          <a:graphicData uri="http://schemas.openxmlformats.org/presentationml/2006/ole">
            <mc:AlternateContent xmlns:mc="http://schemas.openxmlformats.org/markup-compatibility/2006">
              <mc:Choice xmlns:v="urn:schemas-microsoft-com:vml" Requires="v">
                <p:oleObj spid="_x0000_s5177"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983811" y="5554632"/>
                        <a:ext cx="768789" cy="302829"/>
                      </a:xfrm>
                      <a:prstGeom prst="rect">
                        <a:avLst/>
                      </a:prstGeom>
                    </p:spPr>
                  </p:pic>
                </p:oleObj>
              </mc:Fallback>
            </mc:AlternateContent>
          </a:graphicData>
        </a:graphic>
      </p:graphicFrame>
      <p:sp>
        <p:nvSpPr>
          <p:cNvPr id="9" name="Content Placeholder 8"/>
          <p:cNvSpPr>
            <a:spLocks noGrp="1"/>
          </p:cNvSpPr>
          <p:nvPr>
            <p:ph sz="quarter" idx="22"/>
          </p:nvPr>
        </p:nvSpPr>
        <p:spPr>
          <a:xfrm>
            <a:off x="1742661" y="5476461"/>
            <a:ext cx="4876800" cy="533400"/>
          </a:xfrm>
        </p:spPr>
        <p:txBody>
          <a:bodyPr/>
          <a:lstStyle/>
          <a:p>
            <a:pPr marL="0" lvl="1" indent="0">
              <a:spcBef>
                <a:spcPts val="1000"/>
              </a:spcBef>
              <a:buNone/>
            </a:pPr>
            <a:r>
              <a:rPr lang="en-US" altLang="en-US" dirty="0">
                <a:latin typeface="Calibri" panose="020F0502020204030204" pitchFamily="34" charset="0"/>
                <a:cs typeface="Calibri" panose="020F0502020204030204" pitchFamily="34" charset="0"/>
              </a:rPr>
              <a:t>of world’s fish stock are overexploited</a:t>
            </a:r>
            <a:endParaRPr lang="en-IN" dirty="0">
              <a:latin typeface="Calibri" panose="020F0502020204030204" pitchFamily="34" charset="0"/>
              <a:cs typeface="Calibri" panose="020F0502020204030204" pitchFamily="34" charset="0"/>
            </a:endParaRPr>
          </a:p>
        </p:txBody>
      </p:sp>
      <p:pic>
        <p:nvPicPr>
          <p:cNvPr id="12" name="Content Placeholder 11" descr="A line graph depicts trends in exploitation of fish stocks from 19 74 to 2013 with years versus percent of global fish stocks. The plots include fully exploited, nonfully exploited, and overexploited. The lowest was overexploited with less than 10 percent in 19 80 and nonfully exploited at 10 percent in 20 13. The highest is consistently fully exploited reaching as high as 60 percent in 20 13."/>
          <p:cNvPicPr>
            <a:picLocks noGrp="1" noChangeAspect="1"/>
          </p:cNvPicPr>
          <p:nvPr>
            <p:ph sz="quarter" idx="20"/>
          </p:nvPr>
        </p:nvPicPr>
        <p:blipFill>
          <a:blip r:embed="rId5"/>
          <a:stretch>
            <a:fillRect/>
          </a:stretch>
        </p:blipFill>
        <p:spPr>
          <a:xfrm>
            <a:off x="5473609" y="1981200"/>
            <a:ext cx="3365591" cy="2965662"/>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22</a:t>
            </a:fld>
            <a:endParaRPr lang="en-US" dirty="0"/>
          </a:p>
        </p:txBody>
      </p:sp>
      <p:sp>
        <p:nvSpPr>
          <p:cNvPr id="11" name="Footer Placeholder 10"/>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909845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Modern Commercial Fishing Methods</a:t>
            </a:r>
            <a:endParaRPr lang="en-IN" b="1" dirty="0"/>
          </a:p>
        </p:txBody>
      </p:sp>
      <p:sp>
        <p:nvSpPr>
          <p:cNvPr id="3" name="Content Placeholder 2"/>
          <p:cNvSpPr>
            <a:spLocks noGrp="1"/>
          </p:cNvSpPr>
          <p:nvPr>
            <p:ph sz="quarter" idx="16"/>
          </p:nvPr>
        </p:nvSpPr>
        <p:spPr>
          <a:xfrm>
            <a:off x="304800" y="1752600"/>
            <a:ext cx="3962400" cy="3429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Overharvesting results from:</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Sophisticated fishing equipment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Bycatch killed off</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Magnuson Fisheries Conservation Act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77)</a:t>
            </a:r>
            <a:endParaRPr lang="en-IN" dirty="0">
              <a:latin typeface="Calibri" panose="020F0502020204030204" pitchFamily="34" charset="0"/>
              <a:cs typeface="Calibri" panose="020F0502020204030204" pitchFamily="34" charset="0"/>
            </a:endParaRPr>
          </a:p>
        </p:txBody>
      </p:sp>
      <p:pic>
        <p:nvPicPr>
          <p:cNvPr id="7" name="Content Placeholder 6" descr="A diagram shows fishing methods as follows. Satellite tracking, sonar, spotter airplane, aquaculture, drift net, long lines, floats, lines with hooks, purse seine net, and trawl bag."/>
          <p:cNvPicPr>
            <a:picLocks noGrp="1" noChangeAspect="1"/>
          </p:cNvPicPr>
          <p:nvPr>
            <p:ph sz="quarter" idx="17"/>
          </p:nvPr>
        </p:nvPicPr>
        <p:blipFill>
          <a:blip r:embed="rId2"/>
          <a:stretch>
            <a:fillRect/>
          </a:stretch>
        </p:blipFill>
        <p:spPr>
          <a:xfrm>
            <a:off x="4724400" y="1752600"/>
            <a:ext cx="4114800" cy="412554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219051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76273"/>
            <a:ext cx="8534400" cy="695327"/>
          </a:xfrm>
        </p:spPr>
        <p:txBody>
          <a:bodyPr/>
          <a:lstStyle/>
          <a:p>
            <a:r>
              <a:rPr lang="en-US" altLang="en-US" b="1" dirty="0">
                <a:ea typeface="ＭＳ Ｐゴシック" panose="020B0600070205080204" pitchFamily="34" charset="-128"/>
              </a:rPr>
              <a:t>Aquaculture</a:t>
            </a:r>
            <a:endParaRPr lang="en-IN" b="1" dirty="0"/>
          </a:p>
        </p:txBody>
      </p:sp>
      <p:sp>
        <p:nvSpPr>
          <p:cNvPr id="3" name="Content Placeholder 2"/>
          <p:cNvSpPr>
            <a:spLocks noGrp="1"/>
          </p:cNvSpPr>
          <p:nvPr>
            <p:ph sz="quarter" idx="16"/>
          </p:nvPr>
        </p:nvSpPr>
        <p:spPr>
          <a:xfrm>
            <a:off x="304800" y="1524000"/>
            <a:ext cx="5029200" cy="4677075"/>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Growing of aquatic organisms for human consumption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Great potential to supply food, huge industry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Location may hurt natural habitats (wastes, built in natural habitats)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Fish grown on antibiotics may escape and interbreed with wild populations</a:t>
            </a: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Mariculture – cultivation of marine organisms</a:t>
            </a:r>
            <a:endParaRPr lang="en-IN" dirty="0">
              <a:latin typeface="Calibri" panose="020F0502020204030204" pitchFamily="34" charset="0"/>
              <a:cs typeface="Calibri" panose="020F0502020204030204" pitchFamily="34" charset="0"/>
            </a:endParaRPr>
          </a:p>
        </p:txBody>
      </p:sp>
      <p:pic>
        <p:nvPicPr>
          <p:cNvPr id="8" name="Content Placeholder 7" descr="A line graph depicts global aquaculture production from 19 70 to 2014 with years versus million metric tons. All other regions and Asia a graphed. All other regions increase over the years to reach nearly 10 post 2010. Asia is higher, consistently reaching as high as 65 post 2010."/>
          <p:cNvPicPr>
            <a:picLocks noGrp="1" noChangeAspect="1"/>
          </p:cNvPicPr>
          <p:nvPr>
            <p:ph sz="quarter" idx="18"/>
          </p:nvPr>
        </p:nvPicPr>
        <p:blipFill>
          <a:blip r:embed="rId2"/>
          <a:stretch>
            <a:fillRect/>
          </a:stretch>
        </p:blipFill>
        <p:spPr>
          <a:xfrm>
            <a:off x="5715000" y="2221832"/>
            <a:ext cx="3231181" cy="3297127"/>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24</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768014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86800" cy="1142999"/>
          </a:xfrm>
        </p:spPr>
        <p:txBody>
          <a:bodyPr>
            <a:noAutofit/>
          </a:bodyPr>
          <a:lstStyle/>
          <a:p>
            <a:r>
              <a:rPr lang="en-US" altLang="en-US" b="1" dirty="0">
                <a:ea typeface="ＭＳ Ｐゴシック" panose="020B0600070205080204" pitchFamily="34" charset="-128"/>
              </a:rPr>
              <a:t>Aquaculture Can Decrease Sensitive Habitats</a:t>
            </a:r>
            <a:endParaRPr lang="en-IN" b="1" dirty="0"/>
          </a:p>
        </p:txBody>
      </p:sp>
      <p:sp>
        <p:nvSpPr>
          <p:cNvPr id="3" name="Content Placeholder 2"/>
          <p:cNvSpPr>
            <a:spLocks noGrp="1"/>
          </p:cNvSpPr>
          <p:nvPr>
            <p:ph sz="quarter" idx="16"/>
          </p:nvPr>
        </p:nvSpPr>
        <p:spPr>
          <a:xfrm>
            <a:off x="304800" y="1752600"/>
            <a:ext cx="8534400" cy="1295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Shrimp farm in coastal mangrove forest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Shrimp aquaculture single largest factor for mangrove habitat loss</a:t>
            </a:r>
            <a:endParaRPr lang="en-IN" dirty="0"/>
          </a:p>
        </p:txBody>
      </p:sp>
      <p:pic>
        <p:nvPicPr>
          <p:cNvPr id="8" name="Content Placeholder 7" descr="A photo of an an aerial view of dikes enclosing shrimp ponds in a coastal mangrove forest. Frans Lanting Mint Images/Newscom"/>
          <p:cNvPicPr>
            <a:picLocks noGrp="1" noChangeAspect="1"/>
          </p:cNvPicPr>
          <p:nvPr>
            <p:ph sz="quarter" idx="17"/>
          </p:nvPr>
        </p:nvPicPr>
        <p:blipFill>
          <a:blip r:embed="rId2"/>
          <a:stretch>
            <a:fillRect/>
          </a:stretch>
        </p:blipFill>
        <p:spPr>
          <a:xfrm>
            <a:off x="2209800" y="3120888"/>
            <a:ext cx="4389037" cy="310483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710775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World Food Security</a:t>
            </a:r>
            <a:endParaRPr lang="en-IN" b="1" dirty="0"/>
          </a:p>
        </p:txBody>
      </p:sp>
      <p:sp>
        <p:nvSpPr>
          <p:cNvPr id="3" name="Content Placeholder 2"/>
          <p:cNvSpPr>
            <a:spLocks noGrp="1"/>
          </p:cNvSpPr>
          <p:nvPr>
            <p:ph sz="quarter" idx="16"/>
          </p:nvPr>
        </p:nvSpPr>
        <p:spPr>
          <a:xfrm>
            <a:off x="304800" y="1514374"/>
            <a:ext cx="4572000" cy="4581626"/>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842 million people lack access to food for healthy, productive life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Feeding the growing population is difficult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Annual grain production (right) has increased from 19</a:t>
            </a:r>
            <a:r>
              <a:rPr lang="en-US" altLang="en-US" sz="100" dirty="0">
                <a:ea typeface="ＭＳ Ｐゴシック" panose="020B0600070205080204" pitchFamily="34" charset="-128"/>
              </a:rPr>
              <a:t> </a:t>
            </a:r>
            <a:r>
              <a:rPr lang="en-US" altLang="en-US" dirty="0">
                <a:ea typeface="ＭＳ Ｐゴシック" panose="020B0600070205080204" pitchFamily="34" charset="-128"/>
              </a:rPr>
              <a:t>61–2008</a:t>
            </a:r>
          </a:p>
          <a:p>
            <a:pPr marL="622800" lvl="2" indent="-320400">
              <a:spcBef>
                <a:spcPts val="1000"/>
              </a:spcBef>
              <a:buClr>
                <a:schemeClr val="accent2"/>
              </a:buClr>
              <a:buFont typeface="Courier New" panose="02070309020205020404" pitchFamily="49" charset="0"/>
              <a:buChar char="o"/>
            </a:pPr>
            <a:r>
              <a:rPr lang="en-US" altLang="en-US" sz="2400" dirty="0">
                <a:latin typeface="Calibri" panose="020F0502020204030204" pitchFamily="34" charset="0"/>
                <a:cs typeface="Calibri" panose="020F0502020204030204" pitchFamily="34" charset="0"/>
              </a:rPr>
              <a:t>Due to increase in population, amount of grain per person has not increased</a:t>
            </a:r>
            <a:endParaRPr lang="en-IN" sz="2400" dirty="0">
              <a:latin typeface="Calibri" panose="020F0502020204030204" pitchFamily="34" charset="0"/>
              <a:cs typeface="Calibri" panose="020F0502020204030204" pitchFamily="34" charset="0"/>
            </a:endParaRPr>
          </a:p>
        </p:txBody>
      </p:sp>
      <p:pic>
        <p:nvPicPr>
          <p:cNvPr id="8" name="Content Placeholder 7" descr="A line graph depicts total world grain production and grain production per person from 19 61 to 2013. Lines include per capita and production and are graphed by year versus total global grain production in billion tons and per capita grain production in kilograms. Production was slightly over 0.5 in total and 100 in per capita in 19 60 and eventually rose to over 2.5 total or over 400 per capita in 20 13. Per capita stayed around 2.0 total and 300 per capita throughout the years. Per capita and production intersect at roughly (2005, 325 per capita grain production, 2.0 total global grain production)."/>
          <p:cNvPicPr>
            <a:picLocks noGrp="1" noChangeAspect="1"/>
          </p:cNvPicPr>
          <p:nvPr>
            <p:ph sz="quarter" idx="18"/>
          </p:nvPr>
        </p:nvPicPr>
        <p:blipFill>
          <a:blip r:embed="rId2"/>
          <a:stretch>
            <a:fillRect/>
          </a:stretch>
        </p:blipFill>
        <p:spPr>
          <a:xfrm>
            <a:off x="5129010" y="2631806"/>
            <a:ext cx="3786390" cy="2477180"/>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3</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771727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Food Security and Overeating</a:t>
            </a:r>
            <a:endParaRPr lang="en-IN" b="1" dirty="0"/>
          </a:p>
        </p:txBody>
      </p:sp>
      <p:sp>
        <p:nvSpPr>
          <p:cNvPr id="3" name="Content Placeholder 2"/>
          <p:cNvSpPr>
            <a:spLocks noGrp="1"/>
          </p:cNvSpPr>
          <p:nvPr>
            <p:ph sz="quarter" idx="16"/>
          </p:nvPr>
        </p:nvSpPr>
        <p:spPr>
          <a:xfrm>
            <a:off x="304800" y="1676400"/>
            <a:ext cx="8534400" cy="4419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Food security - goal of all people having access to sufficient, safe, nutritious food at all times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182 million children under age 5 are underweight worldwide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Malnourished – not receiving specific essential nutrients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Overeating on poor nutritional food becoming widespread problem</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Nutrition transition in developing nations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Emergence of overeating in countries that also have widespread hunger</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4</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00658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800"/>
          </a:xfrm>
        </p:spPr>
        <p:txBody>
          <a:bodyPr>
            <a:normAutofit/>
          </a:bodyPr>
          <a:lstStyle/>
          <a:p>
            <a:r>
              <a:rPr lang="en-US" altLang="en-US" b="1" dirty="0">
                <a:ea typeface="ＭＳ Ｐゴシック" panose="020B0600070205080204" pitchFamily="34" charset="-128"/>
              </a:rPr>
              <a:t>Famines</a:t>
            </a:r>
            <a:endParaRPr lang="en-IN" b="1" dirty="0"/>
          </a:p>
        </p:txBody>
      </p:sp>
      <p:sp>
        <p:nvSpPr>
          <p:cNvPr id="3" name="Content Placeholder 2"/>
          <p:cNvSpPr>
            <a:spLocks noGrp="1"/>
          </p:cNvSpPr>
          <p:nvPr>
            <p:ph sz="quarter" idx="16"/>
          </p:nvPr>
        </p:nvSpPr>
        <p:spPr>
          <a:xfrm>
            <a:off x="304800" y="1752600"/>
            <a:ext cx="8534400" cy="3276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Temporary, but severe shortage of food</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Occurs usually when natural event, such as drought or flood, is accompanied by political instability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Developing nations of Africa, Asia, and Latin America are most at risk</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More people die from endemic malnutrition rather than starvation during a famine</a:t>
            </a:r>
            <a:endParaRPr lang="en-IN"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697728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30249"/>
          </a:xfrm>
        </p:spPr>
        <p:txBody>
          <a:bodyPr/>
          <a:lstStyle/>
          <a:p>
            <a:r>
              <a:rPr lang="en-US" altLang="en-US" b="1" dirty="0">
                <a:ea typeface="ＭＳ Ｐゴシック" panose="020B0600070205080204" pitchFamily="34" charset="-128"/>
              </a:rPr>
              <a:t>Maintaining Grain Stocks</a:t>
            </a:r>
            <a:endParaRPr lang="en-IN" b="1" dirty="0"/>
          </a:p>
        </p:txBody>
      </p:sp>
      <p:sp>
        <p:nvSpPr>
          <p:cNvPr id="3" name="Content Placeholder 2"/>
          <p:cNvSpPr>
            <a:spLocks noGrp="1"/>
          </p:cNvSpPr>
          <p:nvPr>
            <p:ph sz="quarter" idx="16"/>
          </p:nvPr>
        </p:nvSpPr>
        <p:spPr>
          <a:xfrm>
            <a:off x="304800" y="1752599"/>
            <a:ext cx="8534400" cy="1858617"/>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Grain stocks provide measure of food security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Amounts of rice, wheat, corn, and other grains remaining from previous harvest</a:t>
            </a:r>
          </a:p>
          <a:p>
            <a:pPr marL="291600" indent="-291600">
              <a:buClr>
                <a:schemeClr val="accent2"/>
              </a:buClr>
              <a:buFont typeface="Arial" panose="020B0604020202020204" pitchFamily="34" charset="0"/>
              <a:buChar char="•"/>
            </a:pPr>
            <a:r>
              <a:rPr lang="en-US" altLang="en-US" dirty="0"/>
              <a:t>All time highs in mid-19</a:t>
            </a:r>
            <a:r>
              <a:rPr lang="en-US" altLang="en-US" sz="100" dirty="0"/>
              <a:t> </a:t>
            </a:r>
            <a:r>
              <a:rPr lang="en-US" altLang="en-US" dirty="0"/>
              <a:t>80s and late-19</a:t>
            </a:r>
            <a:r>
              <a:rPr lang="en-US" altLang="en-US" sz="100" dirty="0"/>
              <a:t> </a:t>
            </a:r>
            <a:r>
              <a:rPr lang="en-US" altLang="en-US" dirty="0"/>
              <a:t>90s</a:t>
            </a:r>
            <a:endParaRPr lang="en-IN" dirty="0"/>
          </a:p>
        </p:txBody>
      </p:sp>
      <p:sp>
        <p:nvSpPr>
          <p:cNvPr id="11" name="Content Placeholder 10"/>
          <p:cNvSpPr>
            <a:spLocks noGrp="1"/>
          </p:cNvSpPr>
          <p:nvPr>
            <p:ph sz="quarter" idx="21"/>
          </p:nvPr>
        </p:nvSpPr>
        <p:spPr>
          <a:xfrm>
            <a:off x="301868" y="3657598"/>
            <a:ext cx="612532" cy="533400"/>
          </a:xfrm>
        </p:spPr>
        <p:txBody>
          <a:bodyPr/>
          <a:lstStyle/>
          <a:p>
            <a:pPr marL="622800" indent="-320400">
              <a:spcBef>
                <a:spcPts val="500"/>
              </a:spcBef>
              <a:buClr>
                <a:schemeClr val="accent2"/>
              </a:buClr>
              <a:buSzPct val="80000"/>
              <a:buFont typeface="Courier New" panose="02070309020205020404" pitchFamily="49" charset="0"/>
              <a:buChar char="o"/>
            </a:pPr>
            <a:r>
              <a:rPr lang="en-IN" dirty="0"/>
              <a:t> </a:t>
            </a:r>
          </a:p>
        </p:txBody>
      </p:sp>
      <p:graphicFrame>
        <p:nvGraphicFramePr>
          <p:cNvPr id="14" name="Content Placeholder 13" descr="approximately 86"/>
          <p:cNvGraphicFramePr>
            <a:graphicFrameLocks noGrp="1" noChangeAspect="1"/>
          </p:cNvGraphicFramePr>
          <p:nvPr>
            <p:ph sz="quarter" idx="22"/>
            <p:extLst>
              <p:ext uri="{D42A27DB-BD31-4B8C-83A1-F6EECF244321}">
                <p14:modId xmlns:p14="http://schemas.microsoft.com/office/powerpoint/2010/main" val="3806279389"/>
              </p:ext>
            </p:extLst>
          </p:nvPr>
        </p:nvGraphicFramePr>
        <p:xfrm>
          <a:off x="986512" y="3736594"/>
          <a:ext cx="672256" cy="364319"/>
        </p:xfrm>
        <a:graphic>
          <a:graphicData uri="http://schemas.openxmlformats.org/presentationml/2006/ole">
            <mc:AlternateContent xmlns:mc="http://schemas.openxmlformats.org/markup-compatibility/2006">
              <mc:Choice xmlns:v="urn:schemas-microsoft-com:vml" Requires="v">
                <p:oleObj spid="_x0000_s1100" name="Equation" r:id="rId3" imgW="304560" imgH="164880" progId="Equation.DSMT4">
                  <p:embed/>
                </p:oleObj>
              </mc:Choice>
              <mc:Fallback>
                <p:oleObj name="Equation" r:id="rId3" imgW="304560" imgH="164880" progId="Equation.DSMT4">
                  <p:embed/>
                  <p:pic>
                    <p:nvPicPr>
                      <p:cNvPr id="0" name=""/>
                      <p:cNvPicPr/>
                      <p:nvPr/>
                    </p:nvPicPr>
                    <p:blipFill>
                      <a:blip r:embed="rId4"/>
                      <a:stretch>
                        <a:fillRect/>
                      </a:stretch>
                    </p:blipFill>
                    <p:spPr>
                      <a:xfrm>
                        <a:off x="986512" y="3736594"/>
                        <a:ext cx="672256" cy="364319"/>
                      </a:xfrm>
                      <a:prstGeom prst="rect">
                        <a:avLst/>
                      </a:prstGeom>
                    </p:spPr>
                  </p:pic>
                </p:oleObj>
              </mc:Fallback>
            </mc:AlternateContent>
          </a:graphicData>
        </a:graphic>
      </p:graphicFrame>
      <p:sp>
        <p:nvSpPr>
          <p:cNvPr id="6" name="Content Placeholder 5"/>
          <p:cNvSpPr>
            <a:spLocks noGrp="1"/>
          </p:cNvSpPr>
          <p:nvPr>
            <p:ph sz="quarter" idx="18"/>
          </p:nvPr>
        </p:nvSpPr>
        <p:spPr>
          <a:xfrm>
            <a:off x="301869" y="3687416"/>
            <a:ext cx="4193932" cy="2332384"/>
          </a:xfrm>
        </p:spPr>
        <p:txBody>
          <a:bodyPr/>
          <a:lstStyle/>
          <a:p>
            <a:pPr marL="0" lvl="1" indent="0">
              <a:spcBef>
                <a:spcPts val="1000"/>
              </a:spcBef>
              <a:buNone/>
            </a:pPr>
            <a:r>
              <a:rPr lang="en-US" altLang="en-US" sz="2600" dirty="0">
                <a:latin typeface="Calibri" panose="020F0502020204030204" pitchFamily="34" charset="0"/>
                <a:cs typeface="Calibri" panose="020F0502020204030204" pitchFamily="34" charset="0"/>
              </a:rPr>
              <a:t>                days’ supply (2016) </a:t>
            </a:r>
          </a:p>
          <a:p>
            <a:pPr marL="291600" lvl="1" indent="-291600">
              <a:spcBef>
                <a:spcPts val="1000"/>
              </a:spcBef>
              <a:buClr>
                <a:schemeClr val="accent2"/>
              </a:buClr>
              <a:buFont typeface="Arial" panose="020B0604020202020204" pitchFamily="34" charset="0"/>
              <a:buChar char="•"/>
            </a:pPr>
            <a:r>
              <a:rPr lang="en-US" altLang="en-US" sz="2800" dirty="0">
                <a:latin typeface="Calibri" charset="0"/>
                <a:ea typeface="ＭＳ Ｐゴシック" panose="020B0600070205080204" pitchFamily="34" charset="-128"/>
                <a:cs typeface="Calibri" charset="0"/>
              </a:rPr>
              <a:t>Fluctuations in supply, food prices, and political instability can result in food riots</a:t>
            </a:r>
            <a:endParaRPr lang="en-IN" sz="2800" dirty="0">
              <a:latin typeface="Calibri" charset="0"/>
              <a:ea typeface="ＭＳ Ｐゴシック" panose="020B0600070205080204" pitchFamily="34" charset="-128"/>
              <a:cs typeface="Calibri" charset="0"/>
            </a:endParaRPr>
          </a:p>
        </p:txBody>
      </p:sp>
      <p:pic>
        <p:nvPicPr>
          <p:cNvPr id="12" name="Content Placeholder 11" descr="A line graph shows days of consumption available from grain production from 19 60 to 2016. The line begins at roughly 85 days in 19 60, ascends and peaks at 130 days in the mid 19 80s and ends at roughly 86 days in 2016."/>
          <p:cNvPicPr>
            <a:picLocks noGrp="1" noChangeAspect="1"/>
          </p:cNvPicPr>
          <p:nvPr>
            <p:ph sz="quarter" idx="20"/>
          </p:nvPr>
        </p:nvPicPr>
        <p:blipFill>
          <a:blip r:embed="rId5"/>
          <a:stretch>
            <a:fillRect/>
          </a:stretch>
        </p:blipFill>
        <p:spPr>
          <a:xfrm>
            <a:off x="5350169" y="3758303"/>
            <a:ext cx="3322886" cy="2450960"/>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pPr/>
              <a:t>6</a:t>
            </a:fld>
            <a:endParaRPr lang="en-US" dirty="0"/>
          </a:p>
        </p:txBody>
      </p:sp>
      <p:sp>
        <p:nvSpPr>
          <p:cNvPr id="9" name="Footer Placeholder 8"/>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84361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Decline in Grain Stocks</a:t>
            </a:r>
            <a:endParaRPr lang="en-IN" b="1" dirty="0"/>
          </a:p>
        </p:txBody>
      </p:sp>
      <p:sp>
        <p:nvSpPr>
          <p:cNvPr id="3" name="Content Placeholder 2"/>
          <p:cNvSpPr>
            <a:spLocks noGrp="1"/>
          </p:cNvSpPr>
          <p:nvPr>
            <p:ph sz="quarter" idx="16"/>
          </p:nvPr>
        </p:nvSpPr>
        <p:spPr>
          <a:xfrm>
            <a:off x="304800" y="16002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Environmental conditions affect stocks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Rising temps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Falling water tables and droughts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Competition for produced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 corn used for ethanol production rather than food (green energy demand)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Food choices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Grain goes toward feeding livestock</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Increased meat consumption in developing countries calls for more feed</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32824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Food Insecurity</a:t>
            </a:r>
            <a:endParaRPr lang="en-IN" b="1" dirty="0"/>
          </a:p>
        </p:txBody>
      </p:sp>
      <p:sp>
        <p:nvSpPr>
          <p:cNvPr id="3" name="Content Placeholder 2"/>
          <p:cNvSpPr>
            <a:spLocks noGrp="1"/>
          </p:cNvSpPr>
          <p:nvPr>
            <p:ph sz="quarter" idx="16"/>
          </p:nvPr>
        </p:nvSpPr>
        <p:spPr>
          <a:xfrm>
            <a:off x="304800" y="1600200"/>
            <a:ext cx="8534400" cy="41148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Enough food is produced, but not shared equally</a:t>
            </a:r>
          </a:p>
          <a:p>
            <a:pPr marL="291600" lvl="1" indent="-291600">
              <a:spcBef>
                <a:spcPts val="700"/>
              </a:spcBef>
              <a:buClr>
                <a:schemeClr val="accent2"/>
              </a:buClr>
              <a:buSzPct val="100000"/>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Food insecurity - state of fear of not being able to acquire sufficient food</a:t>
            </a:r>
          </a:p>
          <a:p>
            <a:pPr marL="622800" lvl="1" indent="-320400">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1.3 billion people are so poor they cannot afford proper nutrition</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Women particularly useful in food production</a:t>
            </a:r>
          </a:p>
          <a:p>
            <a:pPr marL="622800" lvl="1" indent="-320400">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Some regions, women grow 80% of basic nutritional foods</a:t>
            </a:r>
          </a:p>
          <a:p>
            <a:pPr marL="622800" lvl="1" indent="-320400">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With increase in women’s wages, money goes toward food</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252724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Undernourished People</a:t>
            </a:r>
            <a:endParaRPr lang="en-IN" b="1" dirty="0"/>
          </a:p>
        </p:txBody>
      </p:sp>
      <p:sp>
        <p:nvSpPr>
          <p:cNvPr id="3" name="Content Placeholder 2"/>
          <p:cNvSpPr>
            <a:spLocks noGrp="1"/>
          </p:cNvSpPr>
          <p:nvPr>
            <p:ph sz="quarter" idx="16"/>
          </p:nvPr>
        </p:nvSpPr>
        <p:spPr>
          <a:xfrm>
            <a:off x="304800" y="1752600"/>
            <a:ext cx="41148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Chronic hunger more common in: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Rural than urban areas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Infants, children, and the elderly</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Most in Asia</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Highest proportion of population in Sub-Saharan Africa</a:t>
            </a:r>
            <a:endParaRPr lang="en-IN" dirty="0">
              <a:latin typeface="Calibri" panose="020F0502020204030204" pitchFamily="34" charset="0"/>
              <a:cs typeface="Calibri" panose="020F0502020204030204" pitchFamily="34" charset="0"/>
            </a:endParaRPr>
          </a:p>
        </p:txBody>
      </p:sp>
      <p:pic>
        <p:nvPicPr>
          <p:cNvPr id="7" name="Content Placeholder 6" descr="A pie chart shows shares of undernourished people by region as follows. Asia and South Pacific, 63 percent. Sub Saharan Africa, 26 percent. North Africa and Near East, 4 percent. Latin America and Caribbean, 5 percent. Highly developed countries, 2 percent."/>
          <p:cNvPicPr>
            <a:picLocks noGrp="1" noChangeAspect="1"/>
          </p:cNvPicPr>
          <p:nvPr>
            <p:ph sz="quarter" idx="17"/>
          </p:nvPr>
        </p:nvPicPr>
        <p:blipFill>
          <a:blip r:embed="rId2"/>
          <a:stretch>
            <a:fillRect/>
          </a:stretch>
        </p:blipFill>
        <p:spPr>
          <a:xfrm>
            <a:off x="4648200" y="1828800"/>
            <a:ext cx="4114800" cy="431127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9</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1971832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b9d3e9cc73fb42739aefc965a88763f4029db87"/>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0E39A3ED730EF40BC95659DEDC34250" ma:contentTypeVersion="4" ma:contentTypeDescription="Create a new document." ma:contentTypeScope="" ma:versionID="35ae4085b5cb6bde6e905c69dcb10e27">
  <xsd:schema xmlns:xsd="http://www.w3.org/2001/XMLSchema" xmlns:xs="http://www.w3.org/2001/XMLSchema" xmlns:p="http://schemas.microsoft.com/office/2006/metadata/properties" xmlns:ns2="2e108766-8a5d-4dd6-bf2d-0e83b2e3ea10" targetNamespace="http://schemas.microsoft.com/office/2006/metadata/properties" ma:root="true" ma:fieldsID="6e076ca49e7c802acdbea8cc88235627" ns2:_="">
    <xsd:import namespace="2e108766-8a5d-4dd6-bf2d-0e83b2e3ea1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108766-8a5d-4dd6-bf2d-0e83b2e3ea1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www.w3.org/XML/1998/namespace"/>
    <ds:schemaRef ds:uri="http://purl.org/dc/dcmitype/"/>
    <ds:schemaRef ds:uri="http://schemas.microsoft.com/office/2006/documentManagement/types"/>
    <ds:schemaRef ds:uri="http://schemas.openxmlformats.org/package/2006/metadata/core-properties"/>
    <ds:schemaRef ds:uri="2e108766-8a5d-4dd6-bf2d-0e83b2e3ea10"/>
    <ds:schemaRef ds:uri="http://schemas.microsoft.com/office/2006/metadata/properties"/>
    <ds:schemaRef ds:uri="http://purl.org/dc/elements/1.1/"/>
    <ds:schemaRef ds:uri="http://purl.org/dc/terms/"/>
    <ds:schemaRef ds:uri="http://schemas.microsoft.com/office/infopath/2007/PartnerControls"/>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BC3B437B-5571-458A-B772-A3A5359EBF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108766-8a5d-4dd6-bf2d-0e83b2e3ea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15896</TotalTime>
  <Words>1498</Words>
  <Application>Microsoft Office PowerPoint</Application>
  <PresentationFormat>On-screen Show (4:3)</PresentationFormat>
  <Paragraphs>246</Paragraphs>
  <Slides>25</Slides>
  <Notes>0</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25</vt:i4>
      </vt:variant>
    </vt:vector>
  </HeadingPairs>
  <TitlesOfParts>
    <vt:vector size="38"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Urban Agriculture</vt:lpstr>
      <vt:lpstr>World Food Security</vt:lpstr>
      <vt:lpstr>Food Security and Overeating</vt:lpstr>
      <vt:lpstr>Famines</vt:lpstr>
      <vt:lpstr>Maintaining Grain Stocks</vt:lpstr>
      <vt:lpstr>Decline in Grain Stocks</vt:lpstr>
      <vt:lpstr>Food Insecurity</vt:lpstr>
      <vt:lpstr>Undernourished People</vt:lpstr>
      <vt:lpstr>Food Sources (1 of 2)</vt:lpstr>
      <vt:lpstr>Food Sources (2 of 2)</vt:lpstr>
      <vt:lpstr>Meat Consumption</vt:lpstr>
      <vt:lpstr>Principle Types of Agriculture</vt:lpstr>
      <vt:lpstr>Decline in Plant and Animal Variety and Diversity</vt:lpstr>
      <vt:lpstr>Scientific Advances Have Increased Yields</vt:lpstr>
      <vt:lpstr>Supplements for Livestock </vt:lpstr>
      <vt:lpstr>Evolution of Antibiotic Resistance</vt:lpstr>
      <vt:lpstr>Genetic Engineering</vt:lpstr>
      <vt:lpstr>GM Foods in the U.S.</vt:lpstr>
      <vt:lpstr>Backlash Against G M Foods</vt:lpstr>
      <vt:lpstr>Agricultural Effects to Land</vt:lpstr>
      <vt:lpstr>Problems of World Fisheries</vt:lpstr>
      <vt:lpstr>Modern Commercial Fishing Methods</vt:lpstr>
      <vt:lpstr>Aquaculture</vt:lpstr>
      <vt:lpstr>Aquaculture Can Decrease Sensitive Habitats</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Parker, Rebekah Pine</cp:lastModifiedBy>
  <cp:revision>1442</cp:revision>
  <cp:lastPrinted>2017-04-26T13:25:47Z</cp:lastPrinted>
  <dcterms:created xsi:type="dcterms:W3CDTF">2017-04-21T14:49:46Z</dcterms:created>
  <dcterms:modified xsi:type="dcterms:W3CDTF">2020-10-14T16:16:27Z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0x01010070E39A3ED730EF40BC95659DEDC34250</vt:lpwstr>
  </property>
</Properties>
</file>