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36"/>
  </p:notesMasterIdLst>
  <p:sldIdLst>
    <p:sldId id="379" r:id="rId11"/>
    <p:sldId id="311" r:id="rId12"/>
    <p:sldId id="312" r:id="rId13"/>
    <p:sldId id="378" r:id="rId14"/>
    <p:sldId id="370" r:id="rId15"/>
    <p:sldId id="314" r:id="rId16"/>
    <p:sldId id="371" r:id="rId17"/>
    <p:sldId id="275" r:id="rId18"/>
    <p:sldId id="318" r:id="rId19"/>
    <p:sldId id="343" r:id="rId20"/>
    <p:sldId id="321" r:id="rId21"/>
    <p:sldId id="323" r:id="rId22"/>
    <p:sldId id="324" r:id="rId23"/>
    <p:sldId id="327" r:id="rId24"/>
    <p:sldId id="334" r:id="rId25"/>
    <p:sldId id="344" r:id="rId26"/>
    <p:sldId id="335" r:id="rId27"/>
    <p:sldId id="336" r:id="rId28"/>
    <p:sldId id="372" r:id="rId29"/>
    <p:sldId id="373" r:id="rId30"/>
    <p:sldId id="374" r:id="rId31"/>
    <p:sldId id="337" r:id="rId32"/>
    <p:sldId id="346" r:id="rId33"/>
    <p:sldId id="375" r:id="rId34"/>
    <p:sldId id="376" r:id="rId35"/>
  </p:sldIdLst>
  <p:sldSz cx="9144000" cy="6858000" type="screen4x3"/>
  <p:notesSz cx="7315200" cy="96012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69" autoAdjust="0"/>
    <p:restoredTop sz="96296" autoAdjust="0"/>
  </p:normalViewPr>
  <p:slideViewPr>
    <p:cSldViewPr>
      <p:cViewPr varScale="1">
        <p:scale>
          <a:sx n="73" d="100"/>
          <a:sy n="73" d="100"/>
        </p:scale>
        <p:origin x="1056" y="66"/>
      </p:cViewPr>
      <p:guideLst/>
    </p:cSldViewPr>
  </p:slideViewPr>
  <p:outlineViewPr>
    <p:cViewPr>
      <p:scale>
        <a:sx n="33" d="100"/>
        <a:sy n="33" d="100"/>
      </p:scale>
      <p:origin x="0" y="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10/14/2020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8</a:t>
            </a:fld>
            <a:endParaRPr lang="en-US" dirty="0"/>
          </a:p>
        </p:txBody>
      </p:sp>
    </p:spTree>
    <p:extLst>
      <p:ext uri="{BB962C8B-B14F-4D97-AF65-F5344CB8AC3E}">
        <p14:creationId xmlns:p14="http://schemas.microsoft.com/office/powerpoint/2010/main" val="1545367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©2017 John Wiley &amp; Son,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09800"/>
            <a:ext cx="85344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8" name="Content Placeholder"/>
          <p:cNvSpPr>
            <a:spLocks noGrp="1"/>
          </p:cNvSpPr>
          <p:nvPr>
            <p:ph sz="quarter" idx="18"/>
          </p:nvPr>
        </p:nvSpPr>
        <p:spPr>
          <a:xfrm>
            <a:off x="381000" y="27432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2590800" y="27432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81000" y="32004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Content Placeholder"/>
          <p:cNvSpPr>
            <a:spLocks noGrp="1"/>
          </p:cNvSpPr>
          <p:nvPr>
            <p:ph sz="quarter" idx="21"/>
          </p:nvPr>
        </p:nvSpPr>
        <p:spPr>
          <a:xfrm>
            <a:off x="2590800" y="32004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457200" y="3657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3" name="Content Placeholder"/>
          <p:cNvSpPr>
            <a:spLocks noGrp="1"/>
          </p:cNvSpPr>
          <p:nvPr>
            <p:ph sz="quarter" idx="23"/>
          </p:nvPr>
        </p:nvSpPr>
        <p:spPr>
          <a:xfrm>
            <a:off x="2667000" y="37338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4"/>
          </p:nvPr>
        </p:nvSpPr>
        <p:spPr>
          <a:xfrm>
            <a:off x="533400" y="41910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5" name="Content Placeholder"/>
          <p:cNvSpPr>
            <a:spLocks noGrp="1"/>
          </p:cNvSpPr>
          <p:nvPr>
            <p:ph sz="quarter" idx="25"/>
          </p:nvPr>
        </p:nvSpPr>
        <p:spPr>
          <a:xfrm>
            <a:off x="2743200" y="42672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6" name="Content Placeholder"/>
          <p:cNvSpPr>
            <a:spLocks noGrp="1"/>
          </p:cNvSpPr>
          <p:nvPr>
            <p:ph sz="quarter" idx="26"/>
          </p:nvPr>
        </p:nvSpPr>
        <p:spPr>
          <a:xfrm>
            <a:off x="533400" y="48768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7" name="Content Placeholder"/>
          <p:cNvSpPr>
            <a:spLocks noGrp="1"/>
          </p:cNvSpPr>
          <p:nvPr>
            <p:ph sz="quarter" idx="27"/>
          </p:nvPr>
        </p:nvSpPr>
        <p:spPr>
          <a:xfrm>
            <a:off x="3124200" y="48768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8" name="Content Placeholder"/>
          <p:cNvSpPr>
            <a:spLocks noGrp="1"/>
          </p:cNvSpPr>
          <p:nvPr>
            <p:ph sz="quarter" idx="28"/>
          </p:nvPr>
        </p:nvSpPr>
        <p:spPr>
          <a:xfrm>
            <a:off x="533400" y="5181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9" name="Content Placeholder"/>
          <p:cNvSpPr>
            <a:spLocks noGrp="1"/>
          </p:cNvSpPr>
          <p:nvPr>
            <p:ph sz="quarter" idx="29"/>
          </p:nvPr>
        </p:nvSpPr>
        <p:spPr>
          <a:xfrm>
            <a:off x="2971800" y="53340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20" name="Content Placeholder"/>
          <p:cNvSpPr>
            <a:spLocks noGrp="1"/>
          </p:cNvSpPr>
          <p:nvPr>
            <p:ph sz="quarter" idx="30"/>
          </p:nvPr>
        </p:nvSpPr>
        <p:spPr>
          <a:xfrm>
            <a:off x="533400" y="5562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21" name="Content Placeholder"/>
          <p:cNvSpPr>
            <a:spLocks noGrp="1"/>
          </p:cNvSpPr>
          <p:nvPr>
            <p:ph sz="quarter" idx="31"/>
          </p:nvPr>
        </p:nvSpPr>
        <p:spPr>
          <a:xfrm>
            <a:off x="3048000" y="5562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22" name="Content Placeholder"/>
          <p:cNvSpPr>
            <a:spLocks noGrp="1"/>
          </p:cNvSpPr>
          <p:nvPr>
            <p:ph sz="quarter" idx="32"/>
          </p:nvPr>
        </p:nvSpPr>
        <p:spPr>
          <a:xfrm>
            <a:off x="533400" y="5943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13901208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88249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4" r:id="rId4"/>
    <p:sldLayoutId id="2147483982" r:id="rId5"/>
    <p:sldLayoutId id="2147483980" r:id="rId6"/>
    <p:sldLayoutId id="2147483974" r:id="rId7"/>
    <p:sldLayoutId id="2147483975" r:id="rId8"/>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3.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a:t>Environment</a:t>
            </a:r>
          </a:p>
        </p:txBody>
      </p:sp>
      <p:sp>
        <p:nvSpPr>
          <p:cNvPr id="5" name="CN"/>
          <p:cNvSpPr>
            <a:spLocks noGrp="1"/>
          </p:cNvSpPr>
          <p:nvPr>
            <p:ph sz="quarter" idx="19"/>
          </p:nvPr>
        </p:nvSpPr>
        <p:spPr>
          <a:xfrm>
            <a:off x="152400" y="3733800"/>
            <a:ext cx="8839200" cy="609600"/>
          </a:xfrm>
        </p:spPr>
        <p:txBody>
          <a:bodyPr/>
          <a:lstStyle/>
          <a:p>
            <a:r>
              <a:rPr lang="en-US" b="1" dirty="0"/>
              <a:t>Chapter 9</a:t>
            </a:r>
          </a:p>
        </p:txBody>
      </p:sp>
      <p:sp>
        <p:nvSpPr>
          <p:cNvPr id="6" name="CT"/>
          <p:cNvSpPr>
            <a:spLocks noGrp="1"/>
          </p:cNvSpPr>
          <p:nvPr>
            <p:ph sz="quarter" idx="20"/>
          </p:nvPr>
        </p:nvSpPr>
        <p:spPr>
          <a:xfrm>
            <a:off x="152400" y="4648200"/>
            <a:ext cx="8839200" cy="990600"/>
          </a:xfrm>
        </p:spPr>
        <p:txBody>
          <a:bodyPr/>
          <a:lstStyle/>
          <a:p>
            <a:r>
              <a:rPr lang="en-US" altLang="en-US" dirty="0">
                <a:ea typeface="ＭＳ Ｐゴシック" panose="020B0600070205080204" pitchFamily="34" charset="-128"/>
              </a:rPr>
              <a:t>The Urban Environment</a:t>
            </a:r>
          </a:p>
        </p:txBody>
      </p:sp>
    </p:spTree>
    <p:extLst>
      <p:ext uri="{BB962C8B-B14F-4D97-AF65-F5344CB8AC3E}">
        <p14:creationId xmlns:p14="http://schemas.microsoft.com/office/powerpoint/2010/main" val="30855136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The City and Land-use Patterns</a:t>
            </a:r>
            <a:endParaRPr lang="en-IN" b="1" dirty="0">
              <a:latin typeface="Calibri" panose="020F0502020204030204" pitchFamily="34" charset="0"/>
            </a:endParaRPr>
          </a:p>
        </p:txBody>
      </p:sp>
      <p:pic>
        <p:nvPicPr>
          <p:cNvPr id="29" name="Content Placeholder 28" descr="A photo. A wide satellite view of Park City, Utah, shows developed and undeveloped areas. (a) Full view of Park City, Utah. All other views are enlarged and cropped from this shot. Courtesy of DigitalGlobe"/>
          <p:cNvPicPr>
            <a:picLocks noGrp="1" noChangeAspect="1"/>
          </p:cNvPicPr>
          <p:nvPr>
            <p:ph sz="quarter" idx="21"/>
          </p:nvPr>
        </p:nvPicPr>
        <p:blipFill>
          <a:blip r:embed="rId2"/>
          <a:stretch>
            <a:fillRect/>
          </a:stretch>
        </p:blipFill>
        <p:spPr>
          <a:xfrm>
            <a:off x="457200" y="1887483"/>
            <a:ext cx="3940610" cy="3956068"/>
          </a:xfrm>
          <a:prstGeom prst="rect">
            <a:avLst/>
          </a:prstGeom>
        </p:spPr>
      </p:pic>
      <p:pic>
        <p:nvPicPr>
          <p:cNvPr id="28" name="Content Placeholder 27" descr="A photo. Mixed use area of Park City, Utah, with commercial, industrial, and residential areas. (b) Mixed use (commercial), industrial, and residential). Courtesy of DigitalGlobe"/>
          <p:cNvPicPr>
            <a:picLocks noGrp="1" noChangeAspect="1"/>
          </p:cNvPicPr>
          <p:nvPr>
            <p:ph sz="quarter" idx="23"/>
          </p:nvPr>
        </p:nvPicPr>
        <p:blipFill>
          <a:blip r:embed="rId3"/>
          <a:stretch>
            <a:fillRect/>
          </a:stretch>
        </p:blipFill>
        <p:spPr>
          <a:xfrm>
            <a:off x="5001547" y="1887483"/>
            <a:ext cx="1399253" cy="1465317"/>
          </a:xfrm>
          <a:prstGeom prst="rect">
            <a:avLst/>
          </a:prstGeom>
        </p:spPr>
      </p:pic>
      <p:sp>
        <p:nvSpPr>
          <p:cNvPr id="18" name="Content Placeholder 17"/>
          <p:cNvSpPr>
            <a:spLocks noGrp="1"/>
          </p:cNvSpPr>
          <p:nvPr>
            <p:ph sz="quarter" idx="25"/>
          </p:nvPr>
        </p:nvSpPr>
        <p:spPr>
          <a:xfrm>
            <a:off x="6477000" y="2438400"/>
            <a:ext cx="1524000" cy="304800"/>
          </a:xfrm>
        </p:spPr>
        <p:txBody>
          <a:bodyPr/>
          <a:lstStyle/>
          <a:p>
            <a:r>
              <a:rPr lang="en-US" sz="2400" dirty="0">
                <a:cs typeface="ＭＳ Ｐゴシック" charset="-128"/>
              </a:rPr>
              <a:t>Mixed use</a:t>
            </a:r>
          </a:p>
        </p:txBody>
      </p:sp>
      <p:pic>
        <p:nvPicPr>
          <p:cNvPr id="27" name="Content Placeholder 26" descr="A photo. Single family residential area of Park City, Utah. The area is a suburb. (c) Single- family residential. Courtesy of DigitalGlobe"/>
          <p:cNvPicPr>
            <a:picLocks noGrp="1" noChangeAspect="1"/>
          </p:cNvPicPr>
          <p:nvPr>
            <p:ph sz="quarter" idx="22"/>
          </p:nvPr>
        </p:nvPicPr>
        <p:blipFill>
          <a:blip r:embed="rId4"/>
          <a:stretch>
            <a:fillRect/>
          </a:stretch>
        </p:blipFill>
        <p:spPr>
          <a:xfrm>
            <a:off x="5029199" y="3437327"/>
            <a:ext cx="1324477" cy="1363273"/>
          </a:xfrm>
          <a:prstGeom prst="rect">
            <a:avLst/>
          </a:prstGeom>
        </p:spPr>
      </p:pic>
      <p:sp>
        <p:nvSpPr>
          <p:cNvPr id="19" name="Content Placeholder 18"/>
          <p:cNvSpPr>
            <a:spLocks noGrp="1"/>
          </p:cNvSpPr>
          <p:nvPr>
            <p:ph sz="quarter" idx="26"/>
          </p:nvPr>
        </p:nvSpPr>
        <p:spPr>
          <a:xfrm>
            <a:off x="6553200" y="3581400"/>
            <a:ext cx="1981200" cy="685800"/>
          </a:xfrm>
        </p:spPr>
        <p:txBody>
          <a:bodyPr/>
          <a:lstStyle/>
          <a:p>
            <a:r>
              <a:rPr lang="en-US" sz="2400" dirty="0">
                <a:cs typeface="ＭＳ Ｐゴシック" charset="-128"/>
              </a:rPr>
              <a:t>Single-family residential</a:t>
            </a:r>
          </a:p>
        </p:txBody>
      </p:sp>
      <p:pic>
        <p:nvPicPr>
          <p:cNvPr id="26" name="Content Placeholder 25" descr="A photo. Undeveloped or natural open space near Park City, Utah. There is only woodland and a river. (d) Undeveloped (natural) open space. Courtesy of DigitalGlobe"/>
          <p:cNvPicPr>
            <a:picLocks noGrp="1" noChangeAspect="1"/>
          </p:cNvPicPr>
          <p:nvPr>
            <p:ph sz="quarter" idx="24"/>
          </p:nvPr>
        </p:nvPicPr>
        <p:blipFill>
          <a:blip r:embed="rId5"/>
          <a:stretch>
            <a:fillRect/>
          </a:stretch>
        </p:blipFill>
        <p:spPr>
          <a:xfrm>
            <a:off x="5001547" y="4876800"/>
            <a:ext cx="1399253" cy="1371600"/>
          </a:xfrm>
          <a:prstGeom prst="rect">
            <a:avLst/>
          </a:prstGeom>
        </p:spPr>
      </p:pic>
      <p:sp>
        <p:nvSpPr>
          <p:cNvPr id="20" name="Content Placeholder 19"/>
          <p:cNvSpPr>
            <a:spLocks noGrp="1"/>
          </p:cNvSpPr>
          <p:nvPr>
            <p:ph sz="quarter" idx="27"/>
          </p:nvPr>
        </p:nvSpPr>
        <p:spPr>
          <a:xfrm>
            <a:off x="6553200" y="5105400"/>
            <a:ext cx="1981200" cy="685800"/>
          </a:xfrm>
        </p:spPr>
        <p:txBody>
          <a:bodyPr/>
          <a:lstStyle/>
          <a:p>
            <a:r>
              <a:rPr lang="en-US" sz="2400" dirty="0">
                <a:cs typeface="ＭＳ Ｐゴシック" charset="-128"/>
              </a:rPr>
              <a:t>Undeveloped open space</a:t>
            </a:r>
            <a:endParaRPr lang="en-IN" sz="2400" dirty="0"/>
          </a:p>
        </p:txBody>
      </p:sp>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10</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3304765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7620000" cy="990599"/>
          </a:xfrm>
        </p:spPr>
        <p:txBody>
          <a:bodyPr>
            <a:normAutofit fontScale="90000"/>
          </a:bodyPr>
          <a:lstStyle/>
          <a:p>
            <a:r>
              <a:rPr lang="en-US" altLang="en-US" b="1" dirty="0">
                <a:ea typeface="ＭＳ Ｐゴシック" panose="020B0600070205080204" pitchFamily="34" charset="-128"/>
              </a:rPr>
              <a:t>Phoenix, Arizona: An Urban Ecosystem Study Site</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981200"/>
            <a:ext cx="8382000" cy="37338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Along with Baltimore, comprise urban L</a:t>
            </a:r>
            <a:r>
              <a:rPr lang="en-US" altLang="en-US" sz="100" dirty="0">
                <a:latin typeface="Calibri" panose="020F0502020204030204" pitchFamily="34" charset="0"/>
                <a:ea typeface="ＭＳ Ｐゴシック" panose="020B0600070205080204" pitchFamily="34" charset="-128"/>
              </a:rPr>
              <a:t> </a:t>
            </a:r>
            <a:r>
              <a:rPr lang="en-US" altLang="en-US" sz="2600" dirty="0">
                <a:latin typeface="Calibri" panose="020F0502020204030204" pitchFamily="34" charset="0"/>
                <a:ea typeface="ＭＳ Ｐゴシック" panose="020B0600070205080204" pitchFamily="34" charset="-128"/>
              </a:rPr>
              <a:t>T</a:t>
            </a:r>
            <a:r>
              <a:rPr lang="en-US" altLang="en-US" sz="100" dirty="0">
                <a:latin typeface="Calibri" panose="020F0502020204030204" pitchFamily="34" charset="0"/>
                <a:ea typeface="ＭＳ Ｐゴシック" panose="020B0600070205080204" pitchFamily="34" charset="-128"/>
              </a:rPr>
              <a:t> </a:t>
            </a:r>
            <a:r>
              <a:rPr lang="en-US" altLang="en-US" sz="2600" dirty="0">
                <a:latin typeface="Calibri" panose="020F0502020204030204" pitchFamily="34" charset="0"/>
                <a:ea typeface="ＭＳ Ｐゴシック" panose="020B0600070205080204" pitchFamily="34" charset="-128"/>
              </a:rPr>
              <a:t>E</a:t>
            </a:r>
            <a:r>
              <a:rPr lang="en-US" altLang="en-US" sz="100" dirty="0">
                <a:latin typeface="Calibri" panose="020F0502020204030204" pitchFamily="34" charset="0"/>
                <a:ea typeface="ＭＳ Ｐゴシック" panose="020B0600070205080204" pitchFamily="34" charset="-128"/>
              </a:rPr>
              <a:t> </a:t>
            </a:r>
            <a:r>
              <a:rPr lang="en-US" altLang="en-US" sz="2600" dirty="0">
                <a:latin typeface="Calibri" panose="020F0502020204030204" pitchFamily="34" charset="0"/>
                <a:ea typeface="ＭＳ Ｐゴシック" panose="020B0600070205080204" pitchFamily="34" charset="-128"/>
              </a:rPr>
              <a:t>R sites</a:t>
            </a:r>
          </a:p>
          <a:p>
            <a:pPr marL="622800" lvl="2"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rPr>
              <a:t>Long Term Ecological Research</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Studies and measurements of human environmental interactions</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Affect of cities on animals</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Hydrologic cycle</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Heat</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Many others</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11</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509231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Cities are Dynamic Systems</a:t>
            </a:r>
            <a:endParaRPr lang="en-IN" b="1" dirty="0">
              <a:latin typeface="Calibri" panose="020F0502020204030204" pitchFamily="34" charset="0"/>
            </a:endParaRPr>
          </a:p>
        </p:txBody>
      </p:sp>
      <p:pic>
        <p:nvPicPr>
          <p:cNvPr id="7" name="Content Placeholder 6" descr="The diagram shows a city as a dynamic system. Natural capital or inputs include energy or fuel, clean water, clean air, food, raw and refined materials for construction and industry, and business and consumer products. The products and wastes or outputs include waste heat, greenhouse gasses, wastewater, water pollution, air pollution, solid waste, goods, and services.&#10;"/>
          <p:cNvPicPr>
            <a:picLocks noGrp="1" noChangeAspect="1"/>
          </p:cNvPicPr>
          <p:nvPr>
            <p:ph sz="quarter" idx="17"/>
          </p:nvPr>
        </p:nvPicPr>
        <p:blipFill>
          <a:blip r:embed="rId2"/>
          <a:stretch>
            <a:fillRect/>
          </a:stretch>
        </p:blipFill>
        <p:spPr>
          <a:xfrm>
            <a:off x="685800" y="1905000"/>
            <a:ext cx="7315199" cy="2203179"/>
          </a:xfrm>
          <a:prstGeom prst="rect">
            <a:avLst/>
          </a:prstGeom>
        </p:spPr>
      </p:pic>
      <p:sp>
        <p:nvSpPr>
          <p:cNvPr id="3" name="Content Placeholder 2"/>
          <p:cNvSpPr>
            <a:spLocks noGrp="1"/>
          </p:cNvSpPr>
          <p:nvPr>
            <p:ph sz="quarter" idx="16"/>
          </p:nvPr>
        </p:nvSpPr>
        <p:spPr>
          <a:xfrm>
            <a:off x="304799" y="4800600"/>
            <a:ext cx="7467601" cy="762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How might climate change affect the inputs and outputs of the urban system?</a:t>
            </a:r>
          </a:p>
        </p:txBody>
      </p:sp>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12</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2951483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1035050"/>
          </a:xfrm>
        </p:spPr>
        <p:txBody>
          <a:bodyPr>
            <a:noAutofit/>
          </a:bodyPr>
          <a:lstStyle/>
          <a:p>
            <a:r>
              <a:rPr lang="en-US" altLang="en-US" b="1" dirty="0">
                <a:ea typeface="ＭＳ Ｐゴシック" panose="020B0600070205080204" pitchFamily="34" charset="-128"/>
              </a:rPr>
              <a:t>Environmental Problems in Urban Areas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305800" cy="44196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Growing urban areas affect land-use patterns</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Fragment wildlife</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Encroach wetlands, forests, desert, etc.</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Food deserts for some neighborhoods</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Low-quality, processed foods far easier to acquire than nutritionally dense, fresh foods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Impermeable surfaces and urban runoff discharged into waterways</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Motor oil, lawn fertilizers, heavy metals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Noise pollution</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13</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950503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1"/>
            <a:ext cx="8534400" cy="1143000"/>
          </a:xfrm>
        </p:spPr>
        <p:txBody>
          <a:bodyPr>
            <a:noAutofit/>
          </a:bodyPr>
          <a:lstStyle/>
          <a:p>
            <a:r>
              <a:rPr lang="en-US" altLang="en-US" b="1" dirty="0">
                <a:ea typeface="ＭＳ Ｐゴシック" panose="020B0600070205080204" pitchFamily="34" charset="-128"/>
              </a:rPr>
              <a:t>Brownfields are a Large Environmental Problem</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799" y="1981200"/>
            <a:ext cx="8305801" cy="16764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Urban areas of abandoned industrial or residential sites that may be contaminated from past use</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Reclamation of brownfields in Pittsburgh, PA was successful (below) in 19</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80s</a:t>
            </a:r>
          </a:p>
        </p:txBody>
      </p:sp>
      <p:pic>
        <p:nvPicPr>
          <p:cNvPr id="8" name="Content Placeholder 7" descr="A photo of a suburban area of a city includes housing, commerce, and recreation. There are houses lined up next to each other with the city as a backdrop. AP Photo/Keith Srakocic"/>
          <p:cNvPicPr>
            <a:picLocks noGrp="1" noChangeAspect="1"/>
          </p:cNvPicPr>
          <p:nvPr>
            <p:ph sz="quarter" idx="17"/>
          </p:nvPr>
        </p:nvPicPr>
        <p:blipFill>
          <a:blip r:embed="rId2"/>
          <a:stretch>
            <a:fillRect/>
          </a:stretch>
        </p:blipFill>
        <p:spPr>
          <a:xfrm>
            <a:off x="2092441" y="3929021"/>
            <a:ext cx="4460759" cy="231937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14</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375383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Problems From Traffic and Heat</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524000"/>
            <a:ext cx="8534400" cy="47244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Long commutes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Lead to buildup of emissions due to cars and associated industry</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Urban heat island</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Local heat buildup in an area of high population density</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Affect local air currents and weather conditions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Contribute to buildup of pollutants- dust domes</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15</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174113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a:ea typeface="ＭＳ Ｐゴシック" panose="020B0600070205080204" pitchFamily="34" charset="-128"/>
              </a:rPr>
              <a:t>Urban Heat Island</a:t>
            </a:r>
            <a:endParaRPr lang="en-IN" b="1" dirty="0">
              <a:latin typeface="Calibri" panose="020F0502020204030204" pitchFamily="34" charset="0"/>
            </a:endParaRPr>
          </a:p>
        </p:txBody>
      </p:sp>
      <p:pic>
        <p:nvPicPr>
          <p:cNvPr id="7" name="Content Placeholder 6" descr="The chart depicts an urban heat island with areas versus temperature in fahrenheit and celsius. The areas include rural, suburban residential, commercial, downtown, urban residential, park, and rural farmland. The temperature is lower in rural areas near 30 degrees celsius or 86 degrees fahrenheit, while it is higher in downtown urban areas at 33 degrees celsius or 92 degrees fahrenheit.&#10;"/>
          <p:cNvPicPr>
            <a:picLocks noGrp="1" noChangeAspect="1"/>
          </p:cNvPicPr>
          <p:nvPr>
            <p:ph sz="quarter" idx="16"/>
          </p:nvPr>
        </p:nvPicPr>
        <p:blipFill>
          <a:blip r:embed="rId2"/>
          <a:stretch>
            <a:fillRect/>
          </a:stretch>
        </p:blipFill>
        <p:spPr>
          <a:xfrm>
            <a:off x="762000" y="1856930"/>
            <a:ext cx="7201866" cy="3276600"/>
          </a:xfrm>
          <a:prstGeom prst="rect">
            <a:avLst/>
          </a:prstGeom>
        </p:spPr>
      </p:pic>
      <p:sp>
        <p:nvSpPr>
          <p:cNvPr id="3" name="Content Placeholder 2"/>
          <p:cNvSpPr>
            <a:spLocks noGrp="1"/>
          </p:cNvSpPr>
          <p:nvPr>
            <p:ph sz="quarter" idx="17"/>
          </p:nvPr>
        </p:nvSpPr>
        <p:spPr>
          <a:xfrm>
            <a:off x="304800" y="5486400"/>
            <a:ext cx="7391400" cy="4572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Temperature variations on a summer afternoon</a:t>
            </a:r>
            <a:endParaRPr lang="en-IN" dirty="0">
              <a:latin typeface="Calibri" panose="020F0502020204030204" pitchFamily="34" charset="0"/>
              <a:ea typeface="ＭＳ Ｐゴシック" panose="020B0600070205080204" pitchFamily="34" charset="-128"/>
            </a:endParaRPr>
          </a:p>
        </p:txBody>
      </p:sp>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16</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9527396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685799"/>
          </a:xfrm>
        </p:spPr>
        <p:txBody>
          <a:bodyPr>
            <a:normAutofit/>
          </a:bodyPr>
          <a:lstStyle/>
          <a:p>
            <a:r>
              <a:rPr lang="en-US" altLang="en-US" b="1" dirty="0">
                <a:ea typeface="ＭＳ Ｐゴシック" panose="020B0600070205080204" pitchFamily="34" charset="-128"/>
              </a:rPr>
              <a:t>Environmental Benefits of Urbanization</a:t>
            </a:r>
            <a:endParaRPr lang="en-IN" b="1" dirty="0">
              <a:latin typeface="Calibri" panose="020F0502020204030204" pitchFamily="34" charset="0"/>
            </a:endParaRPr>
          </a:p>
        </p:txBody>
      </p:sp>
      <p:sp>
        <p:nvSpPr>
          <p:cNvPr id="9" name="Content Placeholder 8"/>
          <p:cNvSpPr>
            <a:spLocks noGrp="1"/>
          </p:cNvSpPr>
          <p:nvPr>
            <p:ph sz="quarter" idx="16"/>
          </p:nvPr>
        </p:nvSpPr>
        <p:spPr>
          <a:xfrm>
            <a:off x="304800" y="1828800"/>
            <a:ext cx="8534400" cy="31242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Well-planned city can benefit the environment</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Reduces pollution</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Preserves rural areas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Compact Development</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Design of cities in which tall, multiple-unit residential buildings are close to shopping and jobs, and all are connected by public transportation</a:t>
            </a:r>
          </a:p>
        </p:txBody>
      </p:sp>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17</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099047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Autofit/>
          </a:bodyPr>
          <a:lstStyle/>
          <a:p>
            <a:r>
              <a:rPr lang="en-US" altLang="en-US" b="1" dirty="0">
                <a:ea typeface="ＭＳ Ｐゴシック" panose="020B0600070205080204" pitchFamily="34" charset="-128"/>
              </a:rPr>
              <a:t>Urban Land-Use Planning</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76400"/>
            <a:ext cx="8610600" cy="452755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Process of deciding the best use for land in a given area</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Based on economic concerns </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Influenced by political and economic factors</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Ex: city centers often highest taxes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Regulated through zoning</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Commercial, residential, industrial</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Property owners must meet zoning ordinances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Gentrification</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Movement of wealthier people to renovated older homes</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Often displaces urban poor who cannot afford it</a:t>
            </a:r>
          </a:p>
        </p:txBody>
      </p:sp>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18</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892828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fontScale="90000"/>
          </a:bodyPr>
          <a:lstStyle/>
          <a:p>
            <a:r>
              <a:rPr lang="en-US" altLang="en-US" b="1" dirty="0">
                <a:ea typeface="ＭＳ Ｐゴシック" panose="020B0600070205080204" pitchFamily="34" charset="-128"/>
              </a:rPr>
              <a:t>Transportation and Urban Development</a:t>
            </a:r>
            <a:endParaRPr lang="en-IN" b="1" dirty="0"/>
          </a:p>
        </p:txBody>
      </p:sp>
      <p:sp>
        <p:nvSpPr>
          <p:cNvPr id="3" name="Content Placeholder 2"/>
          <p:cNvSpPr>
            <a:spLocks noGrp="1"/>
          </p:cNvSpPr>
          <p:nvPr>
            <p:ph sz="quarter" idx="16"/>
          </p:nvPr>
        </p:nvSpPr>
        <p:spPr>
          <a:xfrm>
            <a:off x="304800" y="1752599"/>
            <a:ext cx="3733800" cy="3417525"/>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Transportation availability affects city’s spatial structure</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Ex: An east coast U.S. city</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(a) 17</a:t>
            </a:r>
            <a:r>
              <a:rPr lang="en-US" altLang="en-US" sz="100" dirty="0">
                <a:latin typeface="Calibri" panose="020F0502020204030204" pitchFamily="34" charset="0"/>
              </a:rPr>
              <a:t> </a:t>
            </a:r>
            <a:r>
              <a:rPr lang="en-US" altLang="en-US" dirty="0">
                <a:latin typeface="Calibri" panose="020F0502020204030204" pitchFamily="34" charset="0"/>
              </a:rPr>
              <a:t>00–18</a:t>
            </a:r>
            <a:r>
              <a:rPr lang="en-US" altLang="en-US" sz="100" dirty="0">
                <a:latin typeface="Calibri" panose="020F0502020204030204" pitchFamily="34" charset="0"/>
              </a:rPr>
              <a:t> </a:t>
            </a:r>
            <a:r>
              <a:rPr lang="en-US" altLang="en-US" dirty="0">
                <a:latin typeface="Calibri" panose="020F0502020204030204" pitchFamily="34" charset="0"/>
              </a:rPr>
              <a:t>50</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(b) 18</a:t>
            </a:r>
            <a:r>
              <a:rPr lang="en-US" altLang="en-US" sz="100" dirty="0">
                <a:latin typeface="Calibri" panose="020F0502020204030204" pitchFamily="34" charset="0"/>
              </a:rPr>
              <a:t> </a:t>
            </a:r>
            <a:r>
              <a:rPr lang="en-US" altLang="en-US" dirty="0">
                <a:latin typeface="Calibri" panose="020F0502020204030204" pitchFamily="34" charset="0"/>
              </a:rPr>
              <a:t>50–19</a:t>
            </a:r>
            <a:r>
              <a:rPr lang="en-US" altLang="en-US" sz="100" dirty="0">
                <a:latin typeface="Calibri" panose="020F0502020204030204" pitchFamily="34" charset="0"/>
              </a:rPr>
              <a:t> </a:t>
            </a:r>
            <a:r>
              <a:rPr lang="en-US" altLang="en-US" dirty="0">
                <a:latin typeface="Calibri" panose="020F0502020204030204" pitchFamily="34" charset="0"/>
              </a:rPr>
              <a:t>10</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(c) 20</a:t>
            </a:r>
            <a:r>
              <a:rPr lang="en-US" altLang="en-US" baseline="30000" dirty="0">
                <a:latin typeface="Calibri" panose="020F0502020204030204" pitchFamily="34" charset="0"/>
              </a:rPr>
              <a:t>th </a:t>
            </a:r>
            <a:r>
              <a:rPr lang="en-US" altLang="en-US" dirty="0">
                <a:latin typeface="Calibri" panose="020F0502020204030204" pitchFamily="34" charset="0"/>
              </a:rPr>
              <a:t>century</a:t>
            </a:r>
          </a:p>
        </p:txBody>
      </p:sp>
      <p:pic>
        <p:nvPicPr>
          <p:cNvPr id="7" name="Content Placeholder 6" descr="Illustrations show the relationship between transportation and urban spatial form. Cities grow outward along transportation routes. During the twentieth century, the automobile dramatically expanded suburbanization along roads and highways built to accommodate automobiles. From 1700 to the present,the example populated area has expanded out from the source near a river delta.&#10;"/>
          <p:cNvPicPr>
            <a:picLocks noGrp="1" noChangeAspect="1"/>
          </p:cNvPicPr>
          <p:nvPr>
            <p:ph sz="quarter" idx="17"/>
          </p:nvPr>
        </p:nvPicPr>
        <p:blipFill>
          <a:blip r:embed="rId2"/>
          <a:stretch>
            <a:fillRect/>
          </a:stretch>
        </p:blipFill>
        <p:spPr>
          <a:xfrm>
            <a:off x="4402683" y="1772574"/>
            <a:ext cx="4436517" cy="366283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19</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115833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b="1" dirty="0">
                <a:ea typeface="ＭＳ Ｐゴシック" panose="020B0600070205080204" pitchFamily="34" charset="-128"/>
              </a:rPr>
              <a:t>The Twin Cities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305800" cy="1447800"/>
          </a:xfrm>
        </p:spPr>
        <p:txBody>
          <a:bodyPr/>
          <a:lstStyle/>
          <a:p>
            <a:pPr marL="291600" indent="-291600">
              <a:spcBef>
                <a:spcPts val="600"/>
              </a:spcBef>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Minneapolis and St. Paul have expanded into one large urban area</a:t>
            </a:r>
          </a:p>
          <a:p>
            <a:pPr marL="291600" indent="-291600">
              <a:spcBef>
                <a:spcPts val="600"/>
              </a:spcBef>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Both cities aiming for greater sustainability</a:t>
            </a:r>
          </a:p>
          <a:p>
            <a:pPr marL="622800" lvl="1" indent="-320400">
              <a:spcBef>
                <a:spcPts val="600"/>
              </a:spcBef>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cs typeface="Calibri" charset="0"/>
              </a:rPr>
              <a:t>Wind power 16% of Minnesota’s electricity (2014)</a:t>
            </a:r>
            <a:endParaRPr lang="en-IN" sz="2200" dirty="0">
              <a:latin typeface="Calibri" panose="020F0502020204030204" pitchFamily="34" charset="0"/>
              <a:ea typeface="ＭＳ Ｐゴシック" panose="020B0600070205080204" pitchFamily="34" charset="-128"/>
              <a:cs typeface="Calibri" charset="0"/>
            </a:endParaRPr>
          </a:p>
        </p:txBody>
      </p:sp>
      <p:sp>
        <p:nvSpPr>
          <p:cNvPr id="10" name="Content Placeholder 9"/>
          <p:cNvSpPr>
            <a:spLocks noGrp="1"/>
          </p:cNvSpPr>
          <p:nvPr>
            <p:ph sz="quarter" idx="17"/>
          </p:nvPr>
        </p:nvSpPr>
        <p:spPr>
          <a:xfrm>
            <a:off x="304800" y="3327162"/>
            <a:ext cx="5181600" cy="2819400"/>
          </a:xfrm>
        </p:spPr>
        <p:txBody>
          <a:bodyPr/>
          <a:lstStyle/>
          <a:p>
            <a:pPr marL="291600" indent="-291600">
              <a:spcBef>
                <a:spcPts val="600"/>
              </a:spcBef>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Increasing population is stressing city infrastructure</a:t>
            </a:r>
          </a:p>
          <a:p>
            <a:pPr marL="622800" lvl="1" indent="-320400">
              <a:spcBef>
                <a:spcPts val="600"/>
              </a:spcBef>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cs typeface="Calibri" charset="0"/>
              </a:rPr>
              <a:t>8 massive waste water treatment plants</a:t>
            </a:r>
          </a:p>
          <a:p>
            <a:pPr marL="1130400" lvl="2">
              <a:buClr>
                <a:schemeClr val="accent2"/>
              </a:buClr>
              <a:buSzPct val="80000"/>
            </a:pPr>
            <a:r>
              <a:rPr lang="en-US" altLang="en-US" dirty="0"/>
              <a:t>&gt; 180 million gallons wastewater into Mississippi R.</a:t>
            </a:r>
          </a:p>
          <a:p>
            <a:pPr marL="1130400" lvl="2">
              <a:buClr>
                <a:schemeClr val="accent2"/>
              </a:buClr>
              <a:buSzPct val="80000"/>
            </a:pPr>
            <a:r>
              <a:rPr lang="en-US" altLang="en-US" dirty="0"/>
              <a:t>Must remove phosphorus to decrease pollution in Gulf of Mexico</a:t>
            </a:r>
            <a:endParaRPr lang="en-US" altLang="en-US" dirty="0">
              <a:latin typeface="Calibri" panose="020F0502020204030204" pitchFamily="34" charset="0"/>
              <a:ea typeface="ＭＳ Ｐゴシック" panose="020B0600070205080204" pitchFamily="34" charset="-128"/>
            </a:endParaRPr>
          </a:p>
        </p:txBody>
      </p:sp>
      <p:pic>
        <p:nvPicPr>
          <p:cNvPr id="7" name="Content Placeholder 6" descr="A photo of a river and wooded area backdropped by a city. Fabrizio Barbieri / EyeEm / Getty Images"/>
          <p:cNvPicPr>
            <a:picLocks noGrp="1" noChangeAspect="1"/>
          </p:cNvPicPr>
          <p:nvPr>
            <p:ph sz="quarter" idx="18"/>
          </p:nvPr>
        </p:nvPicPr>
        <p:blipFill>
          <a:blip r:embed="rId2"/>
          <a:stretch>
            <a:fillRect/>
          </a:stretch>
        </p:blipFill>
        <p:spPr>
          <a:xfrm>
            <a:off x="5817550" y="3428532"/>
            <a:ext cx="2945450" cy="2838561"/>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014455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a:ea typeface="ＭＳ Ｐゴシック" panose="020B0600070205080204" pitchFamily="34" charset="-128"/>
              </a:rPr>
              <a:t>Efficient Transportation Needed</a:t>
            </a:r>
            <a:endParaRPr lang="en-IN" b="1" dirty="0"/>
          </a:p>
        </p:txBody>
      </p:sp>
      <p:sp>
        <p:nvSpPr>
          <p:cNvPr id="3" name="Content Placeholder 2"/>
          <p:cNvSpPr>
            <a:spLocks noGrp="1"/>
          </p:cNvSpPr>
          <p:nvPr>
            <p:ph sz="quarter" idx="16"/>
          </p:nvPr>
        </p:nvSpPr>
        <p:spPr>
          <a:xfrm>
            <a:off x="304800" y="1752599"/>
            <a:ext cx="3581400" cy="3417525"/>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Rapid transit systems to efficiently handle large numbers of people</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Many cities facing investment choices for transportation</a:t>
            </a:r>
          </a:p>
        </p:txBody>
      </p:sp>
      <p:pic>
        <p:nvPicPr>
          <p:cNvPr id="8" name="Content Placeholder 7" descr="A photo. People move to and from buses on a moving conveyor belt in Bogota, Colombia. They wait for their buses in covered stations, visible in the background. Scott Dalton/The New York Times/Redux Pictures&#10;"/>
          <p:cNvPicPr>
            <a:picLocks noGrp="1" noChangeAspect="1"/>
          </p:cNvPicPr>
          <p:nvPr>
            <p:ph sz="quarter" idx="17"/>
          </p:nvPr>
        </p:nvPicPr>
        <p:blipFill>
          <a:blip r:embed="rId2"/>
          <a:stretch>
            <a:fillRect/>
          </a:stretch>
        </p:blipFill>
        <p:spPr>
          <a:xfrm>
            <a:off x="4209454" y="1996366"/>
            <a:ext cx="4496992" cy="288412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20</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204274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ea typeface="ＭＳ Ｐゴシック" panose="020B0600070205080204" pitchFamily="34" charset="-128"/>
              </a:rPr>
              <a:t>Suburban Sprawl</a:t>
            </a:r>
            <a:endParaRPr lang="en-IN" b="1" dirty="0"/>
          </a:p>
        </p:txBody>
      </p:sp>
      <p:sp>
        <p:nvSpPr>
          <p:cNvPr id="3" name="Content Placeholder 2"/>
          <p:cNvSpPr>
            <a:spLocks noGrp="1"/>
          </p:cNvSpPr>
          <p:nvPr>
            <p:ph sz="quarter" idx="16"/>
          </p:nvPr>
        </p:nvSpPr>
        <p:spPr>
          <a:xfrm>
            <a:off x="304800" y="1752600"/>
            <a:ext cx="4267200" cy="4208804"/>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Patchwork of vacant and developed tracts around the edges of cities; contains low population density</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Problems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Loss of wetlands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Extending edges of suburbs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Air and water pollution</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Loss of biological habitat</a:t>
            </a:r>
          </a:p>
        </p:txBody>
      </p:sp>
      <p:pic>
        <p:nvPicPr>
          <p:cNvPr id="8" name="Content Placeholder 7" descr="A photo. Suburban sprawl includes homes spread out in cul de sacs. © JG Photography/Alamy"/>
          <p:cNvPicPr>
            <a:picLocks noGrp="1" noChangeAspect="1"/>
          </p:cNvPicPr>
          <p:nvPr>
            <p:ph sz="quarter" idx="15"/>
          </p:nvPr>
        </p:nvPicPr>
        <p:blipFill>
          <a:blip r:embed="rId2"/>
          <a:stretch>
            <a:fillRect/>
          </a:stretch>
        </p:blipFill>
        <p:spPr>
          <a:xfrm>
            <a:off x="4578711" y="1999075"/>
            <a:ext cx="4267633" cy="396232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21</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3915966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b="1" dirty="0">
                <a:ea typeface="ＭＳ Ｐゴシック" panose="020B0600070205080204" pitchFamily="34" charset="-128"/>
              </a:rPr>
              <a:t>Smart Growth</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76400"/>
            <a:ext cx="8534400" cy="3124200"/>
          </a:xfrm>
        </p:spPr>
        <p:txBody>
          <a:bodyPr/>
          <a:lstStyle/>
          <a:p>
            <a:pPr marL="291600" indent="-291600">
              <a:spcAft>
                <a:spcPts val="600"/>
              </a:spcAft>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Urban planning and transportation strategy that mixes land uses for compact development</a:t>
            </a:r>
          </a:p>
          <a:p>
            <a:pPr marL="622800" lvl="1" indent="-320400">
              <a:spcBef>
                <a:spcPts val="600"/>
              </a:spcBef>
              <a:spcAft>
                <a:spcPts val="600"/>
              </a:spcAft>
              <a:buClr>
                <a:schemeClr val="accent2"/>
              </a:buClr>
              <a:buSzPct val="80000"/>
              <a:buFont typeface="Courier New" panose="02070309020205020404" pitchFamily="49" charset="0"/>
              <a:buChar char="o"/>
              <a:defRPr/>
            </a:pPr>
            <a:r>
              <a:rPr lang="en-US" altLang="en-US" dirty="0">
                <a:latin typeface="Calibri" panose="020F0502020204030204" pitchFamily="34" charset="0"/>
              </a:rPr>
              <a:t>Creates walkable communities </a:t>
            </a:r>
          </a:p>
          <a:p>
            <a:pPr marL="622800" lvl="1" indent="-320400">
              <a:spcBef>
                <a:spcPts val="600"/>
              </a:spcBef>
              <a:spcAft>
                <a:spcPts val="600"/>
              </a:spcAft>
              <a:buClr>
                <a:schemeClr val="accent2"/>
              </a:buClr>
              <a:buSzPct val="80000"/>
              <a:buFont typeface="Courier New" panose="02070309020205020404" pitchFamily="49" charset="0"/>
              <a:buChar char="o"/>
              <a:defRPr/>
            </a:pPr>
            <a:r>
              <a:rPr lang="en-US" altLang="en-US" dirty="0">
                <a:latin typeface="Calibri" panose="020F0502020204030204" pitchFamily="34" charset="0"/>
              </a:rPr>
              <a:t>Preserves open spaces</a:t>
            </a:r>
          </a:p>
          <a:p>
            <a:pPr marL="291600" indent="-291600">
              <a:spcAft>
                <a:spcPts val="600"/>
              </a:spcAft>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At least 15 states currently using these management laws</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268854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b="1" dirty="0">
                <a:ea typeface="ＭＳ Ｐゴシック" panose="020B0600070205080204" pitchFamily="34" charset="-128"/>
              </a:rPr>
              <a:t>Making Cities More Sustainable</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76400"/>
            <a:ext cx="8534400" cy="44196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To make a livable environment, strong economy, social and cultural sense of community</a:t>
            </a:r>
          </a:p>
          <a:p>
            <a:pPr marL="622800" lvl="1" indent="-320400">
              <a:spcBef>
                <a:spcPts val="10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Enhance well-being of current and future generations of urban dwellers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Characteristics of a sustainable city:</a:t>
            </a:r>
          </a:p>
          <a:p>
            <a:pPr marL="622800" lvl="1" indent="-320400">
              <a:spcBef>
                <a:spcPts val="10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Clear, cohesive urban growth policies</a:t>
            </a:r>
          </a:p>
          <a:p>
            <a:pPr marL="622800" lvl="1" indent="-320400">
              <a:spcBef>
                <a:spcPts val="10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Efficient use of energy and other resources </a:t>
            </a:r>
          </a:p>
          <a:p>
            <a:pPr marL="622800" lvl="1" indent="-320400">
              <a:spcBef>
                <a:spcPts val="10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Large areas of green space</a:t>
            </a:r>
          </a:p>
          <a:p>
            <a:pPr marL="622800" lvl="1" indent="-320400">
              <a:spcBef>
                <a:spcPts val="10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Designed to be people-centers, not car-centered</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23</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6093447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normAutofit/>
          </a:bodyPr>
          <a:lstStyle/>
          <a:p>
            <a:r>
              <a:rPr lang="en-US" altLang="en-US" b="1" dirty="0">
                <a:ea typeface="ＭＳ Ｐゴシック" panose="020B0600070205080204" pitchFamily="34" charset="-128"/>
              </a:rPr>
              <a:t>People-Centered Cities</a:t>
            </a:r>
            <a:endParaRPr lang="en-IN" b="1" dirty="0"/>
          </a:p>
        </p:txBody>
      </p:sp>
      <p:sp>
        <p:nvSpPr>
          <p:cNvPr id="3" name="Content Placeholder 2"/>
          <p:cNvSpPr>
            <a:spLocks noGrp="1"/>
          </p:cNvSpPr>
          <p:nvPr>
            <p:ph sz="quarter" idx="16"/>
          </p:nvPr>
        </p:nvSpPr>
        <p:spPr>
          <a:xfrm>
            <a:off x="304800" y="1752599"/>
            <a:ext cx="3962400" cy="3733801"/>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Rise of urban gardening and use of rooftops</a:t>
            </a:r>
          </a:p>
          <a:p>
            <a:pPr marL="622800" lvl="1" indent="-320400">
              <a:spcBef>
                <a:spcPts val="600"/>
              </a:spcBef>
              <a:spcAft>
                <a:spcPts val="600"/>
              </a:spcAft>
              <a:buClr>
                <a:schemeClr val="accent2"/>
              </a:buClr>
              <a:buSzPct val="80000"/>
              <a:buFont typeface="Courier New" panose="02070309020205020404" pitchFamily="49" charset="0"/>
              <a:buChar char="o"/>
              <a:defRPr/>
            </a:pPr>
            <a:r>
              <a:rPr lang="en-US" altLang="en-US" dirty="0">
                <a:latin typeface="Calibri" panose="020F0502020204030204" pitchFamily="34" charset="0"/>
              </a:rPr>
              <a:t>Urban development and sprawl encroaches on local farmland</a:t>
            </a:r>
          </a:p>
          <a:p>
            <a:pPr marL="291600" lvl="1" indent="-291600">
              <a:spcBef>
                <a:spcPts val="1000"/>
              </a:spcBef>
              <a:buClr>
                <a:schemeClr val="accent2"/>
              </a:buClr>
              <a:buFont typeface="Arial" panose="020B0604020202020204" pitchFamily="34" charset="0"/>
              <a:buChar char="•"/>
              <a:defRPr/>
            </a:pPr>
            <a:r>
              <a:rPr lang="en-US" altLang="en-US" sz="2800" dirty="0">
                <a:latin typeface="Calibri" panose="020F0502020204030204" pitchFamily="34" charset="0"/>
                <a:ea typeface="ＭＳ Ｐゴシック" panose="020B0600070205080204" pitchFamily="34" charset="-128"/>
                <a:cs typeface="Calibri" charset="0"/>
              </a:rPr>
              <a:t>Reduction of wastes</a:t>
            </a:r>
          </a:p>
          <a:p>
            <a:pPr marL="622800" lvl="1" indent="-320400">
              <a:spcBef>
                <a:spcPts val="600"/>
              </a:spcBef>
              <a:spcAft>
                <a:spcPts val="600"/>
              </a:spcAft>
              <a:buClr>
                <a:schemeClr val="accent2"/>
              </a:buClr>
              <a:buSzPct val="80000"/>
              <a:buFont typeface="Courier New" panose="02070309020205020404" pitchFamily="49" charset="0"/>
              <a:buChar char="o"/>
              <a:defRPr/>
            </a:pPr>
            <a:r>
              <a:rPr lang="en-US" altLang="en-US" dirty="0">
                <a:latin typeface="Calibri" panose="020F0502020204030204" pitchFamily="34" charset="0"/>
              </a:rPr>
              <a:t>Composting</a:t>
            </a:r>
          </a:p>
          <a:p>
            <a:pPr marL="622800" lvl="1" indent="-320400">
              <a:spcBef>
                <a:spcPts val="600"/>
              </a:spcBef>
              <a:spcAft>
                <a:spcPts val="600"/>
              </a:spcAft>
              <a:buClr>
                <a:schemeClr val="accent2"/>
              </a:buClr>
              <a:buSzPct val="80000"/>
              <a:buFont typeface="Courier New" panose="02070309020205020404" pitchFamily="49" charset="0"/>
              <a:buChar char="o"/>
              <a:defRPr/>
            </a:pPr>
            <a:r>
              <a:rPr lang="en-US" altLang="en-US" dirty="0">
                <a:latin typeface="Calibri" panose="020F0502020204030204" pitchFamily="34" charset="0"/>
              </a:rPr>
              <a:t>Living plants for sewage treatment</a:t>
            </a:r>
          </a:p>
        </p:txBody>
      </p:sp>
      <p:pic>
        <p:nvPicPr>
          <p:cNvPr id="7" name="Content Placeholder 6" descr="A photo. A vegetable garden on a roof in a city. Mike Harington/Getty Images"/>
          <p:cNvPicPr>
            <a:picLocks noGrp="1" noChangeAspect="1"/>
          </p:cNvPicPr>
          <p:nvPr>
            <p:ph sz="quarter" idx="17"/>
          </p:nvPr>
        </p:nvPicPr>
        <p:blipFill>
          <a:blip r:embed="rId2"/>
          <a:stretch>
            <a:fillRect/>
          </a:stretch>
        </p:blipFill>
        <p:spPr>
          <a:xfrm>
            <a:off x="5334000" y="1760433"/>
            <a:ext cx="2989804" cy="417455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24</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5485271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Green Architecture</a:t>
            </a:r>
            <a:endParaRPr lang="en-IN" b="1" dirty="0"/>
          </a:p>
        </p:txBody>
      </p:sp>
      <p:sp>
        <p:nvSpPr>
          <p:cNvPr id="3" name="Content Placeholder 2"/>
          <p:cNvSpPr>
            <a:spLocks noGrp="1"/>
          </p:cNvSpPr>
          <p:nvPr>
            <p:ph sz="quarter" idx="16"/>
          </p:nvPr>
        </p:nvSpPr>
        <p:spPr>
          <a:xfrm>
            <a:off x="304800" y="1752600"/>
            <a:ext cx="4267200" cy="4285004"/>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Rise of architecture that is sustainable (and even positive for surrounding environment)</a:t>
            </a:r>
          </a:p>
          <a:p>
            <a:pPr marL="622800" lvl="1" indent="-320400">
              <a:spcBef>
                <a:spcPts val="600"/>
              </a:spcBef>
              <a:spcAft>
                <a:spcPts val="600"/>
              </a:spcAft>
              <a:buClr>
                <a:schemeClr val="accent2"/>
              </a:buClr>
              <a:buSzPct val="80000"/>
              <a:buFont typeface="Courier New" panose="02070309020205020404" pitchFamily="49" charset="0"/>
              <a:buChar char="o"/>
              <a:defRPr/>
            </a:pPr>
            <a:r>
              <a:rPr lang="en-US" altLang="en-US" dirty="0">
                <a:latin typeface="Calibri" panose="020F0502020204030204" pitchFamily="34" charset="0"/>
              </a:rPr>
              <a:t>Efficient energy</a:t>
            </a:r>
          </a:p>
          <a:p>
            <a:pPr marL="622800" lvl="1" indent="-320400">
              <a:spcBef>
                <a:spcPts val="600"/>
              </a:spcBef>
              <a:spcAft>
                <a:spcPts val="600"/>
              </a:spcAft>
              <a:buClr>
                <a:schemeClr val="accent2"/>
              </a:buClr>
              <a:buSzPct val="80000"/>
              <a:buFont typeface="Courier New" panose="02070309020205020404" pitchFamily="49" charset="0"/>
              <a:buChar char="o"/>
              <a:defRPr/>
            </a:pPr>
            <a:r>
              <a:rPr lang="en-US" altLang="en-US" dirty="0">
                <a:latin typeface="Calibri" panose="020F0502020204030204" pitchFamily="34" charset="0"/>
              </a:rPr>
              <a:t>Source wood locally for buildings and harvest that wood in a sustainable manner</a:t>
            </a:r>
          </a:p>
          <a:p>
            <a:pPr marL="622800" lvl="1" indent="-320400">
              <a:spcBef>
                <a:spcPts val="600"/>
              </a:spcBef>
              <a:spcAft>
                <a:spcPts val="600"/>
              </a:spcAft>
              <a:buClr>
                <a:schemeClr val="accent2"/>
              </a:buClr>
              <a:buSzPct val="80000"/>
              <a:buFont typeface="Courier New" panose="02070309020205020404" pitchFamily="49" charset="0"/>
              <a:buChar char="o"/>
              <a:defRPr/>
            </a:pPr>
            <a:r>
              <a:rPr lang="en-US" altLang="en-US" dirty="0">
                <a:latin typeface="Calibri" panose="020F0502020204030204" pitchFamily="34" charset="0"/>
              </a:rPr>
              <a:t>L</a:t>
            </a:r>
            <a:r>
              <a:rPr lang="en-US" altLang="en-US" sz="100" dirty="0">
                <a:latin typeface="Calibri" panose="020F0502020204030204" pitchFamily="34" charset="0"/>
              </a:rPr>
              <a:t> </a:t>
            </a:r>
            <a:r>
              <a:rPr lang="en-US" altLang="en-US" dirty="0">
                <a:latin typeface="Calibri" panose="020F0502020204030204" pitchFamily="34" charset="0"/>
              </a:rPr>
              <a:t>E</a:t>
            </a:r>
            <a:r>
              <a:rPr lang="en-US" altLang="en-US" sz="100" dirty="0">
                <a:latin typeface="Calibri" panose="020F0502020204030204" pitchFamily="34" charset="0"/>
              </a:rPr>
              <a:t> </a:t>
            </a:r>
            <a:r>
              <a:rPr lang="en-US" altLang="en-US" dirty="0">
                <a:latin typeface="Calibri" panose="020F0502020204030204" pitchFamily="34" charset="0"/>
              </a:rPr>
              <a:t>E</a:t>
            </a:r>
            <a:r>
              <a:rPr lang="en-US" altLang="en-US" sz="100" dirty="0">
                <a:latin typeface="Calibri" panose="020F0502020204030204" pitchFamily="34" charset="0"/>
              </a:rPr>
              <a:t> </a:t>
            </a:r>
            <a:r>
              <a:rPr lang="en-US" altLang="en-US" dirty="0">
                <a:latin typeface="Calibri" panose="020F0502020204030204" pitchFamily="34" charset="0"/>
              </a:rPr>
              <a:t>D certification as a measure of sustainability</a:t>
            </a:r>
          </a:p>
        </p:txBody>
      </p:sp>
      <p:pic>
        <p:nvPicPr>
          <p:cNvPr id="9" name="Content Placeholder 8" descr="A photo. A brick building is three stories tall with solar panels on the roof. Integrated Marketing and Communications, Berea College"/>
          <p:cNvPicPr>
            <a:picLocks noGrp="1" noChangeAspect="1"/>
          </p:cNvPicPr>
          <p:nvPr>
            <p:ph sz="quarter" idx="15"/>
          </p:nvPr>
        </p:nvPicPr>
        <p:blipFill>
          <a:blip r:embed="rId2"/>
          <a:stretch>
            <a:fillRect/>
          </a:stretch>
        </p:blipFill>
        <p:spPr>
          <a:xfrm>
            <a:off x="4800600" y="2819400"/>
            <a:ext cx="4201144" cy="259949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25</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171216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Population and Urbanization</a:t>
            </a:r>
            <a:endParaRPr lang="en-IN" b="1" dirty="0">
              <a:latin typeface="Calibri" panose="020F0502020204030204" pitchFamily="34" charset="0"/>
            </a:endParaRPr>
          </a:p>
        </p:txBody>
      </p:sp>
      <p:sp>
        <p:nvSpPr>
          <p:cNvPr id="11" name="Content Placeholder 10"/>
          <p:cNvSpPr>
            <a:spLocks noGrp="1"/>
          </p:cNvSpPr>
          <p:nvPr>
            <p:ph sz="quarter" idx="17"/>
          </p:nvPr>
        </p:nvSpPr>
        <p:spPr>
          <a:xfrm>
            <a:off x="304800" y="1752600"/>
            <a:ext cx="4267200" cy="4012368"/>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Milestone: As of 2008, half of the world’s population lives in urban areas</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19</a:t>
            </a:r>
            <a:r>
              <a:rPr lang="en-US" altLang="en-US" sz="100" dirty="0">
                <a:latin typeface="Calibri" panose="020F0502020204030204" pitchFamily="34" charset="0"/>
                <a:ea typeface="ＭＳ Ｐゴシック" panose="020B0600070205080204" pitchFamily="34" charset="-128"/>
                <a:cs typeface="Calibri" charset="0"/>
              </a:rPr>
              <a:t> </a:t>
            </a:r>
            <a:r>
              <a:rPr lang="en-US" altLang="en-US" dirty="0">
                <a:latin typeface="Calibri" panose="020F0502020204030204" pitchFamily="34" charset="0"/>
                <a:ea typeface="ＭＳ Ｐゴシック" panose="020B0600070205080204" pitchFamily="34" charset="-128"/>
                <a:cs typeface="Calibri" charset="0"/>
              </a:rPr>
              <a:t>50s &lt; 30% living in urban areas</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In U.S., 81% of population in cities (2017)</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Definition of ‘city’ changes with the country</a:t>
            </a:r>
          </a:p>
        </p:txBody>
      </p:sp>
      <p:pic>
        <p:nvPicPr>
          <p:cNvPr id="9" name="Content Placeholder 8" descr="The graph depicts the worldwide shift from rural to urban areas from 19 83 to 2016 with years versus percentage. The plotted regions include South and Central America, Pacific Islands, Western Europe, Eastern Europe, Asia, Africa, North America, and China. North America has 75 percent in 19 83 to 80 percent in 2016. Western Europe has 73 percent in 19 83 to 80 percent in 2016. South and Central America has 59 percent in 19 83 to 80 percent in 2016. Eastern Europe has 57 percent in 19 83 to 65 percent in 2016. Pacific Islands has 50 percent in 19 83 to 65 percent in 2016. Asia has 30 percent in 19 83 to 42 percent in 2016. Africa has 30 percent in 19 83 to 40 percent in 2016. China has 20 percent in 19 83 to 58 percent in 2016.&#10;"/>
          <p:cNvPicPr>
            <a:picLocks noGrp="1" noChangeAspect="1"/>
          </p:cNvPicPr>
          <p:nvPr>
            <p:ph sz="quarter" idx="18"/>
          </p:nvPr>
        </p:nvPicPr>
        <p:blipFill>
          <a:blip r:embed="rId2"/>
          <a:stretch>
            <a:fillRect/>
          </a:stretch>
        </p:blipFill>
        <p:spPr>
          <a:xfrm>
            <a:off x="4724400" y="2115382"/>
            <a:ext cx="4330293" cy="244934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740337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Populations are Increasingly Urban</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599"/>
            <a:ext cx="8610600" cy="396240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Urbanization</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Process in which people increasingly move from rural areas to densely populated cities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Jobs better define urban vs. rural, not populations</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Rural area occupations involve harvesting natural resources</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Urban area occupations involve jobs not directly connected with natural resources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People are moving to cities due to decrease in employment opportunities in rural areas</a:t>
            </a:r>
          </a:p>
        </p:txBody>
      </p:sp>
      <p:sp>
        <p:nvSpPr>
          <p:cNvPr id="6" name="Slide Number Placeholder 5"/>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4</a:t>
            </a:fld>
            <a:endParaRPr lang="en-US" dirty="0">
              <a:latin typeface="Calibri" panose="020F0502020204030204" pitchFamily="34" charset="0"/>
            </a:endParaRPr>
          </a:p>
        </p:txBody>
      </p:sp>
      <p:sp>
        <p:nvSpPr>
          <p:cNvPr id="7" name="Footer Placeholder 6"/>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405855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654049"/>
          </a:xfrm>
        </p:spPr>
        <p:txBody>
          <a:bodyPr/>
          <a:lstStyle/>
          <a:p>
            <a:r>
              <a:rPr lang="en-US" altLang="en-US" b="1" dirty="0">
                <a:ea typeface="ＭＳ Ｐゴシック" panose="020B0600070205080204" pitchFamily="34" charset="-128"/>
              </a:rPr>
              <a:t>Characteristics of Urban Populations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00200"/>
            <a:ext cx="5334000" cy="4572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Basic characteristics of city populations:</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Diverse population in terms of race, ethnicity, religion, and socioeconomic status</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Younger population in cities than local rural area</a:t>
            </a:r>
          </a:p>
          <a:p>
            <a:pPr marL="1130400" lvl="2">
              <a:buClr>
                <a:schemeClr val="accent2"/>
              </a:buClr>
              <a:buSzPct val="80000"/>
            </a:pPr>
            <a:r>
              <a:rPr lang="en-US" altLang="en-US" dirty="0">
                <a:ea typeface="ＭＳ Ｐゴシック" panose="020B0600070205080204" pitchFamily="34" charset="-128"/>
              </a:rPr>
              <a:t>Influx into cities</a:t>
            </a:r>
          </a:p>
          <a:p>
            <a:pPr marL="622800" lvl="1" indent="-320400">
              <a:spcBef>
                <a:spcPts val="10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ea typeface="ＭＳ Ｐゴシック" panose="020B0600070205080204" pitchFamily="34" charset="-128"/>
                <a:cs typeface="Calibri" charset="0"/>
              </a:rPr>
              <a:t>More males in cities in developing nations</a:t>
            </a:r>
          </a:p>
          <a:p>
            <a:pPr marL="1130400" lvl="2">
              <a:buClr>
                <a:schemeClr val="accent2"/>
              </a:buClr>
              <a:buSzPct val="80000"/>
              <a:defRPr/>
            </a:pPr>
            <a:r>
              <a:rPr lang="en-US" altLang="en-US" dirty="0">
                <a:ea typeface="ＭＳ Ｐゴシック" panose="020B0600070205080204" pitchFamily="34" charset="-128"/>
              </a:rPr>
              <a:t>Females migrate to cities when unable to own land and farm for a living</a:t>
            </a:r>
          </a:p>
        </p:txBody>
      </p:sp>
      <p:pic>
        <p:nvPicPr>
          <p:cNvPr id="8" name="Content Placeholder 7" descr="A photo shows an aerial view of a city built on an island. © Steve Allen/JUPITERIMAGES/BRAND x/Alamy"/>
          <p:cNvPicPr>
            <a:picLocks noGrp="1" noChangeAspect="1"/>
          </p:cNvPicPr>
          <p:nvPr>
            <p:ph sz="quarter" idx="18"/>
          </p:nvPr>
        </p:nvPicPr>
        <p:blipFill>
          <a:blip r:embed="rId2"/>
          <a:stretch>
            <a:fillRect/>
          </a:stretch>
        </p:blipFill>
        <p:spPr>
          <a:xfrm>
            <a:off x="5715000" y="3200400"/>
            <a:ext cx="3279044" cy="1709334"/>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5</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3146743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Urbanization Trends </a:t>
            </a:r>
            <a:r>
              <a:rPr lang="en-US" altLang="en-US" sz="2400" dirty="0">
                <a:ea typeface="ＭＳ Ｐゴシック" panose="020B0600070205080204" pitchFamily="34" charset="-128"/>
              </a:rPr>
              <a:t>(1 of 2)</a:t>
            </a:r>
            <a:endParaRPr lang="en-IN" dirty="0">
              <a:latin typeface="Calibri" panose="020F0502020204030204" pitchFamily="34" charset="0"/>
            </a:endParaRPr>
          </a:p>
        </p:txBody>
      </p:sp>
      <p:sp>
        <p:nvSpPr>
          <p:cNvPr id="3" name="Content Placeholder 2"/>
          <p:cNvSpPr>
            <a:spLocks noGrp="1"/>
          </p:cNvSpPr>
          <p:nvPr>
            <p:ph sz="quarter" idx="16"/>
          </p:nvPr>
        </p:nvSpPr>
        <p:spPr>
          <a:xfrm>
            <a:off x="304800" y="1752599"/>
            <a:ext cx="8610600" cy="312420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Urbanization increasing rapidly, especially in developing countries</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Urban 70% of total population in W. Europe, N. and S. America, Pacific Islands (2016); Urban &lt; 50% in Asia and Africa, but increasing (2016)</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World’s 9 of 10 largest cities are in developing countries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Megacities – cities &gt; 10 million inhabitants</a:t>
            </a:r>
          </a:p>
        </p:txBody>
      </p:sp>
      <p:sp>
        <p:nvSpPr>
          <p:cNvPr id="6" name="Slide Number Placeholder 5"/>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6</a:t>
            </a:fld>
            <a:endParaRPr lang="en-US" dirty="0">
              <a:latin typeface="Calibri" panose="020F0502020204030204" pitchFamily="34" charset="0"/>
            </a:endParaRPr>
          </a:p>
        </p:txBody>
      </p:sp>
      <p:sp>
        <p:nvSpPr>
          <p:cNvPr id="7" name="Footer Placeholder 6"/>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779623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ea typeface="ＭＳ Ｐゴシック" panose="020B0600070205080204" pitchFamily="34" charset="-128"/>
              </a:rPr>
              <a:t>Urbanization Trends </a:t>
            </a:r>
            <a:r>
              <a:rPr lang="en-US" altLang="en-US" sz="2400" dirty="0">
                <a:ea typeface="ＭＳ Ｐゴシック" panose="020B0600070205080204" pitchFamily="34" charset="-128"/>
              </a:rPr>
              <a:t>(2 of 2)</a:t>
            </a:r>
            <a:endParaRPr lang="en-IN" b="1" dirty="0">
              <a:latin typeface="Calibri" panose="020F0502020204030204" pitchFamily="34" charset="0"/>
            </a:endParaRPr>
          </a:p>
        </p:txBody>
      </p:sp>
      <p:sp>
        <p:nvSpPr>
          <p:cNvPr id="5" name="Content Placeholder 4"/>
          <p:cNvSpPr>
            <a:spLocks noGrp="1"/>
          </p:cNvSpPr>
          <p:nvPr>
            <p:ph sz="quarter" idx="16"/>
          </p:nvPr>
        </p:nvSpPr>
        <p:spPr>
          <a:xfrm>
            <a:off x="304800" y="1524000"/>
            <a:ext cx="5105400" cy="381000"/>
          </a:xfrm>
        </p:spPr>
        <p:txBody>
          <a:bodyPr/>
          <a:lstStyle/>
          <a:p>
            <a:r>
              <a:rPr lang="en-IN" sz="2400" b="1" dirty="0"/>
              <a:t>Table 9.1 The World’s 10 Largest Cities</a:t>
            </a:r>
            <a:endParaRPr lang="en-IN" sz="2400" dirty="0"/>
          </a:p>
        </p:txBody>
      </p:sp>
      <p:graphicFrame>
        <p:nvGraphicFramePr>
          <p:cNvPr id="9" name="Content Placeholder 8" descr="Table is accessible to screenreaders"/>
          <p:cNvGraphicFramePr>
            <a:graphicFrameLocks noGrp="1"/>
          </p:cNvGraphicFramePr>
          <p:nvPr>
            <p:ph sz="quarter" idx="17"/>
            <p:extLst>
              <p:ext uri="{D42A27DB-BD31-4B8C-83A1-F6EECF244321}">
                <p14:modId xmlns:p14="http://schemas.microsoft.com/office/powerpoint/2010/main" val="2099094980"/>
              </p:ext>
            </p:extLst>
          </p:nvPr>
        </p:nvGraphicFramePr>
        <p:xfrm>
          <a:off x="304800" y="2057400"/>
          <a:ext cx="8534400" cy="3352800"/>
        </p:xfrm>
        <a:graphic>
          <a:graphicData uri="http://schemas.openxmlformats.org/drawingml/2006/table">
            <a:tbl>
              <a:tblPr firstRow="1" bandRow="1">
                <a:tableStyleId>{5C22544A-7EE6-4342-B048-85BDC9FD1C3A}</a:tableStyleId>
              </a:tblPr>
              <a:tblGrid>
                <a:gridCol w="2844800">
                  <a:extLst>
                    <a:ext uri="{9D8B030D-6E8A-4147-A177-3AD203B41FA5}">
                      <a16:colId xmlns:a16="http://schemas.microsoft.com/office/drawing/2014/main" val="3921774560"/>
                    </a:ext>
                  </a:extLst>
                </a:gridCol>
                <a:gridCol w="2844800">
                  <a:extLst>
                    <a:ext uri="{9D8B030D-6E8A-4147-A177-3AD203B41FA5}">
                      <a16:colId xmlns:a16="http://schemas.microsoft.com/office/drawing/2014/main" val="2417415393"/>
                    </a:ext>
                  </a:extLst>
                </a:gridCol>
                <a:gridCol w="2844800">
                  <a:extLst>
                    <a:ext uri="{9D8B030D-6E8A-4147-A177-3AD203B41FA5}">
                      <a16:colId xmlns:a16="http://schemas.microsoft.com/office/drawing/2014/main" val="1751642253"/>
                    </a:ext>
                  </a:extLst>
                </a:gridCol>
              </a:tblGrid>
              <a:tr h="290945">
                <a:tc>
                  <a:txBody>
                    <a:bodyPr/>
                    <a:lstStyle/>
                    <a:p>
                      <a:r>
                        <a:rPr lang="en-IN" sz="1400" dirty="0"/>
                        <a:t>1975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400" dirty="0"/>
                        <a:t>2016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400" dirty="0"/>
                        <a:t>2030 (Projected)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0462202"/>
                  </a:ext>
                </a:extLst>
              </a:tr>
              <a:tr h="290945">
                <a:tc>
                  <a:txBody>
                    <a:bodyPr/>
                    <a:lstStyle/>
                    <a:p>
                      <a:r>
                        <a:rPr lang="en-IN" sz="1400" dirty="0"/>
                        <a:t>Tokyo, Japan—26.6*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Tokyo, Japan—38.1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Tokyo, Japan—37.2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41853470"/>
                  </a:ext>
                </a:extLst>
              </a:tr>
              <a:tr h="290945">
                <a:tc>
                  <a:txBody>
                    <a:bodyPr/>
                    <a:lstStyle/>
                    <a:p>
                      <a:r>
                        <a:rPr lang="en-IN" sz="1400" dirty="0"/>
                        <a:t>New York–Newark, USA—15.9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Delhi, India—26.5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Delhi, India—36.1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8898947"/>
                  </a:ext>
                </a:extLst>
              </a:tr>
              <a:tr h="290945">
                <a:tc>
                  <a:txBody>
                    <a:bodyPr/>
                    <a:lstStyle/>
                    <a:p>
                      <a:r>
                        <a:rPr lang="en-IN" sz="1400" dirty="0"/>
                        <a:t>Mexico City, Mexico—10.7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Shanghai, China—24.5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Shanghai, China—30.8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2997680"/>
                  </a:ext>
                </a:extLst>
              </a:tr>
              <a:tr h="290945">
                <a:tc>
                  <a:txBody>
                    <a:bodyPr/>
                    <a:lstStyle/>
                    <a:p>
                      <a:r>
                        <a:rPr lang="en-IN" sz="1400" dirty="0"/>
                        <a:t>Osaka–Kobe, Japan—9.8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Mumbai, India—21.4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Mumbai, India—27.8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7910038"/>
                  </a:ext>
                </a:extLst>
              </a:tr>
              <a:tr h="290945">
                <a:tc>
                  <a:txBody>
                    <a:bodyPr/>
                    <a:lstStyle/>
                    <a:p>
                      <a:r>
                        <a:rPr lang="en-IN" sz="1400" dirty="0"/>
                        <a:t>São Paulo, Brazil—9.6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Sao Paulo, Brazil—21.3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Beijing, China—27.7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9723501"/>
                  </a:ext>
                </a:extLst>
              </a:tr>
              <a:tr h="290945">
                <a:tc>
                  <a:txBody>
                    <a:bodyPr/>
                    <a:lstStyle/>
                    <a:p>
                      <a:r>
                        <a:rPr lang="en-IN" sz="1400" dirty="0"/>
                        <a:t>Los Angeles, USA—8.9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Beijing, China—21.2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Dhaka, Bangladesh—27.4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4179173"/>
                  </a:ext>
                </a:extLst>
              </a:tr>
              <a:tr h="290945">
                <a:tc>
                  <a:txBody>
                    <a:bodyPr/>
                    <a:lstStyle/>
                    <a:p>
                      <a:r>
                        <a:rPr lang="en-IN" sz="1400" dirty="0"/>
                        <a:t>Buenos Aires, Argentina—8.7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Mexico City, Mexico—21.2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Karachi, Pakistan—24.8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674494"/>
                  </a:ext>
                </a:extLst>
              </a:tr>
              <a:tr h="290945">
                <a:tc>
                  <a:txBody>
                    <a:bodyPr/>
                    <a:lstStyle/>
                    <a:p>
                      <a:r>
                        <a:rPr lang="en-IN" sz="1400" dirty="0"/>
                        <a:t>Paris, France—8.6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Osaka-Kobe, Japan—20.3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Cairo, Egypt—24.5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235537"/>
                  </a:ext>
                </a:extLst>
              </a:tr>
              <a:tr h="290945">
                <a:tc>
                  <a:txBody>
                    <a:bodyPr/>
                    <a:lstStyle/>
                    <a:p>
                      <a:r>
                        <a:rPr lang="en-IN" sz="1400" dirty="0"/>
                        <a:t>Kolkata (Calcutta), India—7.9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Cairo, Egypt—19.1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Lagos, Nigeria—24.2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5218865"/>
                  </a:ext>
                </a:extLst>
              </a:tr>
              <a:tr h="290945">
                <a:tc>
                  <a:txBody>
                    <a:bodyPr/>
                    <a:lstStyle/>
                    <a:p>
                      <a:r>
                        <a:rPr lang="en-IN" sz="1400" dirty="0"/>
                        <a:t>Moskva (Moscow), Russia—7.6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New York-Newark, USA—18.6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Mexico City, Mexico—23.9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5314329"/>
                  </a:ext>
                </a:extLst>
              </a:tr>
            </a:tbl>
          </a:graphicData>
        </a:graphic>
      </p:graphicFrame>
      <p:sp>
        <p:nvSpPr>
          <p:cNvPr id="4" name="Content Placeholder 3"/>
          <p:cNvSpPr>
            <a:spLocks noGrp="1"/>
          </p:cNvSpPr>
          <p:nvPr>
            <p:ph sz="quarter" idx="15"/>
          </p:nvPr>
        </p:nvSpPr>
        <p:spPr>
          <a:xfrm>
            <a:off x="304800" y="5638800"/>
            <a:ext cx="8534400" cy="457200"/>
          </a:xfrm>
        </p:spPr>
        <p:txBody>
          <a:bodyPr/>
          <a:lstStyle/>
          <a:p>
            <a:r>
              <a:rPr lang="en-IN" sz="1400" dirty="0"/>
              <a:t>*Population in millions</a:t>
            </a:r>
          </a:p>
          <a:p>
            <a:pPr>
              <a:spcBef>
                <a:spcPts val="400"/>
              </a:spcBef>
            </a:pPr>
            <a:r>
              <a:rPr lang="en-IN" sz="1400" dirty="0"/>
              <a:t>Source: “The World’s Cities in 2016,” UN Population Division Department of Economic and Social Affairs.</a:t>
            </a:r>
          </a:p>
        </p:txBody>
      </p:sp>
      <p:sp>
        <p:nvSpPr>
          <p:cNvPr id="6" name="Slide Number Placeholder 5"/>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7</a:t>
            </a:fld>
            <a:endParaRPr lang="en-US" dirty="0">
              <a:latin typeface="Calibri" panose="020F0502020204030204" pitchFamily="34" charset="0"/>
            </a:endParaRPr>
          </a:p>
        </p:txBody>
      </p:sp>
      <p:sp>
        <p:nvSpPr>
          <p:cNvPr id="7" name="Footer Placeholder 6"/>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045530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61999"/>
          </a:xfrm>
          <a:prstGeom prst="rect">
            <a:avLst/>
          </a:prstGeom>
        </p:spPr>
        <p:txBody>
          <a:bodyPr/>
          <a:lstStyle/>
          <a:p>
            <a:r>
              <a:rPr lang="en-US" altLang="en-US" b="1" dirty="0">
                <a:ea typeface="ＭＳ Ｐゴシック" panose="020B0600070205080204" pitchFamily="34" charset="-128"/>
              </a:rPr>
              <a:t>Urbanization Agglomerations</a:t>
            </a:r>
            <a:endParaRPr lang="en-US" b="1" dirty="0">
              <a:latin typeface="Calibri" panose="020F0502020204030204" pitchFamily="34" charset="0"/>
            </a:endParaRPr>
          </a:p>
        </p:txBody>
      </p:sp>
      <p:sp>
        <p:nvSpPr>
          <p:cNvPr id="4" name="Content Placeholder"/>
          <p:cNvSpPr>
            <a:spLocks noGrp="1"/>
          </p:cNvSpPr>
          <p:nvPr>
            <p:ph sz="quarter" idx="16"/>
          </p:nvPr>
        </p:nvSpPr>
        <p:spPr>
          <a:xfrm>
            <a:off x="304800" y="1581150"/>
            <a:ext cx="8610600" cy="85725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Urbanized core region that consists of several adjacent cities or megacities and their surrounding developed suburbs</a:t>
            </a:r>
          </a:p>
        </p:txBody>
      </p:sp>
      <p:pic>
        <p:nvPicPr>
          <p:cNvPr id="7" name="Content Placeholder 6" descr="A map shows United States urban agglomerations with markings for population density in people per square kilometer. The 10 largest U S urban agglomerations are identified along with their 2014 populations. These places are New York City at 20.6 million, Philadelphia at 6.5 million, Washington D C at 4.8 million, Atlanta at 4.8 million, Miami at 5.8 million, Houston at 5.6 million, Dallas and Fort Worth at 6.1 million, Los Angeles at 15.3 million, San Francisco at 6 million, and Chicago at 9.2 million.&#10;"/>
          <p:cNvPicPr>
            <a:picLocks noGrp="1" noChangeAspect="1"/>
          </p:cNvPicPr>
          <p:nvPr>
            <p:ph sz="quarter" idx="18"/>
          </p:nvPr>
        </p:nvPicPr>
        <p:blipFill>
          <a:blip r:embed="rId3"/>
          <a:stretch>
            <a:fillRect/>
          </a:stretch>
        </p:blipFill>
        <p:spPr>
          <a:xfrm>
            <a:off x="1752600" y="2589939"/>
            <a:ext cx="5705875" cy="3048861"/>
          </a:xfrm>
          <a:prstGeom prst="rect">
            <a:avLst/>
          </a:prstGeom>
        </p:spPr>
      </p:pic>
      <p:sp>
        <p:nvSpPr>
          <p:cNvPr id="8" name="Content Placeholder 7"/>
          <p:cNvSpPr>
            <a:spLocks noGrp="1"/>
          </p:cNvSpPr>
          <p:nvPr>
            <p:ph sz="quarter" idx="17"/>
          </p:nvPr>
        </p:nvSpPr>
        <p:spPr>
          <a:xfrm>
            <a:off x="533400" y="5829300"/>
            <a:ext cx="3810000" cy="419100"/>
          </a:xfrm>
        </p:spPr>
        <p:txBody>
          <a:bodyPr/>
          <a:lstStyle/>
          <a:p>
            <a:pPr>
              <a:spcBef>
                <a:spcPct val="50000"/>
              </a:spcBef>
              <a:defRPr/>
            </a:pPr>
            <a:r>
              <a:rPr lang="en-US" altLang="en-US" sz="2600" dirty="0"/>
              <a:t>U.S. Urban Agglomerations </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8</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74170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The City as an Ecosystem</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534400" cy="3810000"/>
          </a:xfrm>
        </p:spPr>
        <p:txBody>
          <a:bodyPr/>
          <a:lstStyle/>
          <a:p>
            <a:pPr marL="342900" indent="-3429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Urban Ecosystem: A heterogeneous, dynamic urban area studied in the context of a broader ecological system</a:t>
            </a:r>
          </a:p>
          <a:p>
            <a:pPr marL="342900" indent="-3429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Urban ecology studied based on four variables: P</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E</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T</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Population</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Organization </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Environment</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Technology</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9</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8727921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157baf741abcb30ccbbb2474773defe7d2583"/>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4" ma:contentTypeDescription="Create a new document." ma:contentTypeScope="" ma:versionID="3d33c06fcea50926218be754780d0437">
  <xsd:schema xmlns:xsd="http://www.w3.org/2001/XMLSchema" xmlns:xs="http://www.w3.org/2001/XMLSchema" xmlns:p="http://schemas.microsoft.com/office/2006/metadata/properties" xmlns:ns3="b020c952-d6ce-41f4-aa03-23125b03a1ca" targetNamespace="http://schemas.microsoft.com/office/2006/metadata/properties" ma:root="true" ma:fieldsID="4eb87c9e730e541744233613dd4fc13b" ns3:_="">
    <xsd:import namespace="b020c952-d6ce-41f4-aa03-23125b03a1c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2.xml><?xml version="1.0" encoding="utf-8"?>
<ds:datastoreItem xmlns:ds="http://schemas.openxmlformats.org/officeDocument/2006/customXml" ds:itemID="{EF1C71EB-81EB-430C-AADD-7391148CA650}">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b020c952-d6ce-41f4-aa03-23125b03a1ca"/>
    <ds:schemaRef ds:uri="http://www.w3.org/XML/1998/namespace"/>
  </ds:schemaRefs>
</ds:datastoreItem>
</file>

<file path=customXml/itemProps3.xml><?xml version="1.0" encoding="utf-8"?>
<ds:datastoreItem xmlns:ds="http://schemas.openxmlformats.org/officeDocument/2006/customXml" ds:itemID="{E33010A6-5CDC-4404-B8A6-101EEC94BA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15568</TotalTime>
  <Words>1414</Words>
  <Application>Microsoft Office PowerPoint</Application>
  <PresentationFormat>On-screen Show (4:3)</PresentationFormat>
  <Paragraphs>223</Paragraphs>
  <Slides>25</Slides>
  <Notes>1</Notes>
  <HiddenSlides>0</HiddenSlides>
  <MMClips>0</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25</vt:i4>
      </vt:variant>
    </vt:vector>
  </HeadingPairs>
  <TitlesOfParts>
    <vt:vector size="37" baseType="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Environment</vt:lpstr>
      <vt:lpstr>The Twin Cities</vt:lpstr>
      <vt:lpstr>Population and Urbanization</vt:lpstr>
      <vt:lpstr>Populations are Increasingly Urban</vt:lpstr>
      <vt:lpstr>Characteristics of Urban Populations</vt:lpstr>
      <vt:lpstr>Urbanization Trends (1 of 2)</vt:lpstr>
      <vt:lpstr>Urbanization Trends (2 of 2)</vt:lpstr>
      <vt:lpstr>Urbanization Agglomerations</vt:lpstr>
      <vt:lpstr>The City as an Ecosystem</vt:lpstr>
      <vt:lpstr>The City and Land-use Patterns</vt:lpstr>
      <vt:lpstr>Phoenix, Arizona: An Urban Ecosystem Study Site</vt:lpstr>
      <vt:lpstr>Cities are Dynamic Systems</vt:lpstr>
      <vt:lpstr>Environmental Problems in Urban Areas</vt:lpstr>
      <vt:lpstr>Brownfields are a Large Environmental Problem</vt:lpstr>
      <vt:lpstr>Problems From Traffic and Heat</vt:lpstr>
      <vt:lpstr>Urban Heat Island</vt:lpstr>
      <vt:lpstr>Environmental Benefits of Urbanization</vt:lpstr>
      <vt:lpstr>Urban Land-Use Planning</vt:lpstr>
      <vt:lpstr>Transportation and Urban Development</vt:lpstr>
      <vt:lpstr>Efficient Transportation Needed</vt:lpstr>
      <vt:lpstr>Suburban Sprawl</vt:lpstr>
      <vt:lpstr>Smart Growth</vt:lpstr>
      <vt:lpstr>Making Cities More Sustainable</vt:lpstr>
      <vt:lpstr>People-Centered Cities</vt:lpstr>
      <vt:lpstr>Green Architecture</vt:lpstr>
    </vt:vector>
  </TitlesOfParts>
  <Company>John Wiley and Sons,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Parker, Rebekah Pine</cp:lastModifiedBy>
  <cp:revision>1138</cp:revision>
  <cp:lastPrinted>2017-04-26T13:25:47Z</cp:lastPrinted>
  <dcterms:created xsi:type="dcterms:W3CDTF">2017-04-21T14:49:46Z</dcterms:created>
  <dcterms:modified xsi:type="dcterms:W3CDTF">2020-10-14T16:09:55Z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