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6.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35"/>
  </p:notesMasterIdLst>
  <p:sldIdLst>
    <p:sldId id="347" r:id="rId11"/>
    <p:sldId id="313" r:id="rId12"/>
    <p:sldId id="314" r:id="rId13"/>
    <p:sldId id="315" r:id="rId14"/>
    <p:sldId id="316" r:id="rId15"/>
    <p:sldId id="317" r:id="rId16"/>
    <p:sldId id="318" r:id="rId17"/>
    <p:sldId id="319" r:id="rId18"/>
    <p:sldId id="320" r:id="rId19"/>
    <p:sldId id="322" r:id="rId20"/>
    <p:sldId id="323" r:id="rId21"/>
    <p:sldId id="344" r:id="rId22"/>
    <p:sldId id="345" r:id="rId23"/>
    <p:sldId id="325" r:id="rId24"/>
    <p:sldId id="326" r:id="rId25"/>
    <p:sldId id="327" r:id="rId26"/>
    <p:sldId id="328" r:id="rId27"/>
    <p:sldId id="329" r:id="rId28"/>
    <p:sldId id="330" r:id="rId29"/>
    <p:sldId id="339" r:id="rId30"/>
    <p:sldId id="340" r:id="rId31"/>
    <p:sldId id="341" r:id="rId32"/>
    <p:sldId id="342" r:id="rId33"/>
    <p:sldId id="343" r:id="rId34"/>
  </p:sldIdLst>
  <p:sldSz cx="9144000" cy="6858000" type="screen4x3"/>
  <p:notesSz cx="7315200" cy="96012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94" autoAdjust="0"/>
    <p:restoredTop sz="96296" autoAdjust="0"/>
  </p:normalViewPr>
  <p:slideViewPr>
    <p:cSldViewPr>
      <p:cViewPr varScale="1">
        <p:scale>
          <a:sx n="73" d="100"/>
          <a:sy n="73" d="100"/>
        </p:scale>
        <p:origin x="1056" y="66"/>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5" Type="http://schemas.openxmlformats.org/officeDocument/2006/relationships/image" Target="../media/image8.wmf"/><Relationship Id="rId4"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10/25/2020</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5381052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7781469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623177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923658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87135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0181829-A5D6-47D7-988A-35283BF4EED8}" type="slidenum">
              <a:rPr lang="en-US" altLang="en-US" smtClean="0">
                <a:latin typeface="Arial" panose="020B0604020202020204" pitchFamily="34" charset="0"/>
              </a:rPr>
              <a:pPr>
                <a:spcBef>
                  <a:spcPct val="0"/>
                </a:spcBef>
              </a:pPr>
              <a:t>22</a:t>
            </a:fld>
            <a:endParaRPr lang="en-US" altLang="en-US">
              <a:latin typeface="Arial" panose="020B0604020202020204" pitchFamily="34" charset="0"/>
            </a:endParaRPr>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506809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3C1CE10-FA55-4ECB-82EC-D6EA558079B2}" type="slidenum">
              <a:rPr lang="en-US" altLang="en-US" smtClean="0">
                <a:latin typeface="Arial" panose="020B0604020202020204" pitchFamily="34" charset="0"/>
              </a:rPr>
              <a:pPr>
                <a:spcBef>
                  <a:spcPct val="0"/>
                </a:spcBef>
              </a:pPr>
              <a:t>23</a:t>
            </a:fld>
            <a:endParaRPr lang="en-US" altLang="en-US">
              <a:latin typeface="Arial" panose="020B0604020202020204" pitchFamily="34" charset="0"/>
            </a:endParaRPr>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008618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464193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711199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988061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424218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865637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01534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160339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224303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Tree>
    <p:extLst>
      <p:ext uri="{BB962C8B-B14F-4D97-AF65-F5344CB8AC3E}">
        <p14:creationId xmlns:p14="http://schemas.microsoft.com/office/powerpoint/2010/main" val="826372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with No Numbers and One-column</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340378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and Double-numbered</a:t>
            </a:r>
          </a:p>
          <a:p>
            <a:pPr lvl="0"/>
            <a:r>
              <a:rPr lang="en-US" dirty="0"/>
              <a:t>1.2	It is Two-column </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051878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(2 Boxes) and Double-numbered</a:t>
            </a:r>
          </a:p>
          <a:p>
            <a:pPr lvl="0"/>
            <a:r>
              <a:rPr lang="en-US" dirty="0"/>
              <a:t>1.2	It is Two-column </a:t>
            </a:r>
          </a:p>
          <a:p>
            <a:pPr lvl="0"/>
            <a:r>
              <a:rPr lang="en-US" dirty="0"/>
              <a:t>1.3	This Outline Has No Sub-lists</a:t>
            </a:r>
          </a:p>
          <a:p>
            <a:pPr lvl="0"/>
            <a:r>
              <a:rPr lang="en-US" dirty="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410060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a:t>This Is a Sample Outline with No Numbers</a:t>
            </a:r>
          </a:p>
          <a:p>
            <a:pPr lvl="1"/>
            <a:r>
              <a:rPr lang="en-US" dirty="0"/>
              <a:t>Learning Objective</a:t>
            </a:r>
          </a:p>
          <a:p>
            <a:pPr lvl="2"/>
            <a:r>
              <a:rPr lang="en-US" dirty="0"/>
              <a:t>Describe what racial &amp; ethnic group make up Latin America.</a:t>
            </a:r>
          </a:p>
          <a:p>
            <a:pPr lvl="2"/>
            <a:r>
              <a:rPr lang="en-US" dirty="0"/>
              <a:t>Explain Latin American agricultural systems.</a:t>
            </a:r>
          </a:p>
          <a:p>
            <a:pPr lvl="2"/>
            <a:r>
              <a:rPr lang="en-US" dirty="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©2017 John Wiley &amp; Son, Inc. </a:t>
            </a:r>
          </a:p>
        </p:txBody>
      </p:sp>
    </p:spTree>
    <p:extLst>
      <p:ext uri="{BB962C8B-B14F-4D97-AF65-F5344CB8AC3E}">
        <p14:creationId xmlns:p14="http://schemas.microsoft.com/office/powerpoint/2010/main" val="195633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82321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77182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a:t>1.1 Periodicity Assumption</a:t>
            </a:r>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a:t>Which one of these statements about the accrual basis of accounting is false?</a:t>
            </a:r>
          </a:p>
          <a:p>
            <a:pPr lvl="1"/>
            <a:r>
              <a:rPr lang="en-US" dirty="0"/>
              <a:t>Companies record events that change their financial statements in the period in which events occur, even if cash was not exchanged.</a:t>
            </a:r>
          </a:p>
          <a:p>
            <a:pPr lvl="1"/>
            <a:r>
              <a:rPr lang="en-US" dirty="0"/>
              <a:t>Companies recognize revenue in the period in which the performance obligation is satisfied.</a:t>
            </a:r>
          </a:p>
          <a:p>
            <a:pPr lvl="1"/>
            <a:r>
              <a:rPr lang="en-US" dirty="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2438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1.1 Periodicity Assumption</a:t>
            </a:r>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a:t>Which one of these statements about the accrual basis of accounting is false?</a:t>
            </a:r>
          </a:p>
          <a:p>
            <a:pPr lvl="1"/>
            <a:r>
              <a:rPr lang="en-US" dirty="0"/>
              <a:t>a.	Companies record events that change their financial statements in the period in which events occur, even if cash was not exchanged.</a:t>
            </a:r>
          </a:p>
          <a:p>
            <a:pPr lvl="2"/>
            <a:r>
              <a:rPr lang="en-US" dirty="0"/>
              <a:t>✔️b.	Companies recognize revenue in the period in which the performance obligation is satisfied.</a:t>
            </a:r>
          </a:p>
          <a:p>
            <a:pPr lvl="1"/>
            <a:r>
              <a:rPr lang="en-US" dirty="0"/>
              <a:t>c.	This basis is accord with generally accepted accounting principles.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52393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Form of communication using sounds and symbols combined according to specified rules</a:t>
            </a:r>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a:t>Media link placeholder</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700609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a:t>Anatomy and Physiology Defined</a:t>
            </a:r>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Anatomy is the science of structure and the relationships among structures.</a:t>
            </a:r>
          </a:p>
          <a:p>
            <a:pPr lvl="0"/>
            <a:r>
              <a:rPr lang="en-US" dirty="0"/>
              <a:t>Physiology is the science of body functions, that is, how the body parts work.</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6227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53979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66081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Slide Number Placeholder"/>
          <p:cNvSpPr>
            <a:spLocks noGrp="1"/>
          </p:cNvSpPr>
          <p:nvPr>
            <p:ph type="sldNum" sz="quarter" idx="10"/>
          </p:nvPr>
        </p:nvSpPr>
        <p:spPr>
          <a:xfrm>
            <a:off x="6457950" y="6356350"/>
            <a:ext cx="2381250" cy="365125"/>
          </a:xfrm>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10" name="Footer Placeholder 3"/>
          <p:cNvSpPr>
            <a:spLocks noGrp="1"/>
          </p:cNvSpPr>
          <p:nvPr>
            <p:ph type="ftr" sz="quarter" idx="11"/>
          </p:nvPr>
        </p:nvSpPr>
        <p:spPr>
          <a:xfrm>
            <a:off x="3028950" y="6356350"/>
            <a:ext cx="3086100" cy="365125"/>
          </a:xfrm>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26142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761999"/>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514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29711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416877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5108329"/>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1" name="Slide Number Placeholder"/>
          <p:cNvSpPr>
            <a:spLocks noGrp="1"/>
          </p:cNvSpPr>
          <p:nvPr>
            <p:ph type="sldNum" sz="quarter" idx="10"/>
          </p:nvPr>
        </p:nvSpPr>
        <p:spPr>
          <a:xfrm>
            <a:off x="6457950" y="6356350"/>
            <a:ext cx="2381250" cy="365125"/>
          </a:xfrm>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12" name="Footer Placeholder 3"/>
          <p:cNvSpPr>
            <a:spLocks noGrp="1"/>
          </p:cNvSpPr>
          <p:nvPr>
            <p:ph type="ftr" sz="quarter" idx="11"/>
          </p:nvPr>
        </p:nvSpPr>
        <p:spPr>
          <a:xfrm>
            <a:off x="3028950" y="6356350"/>
            <a:ext cx="3086100" cy="365125"/>
          </a:xfrm>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8824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761999"/>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4384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22091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38862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46482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1" name="Slide Number Placeholder"/>
          <p:cNvSpPr>
            <a:spLocks noGrp="1"/>
          </p:cNvSpPr>
          <p:nvPr>
            <p:ph type="sldNum" sz="quarter" idx="10"/>
          </p:nvPr>
        </p:nvSpPr>
        <p:spPr>
          <a:xfrm>
            <a:off x="6457950" y="6356350"/>
            <a:ext cx="2381250" cy="365125"/>
          </a:xfrm>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12" name="Footer Placeholder 3"/>
          <p:cNvSpPr>
            <a:spLocks noGrp="1"/>
          </p:cNvSpPr>
          <p:nvPr>
            <p:ph type="ftr" sz="quarter" idx="11"/>
          </p:nvPr>
        </p:nvSpPr>
        <p:spPr>
          <a:xfrm>
            <a:off x="3028950" y="6356350"/>
            <a:ext cx="3086100" cy="365125"/>
          </a:xfrm>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13" name="Content Placeholder"/>
          <p:cNvSpPr>
            <a:spLocks noGrp="1"/>
          </p:cNvSpPr>
          <p:nvPr>
            <p:ph sz="quarter" idx="21"/>
          </p:nvPr>
        </p:nvSpPr>
        <p:spPr>
          <a:xfrm>
            <a:off x="304178" y="532765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4" name="Content Placeholder"/>
          <p:cNvSpPr>
            <a:spLocks noGrp="1"/>
          </p:cNvSpPr>
          <p:nvPr>
            <p:ph sz="quarter" idx="22"/>
          </p:nvPr>
        </p:nvSpPr>
        <p:spPr>
          <a:xfrm>
            <a:off x="301869" y="6007100"/>
            <a:ext cx="8534400" cy="25546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19259321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761999"/>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228600"/>
          </a:xfrm>
          <a:prstGeom prst="rect">
            <a:avLst/>
          </a:prstGeom>
        </p:spPr>
        <p:txBody>
          <a:bodyPr/>
          <a:lstStyle>
            <a:lvl1pPr marL="0" indent="0">
              <a:buNone/>
              <a:defRPr sz="20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209800"/>
            <a:ext cx="8534400" cy="228600"/>
          </a:xfrm>
          <a:prstGeom prst="rect">
            <a:avLst/>
          </a:prstGeom>
        </p:spPr>
        <p:txBody>
          <a:bodyPr/>
          <a:lstStyle>
            <a:lvl1pPr marL="0" indent="0">
              <a:buNone/>
              <a:defRPr sz="20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2667000"/>
            <a:ext cx="8534400" cy="228600"/>
          </a:xfrm>
          <a:prstGeom prst="rect">
            <a:avLst/>
          </a:prstGeom>
        </p:spPr>
        <p:txBody>
          <a:bodyPr/>
          <a:lstStyle>
            <a:lvl1pPr marL="0" indent="0">
              <a:buNone/>
              <a:defRPr sz="20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3124200"/>
            <a:ext cx="8534400" cy="228600"/>
          </a:xfrm>
          <a:prstGeom prst="rect">
            <a:avLst/>
          </a:prstGeom>
        </p:spPr>
        <p:txBody>
          <a:bodyPr/>
          <a:lstStyle>
            <a:lvl1pPr marL="0" indent="0">
              <a:buNone/>
              <a:defRPr sz="20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3581400"/>
            <a:ext cx="8534400" cy="228600"/>
          </a:xfrm>
          <a:prstGeom prst="rect">
            <a:avLst/>
          </a:prstGeom>
        </p:spPr>
        <p:txBody>
          <a:bodyPr/>
          <a:lstStyle>
            <a:lvl1pPr marL="0" indent="0">
              <a:buNone/>
              <a:defRPr sz="2000" b="0" i="0">
                <a:latin typeface="Calibri" charset="0"/>
                <a:ea typeface="Calibri" charset="0"/>
                <a:cs typeface="Calibri" charset="0"/>
              </a:defRPr>
            </a:lvl1pPr>
          </a:lstStyle>
          <a:p>
            <a:pPr lvl="0"/>
            <a:endParaRPr lang="en-US" dirty="0"/>
          </a:p>
        </p:txBody>
      </p:sp>
      <p:sp>
        <p:nvSpPr>
          <p:cNvPr id="11" name="Slide Number Placeholder"/>
          <p:cNvSpPr>
            <a:spLocks noGrp="1"/>
          </p:cNvSpPr>
          <p:nvPr>
            <p:ph type="sldNum" sz="quarter" idx="10"/>
          </p:nvPr>
        </p:nvSpPr>
        <p:spPr>
          <a:xfrm>
            <a:off x="6457950" y="6356350"/>
            <a:ext cx="2381250" cy="365125"/>
          </a:xfrm>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12" name="Footer Placeholder 3"/>
          <p:cNvSpPr>
            <a:spLocks noGrp="1"/>
          </p:cNvSpPr>
          <p:nvPr>
            <p:ph type="ftr" sz="quarter" idx="11"/>
          </p:nvPr>
        </p:nvSpPr>
        <p:spPr>
          <a:xfrm>
            <a:off x="3028950" y="6356350"/>
            <a:ext cx="3086100" cy="365125"/>
          </a:xfrm>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13" name="Content Placeholder"/>
          <p:cNvSpPr>
            <a:spLocks noGrp="1"/>
          </p:cNvSpPr>
          <p:nvPr>
            <p:ph sz="quarter" idx="21"/>
          </p:nvPr>
        </p:nvSpPr>
        <p:spPr>
          <a:xfrm>
            <a:off x="301869" y="4038600"/>
            <a:ext cx="8534400" cy="228600"/>
          </a:xfrm>
          <a:prstGeom prst="rect">
            <a:avLst/>
          </a:prstGeom>
        </p:spPr>
        <p:txBody>
          <a:bodyPr/>
          <a:lstStyle>
            <a:lvl1pPr marL="0" indent="0">
              <a:buNone/>
              <a:defRPr sz="2000" b="0" i="0">
                <a:latin typeface="Calibri" charset="0"/>
                <a:ea typeface="Calibri" charset="0"/>
                <a:cs typeface="Calibri" charset="0"/>
              </a:defRPr>
            </a:lvl1pPr>
          </a:lstStyle>
          <a:p>
            <a:pPr lvl="0"/>
            <a:endParaRPr lang="en-US" dirty="0"/>
          </a:p>
        </p:txBody>
      </p:sp>
      <p:sp>
        <p:nvSpPr>
          <p:cNvPr id="14" name="Content Placeholder"/>
          <p:cNvSpPr>
            <a:spLocks noGrp="1"/>
          </p:cNvSpPr>
          <p:nvPr>
            <p:ph sz="quarter" idx="22"/>
          </p:nvPr>
        </p:nvSpPr>
        <p:spPr>
          <a:xfrm>
            <a:off x="301869" y="4495800"/>
            <a:ext cx="8534400" cy="228600"/>
          </a:xfrm>
          <a:prstGeom prst="rect">
            <a:avLst/>
          </a:prstGeom>
        </p:spPr>
        <p:txBody>
          <a:bodyPr/>
          <a:lstStyle>
            <a:lvl1pPr marL="0" indent="0">
              <a:buNone/>
              <a:defRPr sz="2000" b="0" i="0">
                <a:latin typeface="Calibri" charset="0"/>
                <a:ea typeface="Calibri" charset="0"/>
                <a:cs typeface="Calibri" charset="0"/>
              </a:defRPr>
            </a:lvl1pPr>
          </a:lstStyle>
          <a:p>
            <a:pPr lvl="0"/>
            <a:endParaRPr lang="en-US" dirty="0"/>
          </a:p>
        </p:txBody>
      </p:sp>
      <p:sp>
        <p:nvSpPr>
          <p:cNvPr id="15" name="Content Placeholder"/>
          <p:cNvSpPr>
            <a:spLocks noGrp="1"/>
          </p:cNvSpPr>
          <p:nvPr>
            <p:ph sz="quarter" idx="23"/>
          </p:nvPr>
        </p:nvSpPr>
        <p:spPr>
          <a:xfrm>
            <a:off x="301869" y="4876800"/>
            <a:ext cx="8534400" cy="228600"/>
          </a:xfrm>
          <a:prstGeom prst="rect">
            <a:avLst/>
          </a:prstGeom>
        </p:spPr>
        <p:txBody>
          <a:bodyPr/>
          <a:lstStyle>
            <a:lvl1pPr marL="0" indent="0">
              <a:buNone/>
              <a:defRPr sz="2000" b="0" i="0">
                <a:latin typeface="Calibri" charset="0"/>
                <a:ea typeface="Calibri" charset="0"/>
                <a:cs typeface="Calibri" charset="0"/>
              </a:defRPr>
            </a:lvl1pPr>
          </a:lstStyle>
          <a:p>
            <a:pPr lvl="0"/>
            <a:endParaRPr lang="en-US" dirty="0"/>
          </a:p>
        </p:txBody>
      </p:sp>
      <p:sp>
        <p:nvSpPr>
          <p:cNvPr id="16" name="Content Placeholder"/>
          <p:cNvSpPr>
            <a:spLocks noGrp="1"/>
          </p:cNvSpPr>
          <p:nvPr>
            <p:ph sz="quarter" idx="24"/>
          </p:nvPr>
        </p:nvSpPr>
        <p:spPr>
          <a:xfrm>
            <a:off x="301869" y="5311775"/>
            <a:ext cx="8534400" cy="228600"/>
          </a:xfrm>
          <a:prstGeom prst="rect">
            <a:avLst/>
          </a:prstGeom>
        </p:spPr>
        <p:txBody>
          <a:bodyPr/>
          <a:lstStyle>
            <a:lvl1pPr marL="0" indent="0">
              <a:buNone/>
              <a:defRPr sz="2000" b="0" i="0">
                <a:latin typeface="Calibri" charset="0"/>
                <a:ea typeface="Calibri" charset="0"/>
                <a:cs typeface="Calibri" charset="0"/>
              </a:defRPr>
            </a:lvl1pPr>
          </a:lstStyle>
          <a:p>
            <a:pPr lvl="0"/>
            <a:endParaRPr lang="en-US" dirty="0"/>
          </a:p>
        </p:txBody>
      </p:sp>
      <p:sp>
        <p:nvSpPr>
          <p:cNvPr id="17" name="Content Placeholder"/>
          <p:cNvSpPr>
            <a:spLocks noGrp="1"/>
          </p:cNvSpPr>
          <p:nvPr>
            <p:ph sz="quarter" idx="25"/>
          </p:nvPr>
        </p:nvSpPr>
        <p:spPr>
          <a:xfrm>
            <a:off x="292633" y="5746750"/>
            <a:ext cx="8534400" cy="228600"/>
          </a:xfrm>
          <a:prstGeom prst="rect">
            <a:avLst/>
          </a:prstGeom>
        </p:spPr>
        <p:txBody>
          <a:bodyPr/>
          <a:lstStyle>
            <a:lvl1pPr marL="0" indent="0">
              <a:buNone/>
              <a:defRPr sz="2000" b="0" i="0">
                <a:latin typeface="Calibri" charset="0"/>
                <a:ea typeface="Calibri" charset="0"/>
                <a:cs typeface="Calibri" charset="0"/>
              </a:defRPr>
            </a:lvl1pPr>
          </a:lstStyle>
          <a:p>
            <a:pPr lvl="0"/>
            <a:endParaRPr lang="en-US" dirty="0"/>
          </a:p>
        </p:txBody>
      </p:sp>
      <p:sp>
        <p:nvSpPr>
          <p:cNvPr id="18" name="Content Placeholder"/>
          <p:cNvSpPr>
            <a:spLocks noGrp="1"/>
          </p:cNvSpPr>
          <p:nvPr>
            <p:ph sz="quarter" idx="26"/>
          </p:nvPr>
        </p:nvSpPr>
        <p:spPr>
          <a:xfrm>
            <a:off x="267233" y="6089650"/>
            <a:ext cx="8534400" cy="228600"/>
          </a:xfrm>
          <a:prstGeom prst="rect">
            <a:avLst/>
          </a:prstGeom>
        </p:spPr>
        <p:txBody>
          <a:bodyPr/>
          <a:lstStyle>
            <a:lvl1pPr marL="0" indent="0">
              <a:buNone/>
              <a:defRPr sz="20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19212558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47604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132984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Section">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759068"/>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Click to edit Master title style</a:t>
            </a:r>
          </a:p>
        </p:txBody>
      </p:sp>
      <p:sp>
        <p:nvSpPr>
          <p:cNvPr id="6" name="Content Placeholder"/>
          <p:cNvSpPr>
            <a:spLocks noGrp="1"/>
          </p:cNvSpPr>
          <p:nvPr>
            <p:ph sz="quarter" idx="16"/>
          </p:nvPr>
        </p:nvSpPr>
        <p:spPr>
          <a:xfrm>
            <a:off x="304800" y="1752600"/>
            <a:ext cx="4100146" cy="4349262"/>
          </a:xfrm>
          <a:prstGeom prst="rect">
            <a:avLst/>
          </a:prstGeom>
        </p:spPr>
        <p:txBody>
          <a:bodyPr/>
          <a:lstStyle>
            <a:lvl1pPr marL="0" indent="0">
              <a:buNone/>
              <a:defRPr sz="2800" b="0" i="0">
                <a:solidFill>
                  <a:schemeClr val="tx1"/>
                </a:solidFill>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4572000" y="1752600"/>
            <a:ext cx="4267200" cy="4349262"/>
          </a:xfrm>
          <a:prstGeom prst="rect">
            <a:avLst/>
          </a:prstGeom>
        </p:spPr>
        <p:txBody>
          <a:bodyPr/>
          <a:lstStyle>
            <a:lvl1pPr marL="0" indent="0">
              <a:buNone/>
              <a:defRPr sz="2800" b="0" i="0">
                <a:solidFill>
                  <a:schemeClr val="tx1"/>
                </a:solidFill>
                <a:latin typeface="Calibri" charset="0"/>
                <a:ea typeface="Calibri" charset="0"/>
                <a:cs typeface="Calibri" charset="0"/>
              </a:defRPr>
            </a:lvl1pPr>
          </a:lstStyle>
          <a:p>
            <a:pPr lvl="0"/>
            <a:endParaRPr lang="en-US" dirty="0"/>
          </a:p>
        </p:txBody>
      </p:sp>
      <p:sp>
        <p:nvSpPr>
          <p:cNvPr id="5" name="Slide Number Placeholder"/>
          <p:cNvSpPr>
            <a:spLocks noGrp="1"/>
          </p:cNvSpPr>
          <p:nvPr>
            <p:ph type="sldNum" sz="quarter" idx="18"/>
          </p:nvPr>
        </p:nvSpPr>
        <p:spPr/>
        <p:txBody>
          <a:bodyPr/>
          <a:lstStyle>
            <a:lvl1pPr>
              <a:defRPr b="0" i="0">
                <a:latin typeface="Calibri" charset="0"/>
                <a:ea typeface="Calibri" charset="0"/>
                <a:cs typeface="Calibri" charset="0"/>
              </a:defRPr>
            </a:lvl1pPr>
          </a:lstStyle>
          <a:p>
            <a:pPr>
              <a:defRPr/>
            </a:pPr>
            <a:fld id="{775F9A89-ECAB-4CA5-AAA0-61D892462873}" type="slidenum">
              <a:rPr lang="en-US"/>
              <a:pPr>
                <a:defRPr/>
              </a:pPr>
              <a:t>‹#›</a:t>
            </a:fld>
            <a:endParaRPr lang="en-US" dirty="0"/>
          </a:p>
        </p:txBody>
      </p:sp>
      <p:sp>
        <p:nvSpPr>
          <p:cNvPr id="8" name="Footer Placeholder 3"/>
          <p:cNvSpPr>
            <a:spLocks noGrp="1"/>
          </p:cNvSpPr>
          <p:nvPr>
            <p:ph type="ftr" sz="quarter" idx="19"/>
          </p:nvPr>
        </p:nvSpPr>
        <p:spPr/>
        <p:txBody>
          <a:bodyPr/>
          <a:lstStyle>
            <a:lvl1pPr>
              <a:defRPr b="0" i="0">
                <a:latin typeface="Calibri" charset="0"/>
                <a:ea typeface="Calibri" charset="0"/>
                <a:cs typeface="Calibri" charset="0"/>
              </a:defRPr>
            </a:lvl1pPr>
          </a:lstStyle>
          <a:p>
            <a:pPr>
              <a:defRPr/>
            </a:pPr>
            <a:r>
              <a:rPr lang="en-US"/>
              <a:t>Copyright ©2018 John Wiley &amp; Sons, Inc. </a:t>
            </a:r>
          </a:p>
        </p:txBody>
      </p:sp>
    </p:spTree>
    <p:extLst>
      <p:ext uri="{BB962C8B-B14F-4D97-AF65-F5344CB8AC3E}">
        <p14:creationId xmlns:p14="http://schemas.microsoft.com/office/powerpoint/2010/main" val="2553065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Bulleted</a:t>
            </a:r>
          </a:p>
          <a:p>
            <a:pPr lvl="0"/>
            <a:r>
              <a:rPr lang="en-US" dirty="0"/>
              <a:t>The Outline Slide Has a Footer</a:t>
            </a:r>
          </a:p>
          <a:p>
            <a:pPr lvl="0"/>
            <a:r>
              <a:rPr lang="en-US" dirty="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669360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465992"/>
            <a:ext cx="8153400" cy="990600"/>
          </a:xfrm>
        </p:spPr>
        <p:txBody>
          <a:bodyPr/>
          <a:lstStyle/>
          <a:p>
            <a:r>
              <a:rPr lang="en-US" dirty="0"/>
              <a:t>Click to edit Master title style</a:t>
            </a:r>
          </a:p>
        </p:txBody>
      </p:sp>
      <p:sp>
        <p:nvSpPr>
          <p:cNvPr id="8" name="Content Placeholder 7"/>
          <p:cNvSpPr>
            <a:spLocks noGrp="1"/>
          </p:cNvSpPr>
          <p:nvPr>
            <p:ph sz="quarter" idx="1"/>
          </p:nvPr>
        </p:nvSpPr>
        <p:spPr>
          <a:xfrm>
            <a:off x="612648" y="1600200"/>
            <a:ext cx="8153400" cy="4495800"/>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13"/>
          <p:cNvSpPr>
            <a:spLocks noGrp="1"/>
          </p:cNvSpPr>
          <p:nvPr>
            <p:ph type="dt" sz="half" idx="10"/>
          </p:nvPr>
        </p:nvSpPr>
        <p:spPr>
          <a:xfrm>
            <a:off x="6096000" y="6248400"/>
            <a:ext cx="26670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Arial" charset="0"/>
                <a:ea typeface="ＭＳ Ｐゴシック" charset="-128"/>
              </a:defRPr>
            </a:lvl1pPr>
          </a:lstStyle>
          <a:p>
            <a:pPr>
              <a:defRPr/>
            </a:pPr>
            <a:fld id="{D95622A6-B883-4B35-8EBE-6491ABF16296}" type="datetime1">
              <a:rPr lang="en-US" altLang="en-US"/>
              <a:pPr>
                <a:defRPr/>
              </a:pPr>
              <a:t>10/25/2020</a:t>
            </a:fld>
            <a:endParaRPr lang="en-US" altLang="en-US" dirty="0"/>
          </a:p>
        </p:txBody>
      </p:sp>
      <p:sp>
        <p:nvSpPr>
          <p:cNvPr id="5" name="Footer Placeholder 2"/>
          <p:cNvSpPr>
            <a:spLocks noGrp="1"/>
          </p:cNvSpPr>
          <p:nvPr>
            <p:ph type="ftr" sz="quarter" idx="11"/>
          </p:nvPr>
        </p:nvSpPr>
        <p:spPr>
          <a:xfrm>
            <a:off x="609600" y="6248400"/>
            <a:ext cx="5421313" cy="365125"/>
          </a:xfrm>
        </p:spPr>
        <p:txBody>
          <a:bodyPr/>
          <a:lstStyle>
            <a:lvl1pPr eaLnBrk="1" hangingPunct="1">
              <a:defRPr>
                <a:latin typeface="Arial" charset="0"/>
                <a:ea typeface="+mn-ea"/>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F68FB35A-0478-4CA9-A008-7FD5E4F74AB0}" type="slidenum">
              <a:rPr lang="en-US" altLang="en-US"/>
              <a:pPr>
                <a:defRPr/>
              </a:pPr>
              <a:t>‹#›</a:t>
            </a:fld>
            <a:endParaRPr lang="en-US" altLang="en-US" dirty="0"/>
          </a:p>
        </p:txBody>
      </p:sp>
    </p:spTree>
    <p:extLst>
      <p:ext uri="{BB962C8B-B14F-4D97-AF65-F5344CB8AC3E}">
        <p14:creationId xmlns:p14="http://schemas.microsoft.com/office/powerpoint/2010/main" val="4611534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67376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a:t>Image Title</a:t>
            </a:r>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Two-Column</a:t>
            </a:r>
          </a:p>
          <a:p>
            <a:pPr lvl="0"/>
            <a:r>
              <a:rPr lang="en-US" dirty="0"/>
              <a:t>This Outline Has No Sub-lists</a:t>
            </a:r>
          </a:p>
          <a:p>
            <a:pPr lvl="0"/>
            <a:r>
              <a:rPr lang="en-US" dirty="0"/>
              <a:t>This List Is Bulleted</a:t>
            </a:r>
          </a:p>
          <a:p>
            <a:pPr lvl="0"/>
            <a:r>
              <a:rPr lang="en-US" dirty="0"/>
              <a:t>The Outline Slide Has A Footer</a:t>
            </a:r>
          </a:p>
          <a:p>
            <a:pPr lvl="0"/>
            <a:r>
              <a:rPr lang="en-US" dirty="0"/>
              <a:t>Outline Items Usually Have No Ending Punctuation</a:t>
            </a:r>
          </a:p>
          <a:p>
            <a:pPr lvl="0"/>
            <a:r>
              <a:rPr lang="en-US" dirty="0"/>
              <a:t>This is Another Heading</a:t>
            </a:r>
          </a:p>
          <a:p>
            <a:pPr lvl="0"/>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lvl="0"/>
            <a:endParaRPr lang="en-US" dirty="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93600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Numbered</a:t>
            </a:r>
          </a:p>
          <a:p>
            <a:pPr lvl="0"/>
            <a:r>
              <a:rPr lang="en-US" dirty="0"/>
              <a:t>The Outline Slide Has a Footer</a:t>
            </a:r>
          </a:p>
          <a:p>
            <a:pPr lvl="0"/>
            <a:r>
              <a:rPr lang="en-US" dirty="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786427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a:t>1.1	This Is a Sample Outline for One-Column and Double-numbered</a:t>
            </a:r>
          </a:p>
          <a:p>
            <a:pPr lvl="0"/>
            <a:r>
              <a:rPr lang="en-US" dirty="0"/>
              <a:t>1.2	It is One-column Only</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123572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Tree>
    <p:extLst>
      <p:ext uri="{BB962C8B-B14F-4D97-AF65-F5344CB8AC3E}">
        <p14:creationId xmlns:p14="http://schemas.microsoft.com/office/powerpoint/2010/main" val="837909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for One-Column and single number</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3432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1.1	This Is a Sample Outline for One-Column and Double-numbered</a:t>
            </a:r>
          </a:p>
          <a:p>
            <a:pPr lvl="1"/>
            <a:r>
              <a:rPr lang="en-US" dirty="0"/>
              <a:t>The H2 Level Does Not Have a Number</a:t>
            </a:r>
          </a:p>
          <a:p>
            <a:pPr lvl="2"/>
            <a:r>
              <a:rPr lang="en-US" dirty="0"/>
              <a:t>One of the Subheadings May Be a Special Feature </a:t>
            </a:r>
          </a:p>
          <a:p>
            <a:pPr lvl="0"/>
            <a:r>
              <a:rPr lang="en-US" dirty="0"/>
              <a:t>10.2	This Outline Has Two Levels</a:t>
            </a:r>
          </a:p>
          <a:p>
            <a:pPr lvl="1"/>
            <a:r>
              <a:rPr lang="en-US" dirty="0"/>
              <a:t>Outline Items Usually Have No Ending Punctuation</a:t>
            </a:r>
          </a:p>
          <a:p>
            <a:pPr lvl="2"/>
            <a:r>
              <a:rPr lang="en-US" dirty="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042655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32.xml"/><Relationship Id="rId1"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a:t>Click to edit Master title style</a:t>
            </a:r>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2" r:id="rId4"/>
    <p:sldLayoutId id="2147483980" r:id="rId5"/>
    <p:sldLayoutId id="2147483986" r:id="rId6"/>
    <p:sldLayoutId id="2147483985" r:id="rId7"/>
    <p:sldLayoutId id="2147483974" r:id="rId8"/>
    <p:sldLayoutId id="2147483975" r:id="rId9"/>
    <p:sldLayoutId id="2147483983" r:id="rId10"/>
    <p:sldLayoutId id="2147483984" r:id="rId11"/>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Copyright ©2018 John Wiley &amp; Sons, Inc. </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5.xml"/><Relationship Id="rId1" Type="http://schemas.openxmlformats.org/officeDocument/2006/relationships/vmlDrawing" Target="../drawings/vmlDrawing3.vml"/><Relationship Id="rId6" Type="http://schemas.openxmlformats.org/officeDocument/2006/relationships/image" Target="../media/image13.wmf"/><Relationship Id="rId5" Type="http://schemas.openxmlformats.org/officeDocument/2006/relationships/oleObject" Target="../embeddings/oleObject8.bin"/><Relationship Id="rId4" Type="http://schemas.openxmlformats.org/officeDocument/2006/relationships/image" Target="../media/image12.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3.xml"/><Relationship Id="rId1" Type="http://schemas.openxmlformats.org/officeDocument/2006/relationships/vmlDrawing" Target="../drawings/vmlDrawing4.vml"/><Relationship Id="rId5" Type="http://schemas.openxmlformats.org/officeDocument/2006/relationships/image" Target="../media/image17.wmf"/><Relationship Id="rId4" Type="http://schemas.openxmlformats.org/officeDocument/2006/relationships/oleObject" Target="../embeddings/oleObject9.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3.xml"/><Relationship Id="rId1" Type="http://schemas.openxmlformats.org/officeDocument/2006/relationships/vmlDrawing" Target="../drawings/vmlDrawing5.vml"/><Relationship Id="rId4" Type="http://schemas.openxmlformats.org/officeDocument/2006/relationships/image" Target="../media/image18.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8.wmf"/><Relationship Id="rId3" Type="http://schemas.openxmlformats.org/officeDocument/2006/relationships/notesSlide" Target="../notesSlides/notesSlide5.xml"/><Relationship Id="rId7" Type="http://schemas.openxmlformats.org/officeDocument/2006/relationships/image" Target="../media/image5.wmf"/><Relationship Id="rId12" Type="http://schemas.openxmlformats.org/officeDocument/2006/relationships/oleObject" Target="../embeddings/oleObject6.bin"/><Relationship Id="rId2" Type="http://schemas.openxmlformats.org/officeDocument/2006/relationships/slideLayout" Target="../slideLayouts/slideLayout26.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7.wmf"/><Relationship Id="rId5" Type="http://schemas.openxmlformats.org/officeDocument/2006/relationships/image" Target="../media/image4.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6.wmf"/><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a:t>Environment</a:t>
            </a:r>
          </a:p>
        </p:txBody>
      </p:sp>
      <p:sp>
        <p:nvSpPr>
          <p:cNvPr id="5" name="CN"/>
          <p:cNvSpPr>
            <a:spLocks noGrp="1"/>
          </p:cNvSpPr>
          <p:nvPr>
            <p:ph sz="quarter" idx="19"/>
          </p:nvPr>
        </p:nvSpPr>
        <p:spPr>
          <a:xfrm>
            <a:off x="152400" y="3733800"/>
            <a:ext cx="8839200" cy="609600"/>
          </a:xfrm>
        </p:spPr>
        <p:txBody>
          <a:bodyPr/>
          <a:lstStyle/>
          <a:p>
            <a:r>
              <a:rPr lang="en-US" b="1" dirty="0"/>
              <a:t>Chapter 10</a:t>
            </a:r>
          </a:p>
        </p:txBody>
      </p:sp>
      <p:sp>
        <p:nvSpPr>
          <p:cNvPr id="6" name="CT"/>
          <p:cNvSpPr>
            <a:spLocks noGrp="1"/>
          </p:cNvSpPr>
          <p:nvPr>
            <p:ph sz="quarter" idx="20"/>
          </p:nvPr>
        </p:nvSpPr>
        <p:spPr>
          <a:xfrm>
            <a:off x="152400" y="4648200"/>
            <a:ext cx="8839200" cy="990600"/>
          </a:xfrm>
        </p:spPr>
        <p:txBody>
          <a:bodyPr/>
          <a:lstStyle/>
          <a:p>
            <a:r>
              <a:rPr lang="en-US" altLang="en-US" dirty="0"/>
              <a:t>Energy Consumption</a:t>
            </a:r>
          </a:p>
        </p:txBody>
      </p:sp>
    </p:spTree>
    <p:extLst>
      <p:ext uri="{BB962C8B-B14F-4D97-AF65-F5344CB8AC3E}">
        <p14:creationId xmlns:p14="http://schemas.microsoft.com/office/powerpoint/2010/main" val="4004887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altLang="en-US" dirty="0"/>
              <a:t>Energy Efficient Buildings</a:t>
            </a:r>
          </a:p>
        </p:txBody>
      </p:sp>
      <p:sp>
        <p:nvSpPr>
          <p:cNvPr id="28675" name="Content Placeholder 2"/>
          <p:cNvSpPr>
            <a:spLocks noGrp="1"/>
          </p:cNvSpPr>
          <p:nvPr>
            <p:ph sz="quarter" idx="16"/>
          </p:nvPr>
        </p:nvSpPr>
        <p:spPr/>
        <p:txBody>
          <a:bodyPr/>
          <a:lstStyle/>
          <a:p>
            <a:pPr marL="291600" indent="-291600" eaLnBrk="1" hangingPunct="1">
              <a:buClr>
                <a:schemeClr val="accent2"/>
              </a:buClr>
              <a:buFont typeface="Arial" panose="020B0604020202020204" pitchFamily="34" charset="0"/>
              <a:buChar char="•"/>
              <a:defRPr/>
            </a:pPr>
            <a:r>
              <a:rPr lang="en-US" altLang="en-US" dirty="0"/>
              <a:t>Superinsulated buildings use 70-90% less heat</a:t>
            </a:r>
          </a:p>
          <a:p>
            <a:pPr marL="291600" indent="-291600" eaLnBrk="1" hangingPunct="1">
              <a:buClr>
                <a:schemeClr val="accent2"/>
              </a:buClr>
              <a:buFont typeface="Arial" panose="020B0604020202020204" pitchFamily="34" charset="0"/>
              <a:buChar char="•"/>
              <a:defRPr/>
            </a:pPr>
            <a:r>
              <a:rPr lang="en-US" altLang="en-US" dirty="0"/>
              <a:t>N</a:t>
            </a:r>
            <a:r>
              <a:rPr lang="en-US" altLang="en-US" sz="100" dirty="0"/>
              <a:t> </a:t>
            </a:r>
            <a:r>
              <a:rPr lang="en-US" altLang="en-US" dirty="0"/>
              <a:t>A</a:t>
            </a:r>
            <a:r>
              <a:rPr lang="en-US" altLang="en-US" sz="100" dirty="0"/>
              <a:t> </a:t>
            </a:r>
            <a:r>
              <a:rPr lang="en-US" altLang="en-US" dirty="0"/>
              <a:t>E</a:t>
            </a:r>
            <a:r>
              <a:rPr lang="en-US" altLang="en-US" sz="100" dirty="0"/>
              <a:t> </a:t>
            </a:r>
            <a:r>
              <a:rPr lang="en-US" altLang="en-US" dirty="0"/>
              <a:t>C</a:t>
            </a:r>
            <a:r>
              <a:rPr lang="en-US" altLang="en-US" sz="100" dirty="0"/>
              <a:t> </a:t>
            </a:r>
            <a:r>
              <a:rPr lang="en-US" altLang="en-US" dirty="0"/>
              <a:t>A sets national standards for appliances</a:t>
            </a:r>
          </a:p>
          <a:p>
            <a:pPr marL="645300" lvl="1" indent="-342900">
              <a:spcBef>
                <a:spcPts val="600"/>
              </a:spcBef>
              <a:buClr>
                <a:schemeClr val="accent2"/>
              </a:buClr>
              <a:buSzPct val="80000"/>
              <a:buFont typeface="Courier New" panose="02070309020205020404" pitchFamily="49" charset="0"/>
              <a:buChar char="o"/>
              <a:defRPr/>
            </a:pPr>
            <a:r>
              <a:rPr lang="en-US" altLang="en-US" dirty="0"/>
              <a:t>By 2010, energy use saved equal to 51 coal-fired power plants</a:t>
            </a:r>
          </a:p>
        </p:txBody>
      </p:sp>
      <p:pic>
        <p:nvPicPr>
          <p:cNvPr id="3" name="Content Placeholder 2" descr="A diagram depicts a super insulated building. No large furnace. Few or no windows on north, east, or west sides. Small, south facing windows with insulating glass. Excellent insulation throughout walls, floors, and roof that is almost airtight. Air to air heat exchanger provides ventilation to improve air quality. There is also a concrete foundation.&#10;"/>
          <p:cNvPicPr>
            <a:picLocks noGrp="1" noChangeAspect="1"/>
          </p:cNvPicPr>
          <p:nvPr>
            <p:ph sz="quarter" idx="17"/>
          </p:nvPr>
        </p:nvPicPr>
        <p:blipFill>
          <a:blip r:embed="rId3"/>
          <a:stretch>
            <a:fillRect/>
          </a:stretch>
        </p:blipFill>
        <p:spPr>
          <a:xfrm>
            <a:off x="4703287" y="1752600"/>
            <a:ext cx="4004626" cy="4349750"/>
          </a:xfrm>
          <a:prstGeom prst="rect">
            <a:avLst/>
          </a:prstGeom>
        </p:spPr>
      </p:pic>
      <p:sp>
        <p:nvSpPr>
          <p:cNvPr id="16" name="Slide Number Placeholder 4"/>
          <p:cNvSpPr>
            <a:spLocks noGrp="1"/>
          </p:cNvSpPr>
          <p:nvPr>
            <p:ph type="sldNum" sz="quarter" idx="4294967295"/>
          </p:nvPr>
        </p:nvSpPr>
        <p:spPr>
          <a:xfrm>
            <a:off x="6553200" y="6400800"/>
            <a:ext cx="2381250" cy="365125"/>
          </a:xfrm>
          <a:prstGeom prst="rect">
            <a:avLst/>
          </a:prstGeom>
        </p:spPr>
        <p:txBody>
          <a:bodyPr/>
          <a:lstStyle/>
          <a:p>
            <a:pPr algn="r"/>
            <a:r>
              <a:rPr lang="en-US" sz="1200" dirty="0">
                <a:solidFill>
                  <a:schemeClr val="tx1">
                    <a:tint val="75000"/>
                  </a:schemeClr>
                </a:solidFill>
                <a:latin typeface="Calibri" charset="0"/>
                <a:ea typeface="Calibri" charset="0"/>
                <a:cs typeface="Calibri" charset="0"/>
              </a:rPr>
              <a:t>14</a:t>
            </a:r>
          </a:p>
        </p:txBody>
      </p:sp>
      <p:sp>
        <p:nvSpPr>
          <p:cNvPr id="15" name="Footer Placeholder 5"/>
          <p:cNvSpPr>
            <a:spLocks noGrp="1"/>
          </p:cNvSpPr>
          <p:nvPr>
            <p:ph type="ftr" sz="quarter" idx="4294967295"/>
          </p:nvPr>
        </p:nvSpPr>
        <p:spPr>
          <a:xfrm>
            <a:off x="3181350" y="6400800"/>
            <a:ext cx="3086100" cy="365125"/>
          </a:xfrm>
          <a:prstGeom prst="rect">
            <a:avLst/>
          </a:prstGeom>
        </p:spPr>
        <p:txBody>
          <a:bodyPr/>
          <a:lstStyle/>
          <a:p>
            <a:pPr algn="ctr"/>
            <a:r>
              <a:rPr lang="en-US" sz="1200" dirty="0">
                <a:solidFill>
                  <a:schemeClr val="tx1">
                    <a:tint val="75000"/>
                  </a:schemeClr>
                </a:solidFill>
                <a:latin typeface="Calibri" charset="0"/>
                <a:ea typeface="Calibri" charset="0"/>
                <a:cs typeface="Calibri" charset="0"/>
              </a:rPr>
              <a:t>Copyright ©2018 John Wiley &amp; Sons, Inc. </a:t>
            </a:r>
          </a:p>
        </p:txBody>
      </p:sp>
    </p:spTree>
    <p:extLst>
      <p:ext uri="{BB962C8B-B14F-4D97-AF65-F5344CB8AC3E}">
        <p14:creationId xmlns:p14="http://schemas.microsoft.com/office/powerpoint/2010/main" val="636907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Energy Efficient Offices</a:t>
            </a:r>
          </a:p>
        </p:txBody>
      </p:sp>
      <p:sp>
        <p:nvSpPr>
          <p:cNvPr id="30723" name="Content Placeholder 2"/>
          <p:cNvSpPr>
            <a:spLocks noGrp="1"/>
          </p:cNvSpPr>
          <p:nvPr>
            <p:ph sz="quarter" idx="16"/>
          </p:nvPr>
        </p:nvSpPr>
        <p:spPr/>
        <p:txBody>
          <a:bodyPr/>
          <a:lstStyle/>
          <a:p>
            <a:pPr marL="291600" indent="-291600" eaLnBrk="1" hangingPunct="1">
              <a:buClr>
                <a:schemeClr val="accent2"/>
              </a:buClr>
              <a:buFont typeface="Arial" panose="020B0604020202020204" pitchFamily="34" charset="0"/>
              <a:buChar char="•"/>
              <a:defRPr/>
            </a:pPr>
            <a:r>
              <a:rPr lang="en-US" altLang="en-US" dirty="0"/>
              <a:t>Superinsulated office building</a:t>
            </a:r>
          </a:p>
          <a:p>
            <a:pPr marL="291600" indent="-291600" eaLnBrk="1" hangingPunct="1">
              <a:buClr>
                <a:schemeClr val="accent2"/>
              </a:buClr>
              <a:buFont typeface="Arial" panose="020B0604020202020204" pitchFamily="34" charset="0"/>
              <a:buChar char="•"/>
              <a:defRPr/>
            </a:pPr>
            <a:r>
              <a:rPr lang="en-US" altLang="en-US" dirty="0"/>
              <a:t>South facing windows</a:t>
            </a:r>
          </a:p>
          <a:p>
            <a:pPr marL="291600" indent="-291600" eaLnBrk="1" hangingPunct="1">
              <a:buClr>
                <a:schemeClr val="accent2"/>
              </a:buClr>
              <a:buFont typeface="Arial" panose="020B0604020202020204" pitchFamily="34" charset="0"/>
              <a:buChar char="•"/>
              <a:defRPr/>
            </a:pPr>
            <a:r>
              <a:rPr lang="en-US" altLang="en-US" dirty="0"/>
              <a:t>Insulating glass</a:t>
            </a:r>
          </a:p>
          <a:p>
            <a:pPr marL="291600" indent="-291600" eaLnBrk="1" hangingPunct="1">
              <a:buClr>
                <a:schemeClr val="accent2"/>
              </a:buClr>
              <a:buFont typeface="Arial" panose="020B0604020202020204" pitchFamily="34" charset="0"/>
              <a:buChar char="•"/>
              <a:defRPr/>
            </a:pPr>
            <a:r>
              <a:rPr lang="en-US" altLang="en-US" dirty="0"/>
              <a:t>No furnace</a:t>
            </a:r>
          </a:p>
          <a:p>
            <a:pPr marL="291600" indent="-291600" eaLnBrk="1" hangingPunct="1">
              <a:buClr>
                <a:schemeClr val="accent2"/>
              </a:buClr>
              <a:buFont typeface="Arial" panose="020B0604020202020204" pitchFamily="34" charset="0"/>
              <a:buChar char="•"/>
              <a:defRPr/>
            </a:pPr>
            <a:r>
              <a:rPr lang="en-US" altLang="en-US" dirty="0"/>
              <a:t>New push for zero net energy buildings</a:t>
            </a:r>
          </a:p>
          <a:p>
            <a:pPr marL="645300" lvl="1" indent="-342900">
              <a:spcBef>
                <a:spcPts val="600"/>
              </a:spcBef>
              <a:buClr>
                <a:schemeClr val="accent2"/>
              </a:buClr>
              <a:buSzPct val="80000"/>
              <a:buFont typeface="Courier New" panose="02070309020205020404" pitchFamily="49" charset="0"/>
              <a:buChar char="o"/>
              <a:defRPr/>
            </a:pPr>
            <a:r>
              <a:rPr lang="en-US" altLang="en-US" dirty="0"/>
              <a:t>Produce as much or more energy than they consume </a:t>
            </a:r>
          </a:p>
        </p:txBody>
      </p:sp>
      <p:pic>
        <p:nvPicPr>
          <p:cNvPr id="3" name="Content Placeholder 2" descr="A photo of a super insulated office building has south facing windows with insulating glass. The windows cover the building, making it have a mirror effect on the surrounding environment. © Juan Antonio Alonso/Age Fotostock"/>
          <p:cNvPicPr>
            <a:picLocks noGrp="1" noChangeAspect="1"/>
          </p:cNvPicPr>
          <p:nvPr>
            <p:ph sz="quarter" idx="17"/>
          </p:nvPr>
        </p:nvPicPr>
        <p:blipFill>
          <a:blip r:embed="rId2"/>
          <a:stretch>
            <a:fillRect/>
          </a:stretch>
        </p:blipFill>
        <p:spPr>
          <a:xfrm>
            <a:off x="4572000" y="2332397"/>
            <a:ext cx="4267200" cy="3190156"/>
          </a:xfrm>
          <a:prstGeom prst="rect">
            <a:avLst/>
          </a:prstGeom>
        </p:spPr>
      </p:pic>
      <p:sp>
        <p:nvSpPr>
          <p:cNvPr id="7" name="Slide Number Placeholder 4"/>
          <p:cNvSpPr>
            <a:spLocks noGrp="1"/>
          </p:cNvSpPr>
          <p:nvPr>
            <p:ph type="sldNum" sz="quarter" idx="4294967295"/>
          </p:nvPr>
        </p:nvSpPr>
        <p:spPr>
          <a:xfrm>
            <a:off x="6457950" y="6356350"/>
            <a:ext cx="2381250" cy="365125"/>
          </a:xfrm>
          <a:prstGeom prst="rect">
            <a:avLst/>
          </a:prstGeom>
        </p:spPr>
        <p:txBody>
          <a:bodyPr/>
          <a:lstStyle/>
          <a:p>
            <a:pPr algn="r"/>
            <a:r>
              <a:rPr lang="en-US" sz="1200" dirty="0">
                <a:solidFill>
                  <a:schemeClr val="tx1">
                    <a:tint val="75000"/>
                  </a:schemeClr>
                </a:solidFill>
                <a:latin typeface="Calibri" charset="0"/>
                <a:ea typeface="Calibri" charset="0"/>
                <a:cs typeface="Calibri" charset="0"/>
              </a:rPr>
              <a:t>15</a:t>
            </a:r>
          </a:p>
        </p:txBody>
      </p:sp>
      <p:sp>
        <p:nvSpPr>
          <p:cNvPr id="8" name="Footer Placeholder 5"/>
          <p:cNvSpPr>
            <a:spLocks noGrp="1"/>
          </p:cNvSpPr>
          <p:nvPr>
            <p:ph type="ftr" sz="quarter" idx="4294967295"/>
          </p:nvPr>
        </p:nvSpPr>
        <p:spPr>
          <a:xfrm>
            <a:off x="3028950" y="6356350"/>
            <a:ext cx="3086100" cy="365125"/>
          </a:xfrm>
          <a:prstGeom prst="rect">
            <a:avLst/>
          </a:prstGeom>
        </p:spPr>
        <p:txBody>
          <a:bodyPr/>
          <a:lstStyle/>
          <a:p>
            <a:pPr algn="ctr"/>
            <a:r>
              <a:rPr lang="en-US" sz="1200" dirty="0">
                <a:solidFill>
                  <a:schemeClr val="tx1">
                    <a:tint val="75000"/>
                  </a:schemeClr>
                </a:solidFill>
                <a:latin typeface="Calibri" charset="0"/>
                <a:ea typeface="Calibri" charset="0"/>
                <a:cs typeface="Calibri" charset="0"/>
              </a:rPr>
              <a:t>Copyright ©2018 John Wiley &amp; Sons, Inc. </a:t>
            </a:r>
          </a:p>
        </p:txBody>
      </p:sp>
    </p:spTree>
    <p:extLst>
      <p:ext uri="{BB962C8B-B14F-4D97-AF65-F5344CB8AC3E}">
        <p14:creationId xmlns:p14="http://schemas.microsoft.com/office/powerpoint/2010/main" val="11921924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304800" y="762001"/>
            <a:ext cx="8534400" cy="685799"/>
          </a:xfrm>
        </p:spPr>
        <p:txBody>
          <a:bodyPr>
            <a:normAutofit fontScale="90000"/>
          </a:bodyPr>
          <a:lstStyle/>
          <a:p>
            <a:r>
              <a:rPr lang="en-US" altLang="en-US" dirty="0"/>
              <a:t>Energy Efficient Commercial Buildings </a:t>
            </a:r>
            <a:r>
              <a:rPr lang="en-US" altLang="en-US" sz="2200" b="0" dirty="0"/>
              <a:t>(1 of 2)</a:t>
            </a:r>
            <a:endParaRPr lang="en-IN" sz="2200" b="0" dirty="0"/>
          </a:p>
        </p:txBody>
      </p:sp>
      <p:sp>
        <p:nvSpPr>
          <p:cNvPr id="17" name="Content Placeholder 16"/>
          <p:cNvSpPr>
            <a:spLocks noGrp="1"/>
          </p:cNvSpPr>
          <p:nvPr>
            <p:ph sz="quarter" idx="16"/>
          </p:nvPr>
        </p:nvSpPr>
        <p:spPr>
          <a:xfrm>
            <a:off x="301869" y="1752600"/>
            <a:ext cx="8534400" cy="501650"/>
          </a:xfrm>
        </p:spPr>
        <p:txBody>
          <a:bodyPr/>
          <a:lstStyle/>
          <a:p>
            <a:pPr marL="291600" indent="-291600">
              <a:buClr>
                <a:schemeClr val="accent2"/>
              </a:buClr>
              <a:buFont typeface="Arial" panose="020B0604020202020204" pitchFamily="34" charset="0"/>
              <a:buChar char="•"/>
              <a:defRPr/>
            </a:pPr>
            <a:r>
              <a:rPr lang="en-US" altLang="en-US" dirty="0"/>
              <a:t>High-performing buildings pay for themselves</a:t>
            </a:r>
          </a:p>
        </p:txBody>
      </p:sp>
      <p:sp>
        <p:nvSpPr>
          <p:cNvPr id="18" name="Content Placeholder 17"/>
          <p:cNvSpPr>
            <a:spLocks noGrp="1"/>
          </p:cNvSpPr>
          <p:nvPr>
            <p:ph sz="quarter" idx="17"/>
          </p:nvPr>
        </p:nvSpPr>
        <p:spPr>
          <a:xfrm>
            <a:off x="301869" y="2209800"/>
            <a:ext cx="381000" cy="470385"/>
          </a:xfrm>
        </p:spPr>
        <p:txBody>
          <a:bodyPr/>
          <a:lstStyle/>
          <a:p>
            <a:pPr marL="457200" indent="-457200">
              <a:buClr>
                <a:schemeClr val="accent2"/>
              </a:buClr>
              <a:buSzPct val="80000"/>
              <a:buFont typeface="Courier New" panose="02070309020205020404" pitchFamily="49" charset="0"/>
              <a:buChar char="o"/>
            </a:pPr>
            <a:r>
              <a:rPr lang="en-IN" sz="2400" dirty="0"/>
              <a:t> </a:t>
            </a:r>
          </a:p>
        </p:txBody>
      </p:sp>
      <p:graphicFrame>
        <p:nvGraphicFramePr>
          <p:cNvPr id="34" name="Content Placeholder 33" descr="use approximately 20% less energy"/>
          <p:cNvGraphicFramePr>
            <a:graphicFrameLocks noGrp="1" noChangeAspect="1"/>
          </p:cNvGraphicFramePr>
          <p:nvPr>
            <p:ph sz="quarter" idx="18"/>
            <p:extLst>
              <p:ext uri="{D42A27DB-BD31-4B8C-83A1-F6EECF244321}">
                <p14:modId xmlns:p14="http://schemas.microsoft.com/office/powerpoint/2010/main" val="1597745632"/>
              </p:ext>
            </p:extLst>
          </p:nvPr>
        </p:nvGraphicFramePr>
        <p:xfrm>
          <a:off x="682869" y="2260747"/>
          <a:ext cx="2671527" cy="395786"/>
        </p:xfrm>
        <a:graphic>
          <a:graphicData uri="http://schemas.openxmlformats.org/presentationml/2006/ole">
            <mc:AlternateContent xmlns:mc="http://schemas.openxmlformats.org/markup-compatibility/2006">
              <mc:Choice xmlns:v="urn:schemas-microsoft-com:vml" Requires="v">
                <p:oleObj spid="_x0000_s6254" name="Equation" r:id="rId3" imgW="1371600" imgH="203040" progId="Equation.DSMT4">
                  <p:embed/>
                </p:oleObj>
              </mc:Choice>
              <mc:Fallback>
                <p:oleObj name="Equation" r:id="rId3" imgW="1371600" imgH="203040" progId="Equation.DSMT4">
                  <p:embed/>
                  <p:pic>
                    <p:nvPicPr>
                      <p:cNvPr id="0" name=""/>
                      <p:cNvPicPr/>
                      <p:nvPr/>
                    </p:nvPicPr>
                    <p:blipFill>
                      <a:blip r:embed="rId4"/>
                      <a:stretch>
                        <a:fillRect/>
                      </a:stretch>
                    </p:blipFill>
                    <p:spPr>
                      <a:xfrm>
                        <a:off x="682869" y="2260747"/>
                        <a:ext cx="2671527" cy="395786"/>
                      </a:xfrm>
                      <a:prstGeom prst="rect">
                        <a:avLst/>
                      </a:prstGeom>
                    </p:spPr>
                  </p:pic>
                </p:oleObj>
              </mc:Fallback>
            </mc:AlternateContent>
          </a:graphicData>
        </a:graphic>
      </p:graphicFrame>
      <p:sp>
        <p:nvSpPr>
          <p:cNvPr id="20" name="Content Placeholder 19"/>
          <p:cNvSpPr>
            <a:spLocks noGrp="1"/>
          </p:cNvSpPr>
          <p:nvPr>
            <p:ph sz="quarter" idx="19"/>
          </p:nvPr>
        </p:nvSpPr>
        <p:spPr>
          <a:xfrm>
            <a:off x="301869" y="2667000"/>
            <a:ext cx="381000" cy="470385"/>
          </a:xfrm>
        </p:spPr>
        <p:txBody>
          <a:bodyPr/>
          <a:lstStyle/>
          <a:p>
            <a:pPr marL="457200" indent="-457200">
              <a:buClr>
                <a:schemeClr val="accent2"/>
              </a:buClr>
              <a:buSzPct val="80000"/>
              <a:buFont typeface="Courier New" panose="02070309020205020404" pitchFamily="49" charset="0"/>
              <a:buChar char="o"/>
            </a:pPr>
            <a:r>
              <a:rPr lang="en-IN" sz="2400" dirty="0"/>
              <a:t> </a:t>
            </a:r>
          </a:p>
        </p:txBody>
      </p:sp>
      <p:graphicFrame>
        <p:nvGraphicFramePr>
          <p:cNvPr id="35" name="Content Placeholder 34" descr="Cost $3 to $5 more per square feet, but save = $67 per square feet over life of building."/>
          <p:cNvGraphicFramePr>
            <a:graphicFrameLocks noGrp="1" noChangeAspect="1"/>
          </p:cNvGraphicFramePr>
          <p:nvPr>
            <p:ph sz="quarter" idx="20"/>
            <p:extLst>
              <p:ext uri="{D42A27DB-BD31-4B8C-83A1-F6EECF244321}">
                <p14:modId xmlns:p14="http://schemas.microsoft.com/office/powerpoint/2010/main" val="1751883024"/>
              </p:ext>
            </p:extLst>
          </p:nvPr>
        </p:nvGraphicFramePr>
        <p:xfrm>
          <a:off x="682625" y="2694851"/>
          <a:ext cx="8015288" cy="439737"/>
        </p:xfrm>
        <a:graphic>
          <a:graphicData uri="http://schemas.openxmlformats.org/presentationml/2006/ole">
            <mc:AlternateContent xmlns:mc="http://schemas.openxmlformats.org/markup-compatibility/2006">
              <mc:Choice xmlns:v="urn:schemas-microsoft-com:vml" Requires="v">
                <p:oleObj spid="_x0000_s6255" name="Equation" r:id="rId5" imgW="4165560" imgH="228600" progId="Equation.DSMT4">
                  <p:embed/>
                </p:oleObj>
              </mc:Choice>
              <mc:Fallback>
                <p:oleObj name="Equation" r:id="rId5" imgW="4165560" imgH="228600" progId="Equation.DSMT4">
                  <p:embed/>
                  <p:pic>
                    <p:nvPicPr>
                      <p:cNvPr id="0" name=""/>
                      <p:cNvPicPr/>
                      <p:nvPr/>
                    </p:nvPicPr>
                    <p:blipFill>
                      <a:blip r:embed="rId6"/>
                      <a:stretch>
                        <a:fillRect/>
                      </a:stretch>
                    </p:blipFill>
                    <p:spPr>
                      <a:xfrm>
                        <a:off x="682625" y="2694851"/>
                        <a:ext cx="8015288" cy="439737"/>
                      </a:xfrm>
                      <a:prstGeom prst="rect">
                        <a:avLst/>
                      </a:prstGeom>
                    </p:spPr>
                  </p:pic>
                </p:oleObj>
              </mc:Fallback>
            </mc:AlternateContent>
          </a:graphicData>
        </a:graphic>
      </p:graphicFrame>
      <p:sp>
        <p:nvSpPr>
          <p:cNvPr id="22" name="Content Placeholder 21"/>
          <p:cNvSpPr>
            <a:spLocks noGrp="1"/>
          </p:cNvSpPr>
          <p:nvPr>
            <p:ph sz="quarter" idx="21"/>
          </p:nvPr>
        </p:nvSpPr>
        <p:spPr>
          <a:xfrm>
            <a:off x="304178" y="3435350"/>
            <a:ext cx="8534400" cy="298450"/>
          </a:xfrm>
        </p:spPr>
        <p:txBody>
          <a:bodyPr/>
          <a:lstStyle/>
          <a:p>
            <a:r>
              <a:rPr lang="en-IN" sz="1800" b="1" dirty="0"/>
              <a:t>Table 10.3 </a:t>
            </a:r>
            <a:r>
              <a:rPr lang="en-IN" sz="1800" dirty="0"/>
              <a:t>Energy-Efficiency Upgrades in Selected Commercial Buildings</a:t>
            </a:r>
          </a:p>
        </p:txBody>
      </p:sp>
      <p:graphicFrame>
        <p:nvGraphicFramePr>
          <p:cNvPr id="42" name="Content Placeholder 7" descr="Table is accessible to screenreaders"/>
          <p:cNvGraphicFramePr>
            <a:graphicFrameLocks noGrp="1"/>
          </p:cNvGraphicFramePr>
          <p:nvPr>
            <p:ph sz="quarter" idx="22"/>
            <p:extLst>
              <p:ext uri="{D42A27DB-BD31-4B8C-83A1-F6EECF244321}">
                <p14:modId xmlns:p14="http://schemas.microsoft.com/office/powerpoint/2010/main" val="744854587"/>
              </p:ext>
            </p:extLst>
          </p:nvPr>
        </p:nvGraphicFramePr>
        <p:xfrm>
          <a:off x="301625" y="3901480"/>
          <a:ext cx="8305800" cy="2118300"/>
        </p:xfrm>
        <a:graphic>
          <a:graphicData uri="http://schemas.openxmlformats.org/drawingml/2006/table">
            <a:tbl>
              <a:tblPr firstRow="1" bandRow="1">
                <a:tableStyleId>{5C22544A-7EE6-4342-B048-85BDC9FD1C3A}</a:tableStyleId>
              </a:tblPr>
              <a:tblGrid>
                <a:gridCol w="3733800">
                  <a:extLst>
                    <a:ext uri="{9D8B030D-6E8A-4147-A177-3AD203B41FA5}">
                      <a16:colId xmlns:a16="http://schemas.microsoft.com/office/drawing/2014/main" val="671565433"/>
                    </a:ext>
                  </a:extLst>
                </a:gridCol>
                <a:gridCol w="1447800">
                  <a:extLst>
                    <a:ext uri="{9D8B030D-6E8A-4147-A177-3AD203B41FA5}">
                      <a16:colId xmlns:a16="http://schemas.microsoft.com/office/drawing/2014/main" val="1659762538"/>
                    </a:ext>
                  </a:extLst>
                </a:gridCol>
                <a:gridCol w="3124200">
                  <a:extLst>
                    <a:ext uri="{9D8B030D-6E8A-4147-A177-3AD203B41FA5}">
                      <a16:colId xmlns:a16="http://schemas.microsoft.com/office/drawing/2014/main" val="4163342101"/>
                    </a:ext>
                  </a:extLst>
                </a:gridCol>
              </a:tblGrid>
              <a:tr h="670520">
                <a:tc>
                  <a:txBody>
                    <a:bodyPr/>
                    <a:lstStyle/>
                    <a:p>
                      <a:r>
                        <a:rPr lang="en-IN" sz="1600" b="1" i="0" u="none" strike="noStrike" kern="1200" baseline="0" dirty="0">
                          <a:solidFill>
                            <a:schemeClr val="lt1"/>
                          </a:solidFill>
                          <a:latin typeface="+mn-lt"/>
                          <a:ea typeface="+mn-ea"/>
                          <a:cs typeface="+mn-cs"/>
                        </a:rPr>
                        <a:t>Project</a:t>
                      </a:r>
                      <a:endParaRPr lang="en-IN" sz="16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600" b="1" i="0" u="none" strike="noStrike" kern="1200" baseline="0" dirty="0">
                          <a:solidFill>
                            <a:schemeClr val="lt1"/>
                          </a:solidFill>
                          <a:latin typeface="+mn-lt"/>
                          <a:ea typeface="+mn-ea"/>
                          <a:cs typeface="+mn-cs"/>
                        </a:rPr>
                        <a:t>Energy Payback Time*</a:t>
                      </a:r>
                      <a:endParaRPr lang="en-IN" sz="16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600" b="1" i="0" u="none" strike="noStrike" kern="1200" baseline="0" dirty="0">
                          <a:solidFill>
                            <a:schemeClr val="lt1"/>
                          </a:solidFill>
                          <a:latin typeface="+mn-lt"/>
                          <a:ea typeface="+mn-ea"/>
                          <a:cs typeface="+mn-cs"/>
                        </a:rPr>
                        <a:t>Unexpected Benefits Attributed</a:t>
                      </a:r>
                    </a:p>
                    <a:p>
                      <a:r>
                        <a:rPr lang="en-IN" sz="1600" b="1" i="0" u="none" strike="noStrike" kern="1200" baseline="0" dirty="0">
                          <a:solidFill>
                            <a:schemeClr val="lt1"/>
                          </a:solidFill>
                          <a:latin typeface="+mn-lt"/>
                          <a:ea typeface="+mn-ea"/>
                          <a:cs typeface="+mn-cs"/>
                        </a:rPr>
                        <a:t>to Project**</a:t>
                      </a:r>
                      <a:endParaRPr lang="en-IN" sz="16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40773741"/>
                  </a:ext>
                </a:extLst>
              </a:tr>
              <a:tr h="624840">
                <a:tc>
                  <a:txBody>
                    <a:bodyPr/>
                    <a:lstStyle/>
                    <a:p>
                      <a:r>
                        <a:rPr lang="en-IN" sz="1600" b="0" i="0" u="none" strike="noStrike" kern="1200" baseline="0" dirty="0">
                          <a:solidFill>
                            <a:schemeClr val="dk1"/>
                          </a:solidFill>
                          <a:latin typeface="+mn-lt"/>
                          <a:ea typeface="+mn-ea"/>
                          <a:cs typeface="+mn-cs"/>
                        </a:rPr>
                        <a:t>Energy-efficient lighting (post office in Nevada)</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b="0" i="0" u="none" strike="noStrike" kern="1200" baseline="0" dirty="0">
                          <a:solidFill>
                            <a:schemeClr val="dk1"/>
                          </a:solidFill>
                          <a:latin typeface="+mn-lt"/>
                          <a:ea typeface="+mn-ea"/>
                          <a:cs typeface="+mn-cs"/>
                        </a:rPr>
                        <a:t>6 years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b="0" i="0" u="none" strike="noStrike" kern="1200" baseline="0" dirty="0">
                          <a:solidFill>
                            <a:schemeClr val="dk1"/>
                          </a:solidFill>
                          <a:latin typeface="+mn-lt"/>
                          <a:ea typeface="+mn-ea"/>
                          <a:cs typeface="+mn-cs"/>
                        </a:rPr>
                        <a:t>6% increase in mail-sorting productivity</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19515786"/>
                  </a:ext>
                </a:extLst>
              </a:tr>
              <a:tr h="822940">
                <a:tc>
                  <a:txBody>
                    <a:bodyPr/>
                    <a:lstStyle/>
                    <a:p>
                      <a:r>
                        <a:rPr lang="en-IN" sz="1600" b="0" i="0" u="none" strike="noStrike" kern="1200" baseline="0" dirty="0">
                          <a:solidFill>
                            <a:schemeClr val="dk1"/>
                          </a:solidFill>
                          <a:latin typeface="+mn-lt"/>
                          <a:ea typeface="+mn-ea"/>
                          <a:cs typeface="+mn-cs"/>
                        </a:rPr>
                        <a:t>Energy-efficient (metal-halide) lighting</a:t>
                      </a:r>
                    </a:p>
                    <a:p>
                      <a:r>
                        <a:rPr lang="en-IN" sz="1600" b="0" i="0" u="none" strike="noStrike" kern="1200" baseline="0" dirty="0">
                          <a:solidFill>
                            <a:schemeClr val="dk1"/>
                          </a:solidFill>
                          <a:latin typeface="+mn-lt"/>
                          <a:ea typeface="+mn-ea"/>
                          <a:cs typeface="+mn-cs"/>
                        </a:rPr>
                        <a:t>(aircraft assembly plant in Washington)</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b="0" i="0" u="none" strike="noStrike" kern="1200" baseline="0" dirty="0">
                          <a:solidFill>
                            <a:schemeClr val="dk1"/>
                          </a:solidFill>
                          <a:latin typeface="+mn-lt"/>
                          <a:ea typeface="+mn-ea"/>
                          <a:cs typeface="+mn-cs"/>
                        </a:rPr>
                        <a:t>2 years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b="0" i="0" u="none" strike="noStrike" kern="1200" baseline="0" dirty="0">
                          <a:solidFill>
                            <a:schemeClr val="dk1"/>
                          </a:solidFill>
                          <a:latin typeface="+mn-lt"/>
                          <a:ea typeface="+mn-ea"/>
                          <a:cs typeface="+mn-cs"/>
                        </a:rPr>
                        <a:t>Up to 20% better quality control</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9639610"/>
                  </a:ext>
                </a:extLst>
              </a:tr>
            </a:tbl>
          </a:graphicData>
        </a:graphic>
      </p:graphicFrame>
      <p:sp>
        <p:nvSpPr>
          <p:cNvPr id="8" name="Slide Number Placeholder 7"/>
          <p:cNvSpPr>
            <a:spLocks noGrp="1"/>
          </p:cNvSpPr>
          <p:nvPr>
            <p:ph type="sldNum" sz="quarter" idx="10"/>
          </p:nvPr>
        </p:nvSpPr>
        <p:spPr/>
        <p:txBody>
          <a:bodyPr/>
          <a:lstStyle/>
          <a:p>
            <a:fld id="{67B19427-F580-D146-B60E-4CADEE75497F}" type="slidenum">
              <a:rPr lang="en-US" smtClean="0"/>
              <a:pPr/>
              <a:t>12</a:t>
            </a:fld>
            <a:endParaRPr lang="en-US" dirty="0"/>
          </a:p>
        </p:txBody>
      </p:sp>
      <p:sp>
        <p:nvSpPr>
          <p:cNvPr id="9" name="Footer Placeholder 8"/>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808526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533399"/>
          </a:xfrm>
        </p:spPr>
        <p:txBody>
          <a:bodyPr>
            <a:normAutofit fontScale="90000"/>
          </a:bodyPr>
          <a:lstStyle/>
          <a:p>
            <a:r>
              <a:rPr lang="en-US" altLang="en-US" dirty="0"/>
              <a:t>Energy Efficient Commercial Buildings </a:t>
            </a:r>
            <a:r>
              <a:rPr lang="en-US" altLang="en-US" sz="2200" b="0" dirty="0"/>
              <a:t>(2 of 2)</a:t>
            </a:r>
            <a:endParaRPr lang="en-IN" dirty="0"/>
          </a:p>
        </p:txBody>
      </p:sp>
      <p:graphicFrame>
        <p:nvGraphicFramePr>
          <p:cNvPr id="8" name="Content Placeholder 7" descr="Table is accessible to screenreaders"/>
          <p:cNvGraphicFramePr>
            <a:graphicFrameLocks noGrp="1"/>
          </p:cNvGraphicFramePr>
          <p:nvPr>
            <p:ph sz="quarter" idx="16"/>
            <p:extLst>
              <p:ext uri="{D42A27DB-BD31-4B8C-83A1-F6EECF244321}">
                <p14:modId xmlns:p14="http://schemas.microsoft.com/office/powerpoint/2010/main" val="26495746"/>
              </p:ext>
            </p:extLst>
          </p:nvPr>
        </p:nvGraphicFramePr>
        <p:xfrm>
          <a:off x="304800" y="1569720"/>
          <a:ext cx="8686800" cy="304800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671565433"/>
                    </a:ext>
                  </a:extLst>
                </a:gridCol>
                <a:gridCol w="2514600">
                  <a:extLst>
                    <a:ext uri="{9D8B030D-6E8A-4147-A177-3AD203B41FA5}">
                      <a16:colId xmlns:a16="http://schemas.microsoft.com/office/drawing/2014/main" val="1659762538"/>
                    </a:ext>
                  </a:extLst>
                </a:gridCol>
                <a:gridCol w="2514600">
                  <a:extLst>
                    <a:ext uri="{9D8B030D-6E8A-4147-A177-3AD203B41FA5}">
                      <a16:colId xmlns:a16="http://schemas.microsoft.com/office/drawing/2014/main" val="4163342101"/>
                    </a:ext>
                  </a:extLst>
                </a:gridCol>
              </a:tblGrid>
              <a:tr h="487680">
                <a:tc>
                  <a:txBody>
                    <a:bodyPr/>
                    <a:lstStyle/>
                    <a:p>
                      <a:r>
                        <a:rPr lang="en-IN" sz="1600" b="1" i="0" u="none" strike="noStrike" kern="1200" baseline="0" dirty="0">
                          <a:solidFill>
                            <a:schemeClr val="bg1"/>
                          </a:solidFill>
                          <a:latin typeface="+mn-lt"/>
                          <a:ea typeface="+mn-ea"/>
                          <a:cs typeface="+mn-cs"/>
                        </a:rPr>
                        <a:t>Project</a:t>
                      </a:r>
                      <a:endParaRPr lang="en-IN" sz="1600" dirty="0">
                        <a:solidFill>
                          <a:schemeClr val="bg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r>
                        <a:rPr lang="en-IN" sz="1600" b="1" i="0" u="none" strike="noStrike" kern="1200" baseline="0" dirty="0">
                          <a:solidFill>
                            <a:schemeClr val="bg1"/>
                          </a:solidFill>
                          <a:latin typeface="+mn-lt"/>
                          <a:ea typeface="+mn-ea"/>
                          <a:cs typeface="+mn-cs"/>
                        </a:rPr>
                        <a:t>Energy Payback Time*</a:t>
                      </a:r>
                      <a:endParaRPr lang="en-IN" sz="1600" dirty="0">
                        <a:solidFill>
                          <a:schemeClr val="bg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r>
                        <a:rPr lang="en-IN" sz="1600" b="1" i="0" u="none" strike="noStrike" kern="1200" baseline="0" dirty="0">
                          <a:solidFill>
                            <a:schemeClr val="bg1"/>
                          </a:solidFill>
                          <a:latin typeface="+mn-lt"/>
                          <a:ea typeface="+mn-ea"/>
                          <a:cs typeface="+mn-cs"/>
                        </a:rPr>
                        <a:t>Unexpected Benefits Attributed to Project**</a:t>
                      </a:r>
                      <a:endParaRPr lang="en-IN" sz="1600" dirty="0">
                        <a:solidFill>
                          <a:schemeClr val="bg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124592799"/>
                  </a:ext>
                </a:extLst>
              </a:tr>
              <a:tr h="683935">
                <a:tc>
                  <a:txBody>
                    <a:bodyPr/>
                    <a:lstStyle/>
                    <a:p>
                      <a:r>
                        <a:rPr lang="en-IN" sz="1600" b="0" i="0" u="none" strike="noStrike" kern="1200" baseline="0" dirty="0">
                          <a:solidFill>
                            <a:schemeClr val="tx1"/>
                          </a:solidFill>
                          <a:latin typeface="+mn-lt"/>
                          <a:ea typeface="+mn-ea"/>
                          <a:cs typeface="+mn-cs"/>
                        </a:rPr>
                        <a:t>Energy-efficient lighting</a:t>
                      </a:r>
                    </a:p>
                    <a:p>
                      <a:r>
                        <a:rPr lang="en-IN" sz="1600" b="0" i="0" u="none" strike="noStrike" kern="1200" baseline="0" dirty="0">
                          <a:solidFill>
                            <a:schemeClr val="tx1"/>
                          </a:solidFill>
                          <a:latin typeface="+mn-lt"/>
                          <a:ea typeface="+mn-ea"/>
                          <a:cs typeface="+mn-cs"/>
                        </a:rPr>
                        <a:t>(drafting area of utility company in Pennsylvania)</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b="0" i="0" u="none" strike="noStrike" kern="1200" baseline="0" dirty="0">
                          <a:solidFill>
                            <a:schemeClr val="tx1"/>
                          </a:solidFill>
                          <a:latin typeface="+mn-lt"/>
                          <a:ea typeface="+mn-ea"/>
                          <a:cs typeface="+mn-cs"/>
                        </a:rPr>
                        <a:t>About 4 years</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b="0" i="0" u="none" strike="noStrike" kern="1200" baseline="0" dirty="0">
                          <a:solidFill>
                            <a:schemeClr val="tx1"/>
                          </a:solidFill>
                          <a:latin typeface="+mn-lt"/>
                          <a:ea typeface="+mn-ea"/>
                          <a:cs typeface="+mn-cs"/>
                        </a:rPr>
                        <a:t>25% lower absenteeism; 12% increase in</a:t>
                      </a:r>
                    </a:p>
                    <a:p>
                      <a:r>
                        <a:rPr lang="en-IN" sz="1600" b="0" i="0" u="none" strike="noStrike" kern="1200" baseline="0" dirty="0">
                          <a:solidFill>
                            <a:schemeClr val="tx1"/>
                          </a:solidFill>
                          <a:latin typeface="+mn-lt"/>
                          <a:ea typeface="+mn-ea"/>
                          <a:cs typeface="+mn-cs"/>
                        </a:rPr>
                        <a:t>drawing productivity</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40773741"/>
                  </a:ext>
                </a:extLst>
              </a:tr>
              <a:tr h="746760">
                <a:tc>
                  <a:txBody>
                    <a:bodyPr/>
                    <a:lstStyle/>
                    <a:p>
                      <a:r>
                        <a:rPr lang="en-IN" sz="1600" b="0" i="0" u="none" strike="noStrike" kern="1200" baseline="0" dirty="0">
                          <a:solidFill>
                            <a:schemeClr val="tx1"/>
                          </a:solidFill>
                          <a:latin typeface="+mn-lt"/>
                          <a:ea typeface="+mn-ea"/>
                          <a:cs typeface="+mn-cs"/>
                        </a:rPr>
                        <a:t>Energy-efficient lighting and air conditioning (office building in Wisconsin)</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b="0" i="0" u="none" strike="noStrike" kern="1200" baseline="0" dirty="0">
                          <a:solidFill>
                            <a:schemeClr val="tx1"/>
                          </a:solidFill>
                          <a:latin typeface="+mn-lt"/>
                          <a:ea typeface="+mn-ea"/>
                          <a:cs typeface="+mn-cs"/>
                        </a:rPr>
                        <a:t>0 years (paid for by utility rebates); energy savings estimated at 40%</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b="0" i="0" u="none" strike="noStrike" kern="1200" baseline="0" dirty="0">
                          <a:solidFill>
                            <a:schemeClr val="tx1"/>
                          </a:solidFill>
                          <a:latin typeface="+mn-lt"/>
                          <a:ea typeface="+mn-ea"/>
                          <a:cs typeface="+mn-cs"/>
                        </a:rPr>
                        <a:t>16% increase in worker productivity</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19515786"/>
                  </a:ext>
                </a:extLst>
              </a:tr>
              <a:tr h="615527">
                <a:tc>
                  <a:txBody>
                    <a:bodyPr/>
                    <a:lstStyle/>
                    <a:p>
                      <a:r>
                        <a:rPr lang="en-IN" sz="1600" b="0" i="0" u="none" strike="noStrike" kern="1200" baseline="0" dirty="0">
                          <a:solidFill>
                            <a:schemeClr val="tx1"/>
                          </a:solidFill>
                          <a:latin typeface="+mn-lt"/>
                          <a:ea typeface="+mn-ea"/>
                          <a:cs typeface="+mn-cs"/>
                        </a:rPr>
                        <a:t>Energy-saving daylighting, passive solar heating, heat recovery system (bank in Amsterdam)</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b="0" i="0" u="none" strike="noStrike" kern="1200" baseline="0" dirty="0">
                          <a:solidFill>
                            <a:schemeClr val="tx1"/>
                          </a:solidFill>
                          <a:latin typeface="+mn-lt"/>
                          <a:ea typeface="+mn-ea"/>
                          <a:cs typeface="+mn-cs"/>
                        </a:rPr>
                        <a:t>3 months</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b="0" i="0" u="none" strike="noStrike" kern="1200" baseline="0" dirty="0">
                          <a:solidFill>
                            <a:schemeClr val="tx1"/>
                          </a:solidFill>
                          <a:latin typeface="+mn-lt"/>
                          <a:ea typeface="+mn-ea"/>
                          <a:cs typeface="+mn-cs"/>
                        </a:rPr>
                        <a:t>15% lower absenteeism</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9639610"/>
                  </a:ext>
                </a:extLst>
              </a:tr>
            </a:tbl>
          </a:graphicData>
        </a:graphic>
      </p:graphicFrame>
      <p:sp>
        <p:nvSpPr>
          <p:cNvPr id="9" name="Content Placeholder 8"/>
          <p:cNvSpPr>
            <a:spLocks noGrp="1"/>
          </p:cNvSpPr>
          <p:nvPr>
            <p:ph sz="quarter" idx="18"/>
          </p:nvPr>
        </p:nvSpPr>
        <p:spPr>
          <a:xfrm>
            <a:off x="304800" y="5029200"/>
            <a:ext cx="8534400" cy="914400"/>
          </a:xfrm>
        </p:spPr>
        <p:txBody>
          <a:bodyPr/>
          <a:lstStyle/>
          <a:p>
            <a:r>
              <a:rPr lang="en-IN" sz="1600" dirty="0"/>
              <a:t>*How long it takes for energy savings to cover the cost of the project.</a:t>
            </a:r>
          </a:p>
          <a:p>
            <a:r>
              <a:rPr lang="en-IN" sz="1600" dirty="0"/>
              <a:t>**Lighting quality as well as lighting efficiency is improved, resulting in greater worker comfort.</a:t>
            </a:r>
          </a:p>
          <a:p>
            <a:r>
              <a:rPr lang="en-IN" sz="1600" dirty="0"/>
              <a:t>Source: Rocky Mountain Institute.</a:t>
            </a:r>
          </a:p>
        </p:txBody>
      </p:sp>
      <p:sp>
        <p:nvSpPr>
          <p:cNvPr id="6" name="Slide Number Placeholder 5"/>
          <p:cNvSpPr>
            <a:spLocks noGrp="1"/>
          </p:cNvSpPr>
          <p:nvPr>
            <p:ph type="sldNum" sz="quarter" idx="10"/>
          </p:nvPr>
        </p:nvSpPr>
        <p:spPr/>
        <p:txBody>
          <a:bodyPr/>
          <a:lstStyle/>
          <a:p>
            <a:fld id="{67B19427-F580-D146-B60E-4CADEE75497F}" type="slidenum">
              <a:rPr lang="en-US" smtClean="0"/>
              <a:pPr/>
              <a:t>13</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8576290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04800" y="762001"/>
            <a:ext cx="8534400" cy="685799"/>
          </a:xfrm>
        </p:spPr>
        <p:txBody>
          <a:bodyPr/>
          <a:lstStyle/>
          <a:p>
            <a:pPr eaLnBrk="1" hangingPunct="1"/>
            <a:r>
              <a:rPr lang="en-US" altLang="en-US" sz="4000" dirty="0"/>
              <a:t>Energy Efficiency - Power Companies</a:t>
            </a:r>
          </a:p>
        </p:txBody>
      </p:sp>
      <p:sp>
        <p:nvSpPr>
          <p:cNvPr id="33795" name="Content Placeholder 2"/>
          <p:cNvSpPr>
            <a:spLocks noGrp="1"/>
          </p:cNvSpPr>
          <p:nvPr>
            <p:ph sz="quarter" idx="16"/>
          </p:nvPr>
        </p:nvSpPr>
        <p:spPr>
          <a:xfrm>
            <a:off x="304800" y="1752600"/>
            <a:ext cx="8534400" cy="3505200"/>
          </a:xfrm>
        </p:spPr>
        <p:txBody>
          <a:bodyPr/>
          <a:lstStyle/>
          <a:p>
            <a:pPr marL="291600" indent="-291600">
              <a:buClr>
                <a:schemeClr val="accent2"/>
              </a:buClr>
              <a:buFont typeface="Arial" panose="020B0604020202020204" pitchFamily="34" charset="0"/>
              <a:buChar char="•"/>
              <a:defRPr/>
            </a:pPr>
            <a:r>
              <a:rPr lang="en-US" altLang="en-US" dirty="0"/>
              <a:t>Demand-side management</a:t>
            </a:r>
          </a:p>
          <a:p>
            <a:pPr marL="645300" lvl="1" indent="-342900">
              <a:spcBef>
                <a:spcPts val="600"/>
              </a:spcBef>
              <a:buClr>
                <a:schemeClr val="accent2"/>
              </a:buClr>
              <a:buSzPct val="80000"/>
              <a:buFont typeface="Courier New" panose="02070309020205020404" pitchFamily="49" charset="0"/>
              <a:buChar char="o"/>
              <a:defRPr/>
            </a:pPr>
            <a:r>
              <a:rPr lang="en-US" altLang="en-US" dirty="0"/>
              <a:t>Decreases demand for electricity</a:t>
            </a:r>
          </a:p>
          <a:p>
            <a:pPr marL="645300" lvl="1" indent="-342900">
              <a:spcBef>
                <a:spcPts val="600"/>
              </a:spcBef>
              <a:buClr>
                <a:schemeClr val="accent2"/>
              </a:buClr>
              <a:buSzPct val="80000"/>
              <a:buFont typeface="Courier New" panose="02070309020205020404" pitchFamily="49" charset="0"/>
              <a:buChar char="o"/>
              <a:defRPr/>
            </a:pPr>
            <a:r>
              <a:rPr lang="en-US" altLang="en-US" dirty="0"/>
              <a:t>Cash rewards/incentives to customers who install energy-efficient technologies</a:t>
            </a:r>
          </a:p>
          <a:p>
            <a:pPr marL="645300" lvl="1" indent="-342900">
              <a:spcBef>
                <a:spcPts val="600"/>
              </a:spcBef>
              <a:buClr>
                <a:schemeClr val="accent2"/>
              </a:buClr>
              <a:buSzPct val="80000"/>
              <a:buFont typeface="Courier New" panose="02070309020205020404" pitchFamily="49" charset="0"/>
              <a:buChar char="o"/>
              <a:defRPr/>
            </a:pPr>
            <a:r>
              <a:rPr lang="en-US" altLang="en-US" dirty="0"/>
              <a:t>Energy companies may give away free energy-efficient appliances, light bulbs, etc.</a:t>
            </a:r>
          </a:p>
          <a:p>
            <a:pPr marL="645300" lvl="1" indent="-342900">
              <a:spcBef>
                <a:spcPts val="600"/>
              </a:spcBef>
              <a:buClr>
                <a:schemeClr val="accent2"/>
              </a:buClr>
              <a:buSzPct val="80000"/>
              <a:buFont typeface="Courier New" panose="02070309020205020404" pitchFamily="49" charset="0"/>
              <a:buChar char="o"/>
              <a:defRPr/>
            </a:pPr>
            <a:r>
              <a:rPr lang="en-US" altLang="en-US" dirty="0"/>
              <a:t>Benefits both customer and electric company</a:t>
            </a:r>
          </a:p>
        </p:txBody>
      </p:sp>
      <p:sp>
        <p:nvSpPr>
          <p:cNvPr id="5" name="Slide Number Placeholder 7"/>
          <p:cNvSpPr>
            <a:spLocks noGrp="1"/>
          </p:cNvSpPr>
          <p:nvPr>
            <p:ph type="sldNum" sz="quarter" idx="10"/>
          </p:nvPr>
        </p:nvSpPr>
        <p:spPr>
          <a:xfrm>
            <a:off x="6457950" y="6356350"/>
            <a:ext cx="2381250" cy="365125"/>
          </a:xfrm>
        </p:spPr>
        <p:txBody>
          <a:bodyPr/>
          <a:lstStyle/>
          <a:p>
            <a:r>
              <a:rPr lang="en-US" dirty="0"/>
              <a:t>18</a:t>
            </a:r>
          </a:p>
        </p:txBody>
      </p:sp>
      <p:sp>
        <p:nvSpPr>
          <p:cNvPr id="4" name="Footer Placeholder 8"/>
          <p:cNvSpPr>
            <a:spLocks noGrp="1"/>
          </p:cNvSpPr>
          <p:nvPr>
            <p:ph type="ftr" sz="quarter" idx="11"/>
          </p:nvPr>
        </p:nvSpPr>
        <p:spPr>
          <a:xfrm>
            <a:off x="3028950" y="6356350"/>
            <a:ext cx="3086100" cy="365125"/>
          </a:xfrm>
        </p:spPr>
        <p:txBody>
          <a:bodyPr/>
          <a:lstStyle/>
          <a:p>
            <a:r>
              <a:rPr lang="en-US" dirty="0"/>
              <a:t>Copyright ©2018 John Wiley &amp; Sons, Inc. </a:t>
            </a:r>
          </a:p>
        </p:txBody>
      </p:sp>
    </p:spTree>
    <p:extLst>
      <p:ext uri="{BB962C8B-B14F-4D97-AF65-F5344CB8AC3E}">
        <p14:creationId xmlns:p14="http://schemas.microsoft.com/office/powerpoint/2010/main" val="706010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04800" y="762001"/>
            <a:ext cx="8534400" cy="685799"/>
          </a:xfrm>
        </p:spPr>
        <p:txBody>
          <a:bodyPr>
            <a:normAutofit/>
          </a:bodyPr>
          <a:lstStyle/>
          <a:p>
            <a:pPr eaLnBrk="1" hangingPunct="1"/>
            <a:r>
              <a:rPr lang="en-US" altLang="en-US" dirty="0"/>
              <a:t>Energy Efficient Transportation</a:t>
            </a:r>
          </a:p>
        </p:txBody>
      </p:sp>
      <p:sp>
        <p:nvSpPr>
          <p:cNvPr id="35843" name="Content Placeholder 2"/>
          <p:cNvSpPr>
            <a:spLocks noGrp="1"/>
          </p:cNvSpPr>
          <p:nvPr>
            <p:ph sz="quarter" idx="16"/>
          </p:nvPr>
        </p:nvSpPr>
        <p:spPr>
          <a:xfrm>
            <a:off x="304800" y="1752600"/>
            <a:ext cx="8534400" cy="4038600"/>
          </a:xfrm>
        </p:spPr>
        <p:txBody>
          <a:bodyPr/>
          <a:lstStyle/>
          <a:p>
            <a:pPr marL="291600" indent="-291600">
              <a:buClr>
                <a:schemeClr val="accent2"/>
              </a:buClr>
              <a:buFont typeface="Arial" panose="020B0604020202020204" pitchFamily="34" charset="0"/>
              <a:buChar char="•"/>
              <a:defRPr/>
            </a:pPr>
            <a:r>
              <a:rPr lang="en-US" altLang="en-US" dirty="0"/>
              <a:t>Most energy in gasoline is wasted </a:t>
            </a:r>
          </a:p>
          <a:p>
            <a:pPr marL="645300" lvl="1" indent="-342900">
              <a:spcBef>
                <a:spcPts val="600"/>
              </a:spcBef>
              <a:buClr>
                <a:schemeClr val="accent2"/>
              </a:buClr>
              <a:buSzPct val="80000"/>
              <a:buFont typeface="Courier New" panose="02070309020205020404" pitchFamily="49" charset="0"/>
              <a:buChar char="o"/>
              <a:defRPr/>
            </a:pPr>
            <a:r>
              <a:rPr lang="en-US" altLang="en-US" dirty="0"/>
              <a:t>Most energy lost in combustion as heat</a:t>
            </a:r>
          </a:p>
          <a:p>
            <a:pPr marL="645300" lvl="1" indent="-342900">
              <a:spcBef>
                <a:spcPts val="600"/>
              </a:spcBef>
              <a:buClr>
                <a:schemeClr val="accent2"/>
              </a:buClr>
              <a:buSzPct val="80000"/>
              <a:buFont typeface="Courier New" panose="02070309020205020404" pitchFamily="49" charset="0"/>
              <a:buChar char="o"/>
              <a:defRPr/>
            </a:pPr>
            <a:r>
              <a:rPr lang="en-US" altLang="en-US" dirty="0"/>
              <a:t>Energy lost in braking, idling</a:t>
            </a:r>
          </a:p>
          <a:p>
            <a:pPr marL="645300" lvl="1" indent="-342900">
              <a:spcBef>
                <a:spcPts val="600"/>
              </a:spcBef>
              <a:buClr>
                <a:schemeClr val="accent2"/>
              </a:buClr>
              <a:buSzPct val="80000"/>
              <a:buFont typeface="Courier New" panose="02070309020205020404" pitchFamily="49" charset="0"/>
              <a:buChar char="o"/>
              <a:defRPr/>
            </a:pPr>
            <a:r>
              <a:rPr lang="en-US" altLang="en-US" dirty="0"/>
              <a:t>Energy lost in friction with road</a:t>
            </a:r>
          </a:p>
          <a:p>
            <a:pPr marL="645300" lvl="1" indent="-342900">
              <a:spcBef>
                <a:spcPts val="600"/>
              </a:spcBef>
              <a:buClr>
                <a:schemeClr val="accent2"/>
              </a:buClr>
              <a:buSzPct val="80000"/>
              <a:buFont typeface="Courier New" panose="02070309020205020404" pitchFamily="49" charset="0"/>
              <a:buChar char="o"/>
              <a:defRPr/>
            </a:pPr>
            <a:r>
              <a:rPr lang="en-US" altLang="en-US" dirty="0"/>
              <a:t>Energy lost in moving weight of car (not passengers)</a:t>
            </a:r>
          </a:p>
          <a:p>
            <a:pPr marL="645300" lvl="1" indent="-342900">
              <a:spcBef>
                <a:spcPts val="600"/>
              </a:spcBef>
              <a:buClr>
                <a:schemeClr val="accent2"/>
              </a:buClr>
              <a:buSzPct val="80000"/>
              <a:buFont typeface="Courier New" panose="02070309020205020404" pitchFamily="49" charset="0"/>
              <a:buChar char="o"/>
              <a:defRPr/>
            </a:pPr>
            <a:r>
              <a:rPr lang="en-US" altLang="en-US" dirty="0"/>
              <a:t>Bad driving habits waste gas</a:t>
            </a:r>
          </a:p>
        </p:txBody>
      </p:sp>
      <p:sp>
        <p:nvSpPr>
          <p:cNvPr id="5" name="Slide Number Placeholder 7"/>
          <p:cNvSpPr>
            <a:spLocks noGrp="1"/>
          </p:cNvSpPr>
          <p:nvPr>
            <p:ph type="sldNum" sz="quarter" idx="10"/>
          </p:nvPr>
        </p:nvSpPr>
        <p:spPr>
          <a:xfrm>
            <a:off x="6457950" y="6356350"/>
            <a:ext cx="2381250" cy="365125"/>
          </a:xfrm>
        </p:spPr>
        <p:txBody>
          <a:bodyPr/>
          <a:lstStyle/>
          <a:p>
            <a:r>
              <a:rPr lang="en-US" dirty="0"/>
              <a:t>19</a:t>
            </a:r>
          </a:p>
        </p:txBody>
      </p:sp>
      <p:sp>
        <p:nvSpPr>
          <p:cNvPr id="4" name="Footer Placeholder 8"/>
          <p:cNvSpPr>
            <a:spLocks noGrp="1"/>
          </p:cNvSpPr>
          <p:nvPr>
            <p:ph type="ftr" sz="quarter" idx="11"/>
          </p:nvPr>
        </p:nvSpPr>
        <p:spPr>
          <a:xfrm>
            <a:off x="3028950" y="6356350"/>
            <a:ext cx="3086100" cy="365125"/>
          </a:xfrm>
        </p:spPr>
        <p:txBody>
          <a:bodyPr/>
          <a:lstStyle/>
          <a:p>
            <a:r>
              <a:rPr lang="en-US"/>
              <a:t>Copyright ©2018 John Wiley &amp; Sons, Inc. </a:t>
            </a:r>
            <a:endParaRPr lang="en-US" dirty="0"/>
          </a:p>
        </p:txBody>
      </p:sp>
    </p:spTree>
    <p:extLst>
      <p:ext uri="{BB962C8B-B14F-4D97-AF65-F5344CB8AC3E}">
        <p14:creationId xmlns:p14="http://schemas.microsoft.com/office/powerpoint/2010/main" val="3782840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dirty="0"/>
              <a:t>Energy Efficiency and Modern Vehicles</a:t>
            </a:r>
            <a:endParaRPr lang="en-IN" dirty="0"/>
          </a:p>
        </p:txBody>
      </p:sp>
      <p:sp>
        <p:nvSpPr>
          <p:cNvPr id="37890" name="Content Placeholder 2"/>
          <p:cNvSpPr>
            <a:spLocks noGrp="1"/>
          </p:cNvSpPr>
          <p:nvPr>
            <p:ph sz="quarter" idx="16"/>
          </p:nvPr>
        </p:nvSpPr>
        <p:spPr>
          <a:xfrm>
            <a:off x="304800" y="1676400"/>
            <a:ext cx="8534400" cy="3429000"/>
          </a:xfrm>
        </p:spPr>
        <p:txBody>
          <a:bodyPr/>
          <a:lstStyle/>
          <a:p>
            <a:pPr marL="291600" indent="-291600">
              <a:buClr>
                <a:schemeClr val="accent2"/>
              </a:buClr>
              <a:buFont typeface="Arial" panose="020B0604020202020204" pitchFamily="34" charset="0"/>
              <a:buChar char="•"/>
              <a:defRPr/>
            </a:pPr>
            <a:r>
              <a:rPr lang="en-US" altLang="en-US" dirty="0"/>
              <a:t>Modern Vehicle Design</a:t>
            </a:r>
          </a:p>
          <a:p>
            <a:pPr marL="645300" lvl="1" indent="-342900">
              <a:spcBef>
                <a:spcPts val="600"/>
              </a:spcBef>
              <a:buClr>
                <a:schemeClr val="accent2"/>
              </a:buClr>
              <a:buSzPct val="80000"/>
              <a:buFont typeface="Courier New" panose="02070309020205020404" pitchFamily="49" charset="0"/>
              <a:buChar char="o"/>
              <a:defRPr/>
            </a:pPr>
            <a:r>
              <a:rPr lang="en-US" altLang="en-US" dirty="0"/>
              <a:t>Use of Kevlar and plastics to reduce weight</a:t>
            </a:r>
          </a:p>
          <a:p>
            <a:pPr marL="645300" lvl="1" indent="-342900">
              <a:spcBef>
                <a:spcPts val="600"/>
              </a:spcBef>
              <a:buClr>
                <a:schemeClr val="accent2"/>
              </a:buClr>
              <a:buSzPct val="80000"/>
              <a:buFont typeface="Courier New" panose="02070309020205020404" pitchFamily="49" charset="0"/>
              <a:buChar char="o"/>
              <a:defRPr/>
            </a:pPr>
            <a:r>
              <a:rPr lang="en-US" altLang="en-US" dirty="0"/>
              <a:t>Gasoline-electric hybrid engines (Prius)</a:t>
            </a:r>
          </a:p>
          <a:p>
            <a:pPr lvl="2" eaLnBrk="1" hangingPunct="1">
              <a:buClr>
                <a:schemeClr val="accent2"/>
              </a:buClr>
            </a:pPr>
            <a:r>
              <a:rPr lang="en-US" altLang="en-US" dirty="0"/>
              <a:t>Regenerative braking recaptures lost energy</a:t>
            </a:r>
          </a:p>
          <a:p>
            <a:pPr lvl="2" eaLnBrk="1" hangingPunct="1">
              <a:buClr>
                <a:schemeClr val="accent2"/>
              </a:buClr>
            </a:pPr>
            <a:r>
              <a:rPr lang="en-US" altLang="en-US" dirty="0"/>
              <a:t>Operate at lower temperatures</a:t>
            </a:r>
          </a:p>
          <a:p>
            <a:pPr marL="291600" indent="-291600">
              <a:buClr>
                <a:schemeClr val="accent2"/>
              </a:buClr>
              <a:buFont typeface="Arial" panose="020B0604020202020204" pitchFamily="34" charset="0"/>
              <a:buChar char="•"/>
              <a:defRPr/>
            </a:pPr>
            <a:r>
              <a:rPr lang="en-US" altLang="en-US" dirty="0"/>
              <a:t>New U.S. automobile fuel efficiency targets of 54.5 mpg by 2025</a:t>
            </a:r>
          </a:p>
          <a:p>
            <a:pPr marL="645300" lvl="1" indent="-342900">
              <a:spcBef>
                <a:spcPts val="600"/>
              </a:spcBef>
              <a:buClr>
                <a:schemeClr val="accent2"/>
              </a:buClr>
              <a:buSzPct val="80000"/>
              <a:buFont typeface="Courier New" panose="02070309020205020404" pitchFamily="49" charset="0"/>
              <a:buChar char="o"/>
              <a:defRPr/>
            </a:pPr>
            <a:r>
              <a:rPr lang="en-US" altLang="en-US" dirty="0"/>
              <a:t>Including minivans, light trucks, and SUVs</a:t>
            </a:r>
          </a:p>
        </p:txBody>
      </p:sp>
      <p:sp>
        <p:nvSpPr>
          <p:cNvPr id="5" name="Slide Number Placeholder 7"/>
          <p:cNvSpPr>
            <a:spLocks noGrp="1"/>
          </p:cNvSpPr>
          <p:nvPr>
            <p:ph type="sldNum" sz="quarter" idx="10"/>
          </p:nvPr>
        </p:nvSpPr>
        <p:spPr>
          <a:xfrm>
            <a:off x="6457950" y="6356350"/>
            <a:ext cx="2381250" cy="365125"/>
          </a:xfrm>
        </p:spPr>
        <p:txBody>
          <a:bodyPr/>
          <a:lstStyle/>
          <a:p>
            <a:r>
              <a:rPr lang="en-US" dirty="0"/>
              <a:t>20</a:t>
            </a:r>
          </a:p>
        </p:txBody>
      </p:sp>
      <p:sp>
        <p:nvSpPr>
          <p:cNvPr id="4" name="Footer Placeholder 8"/>
          <p:cNvSpPr>
            <a:spLocks noGrp="1"/>
          </p:cNvSpPr>
          <p:nvPr>
            <p:ph type="ftr" sz="quarter" idx="11"/>
          </p:nvPr>
        </p:nvSpPr>
        <p:spPr>
          <a:xfrm>
            <a:off x="3028950" y="6356350"/>
            <a:ext cx="3086100" cy="365125"/>
          </a:xfrm>
        </p:spPr>
        <p:txBody>
          <a:bodyPr/>
          <a:lstStyle/>
          <a:p>
            <a:r>
              <a:rPr lang="en-US"/>
              <a:t>Copyright ©2018 John Wiley &amp; Sons, Inc. </a:t>
            </a:r>
            <a:endParaRPr lang="en-US" dirty="0"/>
          </a:p>
        </p:txBody>
      </p:sp>
    </p:spTree>
    <p:extLst>
      <p:ext uri="{BB962C8B-B14F-4D97-AF65-F5344CB8AC3E}">
        <p14:creationId xmlns:p14="http://schemas.microsoft.com/office/powerpoint/2010/main" val="18347762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04800" y="762001"/>
            <a:ext cx="8534400" cy="761999"/>
          </a:xfrm>
        </p:spPr>
        <p:txBody>
          <a:bodyPr/>
          <a:lstStyle/>
          <a:p>
            <a:r>
              <a:rPr lang="en-US" altLang="en-US" b="1" dirty="0"/>
              <a:t>Saving Energy at Home</a:t>
            </a:r>
          </a:p>
        </p:txBody>
      </p:sp>
      <p:pic>
        <p:nvPicPr>
          <p:cNvPr id="8" name="Content Placeholder 7" descr="Diagram of a household with instructions for each section. The instructions are as follows. Close doors and partially close vents in unused rooms. Set winter thermostat at 68 degrees Fahrenheit or lower and summer thermostat at 78 degrees Fahrenheit or higher, or tie into Smart Grid. Use efficient light bulbs. Turn off lights when leaving a room. Set water heater at 140 degrees Fahrenheit wit.dishwasher or 120 degrees Fahrenheit without. Wrap older water heaters and pipes with insulation. Keep coils clean on refrigerator. Also, keep refrigerator full. Purchase local foods or grow your own food. Use a microwave rather than stove to heat or cook small portions of food. Install water saving faucets and shower heads. Take shorter showers. Caulk and weather strip windows and doors. Close damper when fireplace is not in use. Install tempered glass fireplace doors. Do not block vents. Unplug televisions and other appliances when away for an extended period. Clean or replace air filters in heating or cooling systems. Check ducts for leakage. Wash full loads only in washer, dryer, and dishwasher. Wash clothes in cold water..&#10;"/>
          <p:cNvPicPr>
            <a:picLocks noGrp="1" noChangeAspect="1"/>
          </p:cNvPicPr>
          <p:nvPr>
            <p:ph sz="quarter" idx="16"/>
          </p:nvPr>
        </p:nvPicPr>
        <p:blipFill>
          <a:blip r:embed="rId2"/>
          <a:stretch>
            <a:fillRect/>
          </a:stretch>
        </p:blipFill>
        <p:spPr>
          <a:xfrm>
            <a:off x="1340359" y="1794876"/>
            <a:ext cx="5866381" cy="4072524"/>
          </a:xfrm>
          <a:prstGeom prst="rect">
            <a:avLst/>
          </a:prstGeom>
        </p:spPr>
      </p:pic>
      <p:sp>
        <p:nvSpPr>
          <p:cNvPr id="5" name="Slide Number Placeholder 7"/>
          <p:cNvSpPr>
            <a:spLocks noGrp="1"/>
          </p:cNvSpPr>
          <p:nvPr>
            <p:ph type="sldNum" sz="quarter" idx="10"/>
          </p:nvPr>
        </p:nvSpPr>
        <p:spPr>
          <a:xfrm>
            <a:off x="6457950" y="6356350"/>
            <a:ext cx="2381250" cy="365125"/>
          </a:xfrm>
        </p:spPr>
        <p:txBody>
          <a:bodyPr/>
          <a:lstStyle/>
          <a:p>
            <a:r>
              <a:rPr lang="en-US" dirty="0"/>
              <a:t>21</a:t>
            </a:r>
          </a:p>
        </p:txBody>
      </p:sp>
      <p:sp>
        <p:nvSpPr>
          <p:cNvPr id="4" name="Footer Placeholder 8"/>
          <p:cNvSpPr>
            <a:spLocks noGrp="1"/>
          </p:cNvSpPr>
          <p:nvPr>
            <p:ph type="ftr" sz="quarter" idx="11"/>
          </p:nvPr>
        </p:nvSpPr>
        <p:spPr>
          <a:xfrm>
            <a:off x="3028950" y="6356350"/>
            <a:ext cx="3086100" cy="365125"/>
          </a:xfrm>
        </p:spPr>
        <p:txBody>
          <a:bodyPr/>
          <a:lstStyle/>
          <a:p>
            <a:r>
              <a:rPr lang="en-US"/>
              <a:t>Copyright ©2018 John Wiley &amp; Sons, Inc. </a:t>
            </a:r>
            <a:endParaRPr lang="en-US" dirty="0"/>
          </a:p>
        </p:txBody>
      </p:sp>
    </p:spTree>
    <p:extLst>
      <p:ext uri="{BB962C8B-B14F-4D97-AF65-F5344CB8AC3E}">
        <p14:creationId xmlns:p14="http://schemas.microsoft.com/office/powerpoint/2010/main" val="38298642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304800" y="762001"/>
            <a:ext cx="8534400" cy="685799"/>
          </a:xfrm>
        </p:spPr>
        <p:txBody>
          <a:bodyPr/>
          <a:lstStyle/>
          <a:p>
            <a:pPr eaLnBrk="1" hangingPunct="1"/>
            <a:r>
              <a:rPr lang="en-US" altLang="en-US" dirty="0"/>
              <a:t>Energy Efficiency - Industry</a:t>
            </a:r>
          </a:p>
        </p:txBody>
      </p:sp>
      <p:sp>
        <p:nvSpPr>
          <p:cNvPr id="40963" name="Content Placeholder 2"/>
          <p:cNvSpPr>
            <a:spLocks noGrp="1"/>
          </p:cNvSpPr>
          <p:nvPr>
            <p:ph sz="quarter" idx="16"/>
          </p:nvPr>
        </p:nvSpPr>
        <p:spPr>
          <a:xfrm>
            <a:off x="304800" y="1752600"/>
            <a:ext cx="8534400" cy="1295400"/>
          </a:xfrm>
        </p:spPr>
        <p:txBody>
          <a:bodyPr/>
          <a:lstStyle/>
          <a:p>
            <a:pPr marL="291600" indent="-291600">
              <a:buClr>
                <a:schemeClr val="accent2"/>
              </a:buClr>
              <a:buFont typeface="Arial" panose="020B0604020202020204" pitchFamily="34" charset="0"/>
              <a:buChar char="•"/>
              <a:defRPr/>
            </a:pPr>
            <a:r>
              <a:rPr lang="en-US" altLang="en-US" dirty="0"/>
              <a:t>Cogeneration- production of two useful forms of energy from the same fuel</a:t>
            </a:r>
          </a:p>
          <a:p>
            <a:pPr marL="645300" lvl="1" indent="-342900">
              <a:spcBef>
                <a:spcPts val="600"/>
              </a:spcBef>
              <a:buClr>
                <a:schemeClr val="accent2"/>
              </a:buClr>
              <a:buSzPct val="80000"/>
              <a:buFont typeface="Courier New" panose="02070309020205020404" pitchFamily="49" charset="0"/>
              <a:buChar char="o"/>
              <a:defRPr/>
            </a:pPr>
            <a:r>
              <a:rPr lang="en-US" altLang="en-US" dirty="0"/>
              <a:t>Most effective on small scale</a:t>
            </a:r>
          </a:p>
        </p:txBody>
      </p:sp>
      <p:pic>
        <p:nvPicPr>
          <p:cNvPr id="4" name="Content Placeholder 3" descr="A flowchart shows cogeneration in three steps. Step 1. Fuel input. Step 2. Generator outputs electricity. Step 3. Heat recovery from exhaust gases or steam which outputs hot water heating, additional electricity, industrial processes, and heating buildings.&#10;"/>
          <p:cNvPicPr>
            <a:picLocks noGrp="1" noChangeAspect="1"/>
          </p:cNvPicPr>
          <p:nvPr>
            <p:ph sz="quarter" idx="17"/>
          </p:nvPr>
        </p:nvPicPr>
        <p:blipFill>
          <a:blip r:embed="rId3"/>
          <a:stretch>
            <a:fillRect/>
          </a:stretch>
        </p:blipFill>
        <p:spPr>
          <a:xfrm>
            <a:off x="1322300" y="3483607"/>
            <a:ext cx="6499399" cy="2275794"/>
          </a:xfrm>
          <a:prstGeom prst="rect">
            <a:avLst/>
          </a:prstGeom>
        </p:spPr>
      </p:pic>
      <p:sp>
        <p:nvSpPr>
          <p:cNvPr id="9" name="Slide Number Placeholder 7"/>
          <p:cNvSpPr>
            <a:spLocks noGrp="1"/>
          </p:cNvSpPr>
          <p:nvPr>
            <p:ph type="sldNum" sz="quarter" idx="10"/>
          </p:nvPr>
        </p:nvSpPr>
        <p:spPr>
          <a:xfrm>
            <a:off x="6457950" y="6356350"/>
            <a:ext cx="2381250" cy="365125"/>
          </a:xfrm>
        </p:spPr>
        <p:txBody>
          <a:bodyPr/>
          <a:lstStyle/>
          <a:p>
            <a:r>
              <a:rPr lang="en-US" dirty="0"/>
              <a:t>22</a:t>
            </a:r>
          </a:p>
        </p:txBody>
      </p:sp>
      <p:sp>
        <p:nvSpPr>
          <p:cNvPr id="8" name="Footer Placeholder 8"/>
          <p:cNvSpPr>
            <a:spLocks noGrp="1"/>
          </p:cNvSpPr>
          <p:nvPr>
            <p:ph type="ftr" sz="quarter" idx="11"/>
          </p:nvPr>
        </p:nvSpPr>
        <p:spPr>
          <a:xfrm>
            <a:off x="3028950" y="6356350"/>
            <a:ext cx="3086100" cy="365125"/>
          </a:xfrm>
        </p:spPr>
        <p:txBody>
          <a:bodyPr/>
          <a:lstStyle/>
          <a:p>
            <a:r>
              <a:rPr lang="en-US"/>
              <a:t>Copyright ©2018 John Wiley &amp; Sons, Inc. </a:t>
            </a:r>
            <a:endParaRPr lang="en-US" dirty="0"/>
          </a:p>
        </p:txBody>
      </p:sp>
    </p:spTree>
    <p:extLst>
      <p:ext uri="{BB962C8B-B14F-4D97-AF65-F5344CB8AC3E}">
        <p14:creationId xmlns:p14="http://schemas.microsoft.com/office/powerpoint/2010/main" val="14016626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304800" y="762001"/>
            <a:ext cx="8534400" cy="730249"/>
          </a:xfrm>
        </p:spPr>
        <p:txBody>
          <a:bodyPr/>
          <a:lstStyle/>
          <a:p>
            <a:pPr eaLnBrk="1" hangingPunct="1"/>
            <a:r>
              <a:rPr lang="en-US" altLang="en-US" dirty="0"/>
              <a:t>Energy Conservation</a:t>
            </a:r>
          </a:p>
        </p:txBody>
      </p:sp>
      <p:sp>
        <p:nvSpPr>
          <p:cNvPr id="43011" name="Content Placeholder 2"/>
          <p:cNvSpPr>
            <a:spLocks noGrp="1"/>
          </p:cNvSpPr>
          <p:nvPr>
            <p:ph sz="quarter" idx="16"/>
          </p:nvPr>
        </p:nvSpPr>
        <p:spPr>
          <a:xfrm>
            <a:off x="304800" y="1752600"/>
            <a:ext cx="8534400" cy="4343400"/>
          </a:xfrm>
        </p:spPr>
        <p:txBody>
          <a:bodyPr/>
          <a:lstStyle/>
          <a:p>
            <a:pPr marL="291600" indent="-291600">
              <a:buClr>
                <a:schemeClr val="accent2"/>
              </a:buClr>
              <a:buFont typeface="Arial" panose="020B0604020202020204" pitchFamily="34" charset="0"/>
              <a:buChar char="•"/>
              <a:defRPr/>
            </a:pPr>
            <a:r>
              <a:rPr lang="en-US" altLang="en-US" dirty="0"/>
              <a:t>Requires a change in behaviors and practices</a:t>
            </a:r>
          </a:p>
          <a:p>
            <a:pPr marL="645300" lvl="1" indent="-342900">
              <a:spcBef>
                <a:spcPts val="600"/>
              </a:spcBef>
              <a:buClr>
                <a:schemeClr val="accent2"/>
              </a:buClr>
              <a:buSzPct val="80000"/>
              <a:buFont typeface="Courier New" panose="02070309020205020404" pitchFamily="49" charset="0"/>
              <a:buChar char="o"/>
              <a:defRPr/>
            </a:pPr>
            <a:r>
              <a:rPr lang="en-US" altLang="en-US" dirty="0"/>
              <a:t>Reduce commute length</a:t>
            </a:r>
          </a:p>
          <a:p>
            <a:pPr marL="645300" lvl="1" indent="-342900">
              <a:spcBef>
                <a:spcPts val="600"/>
              </a:spcBef>
              <a:buClr>
                <a:schemeClr val="accent2"/>
              </a:buClr>
              <a:buSzPct val="80000"/>
              <a:buFont typeface="Courier New" panose="02070309020205020404" pitchFamily="49" charset="0"/>
              <a:buChar char="o"/>
              <a:defRPr/>
            </a:pPr>
            <a:r>
              <a:rPr lang="en-US" altLang="en-US" dirty="0"/>
              <a:t>Use public transportation or bike to work</a:t>
            </a:r>
          </a:p>
          <a:p>
            <a:pPr marL="645300" lvl="1" indent="-342900">
              <a:spcBef>
                <a:spcPts val="600"/>
              </a:spcBef>
              <a:buClr>
                <a:schemeClr val="accent2"/>
              </a:buClr>
              <a:buSzPct val="80000"/>
              <a:buFont typeface="Courier New" panose="02070309020205020404" pitchFamily="49" charset="0"/>
              <a:buChar char="o"/>
              <a:defRPr/>
            </a:pPr>
            <a:r>
              <a:rPr lang="en-US" altLang="en-US" dirty="0"/>
              <a:t>Turn off lights when not in use</a:t>
            </a:r>
          </a:p>
          <a:p>
            <a:pPr marL="645300" lvl="1" indent="-342900">
              <a:spcBef>
                <a:spcPts val="600"/>
              </a:spcBef>
              <a:buClr>
                <a:schemeClr val="accent2"/>
              </a:buClr>
              <a:buSzPct val="80000"/>
              <a:buFont typeface="Courier New" panose="02070309020205020404" pitchFamily="49" charset="0"/>
              <a:buChar char="o"/>
              <a:defRPr/>
            </a:pPr>
            <a:r>
              <a:rPr lang="en-US" altLang="en-US" dirty="0"/>
              <a:t>Reduce temperature on thermostat at night</a:t>
            </a:r>
          </a:p>
          <a:p>
            <a:pPr marL="291600" indent="-291600">
              <a:buClr>
                <a:schemeClr val="accent2"/>
              </a:buClr>
              <a:buFont typeface="Arial" panose="020B0604020202020204" pitchFamily="34" charset="0"/>
              <a:buChar char="•"/>
              <a:defRPr/>
            </a:pPr>
            <a:r>
              <a:rPr lang="en-US" altLang="en-US" dirty="0"/>
              <a:t>Some changes would be difficult - e.g., removing subsidies</a:t>
            </a:r>
          </a:p>
          <a:p>
            <a:pPr marL="645300" lvl="1" indent="-342900">
              <a:spcBef>
                <a:spcPts val="600"/>
              </a:spcBef>
              <a:buClr>
                <a:schemeClr val="accent2"/>
              </a:buClr>
              <a:buSzPct val="80000"/>
              <a:buFont typeface="Courier New" panose="02070309020205020404" pitchFamily="49" charset="0"/>
              <a:buChar char="o"/>
              <a:defRPr/>
            </a:pPr>
            <a:r>
              <a:rPr lang="en-US" altLang="en-US" dirty="0"/>
              <a:t>Allow product prices to reflect true cost of production (including energy costs)</a:t>
            </a:r>
          </a:p>
          <a:p>
            <a:pPr marL="645300" lvl="1" indent="-342900">
              <a:spcBef>
                <a:spcPts val="600"/>
              </a:spcBef>
              <a:buClr>
                <a:schemeClr val="accent2"/>
              </a:buClr>
              <a:buSzPct val="80000"/>
              <a:buFont typeface="Courier New" panose="02070309020205020404" pitchFamily="49" charset="0"/>
              <a:buChar char="o"/>
              <a:defRPr/>
            </a:pPr>
            <a:r>
              <a:rPr lang="en-US" altLang="en-US" dirty="0"/>
              <a:t>Increase price of gasoline to represent true price</a:t>
            </a:r>
          </a:p>
        </p:txBody>
      </p:sp>
      <p:sp>
        <p:nvSpPr>
          <p:cNvPr id="5" name="Slide Number Placeholder 7"/>
          <p:cNvSpPr>
            <a:spLocks noGrp="1"/>
          </p:cNvSpPr>
          <p:nvPr>
            <p:ph type="sldNum" sz="quarter" idx="10"/>
          </p:nvPr>
        </p:nvSpPr>
        <p:spPr>
          <a:xfrm>
            <a:off x="6457950" y="6356350"/>
            <a:ext cx="2381250" cy="365125"/>
          </a:xfrm>
        </p:spPr>
        <p:txBody>
          <a:bodyPr/>
          <a:lstStyle/>
          <a:p>
            <a:r>
              <a:rPr lang="en-US" dirty="0"/>
              <a:t>23</a:t>
            </a:r>
          </a:p>
        </p:txBody>
      </p:sp>
      <p:sp>
        <p:nvSpPr>
          <p:cNvPr id="4" name="Footer Placeholder 8"/>
          <p:cNvSpPr>
            <a:spLocks noGrp="1"/>
          </p:cNvSpPr>
          <p:nvPr>
            <p:ph type="ftr" sz="quarter" idx="11"/>
          </p:nvPr>
        </p:nvSpPr>
        <p:spPr>
          <a:xfrm>
            <a:off x="3028950" y="6356350"/>
            <a:ext cx="3086100" cy="365125"/>
          </a:xfrm>
        </p:spPr>
        <p:txBody>
          <a:bodyPr/>
          <a:lstStyle/>
          <a:p>
            <a:r>
              <a:rPr lang="en-US"/>
              <a:t>Copyright ©2018 John Wiley &amp; Sons, Inc. </a:t>
            </a:r>
            <a:endParaRPr lang="en-US" dirty="0"/>
          </a:p>
        </p:txBody>
      </p:sp>
    </p:spTree>
    <p:extLst>
      <p:ext uri="{BB962C8B-B14F-4D97-AF65-F5344CB8AC3E}">
        <p14:creationId xmlns:p14="http://schemas.microsoft.com/office/powerpoint/2010/main" val="2910872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304800" y="762001"/>
            <a:ext cx="8534400" cy="685799"/>
          </a:xfrm>
        </p:spPr>
        <p:txBody>
          <a:bodyPr/>
          <a:lstStyle/>
          <a:p>
            <a:pPr eaLnBrk="1" hangingPunct="1"/>
            <a:r>
              <a:rPr lang="en-US" altLang="en-US" dirty="0"/>
              <a:t>Energy Consumption and Policy</a:t>
            </a:r>
          </a:p>
        </p:txBody>
      </p:sp>
      <p:sp>
        <p:nvSpPr>
          <p:cNvPr id="10243" name="Content Placeholder 2"/>
          <p:cNvSpPr>
            <a:spLocks noGrp="1"/>
          </p:cNvSpPr>
          <p:nvPr>
            <p:ph sz="quarter" idx="16"/>
          </p:nvPr>
        </p:nvSpPr>
        <p:spPr>
          <a:xfrm>
            <a:off x="304800" y="1752599"/>
            <a:ext cx="8534400" cy="2643187"/>
          </a:xfrm>
        </p:spPr>
        <p:txBody>
          <a:bodyPr/>
          <a:lstStyle/>
          <a:p>
            <a:pPr marL="291600" indent="-291600" eaLnBrk="1" hangingPunct="1">
              <a:buClr>
                <a:schemeClr val="accent2"/>
              </a:buClr>
              <a:buFont typeface="Arial" panose="020B0604020202020204" pitchFamily="34" charset="0"/>
              <a:buChar char="•"/>
              <a:defRPr/>
            </a:pPr>
            <a:r>
              <a:rPr lang="en-US" altLang="en-US" dirty="0"/>
              <a:t>No energy sources are truly clean</a:t>
            </a:r>
          </a:p>
          <a:p>
            <a:pPr marL="291600" indent="-291600" eaLnBrk="1" hangingPunct="1">
              <a:buClr>
                <a:schemeClr val="accent2"/>
              </a:buClr>
              <a:buFont typeface="Arial" panose="020B0604020202020204" pitchFamily="34" charset="0"/>
              <a:buChar char="•"/>
              <a:defRPr/>
            </a:pPr>
            <a:r>
              <a:rPr lang="en-US" altLang="en-US" dirty="0"/>
              <a:t>All humans activities require energy</a:t>
            </a:r>
          </a:p>
          <a:p>
            <a:pPr marL="622800" lvl="1" indent="-320400">
              <a:spcBef>
                <a:spcPts val="600"/>
              </a:spcBef>
              <a:buClr>
                <a:schemeClr val="accent2"/>
              </a:buClr>
              <a:buSzPct val="80000"/>
              <a:buFont typeface="Courier New" panose="02070309020205020404" pitchFamily="49" charset="0"/>
              <a:buChar char="o"/>
              <a:defRPr/>
            </a:pPr>
            <a:r>
              <a:rPr lang="en-US" altLang="en-US" dirty="0"/>
              <a:t>Heat and cool buildings</a:t>
            </a:r>
          </a:p>
          <a:p>
            <a:pPr marL="622800" lvl="1" indent="-320400">
              <a:spcBef>
                <a:spcPts val="600"/>
              </a:spcBef>
              <a:buClr>
                <a:schemeClr val="accent2"/>
              </a:buClr>
              <a:buSzPct val="80000"/>
              <a:buFont typeface="Courier New" panose="02070309020205020404" pitchFamily="49" charset="0"/>
              <a:buChar char="o"/>
              <a:defRPr/>
            </a:pPr>
            <a:r>
              <a:rPr lang="en-US" altLang="en-US" dirty="0"/>
              <a:t>Illuminate buildings and streets</a:t>
            </a:r>
          </a:p>
          <a:p>
            <a:pPr marL="622800" lvl="1" indent="-320400">
              <a:spcBef>
                <a:spcPts val="600"/>
              </a:spcBef>
              <a:buClr>
                <a:schemeClr val="accent2"/>
              </a:buClr>
              <a:buSzPct val="80000"/>
              <a:buFont typeface="Courier New" panose="02070309020205020404" pitchFamily="49" charset="0"/>
              <a:buChar char="o"/>
              <a:defRPr/>
            </a:pPr>
            <a:r>
              <a:rPr lang="en-US" altLang="en-US" dirty="0"/>
              <a:t>Plant, harvest, and ship food</a:t>
            </a:r>
          </a:p>
          <a:p>
            <a:pPr marL="291600" lvl="1" indent="-291600">
              <a:spcBef>
                <a:spcPts val="600"/>
              </a:spcBef>
              <a:buClr>
                <a:schemeClr val="accent2"/>
              </a:buClr>
              <a:buSzPct val="100000"/>
              <a:buFont typeface="Arial" panose="020B0604020202020204" pitchFamily="34" charset="0"/>
              <a:buChar char="•"/>
              <a:defRPr/>
            </a:pPr>
            <a:r>
              <a:rPr lang="en-US" altLang="en-US" sz="2800" dirty="0">
                <a:latin typeface="Calibri" charset="0"/>
                <a:ea typeface="Calibri" charset="0"/>
                <a:cs typeface="Calibri" charset="0"/>
              </a:rPr>
              <a:t> </a:t>
            </a:r>
          </a:p>
        </p:txBody>
      </p:sp>
      <p:graphicFrame>
        <p:nvGraphicFramePr>
          <p:cNvPr id="4" name="Content Placeholder 3" descr="approximately 300 years ago energy sources were local"/>
          <p:cNvGraphicFramePr>
            <a:graphicFrameLocks noGrp="1" noChangeAspect="1"/>
          </p:cNvGraphicFramePr>
          <p:nvPr>
            <p:ph sz="quarter" idx="18"/>
            <p:extLst>
              <p:ext uri="{D42A27DB-BD31-4B8C-83A1-F6EECF244321}">
                <p14:modId xmlns:p14="http://schemas.microsoft.com/office/powerpoint/2010/main" val="1366170605"/>
              </p:ext>
            </p:extLst>
          </p:nvPr>
        </p:nvGraphicFramePr>
        <p:xfrm>
          <a:off x="685800" y="3959732"/>
          <a:ext cx="5293591" cy="393988"/>
        </p:xfrm>
        <a:graphic>
          <a:graphicData uri="http://schemas.openxmlformats.org/presentationml/2006/ole">
            <mc:AlternateContent xmlns:mc="http://schemas.openxmlformats.org/markup-compatibility/2006">
              <mc:Choice xmlns:v="urn:schemas-microsoft-com:vml" Requires="v">
                <p:oleObj spid="_x0000_s3137" name="Equation" r:id="rId4" imgW="2730240" imgH="203040" progId="Equation.DSMT4">
                  <p:embed/>
                </p:oleObj>
              </mc:Choice>
              <mc:Fallback>
                <p:oleObj name="Equation" r:id="rId4" imgW="2730240" imgH="203040" progId="Equation.DSMT4">
                  <p:embed/>
                  <p:pic>
                    <p:nvPicPr>
                      <p:cNvPr id="4" name="Content Placeholder 3"/>
                      <p:cNvPicPr/>
                      <p:nvPr/>
                    </p:nvPicPr>
                    <p:blipFill>
                      <a:blip r:embed="rId5"/>
                      <a:stretch>
                        <a:fillRect/>
                      </a:stretch>
                    </p:blipFill>
                    <p:spPr>
                      <a:xfrm>
                        <a:off x="685800" y="3959732"/>
                        <a:ext cx="5293591" cy="393988"/>
                      </a:xfrm>
                      <a:prstGeom prst="rect">
                        <a:avLst/>
                      </a:prstGeom>
                    </p:spPr>
                  </p:pic>
                </p:oleObj>
              </mc:Fallback>
            </mc:AlternateContent>
          </a:graphicData>
        </a:graphic>
      </p:graphicFrame>
      <p:sp>
        <p:nvSpPr>
          <p:cNvPr id="2" name="Content Placeholder 1"/>
          <p:cNvSpPr>
            <a:spLocks noGrp="1"/>
          </p:cNvSpPr>
          <p:nvPr>
            <p:ph sz="quarter" idx="17"/>
          </p:nvPr>
        </p:nvSpPr>
        <p:spPr>
          <a:xfrm>
            <a:off x="318856" y="4361872"/>
            <a:ext cx="8534400" cy="1757236"/>
          </a:xfrm>
        </p:spPr>
        <p:txBody>
          <a:bodyPr/>
          <a:lstStyle/>
          <a:p>
            <a:pPr marL="622800" lvl="1" indent="-320400">
              <a:spcBef>
                <a:spcPts val="600"/>
              </a:spcBef>
              <a:buClr>
                <a:schemeClr val="accent2"/>
              </a:buClr>
              <a:buSzPct val="80000"/>
              <a:buFont typeface="Courier New" panose="02070309020205020404" pitchFamily="49" charset="0"/>
              <a:buChar char="o"/>
              <a:defRPr/>
            </a:pPr>
            <a:r>
              <a:rPr lang="en-US" altLang="en-US" dirty="0"/>
              <a:t>Wood, peat, dung</a:t>
            </a:r>
          </a:p>
          <a:p>
            <a:pPr marL="291600" lvl="1" indent="-291600" eaLnBrk="1" hangingPunct="1">
              <a:spcBef>
                <a:spcPts val="1000"/>
              </a:spcBef>
              <a:buClr>
                <a:schemeClr val="accent2"/>
              </a:buClr>
              <a:buSzPct val="100000"/>
              <a:defRPr/>
            </a:pPr>
            <a:r>
              <a:rPr lang="en-US" altLang="en-US" sz="2800" dirty="0">
                <a:latin typeface="Calibri" charset="0"/>
                <a:ea typeface="Calibri" charset="0"/>
                <a:cs typeface="Calibri" charset="0"/>
              </a:rPr>
              <a:t>Now, concentrated (traditional) energy is versatile, transportable, worldwide</a:t>
            </a:r>
          </a:p>
          <a:p>
            <a:pPr marL="622800" lvl="1" indent="-320400">
              <a:spcBef>
                <a:spcPts val="600"/>
              </a:spcBef>
              <a:buClr>
                <a:schemeClr val="accent2"/>
              </a:buClr>
              <a:buSzPct val="80000"/>
              <a:buFont typeface="Courier New" panose="02070309020205020404" pitchFamily="49" charset="0"/>
              <a:buChar char="o"/>
              <a:defRPr/>
            </a:pPr>
            <a:r>
              <a:rPr lang="en-US" altLang="en-US" dirty="0"/>
              <a:t>Fossil fuels, nuclear energy, electricity</a:t>
            </a:r>
          </a:p>
        </p:txBody>
      </p:sp>
      <p:sp>
        <p:nvSpPr>
          <p:cNvPr id="6" name="Slide Number Placeholder 4"/>
          <p:cNvSpPr>
            <a:spLocks noGrp="1"/>
          </p:cNvSpPr>
          <p:nvPr>
            <p:ph type="sldNum" sz="quarter" idx="10"/>
          </p:nvPr>
        </p:nvSpPr>
        <p:spPr>
          <a:xfrm>
            <a:off x="6457950" y="6356350"/>
            <a:ext cx="2381250" cy="365125"/>
          </a:xfrm>
        </p:spPr>
        <p:txBody>
          <a:bodyPr/>
          <a:lstStyle/>
          <a:p>
            <a:r>
              <a:rPr lang="en-US" dirty="0"/>
              <a:t>5</a:t>
            </a:r>
          </a:p>
        </p:txBody>
      </p:sp>
      <p:sp>
        <p:nvSpPr>
          <p:cNvPr id="7" name="Footer Placeholder 5"/>
          <p:cNvSpPr>
            <a:spLocks noGrp="1"/>
          </p:cNvSpPr>
          <p:nvPr>
            <p:ph type="ftr" sz="quarter" idx="11"/>
          </p:nvPr>
        </p:nvSpPr>
        <p:spPr>
          <a:xfrm>
            <a:off x="3028950" y="6356350"/>
            <a:ext cx="3086100" cy="365125"/>
          </a:xfrm>
        </p:spPr>
        <p:txBody>
          <a:bodyPr/>
          <a:lstStyle/>
          <a:p>
            <a:r>
              <a:rPr lang="en-US" dirty="0"/>
              <a:t>Copyright ©2018 John Wiley &amp; Sons, Inc. </a:t>
            </a:r>
          </a:p>
        </p:txBody>
      </p:sp>
    </p:spTree>
    <p:extLst>
      <p:ext uri="{BB962C8B-B14F-4D97-AF65-F5344CB8AC3E}">
        <p14:creationId xmlns:p14="http://schemas.microsoft.com/office/powerpoint/2010/main" val="5292954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304800" y="762001"/>
            <a:ext cx="8534400" cy="761999"/>
          </a:xfrm>
        </p:spPr>
        <p:txBody>
          <a:bodyPr/>
          <a:lstStyle/>
          <a:p>
            <a:pPr eaLnBrk="1" hangingPunct="1"/>
            <a:r>
              <a:rPr lang="en-US" altLang="en-US" dirty="0"/>
              <a:t>Energy Storage</a:t>
            </a:r>
          </a:p>
        </p:txBody>
      </p:sp>
      <p:sp>
        <p:nvSpPr>
          <p:cNvPr id="61443" name="Content Placeholder 2"/>
          <p:cNvSpPr>
            <a:spLocks noGrp="1"/>
          </p:cNvSpPr>
          <p:nvPr>
            <p:ph sz="quarter" idx="16"/>
          </p:nvPr>
        </p:nvSpPr>
        <p:spPr>
          <a:xfrm>
            <a:off x="304800" y="1752600"/>
            <a:ext cx="8534400" cy="4114800"/>
          </a:xfrm>
        </p:spPr>
        <p:txBody>
          <a:bodyPr/>
          <a:lstStyle/>
          <a:p>
            <a:pPr marL="291600" indent="-291600">
              <a:buClr>
                <a:schemeClr val="accent2"/>
              </a:buClr>
              <a:buFont typeface="Arial" panose="020B0604020202020204" pitchFamily="34" charset="0"/>
              <a:buChar char="•"/>
              <a:defRPr/>
            </a:pPr>
            <a:r>
              <a:rPr lang="en-US" altLang="en-US" dirty="0"/>
              <a:t>Many energy resources are not available when we want them</a:t>
            </a:r>
          </a:p>
          <a:p>
            <a:pPr marL="645300" lvl="1" indent="-342900">
              <a:spcBef>
                <a:spcPts val="600"/>
              </a:spcBef>
              <a:buClr>
                <a:schemeClr val="accent2"/>
              </a:buClr>
              <a:buSzPct val="80000"/>
              <a:buFont typeface="Courier New" panose="02070309020205020404" pitchFamily="49" charset="0"/>
              <a:buChar char="o"/>
              <a:defRPr/>
            </a:pPr>
            <a:r>
              <a:rPr lang="en-US" altLang="en-US" sz="2600" dirty="0"/>
              <a:t>Too little: Solar and wind can be intermittent</a:t>
            </a:r>
          </a:p>
          <a:p>
            <a:pPr marL="645300" lvl="1" indent="-342900">
              <a:spcBef>
                <a:spcPts val="600"/>
              </a:spcBef>
              <a:buClr>
                <a:schemeClr val="accent2"/>
              </a:buClr>
              <a:buSzPct val="80000"/>
              <a:buFont typeface="Courier New" panose="02070309020205020404" pitchFamily="49" charset="0"/>
              <a:buChar char="o"/>
              <a:defRPr/>
            </a:pPr>
            <a:r>
              <a:rPr lang="en-US" altLang="en-US" sz="2600" dirty="0"/>
              <a:t>Too much: Large coal and nuclear plants are most efficient with constant energy output</a:t>
            </a:r>
          </a:p>
          <a:p>
            <a:pPr marL="291600" indent="-291600">
              <a:buClr>
                <a:schemeClr val="accent2"/>
              </a:buClr>
              <a:buFont typeface="Arial" panose="020B0604020202020204" pitchFamily="34" charset="0"/>
              <a:buChar char="•"/>
              <a:defRPr/>
            </a:pPr>
            <a:r>
              <a:rPr lang="en-US" altLang="en-US" dirty="0"/>
              <a:t>Solution = storage of unused energy</a:t>
            </a:r>
          </a:p>
          <a:p>
            <a:pPr marL="645300" lvl="1" indent="-342900">
              <a:spcBef>
                <a:spcPts val="600"/>
              </a:spcBef>
              <a:buClr>
                <a:schemeClr val="accent2"/>
              </a:buClr>
              <a:buSzPct val="80000"/>
              <a:buFont typeface="Courier New" panose="02070309020205020404" pitchFamily="49" charset="0"/>
              <a:buChar char="o"/>
              <a:defRPr/>
            </a:pPr>
            <a:r>
              <a:rPr lang="en-US" altLang="en-US" sz="2600" dirty="0"/>
              <a:t>Less than 100% efficient </a:t>
            </a:r>
          </a:p>
          <a:p>
            <a:pPr marL="645300" lvl="1" indent="-342900">
              <a:spcBef>
                <a:spcPts val="600"/>
              </a:spcBef>
              <a:buClr>
                <a:schemeClr val="accent2"/>
              </a:buClr>
              <a:buSzPct val="80000"/>
              <a:buFont typeface="Courier New" panose="02070309020205020404" pitchFamily="49" charset="0"/>
              <a:buChar char="o"/>
              <a:defRPr/>
            </a:pPr>
            <a:r>
              <a:rPr lang="en-US" altLang="en-US" sz="2600" dirty="0"/>
              <a:t>With each conversion, less energy is available</a:t>
            </a:r>
          </a:p>
        </p:txBody>
      </p:sp>
      <p:sp>
        <p:nvSpPr>
          <p:cNvPr id="7" name="Slide Number Placeholder 7"/>
          <p:cNvSpPr>
            <a:spLocks noGrp="1"/>
          </p:cNvSpPr>
          <p:nvPr>
            <p:ph type="sldNum" sz="quarter" idx="10"/>
          </p:nvPr>
        </p:nvSpPr>
        <p:spPr>
          <a:xfrm>
            <a:off x="6457950" y="6356350"/>
            <a:ext cx="2381250" cy="365125"/>
          </a:xfrm>
        </p:spPr>
        <p:txBody>
          <a:bodyPr/>
          <a:lstStyle/>
          <a:p>
            <a:r>
              <a:rPr lang="en-US" dirty="0"/>
              <a:t>32</a:t>
            </a:r>
          </a:p>
        </p:txBody>
      </p:sp>
      <p:sp>
        <p:nvSpPr>
          <p:cNvPr id="9" name="Footer Placeholder 8"/>
          <p:cNvSpPr>
            <a:spLocks noGrp="1"/>
          </p:cNvSpPr>
          <p:nvPr>
            <p:ph type="ftr" sz="quarter" idx="11"/>
          </p:nvPr>
        </p:nvSpPr>
        <p:spPr>
          <a:xfrm>
            <a:off x="3028950" y="6356350"/>
            <a:ext cx="3086100" cy="365125"/>
          </a:xfrm>
        </p:spPr>
        <p:txBody>
          <a:bodyPr/>
          <a:lstStyle/>
          <a:p>
            <a:r>
              <a:rPr lang="en-US" dirty="0"/>
              <a:t>Copyright ©2018 John Wiley &amp; Sons, Inc. </a:t>
            </a:r>
          </a:p>
        </p:txBody>
      </p:sp>
    </p:spTree>
    <p:extLst>
      <p:ext uri="{BB962C8B-B14F-4D97-AF65-F5344CB8AC3E}">
        <p14:creationId xmlns:p14="http://schemas.microsoft.com/office/powerpoint/2010/main" val="29736221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eaLnBrk="1" hangingPunct="1"/>
            <a:r>
              <a:rPr lang="en-US" altLang="en-US" sz="4000" dirty="0"/>
              <a:t>Types of Energy Storage Options</a:t>
            </a:r>
          </a:p>
        </p:txBody>
      </p:sp>
      <p:sp>
        <p:nvSpPr>
          <p:cNvPr id="2" name="Content Placeholder 1"/>
          <p:cNvSpPr>
            <a:spLocks noGrp="1"/>
          </p:cNvSpPr>
          <p:nvPr>
            <p:ph sz="quarter" idx="16"/>
          </p:nvPr>
        </p:nvSpPr>
        <p:spPr>
          <a:xfrm>
            <a:off x="304800" y="1752600"/>
            <a:ext cx="4572000" cy="4419600"/>
          </a:xfrm>
        </p:spPr>
        <p:txBody>
          <a:bodyPr/>
          <a:lstStyle/>
          <a:p>
            <a:pPr marL="291600" indent="-291600">
              <a:buClr>
                <a:schemeClr val="accent2"/>
              </a:buClr>
              <a:buFont typeface="Arial" panose="020B0604020202020204" pitchFamily="34" charset="0"/>
              <a:buChar char="•"/>
              <a:defRPr/>
            </a:pPr>
            <a:r>
              <a:rPr lang="en-US" altLang="en-US" sz="2600" dirty="0"/>
              <a:t>Superconducting Magnetic Energy Storage</a:t>
            </a:r>
          </a:p>
          <a:p>
            <a:pPr marL="291600" indent="-291600">
              <a:buClr>
                <a:schemeClr val="accent2"/>
              </a:buClr>
              <a:buFont typeface="Arial" panose="020B0604020202020204" pitchFamily="34" charset="0"/>
              <a:buChar char="•"/>
              <a:defRPr/>
            </a:pPr>
            <a:r>
              <a:rPr lang="en-US" altLang="en-US" sz="2600" dirty="0"/>
              <a:t>Compressed Air Energy Storage </a:t>
            </a:r>
          </a:p>
          <a:p>
            <a:pPr marL="291600" indent="-291600">
              <a:buClr>
                <a:schemeClr val="accent2"/>
              </a:buClr>
              <a:buFont typeface="Arial" panose="020B0604020202020204" pitchFamily="34" charset="0"/>
              <a:buChar char="•"/>
              <a:defRPr/>
            </a:pPr>
            <a:r>
              <a:rPr lang="en-US" altLang="en-US" sz="2600" dirty="0"/>
              <a:t>Electrochemical Energy Storage (Batteries)</a:t>
            </a:r>
          </a:p>
          <a:p>
            <a:pPr marL="291600" indent="-291600">
              <a:buClr>
                <a:schemeClr val="accent2"/>
              </a:buClr>
              <a:buFont typeface="Arial" panose="020B0604020202020204" pitchFamily="34" charset="0"/>
              <a:buChar char="•"/>
              <a:defRPr/>
            </a:pPr>
            <a:r>
              <a:rPr lang="en-US" altLang="en-US" sz="2600" dirty="0"/>
              <a:t>Pumped Hydroelectric Storage</a:t>
            </a:r>
          </a:p>
          <a:p>
            <a:pPr marL="291600" indent="-291600">
              <a:buClr>
                <a:schemeClr val="accent2"/>
              </a:buClr>
              <a:buFont typeface="Arial" panose="020B0604020202020204" pitchFamily="34" charset="0"/>
              <a:buChar char="•"/>
              <a:defRPr/>
            </a:pPr>
            <a:r>
              <a:rPr lang="en-US" altLang="en-US" sz="2600" dirty="0"/>
              <a:t>Thermal Energy Storage</a:t>
            </a:r>
          </a:p>
          <a:p>
            <a:pPr marL="291600" indent="-291600">
              <a:buClr>
                <a:schemeClr val="accent2"/>
              </a:buClr>
              <a:buFont typeface="Arial" panose="020B0604020202020204" pitchFamily="34" charset="0"/>
              <a:buChar char="•"/>
              <a:defRPr/>
            </a:pPr>
            <a:r>
              <a:rPr lang="en-US" altLang="en-US" sz="2600" dirty="0"/>
              <a:t>Kinetic Energy Storage (Flywheel)</a:t>
            </a:r>
            <a:endParaRPr lang="en-IN" sz="2600" dirty="0"/>
          </a:p>
        </p:txBody>
      </p:sp>
      <p:pic>
        <p:nvPicPr>
          <p:cNvPr id="4" name="Content Placeholder 3" descr="A photo shows a bank of sulfur sodium batteries for large scale energy storage. The bank is large and outdoors with panels open for a worker. Courtesy American Electric Power"/>
          <p:cNvPicPr>
            <a:picLocks noGrp="1" noChangeAspect="1"/>
          </p:cNvPicPr>
          <p:nvPr>
            <p:ph sz="quarter" idx="17"/>
          </p:nvPr>
        </p:nvPicPr>
        <p:blipFill>
          <a:blip r:embed="rId3"/>
          <a:stretch>
            <a:fillRect/>
          </a:stretch>
        </p:blipFill>
        <p:spPr>
          <a:xfrm>
            <a:off x="5034622" y="2971800"/>
            <a:ext cx="3953752" cy="2107062"/>
          </a:xfrm>
          <a:prstGeom prst="rect">
            <a:avLst/>
          </a:prstGeom>
        </p:spPr>
      </p:pic>
      <p:sp>
        <p:nvSpPr>
          <p:cNvPr id="13" name="Slide Number Placeholder 7"/>
          <p:cNvSpPr>
            <a:spLocks noGrp="1"/>
          </p:cNvSpPr>
          <p:nvPr>
            <p:ph type="sldNum" sz="quarter" idx="4294967295"/>
          </p:nvPr>
        </p:nvSpPr>
        <p:spPr>
          <a:xfrm>
            <a:off x="6457950" y="6356350"/>
            <a:ext cx="2381250" cy="365125"/>
          </a:xfrm>
          <a:prstGeom prst="rect">
            <a:avLst/>
          </a:prstGeom>
        </p:spPr>
        <p:txBody>
          <a:bodyPr/>
          <a:lstStyle/>
          <a:p>
            <a:pPr algn="r"/>
            <a:r>
              <a:rPr lang="en-US" sz="1200" dirty="0">
                <a:solidFill>
                  <a:schemeClr val="tx1">
                    <a:tint val="75000"/>
                  </a:schemeClr>
                </a:solidFill>
                <a:latin typeface="Calibri" charset="0"/>
                <a:ea typeface="Calibri" charset="0"/>
                <a:cs typeface="Calibri" charset="0"/>
              </a:rPr>
              <a:t>33</a:t>
            </a:r>
          </a:p>
        </p:txBody>
      </p:sp>
      <p:sp>
        <p:nvSpPr>
          <p:cNvPr id="12" name="Footer Placeholder 8"/>
          <p:cNvSpPr>
            <a:spLocks noGrp="1"/>
          </p:cNvSpPr>
          <p:nvPr>
            <p:ph type="ftr" sz="quarter" idx="4294967295"/>
          </p:nvPr>
        </p:nvSpPr>
        <p:spPr>
          <a:xfrm>
            <a:off x="3028950" y="6356350"/>
            <a:ext cx="3086100" cy="365125"/>
          </a:xfrm>
          <a:prstGeom prst="rect">
            <a:avLst/>
          </a:prstGeom>
        </p:spPr>
        <p:txBody>
          <a:bodyPr/>
          <a:lstStyle/>
          <a:p>
            <a:pPr algn="ctr"/>
            <a:r>
              <a:rPr lang="en-US" sz="1200" dirty="0">
                <a:solidFill>
                  <a:schemeClr val="tx1">
                    <a:tint val="75000"/>
                  </a:schemeClr>
                </a:solidFill>
                <a:latin typeface="Calibri" charset="0"/>
                <a:ea typeface="Calibri" charset="0"/>
                <a:cs typeface="Calibri" charset="0"/>
              </a:rPr>
              <a:t>Copyright ©2018 John Wiley &amp; Sons, Inc. </a:t>
            </a:r>
          </a:p>
        </p:txBody>
      </p:sp>
    </p:spTree>
    <p:extLst>
      <p:ext uri="{BB962C8B-B14F-4D97-AF65-F5344CB8AC3E}">
        <p14:creationId xmlns:p14="http://schemas.microsoft.com/office/powerpoint/2010/main" val="23699889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noChangeArrowheads="1"/>
          </p:cNvSpPr>
          <p:nvPr>
            <p:ph type="title"/>
          </p:nvPr>
        </p:nvSpPr>
        <p:spPr>
          <a:xfrm>
            <a:off x="304800" y="762001"/>
            <a:ext cx="8534400" cy="685799"/>
          </a:xfrm>
        </p:spPr>
        <p:txBody>
          <a:bodyPr/>
          <a:lstStyle/>
          <a:p>
            <a:pPr eaLnBrk="1" hangingPunct="1"/>
            <a:r>
              <a:rPr lang="en-US" altLang="en-US" dirty="0"/>
              <a:t>U.S. Energy Policy</a:t>
            </a:r>
          </a:p>
        </p:txBody>
      </p:sp>
      <p:sp>
        <p:nvSpPr>
          <p:cNvPr id="65539" name="Content Placeholder 1"/>
          <p:cNvSpPr>
            <a:spLocks noGrp="1" noChangeArrowheads="1"/>
          </p:cNvSpPr>
          <p:nvPr>
            <p:ph sz="quarter" idx="16"/>
          </p:nvPr>
        </p:nvSpPr>
        <p:spPr>
          <a:xfrm>
            <a:off x="304800" y="1752600"/>
            <a:ext cx="8534400" cy="2438400"/>
          </a:xfrm>
        </p:spPr>
        <p:txBody>
          <a:bodyPr/>
          <a:lstStyle/>
          <a:p>
            <a:pPr marL="291600" indent="-291600">
              <a:buClr>
                <a:schemeClr val="accent2"/>
              </a:buClr>
              <a:buFont typeface="Arial" panose="020B0604020202020204" pitchFamily="34" charset="0"/>
              <a:buChar char="•"/>
              <a:defRPr/>
            </a:pPr>
            <a:r>
              <a:rPr lang="en-US" altLang="en-US" dirty="0"/>
              <a:t>Objective 1: Increase Energy Efficiency and Conservation</a:t>
            </a:r>
          </a:p>
          <a:p>
            <a:pPr marL="645300" lvl="1" indent="-342900">
              <a:spcBef>
                <a:spcPts val="600"/>
              </a:spcBef>
              <a:buClr>
                <a:schemeClr val="accent2"/>
              </a:buClr>
              <a:buSzPct val="80000"/>
              <a:buFont typeface="Courier New" panose="02070309020205020404" pitchFamily="49" charset="0"/>
              <a:buChar char="o"/>
              <a:defRPr/>
            </a:pPr>
            <a:r>
              <a:rPr lang="en-US" altLang="en-US" sz="2600" dirty="0"/>
              <a:t>Requires many unpopular decisions because need to balance short term loss with long term gain</a:t>
            </a:r>
          </a:p>
          <a:p>
            <a:pPr marL="645300" lvl="1" indent="-342900">
              <a:spcBef>
                <a:spcPts val="600"/>
              </a:spcBef>
              <a:buClr>
                <a:schemeClr val="accent2"/>
              </a:buClr>
              <a:buSzPct val="80000"/>
              <a:buFont typeface="Courier New" panose="02070309020205020404" pitchFamily="49" charset="0"/>
              <a:buChar char="o"/>
              <a:defRPr/>
            </a:pPr>
            <a:r>
              <a:rPr lang="en-US" altLang="en-US" sz="2600" dirty="0"/>
              <a:t>Example: decrease speed limit to conserve fuel (55mph, use increases </a:t>
            </a:r>
            <a:r>
              <a:rPr lang="en-US" altLang="en-US" dirty="0"/>
              <a:t>Objective 2:</a:t>
            </a:r>
            <a:endParaRPr lang="en-US" altLang="en-US" sz="2600" dirty="0"/>
          </a:p>
        </p:txBody>
      </p:sp>
      <p:graphicFrame>
        <p:nvGraphicFramePr>
          <p:cNvPr id="6" name="Content Placeholder 5" descr="secure approximately 50% at 75 metre per hour"/>
          <p:cNvGraphicFramePr>
            <a:graphicFrameLocks noGrp="1" noChangeAspect="1"/>
          </p:cNvGraphicFramePr>
          <p:nvPr>
            <p:ph sz="quarter" idx="17"/>
            <p:extLst>
              <p:ext uri="{D42A27DB-BD31-4B8C-83A1-F6EECF244321}">
                <p14:modId xmlns:p14="http://schemas.microsoft.com/office/powerpoint/2010/main" val="3267649945"/>
              </p:ext>
            </p:extLst>
          </p:nvPr>
        </p:nvGraphicFramePr>
        <p:xfrm>
          <a:off x="4492737" y="3787391"/>
          <a:ext cx="2670063" cy="403609"/>
        </p:xfrm>
        <a:graphic>
          <a:graphicData uri="http://schemas.openxmlformats.org/presentationml/2006/ole">
            <mc:AlternateContent xmlns:mc="http://schemas.openxmlformats.org/markup-compatibility/2006">
              <mc:Choice xmlns:v="urn:schemas-microsoft-com:vml" Requires="v">
                <p:oleObj spid="_x0000_s9252" name="Equation" r:id="rId4" imgW="1346040" imgH="203040" progId="Equation.DSMT4">
                  <p:embed/>
                </p:oleObj>
              </mc:Choice>
              <mc:Fallback>
                <p:oleObj name="Equation" r:id="rId4" imgW="1346040" imgH="203040" progId="Equation.DSMT4">
                  <p:embed/>
                  <p:pic>
                    <p:nvPicPr>
                      <p:cNvPr id="0" name=""/>
                      <p:cNvPicPr/>
                      <p:nvPr/>
                    </p:nvPicPr>
                    <p:blipFill>
                      <a:blip r:embed="rId5"/>
                      <a:stretch>
                        <a:fillRect/>
                      </a:stretch>
                    </p:blipFill>
                    <p:spPr>
                      <a:xfrm>
                        <a:off x="4492737" y="3787391"/>
                        <a:ext cx="2670063" cy="403609"/>
                      </a:xfrm>
                      <a:prstGeom prst="rect">
                        <a:avLst/>
                      </a:prstGeom>
                    </p:spPr>
                  </p:pic>
                </p:oleObj>
              </mc:Fallback>
            </mc:AlternateContent>
          </a:graphicData>
        </a:graphic>
      </p:graphicFrame>
      <p:sp>
        <p:nvSpPr>
          <p:cNvPr id="3" name="Content Placeholder 2"/>
          <p:cNvSpPr>
            <a:spLocks noGrp="1"/>
          </p:cNvSpPr>
          <p:nvPr>
            <p:ph sz="quarter" idx="18"/>
          </p:nvPr>
        </p:nvSpPr>
        <p:spPr>
          <a:xfrm>
            <a:off x="304800" y="4343400"/>
            <a:ext cx="8534400" cy="1349377"/>
          </a:xfrm>
        </p:spPr>
        <p:txBody>
          <a:bodyPr/>
          <a:lstStyle/>
          <a:p>
            <a:pPr marL="291600" indent="-291600">
              <a:buClr>
                <a:schemeClr val="accent2"/>
              </a:buClr>
              <a:buFont typeface="Arial" panose="020B0604020202020204" pitchFamily="34" charset="0"/>
              <a:buChar char="•"/>
              <a:defRPr/>
            </a:pPr>
            <a:r>
              <a:rPr lang="en-US" altLang="en-US" dirty="0"/>
              <a:t>Objective 2: Secure Future Fossil Fuel Energy Supplies</a:t>
            </a:r>
          </a:p>
          <a:p>
            <a:pPr marL="645300" lvl="1" indent="-342900">
              <a:spcBef>
                <a:spcPts val="600"/>
              </a:spcBef>
              <a:buClr>
                <a:schemeClr val="accent2"/>
              </a:buClr>
              <a:buSzPct val="80000"/>
              <a:buFont typeface="Courier New" panose="02070309020205020404" pitchFamily="49" charset="0"/>
              <a:buChar char="o"/>
              <a:defRPr/>
            </a:pPr>
            <a:r>
              <a:rPr lang="en-US" altLang="en-US" sz="2600" dirty="0"/>
              <a:t>Domestic sources</a:t>
            </a:r>
          </a:p>
          <a:p>
            <a:pPr marL="645300" lvl="1" indent="-342900">
              <a:spcBef>
                <a:spcPts val="600"/>
              </a:spcBef>
              <a:buClr>
                <a:schemeClr val="accent2"/>
              </a:buClr>
              <a:buSzPct val="80000"/>
              <a:buFont typeface="Courier New" panose="02070309020205020404" pitchFamily="49" charset="0"/>
              <a:buChar char="o"/>
              <a:defRPr/>
            </a:pPr>
            <a:r>
              <a:rPr lang="en-US" altLang="en-US" sz="2600" dirty="0"/>
              <a:t>3 concerns: security, environmental, and economic</a:t>
            </a:r>
            <a:endParaRPr lang="en-IN" dirty="0"/>
          </a:p>
        </p:txBody>
      </p:sp>
      <p:sp>
        <p:nvSpPr>
          <p:cNvPr id="5" name="Slide Number Placeholder 7"/>
          <p:cNvSpPr>
            <a:spLocks noGrp="1"/>
          </p:cNvSpPr>
          <p:nvPr>
            <p:ph type="sldNum" sz="quarter" idx="10"/>
          </p:nvPr>
        </p:nvSpPr>
        <p:spPr/>
        <p:txBody>
          <a:bodyPr/>
          <a:lstStyle/>
          <a:p>
            <a:r>
              <a:rPr lang="en-US" dirty="0"/>
              <a:t>34</a:t>
            </a:r>
          </a:p>
        </p:txBody>
      </p:sp>
      <p:sp>
        <p:nvSpPr>
          <p:cNvPr id="4" name="Footer Placeholder 8"/>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20487457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noChangeArrowheads="1"/>
          </p:cNvSpPr>
          <p:nvPr>
            <p:ph type="title"/>
          </p:nvPr>
        </p:nvSpPr>
        <p:spPr>
          <a:xfrm>
            <a:off x="304800" y="762001"/>
            <a:ext cx="8534400" cy="609599"/>
          </a:xfrm>
        </p:spPr>
        <p:txBody>
          <a:bodyPr>
            <a:noAutofit/>
          </a:bodyPr>
          <a:lstStyle/>
          <a:p>
            <a:pPr eaLnBrk="1" hangingPunct="1"/>
            <a:r>
              <a:rPr lang="en-US" altLang="en-US" dirty="0"/>
              <a:t>U.S. Energy Policy – Sustainability</a:t>
            </a:r>
          </a:p>
        </p:txBody>
      </p:sp>
      <p:sp>
        <p:nvSpPr>
          <p:cNvPr id="67587" name="Content Placeholder 1"/>
          <p:cNvSpPr>
            <a:spLocks noGrp="1" noChangeArrowheads="1"/>
          </p:cNvSpPr>
          <p:nvPr>
            <p:ph sz="quarter" idx="16"/>
          </p:nvPr>
        </p:nvSpPr>
        <p:spPr>
          <a:xfrm>
            <a:off x="304800" y="1752600"/>
            <a:ext cx="8534400" cy="3505200"/>
          </a:xfrm>
        </p:spPr>
        <p:txBody>
          <a:bodyPr/>
          <a:lstStyle/>
          <a:p>
            <a:pPr marL="291600" indent="-291600">
              <a:buClr>
                <a:schemeClr val="accent2"/>
              </a:buClr>
              <a:buFont typeface="Arial" panose="020B0604020202020204" pitchFamily="34" charset="0"/>
              <a:buChar char="•"/>
              <a:defRPr/>
            </a:pPr>
            <a:r>
              <a:rPr lang="en-US" altLang="en-US" dirty="0"/>
              <a:t>Objective 3: Develop Alternative Energy Sources</a:t>
            </a:r>
          </a:p>
          <a:p>
            <a:pPr marL="645300" lvl="1" indent="-342900">
              <a:spcBef>
                <a:spcPts val="600"/>
              </a:spcBef>
              <a:buClr>
                <a:schemeClr val="accent2"/>
              </a:buClr>
              <a:buSzPct val="80000"/>
              <a:buFont typeface="Courier New" panose="02070309020205020404" pitchFamily="49" charset="0"/>
              <a:buChar char="o"/>
              <a:defRPr/>
            </a:pPr>
            <a:r>
              <a:rPr lang="en-US" altLang="en-US" sz="2600" dirty="0"/>
              <a:t>Recent policy changes:</a:t>
            </a:r>
          </a:p>
          <a:p>
            <a:pPr lvl="2" eaLnBrk="1" hangingPunct="1">
              <a:buClr>
                <a:schemeClr val="accent2"/>
              </a:buClr>
            </a:pPr>
            <a:r>
              <a:rPr lang="en-US" altLang="en-US" dirty="0"/>
              <a:t>Consumers to sell energy back to grid </a:t>
            </a:r>
          </a:p>
          <a:p>
            <a:pPr lvl="2" eaLnBrk="1" hangingPunct="1">
              <a:buClr>
                <a:schemeClr val="accent2"/>
              </a:buClr>
            </a:pPr>
            <a:r>
              <a:rPr lang="en-US" altLang="en-US" dirty="0"/>
              <a:t>Better pricing of alternate sources</a:t>
            </a:r>
          </a:p>
          <a:p>
            <a:pPr marL="645300" lvl="1" indent="-342900">
              <a:spcBef>
                <a:spcPts val="600"/>
              </a:spcBef>
              <a:buClr>
                <a:schemeClr val="accent2"/>
              </a:buClr>
              <a:buSzPct val="80000"/>
              <a:buFont typeface="Courier New" panose="02070309020205020404" pitchFamily="49" charset="0"/>
              <a:buChar char="o"/>
              <a:defRPr/>
            </a:pPr>
            <a:r>
              <a:rPr lang="en-US" altLang="en-US" sz="2600" dirty="0"/>
              <a:t>Who should pay for this? Gas taxes?</a:t>
            </a:r>
          </a:p>
          <a:p>
            <a:pPr marL="291600" indent="-291600">
              <a:buClr>
                <a:schemeClr val="accent2"/>
              </a:buClr>
              <a:buFont typeface="Arial" panose="020B0604020202020204" pitchFamily="34" charset="0"/>
              <a:buChar char="•"/>
              <a:defRPr/>
            </a:pPr>
            <a:r>
              <a:rPr lang="en-US" altLang="en-US" dirty="0"/>
              <a:t>Objective 4: Meet the First Three Objectives Without Further Damage to the Environment</a:t>
            </a:r>
          </a:p>
          <a:p>
            <a:pPr marL="645300" lvl="1" indent="-342900">
              <a:spcBef>
                <a:spcPts val="600"/>
              </a:spcBef>
              <a:buClr>
                <a:schemeClr val="accent2"/>
              </a:buClr>
              <a:buSzPct val="80000"/>
              <a:buFont typeface="Courier New" panose="02070309020205020404" pitchFamily="49" charset="0"/>
              <a:buChar char="o"/>
              <a:defRPr/>
            </a:pPr>
            <a:r>
              <a:rPr lang="en-US" altLang="en-US" sz="2600" dirty="0"/>
              <a:t>Tax fossil fuel use per barrel?</a:t>
            </a:r>
          </a:p>
        </p:txBody>
      </p:sp>
      <p:sp>
        <p:nvSpPr>
          <p:cNvPr id="5" name="Slide Number Placeholder 7"/>
          <p:cNvSpPr>
            <a:spLocks noGrp="1"/>
          </p:cNvSpPr>
          <p:nvPr>
            <p:ph type="sldNum" sz="quarter" idx="10"/>
          </p:nvPr>
        </p:nvSpPr>
        <p:spPr>
          <a:xfrm>
            <a:off x="6457950" y="6356350"/>
            <a:ext cx="2381250" cy="365125"/>
          </a:xfrm>
        </p:spPr>
        <p:txBody>
          <a:bodyPr/>
          <a:lstStyle/>
          <a:p>
            <a:r>
              <a:rPr lang="en-US" dirty="0"/>
              <a:t>35</a:t>
            </a:r>
          </a:p>
        </p:txBody>
      </p:sp>
      <p:sp>
        <p:nvSpPr>
          <p:cNvPr id="4" name="Footer Placeholder 8"/>
          <p:cNvSpPr>
            <a:spLocks noGrp="1"/>
          </p:cNvSpPr>
          <p:nvPr>
            <p:ph type="ftr" sz="quarter" idx="11"/>
          </p:nvPr>
        </p:nvSpPr>
        <p:spPr>
          <a:xfrm>
            <a:off x="3028950" y="6356350"/>
            <a:ext cx="3086100" cy="365125"/>
          </a:xfrm>
        </p:spPr>
        <p:txBody>
          <a:bodyPr/>
          <a:lstStyle/>
          <a:p>
            <a:r>
              <a:rPr lang="en-US"/>
              <a:t>Copyright ©2018 John Wiley &amp; Sons, Inc. </a:t>
            </a:r>
            <a:endParaRPr lang="en-US" dirty="0"/>
          </a:p>
        </p:txBody>
      </p:sp>
    </p:spTree>
    <p:extLst>
      <p:ext uri="{BB962C8B-B14F-4D97-AF65-F5344CB8AC3E}">
        <p14:creationId xmlns:p14="http://schemas.microsoft.com/office/powerpoint/2010/main" val="9795621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304800" y="762001"/>
            <a:ext cx="8534400" cy="685799"/>
          </a:xfrm>
        </p:spPr>
        <p:txBody>
          <a:bodyPr/>
          <a:lstStyle/>
          <a:p>
            <a:r>
              <a:rPr lang="en-US" altLang="en-US" sz="4000" dirty="0"/>
              <a:t>Energy Policy and Climate Change</a:t>
            </a:r>
          </a:p>
        </p:txBody>
      </p:sp>
      <p:sp>
        <p:nvSpPr>
          <p:cNvPr id="69635" name="Content Placeholder 2"/>
          <p:cNvSpPr>
            <a:spLocks noGrp="1"/>
          </p:cNvSpPr>
          <p:nvPr>
            <p:ph sz="quarter" idx="16"/>
          </p:nvPr>
        </p:nvSpPr>
        <p:spPr>
          <a:xfrm>
            <a:off x="304800" y="1752600"/>
            <a:ext cx="3789219" cy="381000"/>
          </a:xfrm>
        </p:spPr>
        <p:txBody>
          <a:bodyPr/>
          <a:lstStyle/>
          <a:p>
            <a:pPr marL="291600" indent="-291600">
              <a:buClr>
                <a:schemeClr val="accent2"/>
              </a:buClr>
              <a:buFont typeface="Arial" panose="020B0604020202020204" pitchFamily="34" charset="0"/>
              <a:buChar char="•"/>
              <a:defRPr/>
            </a:pPr>
            <a:r>
              <a:rPr lang="en-US" altLang="en-US" dirty="0"/>
              <a:t>Fossil fuels account for</a:t>
            </a:r>
          </a:p>
        </p:txBody>
      </p:sp>
      <p:graphicFrame>
        <p:nvGraphicFramePr>
          <p:cNvPr id="11" name="Content Placeholder 10" descr="approximately 80% of global energy"/>
          <p:cNvGraphicFramePr>
            <a:graphicFrameLocks noGrp="1" noChangeAspect="1"/>
          </p:cNvGraphicFramePr>
          <p:nvPr>
            <p:ph sz="quarter" idx="18"/>
            <p:extLst>
              <p:ext uri="{D42A27DB-BD31-4B8C-83A1-F6EECF244321}">
                <p14:modId xmlns:p14="http://schemas.microsoft.com/office/powerpoint/2010/main" val="849685311"/>
              </p:ext>
            </p:extLst>
          </p:nvPr>
        </p:nvGraphicFramePr>
        <p:xfrm>
          <a:off x="4094019" y="1780309"/>
          <a:ext cx="3216435" cy="459495"/>
        </p:xfrm>
        <a:graphic>
          <a:graphicData uri="http://schemas.openxmlformats.org/presentationml/2006/ole">
            <mc:AlternateContent xmlns:mc="http://schemas.openxmlformats.org/markup-compatibility/2006">
              <mc:Choice xmlns:v="urn:schemas-microsoft-com:vml" Requires="v">
                <p:oleObj spid="_x0000_s10277" name="Equation" r:id="rId3" imgW="1422360" imgH="203040" progId="Equation.DSMT4">
                  <p:embed/>
                </p:oleObj>
              </mc:Choice>
              <mc:Fallback>
                <p:oleObj name="Equation" r:id="rId3" imgW="1422360" imgH="203040" progId="Equation.DSMT4">
                  <p:embed/>
                  <p:pic>
                    <p:nvPicPr>
                      <p:cNvPr id="9" name="Object 8"/>
                      <p:cNvPicPr/>
                      <p:nvPr/>
                    </p:nvPicPr>
                    <p:blipFill>
                      <a:blip r:embed="rId4"/>
                      <a:stretch>
                        <a:fillRect/>
                      </a:stretch>
                    </p:blipFill>
                    <p:spPr>
                      <a:xfrm>
                        <a:off x="4094019" y="1780309"/>
                        <a:ext cx="3216435" cy="459495"/>
                      </a:xfrm>
                      <a:prstGeom prst="rect">
                        <a:avLst/>
                      </a:prstGeom>
                    </p:spPr>
                  </p:pic>
                </p:oleObj>
              </mc:Fallback>
            </mc:AlternateContent>
          </a:graphicData>
        </a:graphic>
      </p:graphicFrame>
      <p:sp>
        <p:nvSpPr>
          <p:cNvPr id="2" name="Content Placeholder 1"/>
          <p:cNvSpPr>
            <a:spLocks noGrp="1"/>
          </p:cNvSpPr>
          <p:nvPr>
            <p:ph sz="quarter" idx="17"/>
          </p:nvPr>
        </p:nvSpPr>
        <p:spPr>
          <a:xfrm>
            <a:off x="304800" y="2269427"/>
            <a:ext cx="8534400" cy="3369373"/>
          </a:xfrm>
        </p:spPr>
        <p:txBody>
          <a:bodyPr/>
          <a:lstStyle/>
          <a:p>
            <a:pPr marL="291600">
              <a:buClr>
                <a:schemeClr val="accent2"/>
              </a:buClr>
              <a:defRPr/>
            </a:pPr>
            <a:r>
              <a:rPr lang="en-US" altLang="en-US" dirty="0"/>
              <a:t>consumption</a:t>
            </a:r>
          </a:p>
          <a:p>
            <a:pPr marL="291600" indent="-291600">
              <a:buClr>
                <a:schemeClr val="accent2"/>
              </a:buClr>
              <a:buFont typeface="Arial" panose="020B0604020202020204" pitchFamily="34" charset="0"/>
              <a:buChar char="•"/>
              <a:defRPr/>
            </a:pPr>
            <a:r>
              <a:rPr lang="en-US" altLang="en-US" dirty="0"/>
              <a:t>Any policy that addresses climate change will be an energy policy</a:t>
            </a:r>
          </a:p>
          <a:p>
            <a:pPr marL="291600" indent="-291600">
              <a:buClr>
                <a:schemeClr val="accent2"/>
              </a:buClr>
              <a:buFont typeface="Arial" panose="020B0604020202020204" pitchFamily="34" charset="0"/>
              <a:buChar char="•"/>
              <a:defRPr/>
            </a:pPr>
            <a:r>
              <a:rPr lang="en-US" altLang="en-US" dirty="0"/>
              <a:t>Benefits are global, but often difficult for individual companies to capture</a:t>
            </a:r>
          </a:p>
          <a:p>
            <a:pPr marL="291600" indent="-291600">
              <a:buClr>
                <a:schemeClr val="accent2"/>
              </a:buClr>
              <a:buFont typeface="Arial" panose="020B0604020202020204" pitchFamily="34" charset="0"/>
              <a:buChar char="•"/>
              <a:defRPr/>
            </a:pPr>
            <a:r>
              <a:rPr lang="en-US" altLang="en-US" dirty="0"/>
              <a:t>Well-designed policies can promote commitments to technologies and practices with long-term benefits</a:t>
            </a:r>
          </a:p>
        </p:txBody>
      </p:sp>
      <p:sp>
        <p:nvSpPr>
          <p:cNvPr id="5" name="Slide Number Placeholder 7"/>
          <p:cNvSpPr>
            <a:spLocks noGrp="1"/>
          </p:cNvSpPr>
          <p:nvPr>
            <p:ph type="sldNum" sz="quarter" idx="10"/>
          </p:nvPr>
        </p:nvSpPr>
        <p:spPr/>
        <p:txBody>
          <a:bodyPr/>
          <a:lstStyle/>
          <a:p>
            <a:r>
              <a:rPr lang="en-US" dirty="0"/>
              <a:t>36</a:t>
            </a:r>
          </a:p>
        </p:txBody>
      </p:sp>
      <p:sp>
        <p:nvSpPr>
          <p:cNvPr id="4" name="Footer Placeholder 8"/>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688838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04800" y="762001"/>
            <a:ext cx="8534400" cy="761999"/>
          </a:xfrm>
        </p:spPr>
        <p:txBody>
          <a:bodyPr/>
          <a:lstStyle/>
          <a:p>
            <a:pPr eaLnBrk="1" hangingPunct="1"/>
            <a:r>
              <a:rPr lang="en-US" altLang="en-US" sz="4000" dirty="0"/>
              <a:t>Characteristics of Energy Sources</a:t>
            </a:r>
          </a:p>
        </p:txBody>
      </p:sp>
      <p:sp>
        <p:nvSpPr>
          <p:cNvPr id="16387" name="Content Placeholder 2"/>
          <p:cNvSpPr>
            <a:spLocks noGrp="1"/>
          </p:cNvSpPr>
          <p:nvPr>
            <p:ph sz="quarter" idx="16"/>
          </p:nvPr>
        </p:nvSpPr>
        <p:spPr>
          <a:xfrm>
            <a:off x="304800" y="1676400"/>
            <a:ext cx="8534400" cy="4267200"/>
          </a:xfrm>
        </p:spPr>
        <p:txBody>
          <a:bodyPr/>
          <a:lstStyle/>
          <a:p>
            <a:pPr marL="291600" indent="-291600" eaLnBrk="1" hangingPunct="1">
              <a:buClr>
                <a:schemeClr val="accent2"/>
              </a:buClr>
              <a:buFont typeface="Arial" panose="020B0604020202020204" pitchFamily="34" charset="0"/>
              <a:buChar char="•"/>
              <a:defRPr/>
            </a:pPr>
            <a:r>
              <a:rPr lang="en-US" altLang="en-US" dirty="0"/>
              <a:t>Advantages of energy source:</a:t>
            </a:r>
          </a:p>
          <a:p>
            <a:pPr marL="622800" lvl="1" indent="-320400">
              <a:spcBef>
                <a:spcPts val="600"/>
              </a:spcBef>
              <a:buClr>
                <a:schemeClr val="accent2"/>
              </a:buClr>
              <a:buSzPct val="80000"/>
              <a:buFont typeface="Courier New" panose="02070309020205020404" pitchFamily="49" charset="0"/>
              <a:buChar char="o"/>
              <a:defRPr/>
            </a:pPr>
            <a:r>
              <a:rPr lang="en-US" altLang="en-US" dirty="0"/>
              <a:t>How concentrated it is</a:t>
            </a:r>
          </a:p>
          <a:p>
            <a:pPr marL="622800" lvl="1" indent="-320400">
              <a:spcBef>
                <a:spcPts val="600"/>
              </a:spcBef>
              <a:buClr>
                <a:schemeClr val="accent2"/>
              </a:buClr>
              <a:buSzPct val="80000"/>
              <a:buFont typeface="Courier New" panose="02070309020205020404" pitchFamily="49" charset="0"/>
              <a:buChar char="o"/>
              <a:defRPr/>
            </a:pPr>
            <a:r>
              <a:rPr lang="en-US" altLang="en-US" dirty="0"/>
              <a:t>Versatility</a:t>
            </a:r>
          </a:p>
          <a:p>
            <a:pPr marL="622800" lvl="1" indent="-320400">
              <a:spcBef>
                <a:spcPts val="600"/>
              </a:spcBef>
              <a:buClr>
                <a:schemeClr val="accent2"/>
              </a:buClr>
              <a:buSzPct val="80000"/>
              <a:buFont typeface="Courier New" panose="02070309020205020404" pitchFamily="49" charset="0"/>
              <a:buChar char="o"/>
              <a:defRPr/>
            </a:pPr>
            <a:r>
              <a:rPr lang="en-US" altLang="en-US" dirty="0"/>
              <a:t>Safety</a:t>
            </a:r>
          </a:p>
          <a:p>
            <a:pPr marL="622800" lvl="1" indent="-320400">
              <a:spcBef>
                <a:spcPts val="600"/>
              </a:spcBef>
              <a:buClr>
                <a:schemeClr val="accent2"/>
              </a:buClr>
              <a:buSzPct val="80000"/>
              <a:buFont typeface="Courier New" panose="02070309020205020404" pitchFamily="49" charset="0"/>
              <a:buChar char="o"/>
              <a:defRPr/>
            </a:pPr>
            <a:r>
              <a:rPr lang="en-US" altLang="en-US" dirty="0"/>
              <a:t>Availability</a:t>
            </a:r>
          </a:p>
          <a:p>
            <a:pPr marL="291600" indent="-291600">
              <a:buClr>
                <a:schemeClr val="accent2"/>
              </a:buClr>
              <a:buFont typeface="Arial" panose="020B0604020202020204" pitchFamily="34" charset="0"/>
              <a:buChar char="•"/>
              <a:defRPr/>
            </a:pPr>
            <a:r>
              <a:rPr lang="en-US" altLang="en-US" dirty="0"/>
              <a:t>Disadvantages of energy source:</a:t>
            </a:r>
          </a:p>
          <a:p>
            <a:pPr marL="622800" lvl="1" indent="-320400">
              <a:spcBef>
                <a:spcPts val="600"/>
              </a:spcBef>
              <a:buClr>
                <a:schemeClr val="accent2"/>
              </a:buClr>
              <a:buSzPct val="80000"/>
              <a:buFont typeface="Courier New" panose="02070309020205020404" pitchFamily="49" charset="0"/>
              <a:buChar char="o"/>
              <a:defRPr/>
            </a:pPr>
            <a:r>
              <a:rPr lang="en-US" altLang="en-US" dirty="0"/>
              <a:t>Hazard potential</a:t>
            </a:r>
          </a:p>
          <a:p>
            <a:pPr marL="622800" lvl="1" indent="-320400">
              <a:spcBef>
                <a:spcPts val="600"/>
              </a:spcBef>
              <a:buClr>
                <a:schemeClr val="accent2"/>
              </a:buClr>
              <a:buSzPct val="80000"/>
              <a:buFont typeface="Courier New" panose="02070309020205020404" pitchFamily="49" charset="0"/>
              <a:buChar char="o"/>
              <a:defRPr/>
            </a:pPr>
            <a:r>
              <a:rPr lang="en-US" altLang="en-US" dirty="0"/>
              <a:t>Environmental damage</a:t>
            </a:r>
          </a:p>
          <a:p>
            <a:pPr marL="622800" lvl="1" indent="-320400">
              <a:spcBef>
                <a:spcPts val="600"/>
              </a:spcBef>
              <a:buClr>
                <a:schemeClr val="accent2"/>
              </a:buClr>
              <a:buSzPct val="80000"/>
              <a:buFont typeface="Courier New" panose="02070309020205020404" pitchFamily="49" charset="0"/>
              <a:buChar char="o"/>
              <a:defRPr/>
            </a:pPr>
            <a:r>
              <a:rPr lang="en-US" altLang="en-US" dirty="0"/>
              <a:t>Cost</a:t>
            </a:r>
          </a:p>
        </p:txBody>
      </p:sp>
      <p:sp>
        <p:nvSpPr>
          <p:cNvPr id="4" name="Slide Number Placeholder 4"/>
          <p:cNvSpPr>
            <a:spLocks noGrp="1"/>
          </p:cNvSpPr>
          <p:nvPr>
            <p:ph type="sldNum" sz="quarter" idx="10"/>
          </p:nvPr>
        </p:nvSpPr>
        <p:spPr>
          <a:xfrm>
            <a:off x="6457950" y="6356350"/>
            <a:ext cx="2381250" cy="365125"/>
          </a:xfrm>
        </p:spPr>
        <p:txBody>
          <a:bodyPr/>
          <a:lstStyle/>
          <a:p>
            <a:r>
              <a:rPr lang="en-US" dirty="0"/>
              <a:t>6</a:t>
            </a:r>
          </a:p>
        </p:txBody>
      </p:sp>
      <p:sp>
        <p:nvSpPr>
          <p:cNvPr id="5" name="Footer Placeholder 5"/>
          <p:cNvSpPr>
            <a:spLocks noGrp="1"/>
          </p:cNvSpPr>
          <p:nvPr>
            <p:ph type="ftr" sz="quarter" idx="11"/>
          </p:nvPr>
        </p:nvSpPr>
        <p:spPr>
          <a:xfrm>
            <a:off x="3028950" y="6356350"/>
            <a:ext cx="3086100" cy="365125"/>
          </a:xfrm>
        </p:spPr>
        <p:txBody>
          <a:bodyPr/>
          <a:lstStyle/>
          <a:p>
            <a:r>
              <a:rPr lang="en-US" dirty="0"/>
              <a:t>Copyright ©2018 John Wiley &amp; Sons, Inc. </a:t>
            </a:r>
          </a:p>
        </p:txBody>
      </p:sp>
    </p:spTree>
    <p:extLst>
      <p:ext uri="{BB962C8B-B14F-4D97-AF65-F5344CB8AC3E}">
        <p14:creationId xmlns:p14="http://schemas.microsoft.com/office/powerpoint/2010/main" val="1405113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04800" y="762000"/>
            <a:ext cx="8534400" cy="1066799"/>
          </a:xfrm>
        </p:spPr>
        <p:txBody>
          <a:bodyPr>
            <a:normAutofit fontScale="90000"/>
          </a:bodyPr>
          <a:lstStyle/>
          <a:p>
            <a:r>
              <a:rPr lang="en-US" altLang="en-US" sz="4000" dirty="0"/>
              <a:t>Advantages and Disadvantages of Energy Sources </a:t>
            </a:r>
            <a:r>
              <a:rPr lang="en-US" altLang="en-US" sz="2200" b="0" dirty="0"/>
              <a:t>(1 of 3)</a:t>
            </a:r>
          </a:p>
        </p:txBody>
      </p:sp>
      <p:sp>
        <p:nvSpPr>
          <p:cNvPr id="3" name="Content Placeholder 2"/>
          <p:cNvSpPr>
            <a:spLocks noGrp="1"/>
          </p:cNvSpPr>
          <p:nvPr>
            <p:ph sz="quarter" idx="16"/>
          </p:nvPr>
        </p:nvSpPr>
        <p:spPr>
          <a:xfrm>
            <a:off x="304800" y="1981200"/>
            <a:ext cx="8534400" cy="304800"/>
          </a:xfrm>
        </p:spPr>
        <p:txBody>
          <a:bodyPr/>
          <a:lstStyle/>
          <a:p>
            <a:r>
              <a:rPr lang="en-IN" sz="1800" b="1" dirty="0"/>
              <a:t>Table 10.1 </a:t>
            </a:r>
            <a:r>
              <a:rPr lang="en-IN" sz="1800" dirty="0"/>
              <a:t>Advantages and Disadvantages of Several Major Energy Sources</a:t>
            </a:r>
          </a:p>
        </p:txBody>
      </p:sp>
      <p:graphicFrame>
        <p:nvGraphicFramePr>
          <p:cNvPr id="5" name="Content Placeholder 4" descr="Table is accessible to screenreaders"/>
          <p:cNvGraphicFramePr>
            <a:graphicFrameLocks noGrp="1"/>
          </p:cNvGraphicFramePr>
          <p:nvPr>
            <p:ph sz="quarter" idx="17"/>
            <p:extLst>
              <p:ext uri="{D42A27DB-BD31-4B8C-83A1-F6EECF244321}">
                <p14:modId xmlns:p14="http://schemas.microsoft.com/office/powerpoint/2010/main" val="1769427932"/>
              </p:ext>
            </p:extLst>
          </p:nvPr>
        </p:nvGraphicFramePr>
        <p:xfrm>
          <a:off x="228599" y="2438400"/>
          <a:ext cx="8610601" cy="3718560"/>
        </p:xfrm>
        <a:graphic>
          <a:graphicData uri="http://schemas.openxmlformats.org/drawingml/2006/table">
            <a:tbl>
              <a:tblPr firstRow="1" bandRow="1">
                <a:tableStyleId>{5C22544A-7EE6-4342-B048-85BDC9FD1C3A}</a:tableStyleId>
              </a:tblPr>
              <a:tblGrid>
                <a:gridCol w="914401">
                  <a:extLst>
                    <a:ext uri="{9D8B030D-6E8A-4147-A177-3AD203B41FA5}">
                      <a16:colId xmlns:a16="http://schemas.microsoft.com/office/drawing/2014/main" val="275646008"/>
                    </a:ext>
                  </a:extLst>
                </a:gridCol>
                <a:gridCol w="914400">
                  <a:extLst>
                    <a:ext uri="{9D8B030D-6E8A-4147-A177-3AD203B41FA5}">
                      <a16:colId xmlns:a16="http://schemas.microsoft.com/office/drawing/2014/main" val="1544636587"/>
                    </a:ext>
                  </a:extLst>
                </a:gridCol>
                <a:gridCol w="838200">
                  <a:extLst>
                    <a:ext uri="{9D8B030D-6E8A-4147-A177-3AD203B41FA5}">
                      <a16:colId xmlns:a16="http://schemas.microsoft.com/office/drawing/2014/main" val="1987512686"/>
                    </a:ext>
                  </a:extLst>
                </a:gridCol>
                <a:gridCol w="1051692">
                  <a:extLst>
                    <a:ext uri="{9D8B030D-6E8A-4147-A177-3AD203B41FA5}">
                      <a16:colId xmlns:a16="http://schemas.microsoft.com/office/drawing/2014/main" val="1582660696"/>
                    </a:ext>
                  </a:extLst>
                </a:gridCol>
                <a:gridCol w="1310508">
                  <a:extLst>
                    <a:ext uri="{9D8B030D-6E8A-4147-A177-3AD203B41FA5}">
                      <a16:colId xmlns:a16="http://schemas.microsoft.com/office/drawing/2014/main" val="3317970333"/>
                    </a:ext>
                  </a:extLst>
                </a:gridCol>
                <a:gridCol w="1066800">
                  <a:extLst>
                    <a:ext uri="{9D8B030D-6E8A-4147-A177-3AD203B41FA5}">
                      <a16:colId xmlns:a16="http://schemas.microsoft.com/office/drawing/2014/main" val="3964190219"/>
                    </a:ext>
                  </a:extLst>
                </a:gridCol>
                <a:gridCol w="914400">
                  <a:extLst>
                    <a:ext uri="{9D8B030D-6E8A-4147-A177-3AD203B41FA5}">
                      <a16:colId xmlns:a16="http://schemas.microsoft.com/office/drawing/2014/main" val="2730477747"/>
                    </a:ext>
                  </a:extLst>
                </a:gridCol>
                <a:gridCol w="718645">
                  <a:extLst>
                    <a:ext uri="{9D8B030D-6E8A-4147-A177-3AD203B41FA5}">
                      <a16:colId xmlns:a16="http://schemas.microsoft.com/office/drawing/2014/main" val="1069321559"/>
                    </a:ext>
                  </a:extLst>
                </a:gridCol>
                <a:gridCol w="881555">
                  <a:extLst>
                    <a:ext uri="{9D8B030D-6E8A-4147-A177-3AD203B41FA5}">
                      <a16:colId xmlns:a16="http://schemas.microsoft.com/office/drawing/2014/main" val="2837306373"/>
                    </a:ext>
                  </a:extLst>
                </a:gridCol>
              </a:tblGrid>
              <a:tr h="370840">
                <a:tc>
                  <a:txBody>
                    <a:bodyPr/>
                    <a:lstStyle/>
                    <a:p>
                      <a:r>
                        <a:rPr lang="en-IN" sz="1100" b="1" i="0" u="none" strike="noStrike" kern="1200" baseline="0" dirty="0">
                          <a:solidFill>
                            <a:schemeClr val="lt1"/>
                          </a:solidFill>
                          <a:latin typeface="+mn-lt"/>
                          <a:ea typeface="+mn-ea"/>
                          <a:cs typeface="+mn-cs"/>
                        </a:rPr>
                        <a:t>Source</a:t>
                      </a:r>
                      <a:endParaRPr lang="en-IN" sz="1100" dirty="0"/>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100" b="1" i="0" u="none" strike="noStrike" kern="1200" baseline="0" dirty="0">
                          <a:solidFill>
                            <a:schemeClr val="lt1"/>
                          </a:solidFill>
                          <a:latin typeface="+mn-lt"/>
                          <a:ea typeface="+mn-ea"/>
                          <a:cs typeface="+mn-cs"/>
                        </a:rPr>
                        <a:t>Geographic</a:t>
                      </a:r>
                    </a:p>
                    <a:p>
                      <a:r>
                        <a:rPr lang="en-IN" sz="1100" b="1" i="0" u="none" strike="noStrike" kern="1200" baseline="0" dirty="0">
                          <a:solidFill>
                            <a:schemeClr val="lt1"/>
                          </a:solidFill>
                          <a:latin typeface="+mn-lt"/>
                          <a:ea typeface="+mn-ea"/>
                          <a:cs typeface="+mn-cs"/>
                        </a:rPr>
                        <a:t>Distribution</a:t>
                      </a:r>
                      <a:endParaRPr lang="en-IN" sz="1100" dirty="0"/>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100" b="1" i="0" u="none" strike="noStrike" kern="1200" baseline="0" dirty="0">
                          <a:solidFill>
                            <a:schemeClr val="lt1"/>
                          </a:solidFill>
                          <a:latin typeface="+mn-lt"/>
                          <a:ea typeface="+mn-ea"/>
                          <a:cs typeface="+mn-cs"/>
                        </a:rPr>
                        <a:t>Portability</a:t>
                      </a:r>
                      <a:endParaRPr lang="en-IN" sz="1100" dirty="0"/>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100" b="1" i="0" u="none" strike="noStrike" kern="1200" baseline="0" dirty="0">
                          <a:solidFill>
                            <a:schemeClr val="lt1"/>
                          </a:solidFill>
                          <a:latin typeface="+mn-lt"/>
                          <a:ea typeface="+mn-ea"/>
                          <a:cs typeface="+mn-cs"/>
                        </a:rPr>
                        <a:t>Versatility</a:t>
                      </a:r>
                      <a:endParaRPr lang="en-IN" sz="1100" dirty="0"/>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100" b="1" i="0" u="none" strike="noStrike" kern="1200" baseline="0" dirty="0">
                          <a:solidFill>
                            <a:schemeClr val="lt1"/>
                          </a:solidFill>
                          <a:latin typeface="+mn-lt"/>
                          <a:ea typeface="+mn-ea"/>
                          <a:cs typeface="+mn-cs"/>
                        </a:rPr>
                        <a:t>Worst-Case</a:t>
                      </a:r>
                    </a:p>
                    <a:p>
                      <a:r>
                        <a:rPr lang="en-IN" sz="1100" b="1" i="0" u="none" strike="noStrike" kern="1200" baseline="0" dirty="0">
                          <a:solidFill>
                            <a:schemeClr val="lt1"/>
                          </a:solidFill>
                          <a:latin typeface="+mn-lt"/>
                          <a:ea typeface="+mn-ea"/>
                          <a:cs typeface="+mn-cs"/>
                        </a:rPr>
                        <a:t>Event</a:t>
                      </a:r>
                      <a:endParaRPr lang="en-IN" sz="1100" dirty="0"/>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100" b="1" i="0" u="none" strike="noStrike" kern="1200" baseline="0" dirty="0">
                          <a:solidFill>
                            <a:schemeClr val="lt1"/>
                          </a:solidFill>
                          <a:latin typeface="+mn-lt"/>
                          <a:ea typeface="+mn-ea"/>
                          <a:cs typeface="+mn-cs"/>
                        </a:rPr>
                        <a:t>Day-to-day</a:t>
                      </a:r>
                    </a:p>
                    <a:p>
                      <a:r>
                        <a:rPr lang="en-IN" sz="1100" b="1" i="0" u="none" strike="noStrike" kern="1200" baseline="0" dirty="0">
                          <a:solidFill>
                            <a:schemeClr val="lt1"/>
                          </a:solidFill>
                          <a:latin typeface="+mn-lt"/>
                          <a:ea typeface="+mn-ea"/>
                          <a:cs typeface="+mn-cs"/>
                        </a:rPr>
                        <a:t>Pollution (Not</a:t>
                      </a:r>
                    </a:p>
                    <a:p>
                      <a:r>
                        <a:rPr lang="en-IN" sz="1100" b="1" i="0" u="none" strike="noStrike" kern="1200" baseline="0" dirty="0">
                          <a:solidFill>
                            <a:schemeClr val="lt1"/>
                          </a:solidFill>
                          <a:latin typeface="+mn-lt"/>
                          <a:ea typeface="+mn-ea"/>
                          <a:cs typeface="+mn-cs"/>
                        </a:rPr>
                        <a:t>Climate Change)</a:t>
                      </a:r>
                      <a:endParaRPr lang="en-IN" sz="1100" dirty="0"/>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100" b="1" i="0" u="none" strike="noStrike" kern="1200" baseline="0" dirty="0">
                          <a:solidFill>
                            <a:schemeClr val="lt1"/>
                          </a:solidFill>
                          <a:latin typeface="+mn-lt"/>
                          <a:ea typeface="+mn-ea"/>
                          <a:cs typeface="+mn-cs"/>
                        </a:rPr>
                        <a:t>Climate</a:t>
                      </a:r>
                    </a:p>
                    <a:p>
                      <a:r>
                        <a:rPr lang="en-IN" sz="1100" b="1" i="0" u="none" strike="noStrike" kern="1200" baseline="0" dirty="0">
                          <a:solidFill>
                            <a:schemeClr val="lt1"/>
                          </a:solidFill>
                          <a:latin typeface="+mn-lt"/>
                          <a:ea typeface="+mn-ea"/>
                          <a:cs typeface="+mn-cs"/>
                        </a:rPr>
                        <a:t>Change</a:t>
                      </a:r>
                    </a:p>
                    <a:p>
                      <a:r>
                        <a:rPr lang="en-IN" sz="1100" b="1" i="0" u="none" strike="noStrike" kern="1200" baseline="0" dirty="0">
                          <a:solidFill>
                            <a:schemeClr val="lt1"/>
                          </a:solidFill>
                          <a:latin typeface="+mn-lt"/>
                          <a:ea typeface="+mn-ea"/>
                          <a:cs typeface="+mn-cs"/>
                        </a:rPr>
                        <a:t>Potential</a:t>
                      </a:r>
                      <a:endParaRPr lang="en-IN" sz="1100" dirty="0"/>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100" b="1" i="0" u="none" strike="noStrike" kern="1200" baseline="0" dirty="0">
                          <a:solidFill>
                            <a:schemeClr val="lt1"/>
                          </a:solidFill>
                          <a:latin typeface="+mn-lt"/>
                          <a:ea typeface="+mn-ea"/>
                          <a:cs typeface="+mn-cs"/>
                        </a:rPr>
                        <a:t>Scale</a:t>
                      </a:r>
                      <a:endParaRPr lang="en-IN" sz="1100" dirty="0"/>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100" b="1" i="0" u="none" strike="noStrike" kern="1200" baseline="0" dirty="0">
                          <a:solidFill>
                            <a:schemeClr val="lt1"/>
                          </a:solidFill>
                          <a:latin typeface="+mn-lt"/>
                          <a:ea typeface="+mn-ea"/>
                          <a:cs typeface="+mn-cs"/>
                        </a:rPr>
                        <a:t>Reliability</a:t>
                      </a:r>
                      <a:endParaRPr lang="en-IN" sz="1100" dirty="0"/>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46754639"/>
                  </a:ext>
                </a:extLst>
              </a:tr>
              <a:tr h="370840">
                <a:tc>
                  <a:txBody>
                    <a:bodyPr/>
                    <a:lstStyle/>
                    <a:p>
                      <a:r>
                        <a:rPr lang="en-IN" sz="1100" b="0" i="0" u="none" strike="noStrike" kern="1200" baseline="0" dirty="0">
                          <a:solidFill>
                            <a:schemeClr val="dk1"/>
                          </a:solidFill>
                          <a:latin typeface="+mn-lt"/>
                          <a:ea typeface="+mn-ea"/>
                          <a:cs typeface="+mn-cs"/>
                        </a:rPr>
                        <a:t>Nuclear</a:t>
                      </a:r>
                    </a:p>
                    <a:p>
                      <a:r>
                        <a:rPr lang="en-IN" sz="1100" b="0" i="0" u="none" strike="noStrike" kern="1200" baseline="0" dirty="0">
                          <a:solidFill>
                            <a:schemeClr val="dk1"/>
                          </a:solidFill>
                          <a:latin typeface="+mn-lt"/>
                          <a:ea typeface="+mn-ea"/>
                          <a:cs typeface="+mn-cs"/>
                        </a:rPr>
                        <a:t>fission</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Uranium found in a limited number of Places</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Fuel can be moved, but must be used in a fixed location</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Used to</a:t>
                      </a:r>
                    </a:p>
                    <a:p>
                      <a:r>
                        <a:rPr lang="en-IN" sz="1100" b="0" i="0" u="none" strike="noStrike" kern="1200" baseline="0" dirty="0">
                          <a:solidFill>
                            <a:schemeClr val="dk1"/>
                          </a:solidFill>
                          <a:latin typeface="+mn-lt"/>
                          <a:ea typeface="+mn-ea"/>
                          <a:cs typeface="+mn-cs"/>
                        </a:rPr>
                        <a:t>generate</a:t>
                      </a:r>
                    </a:p>
                    <a:p>
                      <a:r>
                        <a:rPr lang="en-IN" sz="1100" b="0" i="0" u="none" strike="noStrike" kern="1200" baseline="0" dirty="0">
                          <a:solidFill>
                            <a:schemeClr val="dk1"/>
                          </a:solidFill>
                          <a:latin typeface="+mn-lt"/>
                          <a:ea typeface="+mn-ea"/>
                          <a:cs typeface="+mn-cs"/>
                        </a:rPr>
                        <a:t>electricity</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Reactor failure and release unlikely, but could cause thousands of deaths and long-term contamination</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Typically low</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Low after construction</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Large power plants only</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Can run all the time</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3181035"/>
                  </a:ext>
                </a:extLst>
              </a:tr>
              <a:tr h="370840">
                <a:tc>
                  <a:txBody>
                    <a:bodyPr/>
                    <a:lstStyle/>
                    <a:p>
                      <a:r>
                        <a:rPr lang="en-IN" sz="1100" b="0" i="0" u="none" strike="noStrike" kern="1200" baseline="0" dirty="0">
                          <a:solidFill>
                            <a:schemeClr val="dk1"/>
                          </a:solidFill>
                          <a:latin typeface="+mn-lt"/>
                          <a:ea typeface="+mn-ea"/>
                          <a:cs typeface="+mn-cs"/>
                        </a:rPr>
                        <a:t>Solar photovoltaic</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Widely</a:t>
                      </a:r>
                    </a:p>
                    <a:p>
                      <a:r>
                        <a:rPr lang="en-IN" sz="1100" b="0" i="0" u="none" strike="noStrike" kern="1200" baseline="0" dirty="0">
                          <a:solidFill>
                            <a:schemeClr val="dk1"/>
                          </a:solidFill>
                          <a:latin typeface="+mn-lt"/>
                          <a:ea typeface="+mn-ea"/>
                          <a:cs typeface="+mn-cs"/>
                        </a:rPr>
                        <a:t>available</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Limited</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Used to generate electricity</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Low risk</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Low</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Very low</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Flexible</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Daily and seasonal variability</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73056095"/>
                  </a:ext>
                </a:extLst>
              </a:tr>
              <a:tr h="370840">
                <a:tc>
                  <a:txBody>
                    <a:bodyPr/>
                    <a:lstStyle/>
                    <a:p>
                      <a:r>
                        <a:rPr lang="en-IN" sz="1100" b="0" i="0" u="none" strike="noStrike" kern="1200" baseline="0" dirty="0">
                          <a:solidFill>
                            <a:schemeClr val="dk1"/>
                          </a:solidFill>
                          <a:latin typeface="+mn-lt"/>
                          <a:ea typeface="+mn-ea"/>
                          <a:cs typeface="+mn-cs"/>
                        </a:rPr>
                        <a:t>Hydropower</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Found in a limited number of places</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Cannot be</a:t>
                      </a:r>
                    </a:p>
                    <a:p>
                      <a:r>
                        <a:rPr lang="en-IN" sz="1100" b="0" i="0" u="none" strike="noStrike" kern="1200" baseline="0" dirty="0">
                          <a:solidFill>
                            <a:schemeClr val="dk1"/>
                          </a:solidFill>
                          <a:latin typeface="+mn-lt"/>
                          <a:ea typeface="+mn-ea"/>
                          <a:cs typeface="+mn-cs"/>
                        </a:rPr>
                        <a:t>moved</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Mostly used to generate</a:t>
                      </a:r>
                    </a:p>
                    <a:p>
                      <a:r>
                        <a:rPr lang="en-IN" sz="1100" b="0" i="0" u="none" strike="noStrike" kern="1200" baseline="0" dirty="0">
                          <a:solidFill>
                            <a:schemeClr val="dk1"/>
                          </a:solidFill>
                          <a:latin typeface="+mn-lt"/>
                          <a:ea typeface="+mn-ea"/>
                          <a:cs typeface="+mn-cs"/>
                        </a:rPr>
                        <a:t>electricity, but sometimes for mechanical Energy</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Dam collapse</a:t>
                      </a:r>
                    </a:p>
                    <a:p>
                      <a:r>
                        <a:rPr lang="en-IN" sz="1100" b="0" i="0" u="none" strike="noStrike" kern="1200" baseline="0" dirty="0">
                          <a:solidFill>
                            <a:schemeClr val="dk1"/>
                          </a:solidFill>
                          <a:latin typeface="+mn-lt"/>
                          <a:ea typeface="+mn-ea"/>
                          <a:cs typeface="+mn-cs"/>
                        </a:rPr>
                        <a:t>rare, but</a:t>
                      </a:r>
                    </a:p>
                    <a:p>
                      <a:r>
                        <a:rPr lang="en-IN" sz="1100" b="0" i="0" u="none" strike="noStrike" kern="1200" baseline="0" dirty="0">
                          <a:solidFill>
                            <a:schemeClr val="dk1"/>
                          </a:solidFill>
                          <a:latin typeface="+mn-lt"/>
                          <a:ea typeface="+mn-ea"/>
                          <a:cs typeface="+mn-cs"/>
                        </a:rPr>
                        <a:t>could cause</a:t>
                      </a:r>
                    </a:p>
                    <a:p>
                      <a:r>
                        <a:rPr lang="en-IN" sz="1100" b="0" i="0" u="none" strike="noStrike" kern="1200" baseline="0" dirty="0">
                          <a:solidFill>
                            <a:schemeClr val="dk1"/>
                          </a:solidFill>
                          <a:latin typeface="+mn-lt"/>
                          <a:ea typeface="+mn-ea"/>
                          <a:cs typeface="+mn-cs"/>
                        </a:rPr>
                        <a:t>thousands of</a:t>
                      </a:r>
                    </a:p>
                    <a:p>
                      <a:r>
                        <a:rPr lang="en-IN" sz="1100" b="0" i="0" u="none" strike="noStrike" kern="1200" baseline="0" dirty="0">
                          <a:solidFill>
                            <a:schemeClr val="dk1"/>
                          </a:solidFill>
                          <a:latin typeface="+mn-lt"/>
                          <a:ea typeface="+mn-ea"/>
                          <a:cs typeface="+mn-cs"/>
                        </a:rPr>
                        <a:t>deaths</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Low, but</a:t>
                      </a:r>
                    </a:p>
                    <a:p>
                      <a:r>
                        <a:rPr lang="en-IN" sz="1100" b="0" i="0" u="none" strike="noStrike" kern="1200" baseline="0" dirty="0">
                          <a:solidFill>
                            <a:schemeClr val="dk1"/>
                          </a:solidFill>
                          <a:latin typeface="+mn-lt"/>
                          <a:ea typeface="+mn-ea"/>
                          <a:cs typeface="+mn-cs"/>
                        </a:rPr>
                        <a:t>permanent</a:t>
                      </a:r>
                    </a:p>
                    <a:p>
                      <a:r>
                        <a:rPr lang="en-IN" sz="1100" b="0" i="0" u="none" strike="noStrike" kern="1200" baseline="0" dirty="0">
                          <a:solidFill>
                            <a:schemeClr val="dk1"/>
                          </a:solidFill>
                          <a:latin typeface="+mn-lt"/>
                          <a:ea typeface="+mn-ea"/>
                          <a:cs typeface="+mn-cs"/>
                        </a:rPr>
                        <a:t>disruption to</a:t>
                      </a:r>
                    </a:p>
                    <a:p>
                      <a:r>
                        <a:rPr lang="en-IN" sz="1100" b="0" i="0" u="none" strike="noStrike" kern="1200" baseline="0" dirty="0">
                          <a:solidFill>
                            <a:schemeClr val="dk1"/>
                          </a:solidFill>
                          <a:latin typeface="+mn-lt"/>
                          <a:ea typeface="+mn-ea"/>
                          <a:cs typeface="+mn-cs"/>
                        </a:rPr>
                        <a:t>upstream and</a:t>
                      </a:r>
                    </a:p>
                    <a:p>
                      <a:r>
                        <a:rPr lang="en-IN" sz="1100" b="0" i="0" u="none" strike="noStrike" kern="1200" baseline="0" dirty="0">
                          <a:solidFill>
                            <a:schemeClr val="dk1"/>
                          </a:solidFill>
                          <a:latin typeface="+mn-lt"/>
                          <a:ea typeface="+mn-ea"/>
                          <a:cs typeface="+mn-cs"/>
                        </a:rPr>
                        <a:t>downstream</a:t>
                      </a:r>
                    </a:p>
                    <a:p>
                      <a:r>
                        <a:rPr lang="en-IN" sz="1100" b="0" i="0" u="none" strike="noStrike" kern="1200" baseline="0" dirty="0">
                          <a:solidFill>
                            <a:schemeClr val="dk1"/>
                          </a:solidFill>
                          <a:latin typeface="+mn-lt"/>
                          <a:ea typeface="+mn-ea"/>
                          <a:cs typeface="+mn-cs"/>
                        </a:rPr>
                        <a:t>ecosystems</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Low after</a:t>
                      </a:r>
                    </a:p>
                    <a:p>
                      <a:r>
                        <a:rPr lang="en-IN" sz="1100" b="0" i="0" u="none" strike="noStrike" kern="1200" baseline="0" dirty="0">
                          <a:solidFill>
                            <a:schemeClr val="dk1"/>
                          </a:solidFill>
                          <a:latin typeface="+mn-lt"/>
                          <a:ea typeface="+mn-ea"/>
                          <a:cs typeface="+mn-cs"/>
                        </a:rPr>
                        <a:t>construction</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Flexible but</a:t>
                      </a:r>
                    </a:p>
                    <a:p>
                      <a:r>
                        <a:rPr lang="en-IN" sz="1100" b="0" i="0" u="none" strike="noStrike" kern="1200" baseline="0" dirty="0">
                          <a:solidFill>
                            <a:schemeClr val="dk1"/>
                          </a:solidFill>
                          <a:latin typeface="+mn-lt"/>
                          <a:ea typeface="+mn-ea"/>
                          <a:cs typeface="+mn-cs"/>
                        </a:rPr>
                        <a:t>depends on</a:t>
                      </a:r>
                    </a:p>
                    <a:p>
                      <a:r>
                        <a:rPr lang="en-IN" sz="1100" b="0" i="0" u="none" strike="noStrike" kern="1200" baseline="0" dirty="0">
                          <a:solidFill>
                            <a:schemeClr val="dk1"/>
                          </a:solidFill>
                          <a:latin typeface="+mn-lt"/>
                          <a:ea typeface="+mn-ea"/>
                          <a:cs typeface="+mn-cs"/>
                        </a:rPr>
                        <a:t>location</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dk1"/>
                          </a:solidFill>
                          <a:latin typeface="+mn-lt"/>
                          <a:ea typeface="+mn-ea"/>
                          <a:cs typeface="+mn-cs"/>
                        </a:rPr>
                        <a:t>Can run all</a:t>
                      </a:r>
                    </a:p>
                    <a:p>
                      <a:r>
                        <a:rPr lang="en-IN" sz="1100" b="0" i="0" u="none" strike="noStrike" kern="1200" baseline="0" dirty="0">
                          <a:solidFill>
                            <a:schemeClr val="dk1"/>
                          </a:solidFill>
                          <a:latin typeface="+mn-lt"/>
                          <a:ea typeface="+mn-ea"/>
                          <a:cs typeface="+mn-cs"/>
                        </a:rPr>
                        <a:t>the time</a:t>
                      </a:r>
                      <a:endParaRPr lang="en-IN" sz="11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9477084"/>
                  </a:ext>
                </a:extLst>
              </a:tr>
            </a:tbl>
          </a:graphicData>
        </a:graphic>
      </p:graphicFrame>
      <p:sp>
        <p:nvSpPr>
          <p:cNvPr id="6" name="Slide Number Placeholder 4"/>
          <p:cNvSpPr>
            <a:spLocks noGrp="1"/>
          </p:cNvSpPr>
          <p:nvPr>
            <p:ph type="sldNum" sz="quarter" idx="10"/>
          </p:nvPr>
        </p:nvSpPr>
        <p:spPr>
          <a:xfrm>
            <a:off x="6457950" y="6356350"/>
            <a:ext cx="2381250" cy="365125"/>
          </a:xfrm>
        </p:spPr>
        <p:txBody>
          <a:bodyPr/>
          <a:lstStyle/>
          <a:p>
            <a:r>
              <a:rPr lang="en-US" dirty="0"/>
              <a:t>7</a:t>
            </a:r>
          </a:p>
        </p:txBody>
      </p:sp>
      <p:sp>
        <p:nvSpPr>
          <p:cNvPr id="7" name="Footer Placeholder 5"/>
          <p:cNvSpPr>
            <a:spLocks noGrp="1"/>
          </p:cNvSpPr>
          <p:nvPr>
            <p:ph type="ftr" sz="quarter" idx="11"/>
          </p:nvPr>
        </p:nvSpPr>
        <p:spPr>
          <a:xfrm>
            <a:off x="3028950" y="6356350"/>
            <a:ext cx="3086100" cy="365125"/>
          </a:xfrm>
        </p:spPr>
        <p:txBody>
          <a:bodyPr/>
          <a:lstStyle/>
          <a:p>
            <a:r>
              <a:rPr lang="en-US" dirty="0"/>
              <a:t>Copyright ©2018 John Wiley &amp; Sons, Inc. </a:t>
            </a:r>
          </a:p>
        </p:txBody>
      </p:sp>
    </p:spTree>
    <p:extLst>
      <p:ext uri="{BB962C8B-B14F-4D97-AF65-F5344CB8AC3E}">
        <p14:creationId xmlns:p14="http://schemas.microsoft.com/office/powerpoint/2010/main" val="107857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04800" y="762001"/>
            <a:ext cx="8153400" cy="990599"/>
          </a:xfrm>
        </p:spPr>
        <p:txBody>
          <a:bodyPr>
            <a:normAutofit fontScale="90000"/>
          </a:bodyPr>
          <a:lstStyle/>
          <a:p>
            <a:r>
              <a:rPr lang="en-US" altLang="en-US" dirty="0"/>
              <a:t>Advantages and Disadvantages of Energy Sources </a:t>
            </a:r>
            <a:r>
              <a:rPr lang="en-US" altLang="en-US" sz="2200" b="0" dirty="0"/>
              <a:t>(2 of 3)</a:t>
            </a:r>
            <a:endParaRPr lang="en-US" altLang="en-US" sz="2200" dirty="0"/>
          </a:p>
        </p:txBody>
      </p:sp>
      <p:graphicFrame>
        <p:nvGraphicFramePr>
          <p:cNvPr id="7" name="Content Placeholder 4" descr="Table is accessible to screenreaders"/>
          <p:cNvGraphicFramePr>
            <a:graphicFrameLocks noGrp="1"/>
          </p:cNvGraphicFramePr>
          <p:nvPr>
            <p:ph sz="quarter" idx="16"/>
            <p:extLst>
              <p:ext uri="{D42A27DB-BD31-4B8C-83A1-F6EECF244321}">
                <p14:modId xmlns:p14="http://schemas.microsoft.com/office/powerpoint/2010/main" val="3257812661"/>
              </p:ext>
            </p:extLst>
          </p:nvPr>
        </p:nvGraphicFramePr>
        <p:xfrm>
          <a:off x="304800" y="1965960"/>
          <a:ext cx="8686800" cy="4053840"/>
        </p:xfrm>
        <a:graphic>
          <a:graphicData uri="http://schemas.openxmlformats.org/drawingml/2006/table">
            <a:tbl>
              <a:tblPr firstRow="1" bandRow="1">
                <a:tableStyleId>{5C22544A-7EE6-4342-B048-85BDC9FD1C3A}</a:tableStyleId>
              </a:tblPr>
              <a:tblGrid>
                <a:gridCol w="609600">
                  <a:extLst>
                    <a:ext uri="{9D8B030D-6E8A-4147-A177-3AD203B41FA5}">
                      <a16:colId xmlns:a16="http://schemas.microsoft.com/office/drawing/2014/main" val="275646008"/>
                    </a:ext>
                  </a:extLst>
                </a:gridCol>
                <a:gridCol w="914400">
                  <a:extLst>
                    <a:ext uri="{9D8B030D-6E8A-4147-A177-3AD203B41FA5}">
                      <a16:colId xmlns:a16="http://schemas.microsoft.com/office/drawing/2014/main" val="1544636587"/>
                    </a:ext>
                  </a:extLst>
                </a:gridCol>
                <a:gridCol w="1066800">
                  <a:extLst>
                    <a:ext uri="{9D8B030D-6E8A-4147-A177-3AD203B41FA5}">
                      <a16:colId xmlns:a16="http://schemas.microsoft.com/office/drawing/2014/main" val="1987512686"/>
                    </a:ext>
                  </a:extLst>
                </a:gridCol>
                <a:gridCol w="1219200">
                  <a:extLst>
                    <a:ext uri="{9D8B030D-6E8A-4147-A177-3AD203B41FA5}">
                      <a16:colId xmlns:a16="http://schemas.microsoft.com/office/drawing/2014/main" val="1582660696"/>
                    </a:ext>
                  </a:extLst>
                </a:gridCol>
                <a:gridCol w="1143000">
                  <a:extLst>
                    <a:ext uri="{9D8B030D-6E8A-4147-A177-3AD203B41FA5}">
                      <a16:colId xmlns:a16="http://schemas.microsoft.com/office/drawing/2014/main" val="3317970333"/>
                    </a:ext>
                  </a:extLst>
                </a:gridCol>
                <a:gridCol w="1676400">
                  <a:extLst>
                    <a:ext uri="{9D8B030D-6E8A-4147-A177-3AD203B41FA5}">
                      <a16:colId xmlns:a16="http://schemas.microsoft.com/office/drawing/2014/main" val="3964190219"/>
                    </a:ext>
                  </a:extLst>
                </a:gridCol>
                <a:gridCol w="762000">
                  <a:extLst>
                    <a:ext uri="{9D8B030D-6E8A-4147-A177-3AD203B41FA5}">
                      <a16:colId xmlns:a16="http://schemas.microsoft.com/office/drawing/2014/main" val="2730477747"/>
                    </a:ext>
                  </a:extLst>
                </a:gridCol>
                <a:gridCol w="685800">
                  <a:extLst>
                    <a:ext uri="{9D8B030D-6E8A-4147-A177-3AD203B41FA5}">
                      <a16:colId xmlns:a16="http://schemas.microsoft.com/office/drawing/2014/main" val="1069321559"/>
                    </a:ext>
                  </a:extLst>
                </a:gridCol>
                <a:gridCol w="609600">
                  <a:extLst>
                    <a:ext uri="{9D8B030D-6E8A-4147-A177-3AD203B41FA5}">
                      <a16:colId xmlns:a16="http://schemas.microsoft.com/office/drawing/2014/main" val="2837306373"/>
                    </a:ext>
                  </a:extLst>
                </a:gridCol>
              </a:tblGrid>
              <a:tr h="370840">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Source</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Geographic</a:t>
                      </a:r>
                    </a:p>
                    <a:p>
                      <a:pPr marL="0" algn="l" defTabSz="914400" rtl="0" eaLnBrk="1" latinLnBrk="0" hangingPunct="1"/>
                      <a:r>
                        <a:rPr lang="en-IN" sz="1100" b="1" i="0" u="none" strike="noStrike" kern="1200" baseline="0" dirty="0">
                          <a:solidFill>
                            <a:schemeClr val="lt1"/>
                          </a:solidFill>
                          <a:latin typeface="+mn-lt"/>
                          <a:ea typeface="+mn-ea"/>
                          <a:cs typeface="+mn-cs"/>
                        </a:rPr>
                        <a:t>Distribution</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Portability</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Versatility</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Worst-Case</a:t>
                      </a:r>
                    </a:p>
                    <a:p>
                      <a:pPr marL="0" algn="l" defTabSz="914400" rtl="0" eaLnBrk="1" latinLnBrk="0" hangingPunct="1"/>
                      <a:r>
                        <a:rPr lang="en-IN" sz="1100" b="1" i="0" u="none" strike="noStrike" kern="1200" baseline="0" dirty="0">
                          <a:solidFill>
                            <a:schemeClr val="lt1"/>
                          </a:solidFill>
                          <a:latin typeface="+mn-lt"/>
                          <a:ea typeface="+mn-ea"/>
                          <a:cs typeface="+mn-cs"/>
                        </a:rPr>
                        <a:t>Event</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Day-to-day</a:t>
                      </a:r>
                    </a:p>
                    <a:p>
                      <a:pPr marL="0" algn="l" defTabSz="914400" rtl="0" eaLnBrk="1" latinLnBrk="0" hangingPunct="1"/>
                      <a:r>
                        <a:rPr lang="en-IN" sz="1100" b="1" i="0" u="none" strike="noStrike" kern="1200" baseline="0" dirty="0">
                          <a:solidFill>
                            <a:schemeClr val="lt1"/>
                          </a:solidFill>
                          <a:latin typeface="+mn-lt"/>
                          <a:ea typeface="+mn-ea"/>
                          <a:cs typeface="+mn-cs"/>
                        </a:rPr>
                        <a:t>Pollution (Not</a:t>
                      </a:r>
                    </a:p>
                    <a:p>
                      <a:pPr marL="0" algn="l" defTabSz="914400" rtl="0" eaLnBrk="1" latinLnBrk="0" hangingPunct="1"/>
                      <a:r>
                        <a:rPr lang="en-IN" sz="1100" b="1" i="0" u="none" strike="noStrike" kern="1200" baseline="0" dirty="0">
                          <a:solidFill>
                            <a:schemeClr val="lt1"/>
                          </a:solidFill>
                          <a:latin typeface="+mn-lt"/>
                          <a:ea typeface="+mn-ea"/>
                          <a:cs typeface="+mn-cs"/>
                        </a:rPr>
                        <a:t>Climate Change)</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Climate</a:t>
                      </a:r>
                    </a:p>
                    <a:p>
                      <a:pPr marL="0" algn="l" defTabSz="914400" rtl="0" eaLnBrk="1" latinLnBrk="0" hangingPunct="1"/>
                      <a:r>
                        <a:rPr lang="en-IN" sz="1100" b="1" i="0" u="none" strike="noStrike" kern="1200" baseline="0" dirty="0">
                          <a:solidFill>
                            <a:schemeClr val="lt1"/>
                          </a:solidFill>
                          <a:latin typeface="+mn-lt"/>
                          <a:ea typeface="+mn-ea"/>
                          <a:cs typeface="+mn-cs"/>
                        </a:rPr>
                        <a:t>Change</a:t>
                      </a:r>
                    </a:p>
                    <a:p>
                      <a:pPr marL="0" algn="l" defTabSz="914400" rtl="0" eaLnBrk="1" latinLnBrk="0" hangingPunct="1"/>
                      <a:r>
                        <a:rPr lang="en-IN" sz="1100" b="1" i="0" u="none" strike="noStrike" kern="1200" baseline="0" dirty="0">
                          <a:solidFill>
                            <a:schemeClr val="lt1"/>
                          </a:solidFill>
                          <a:latin typeface="+mn-lt"/>
                          <a:ea typeface="+mn-ea"/>
                          <a:cs typeface="+mn-cs"/>
                        </a:rPr>
                        <a:t>Potential</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Scale</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Reliability</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927826380"/>
                  </a:ext>
                </a:extLst>
              </a:tr>
              <a:tr h="370840">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Natural gas</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Found in a</a:t>
                      </a:r>
                    </a:p>
                    <a:p>
                      <a:pPr marL="0" algn="l" defTabSz="914400" rtl="0" eaLnBrk="1" latinLnBrk="0" hangingPunct="1"/>
                      <a:r>
                        <a:rPr lang="en-IN" sz="1100" b="0" i="0" u="none" strike="noStrike" kern="1200" baseline="0" dirty="0">
                          <a:solidFill>
                            <a:schemeClr val="tx1"/>
                          </a:solidFill>
                          <a:latin typeface="+mn-lt"/>
                          <a:ea typeface="+mn-ea"/>
                          <a:cs typeface="+mn-cs"/>
                        </a:rPr>
                        <a:t>limited</a:t>
                      </a:r>
                    </a:p>
                    <a:p>
                      <a:pPr marL="0" algn="l" defTabSz="914400" rtl="0" eaLnBrk="1" latinLnBrk="0" hangingPunct="1"/>
                      <a:r>
                        <a:rPr lang="en-IN" sz="1100" b="0" i="0" u="none" strike="noStrike" kern="1200" baseline="0" dirty="0">
                          <a:solidFill>
                            <a:schemeClr val="tx1"/>
                          </a:solidFill>
                          <a:latin typeface="+mn-lt"/>
                          <a:ea typeface="+mn-ea"/>
                          <a:cs typeface="+mn-cs"/>
                        </a:rPr>
                        <a:t>number</a:t>
                      </a:r>
                    </a:p>
                    <a:p>
                      <a:pPr marL="0" algn="l" defTabSz="914400" rtl="0" eaLnBrk="1" latinLnBrk="0" hangingPunct="1"/>
                      <a:r>
                        <a:rPr lang="en-IN" sz="1100" b="0" i="0" u="none" strike="noStrike" kern="1200" baseline="0" dirty="0">
                          <a:solidFill>
                            <a:schemeClr val="tx1"/>
                          </a:solidFill>
                          <a:latin typeface="+mn-lt"/>
                          <a:ea typeface="+mn-ea"/>
                          <a:cs typeface="+mn-cs"/>
                        </a:rPr>
                        <a:t>of places</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Can be</a:t>
                      </a:r>
                    </a:p>
                    <a:p>
                      <a:pPr marL="0" algn="l" defTabSz="914400" rtl="0" eaLnBrk="1" latinLnBrk="0" hangingPunct="1"/>
                      <a:r>
                        <a:rPr lang="en-IN" sz="1100" b="0" i="0" u="none" strike="noStrike" kern="1200" baseline="0" dirty="0">
                          <a:solidFill>
                            <a:schemeClr val="tx1"/>
                          </a:solidFill>
                          <a:latin typeface="+mn-lt"/>
                          <a:ea typeface="+mn-ea"/>
                          <a:cs typeface="+mn-cs"/>
                        </a:rPr>
                        <a:t>piped or</a:t>
                      </a:r>
                    </a:p>
                    <a:p>
                      <a:pPr marL="0" algn="l" defTabSz="914400" rtl="0" eaLnBrk="1" latinLnBrk="0" hangingPunct="1"/>
                      <a:r>
                        <a:rPr lang="en-IN" sz="1100" b="0" i="0" u="none" strike="noStrike" kern="1200" baseline="0" dirty="0">
                          <a:solidFill>
                            <a:schemeClr val="tx1"/>
                          </a:solidFill>
                          <a:latin typeface="+mn-lt"/>
                          <a:ea typeface="+mn-ea"/>
                          <a:cs typeface="+mn-cs"/>
                        </a:rPr>
                        <a:t>trucked; often</a:t>
                      </a:r>
                    </a:p>
                    <a:p>
                      <a:pPr marL="0" algn="l" defTabSz="914400" rtl="0" eaLnBrk="1" latinLnBrk="0" hangingPunct="1"/>
                      <a:r>
                        <a:rPr lang="en-IN" sz="1100" b="0" i="0" u="none" strike="noStrike" kern="1200" baseline="0" dirty="0">
                          <a:solidFill>
                            <a:schemeClr val="tx1"/>
                          </a:solidFill>
                          <a:latin typeface="+mn-lt"/>
                          <a:ea typeface="+mn-ea"/>
                          <a:cs typeface="+mn-cs"/>
                        </a:rPr>
                        <a:t>condensed</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Can be used</a:t>
                      </a:r>
                    </a:p>
                    <a:p>
                      <a:pPr marL="0" algn="l" defTabSz="914400" rtl="0" eaLnBrk="1" latinLnBrk="0" hangingPunct="1"/>
                      <a:r>
                        <a:rPr lang="en-IN" sz="1100" b="0" i="0" u="none" strike="noStrike" kern="1200" baseline="0" dirty="0">
                          <a:solidFill>
                            <a:schemeClr val="tx1"/>
                          </a:solidFill>
                          <a:latin typeface="+mn-lt"/>
                          <a:ea typeface="+mn-ea"/>
                          <a:cs typeface="+mn-cs"/>
                        </a:rPr>
                        <a:t>for heating,</a:t>
                      </a:r>
                    </a:p>
                    <a:p>
                      <a:pPr marL="0" algn="l" defTabSz="914400" rtl="0" eaLnBrk="1" latinLnBrk="0" hangingPunct="1"/>
                      <a:r>
                        <a:rPr lang="en-IN" sz="1100" b="0" i="0" u="none" strike="noStrike" kern="1200" baseline="0" dirty="0">
                          <a:solidFill>
                            <a:schemeClr val="tx1"/>
                          </a:solidFill>
                          <a:latin typeface="+mn-lt"/>
                          <a:ea typeface="+mn-ea"/>
                          <a:cs typeface="+mn-cs"/>
                        </a:rPr>
                        <a:t>cooking,</a:t>
                      </a:r>
                    </a:p>
                    <a:p>
                      <a:pPr marL="0" algn="l" defTabSz="914400" rtl="0" eaLnBrk="1" latinLnBrk="0" hangingPunct="1"/>
                      <a:r>
                        <a:rPr lang="en-IN" sz="1100" b="0" i="0" u="none" strike="noStrike" kern="1200" baseline="0" dirty="0">
                          <a:solidFill>
                            <a:schemeClr val="tx1"/>
                          </a:solidFill>
                          <a:latin typeface="+mn-lt"/>
                          <a:ea typeface="+mn-ea"/>
                          <a:cs typeface="+mn-cs"/>
                        </a:rPr>
                        <a:t>transportation,</a:t>
                      </a:r>
                    </a:p>
                    <a:p>
                      <a:pPr marL="0" algn="l" defTabSz="914400" rtl="0" eaLnBrk="1" latinLnBrk="0" hangingPunct="1"/>
                      <a:r>
                        <a:rPr lang="en-IN" sz="1100" b="0" i="0" u="none" strike="noStrike" kern="1200" baseline="0" dirty="0">
                          <a:solidFill>
                            <a:schemeClr val="tx1"/>
                          </a:solidFill>
                          <a:latin typeface="+mn-lt"/>
                          <a:ea typeface="+mn-ea"/>
                          <a:cs typeface="+mn-cs"/>
                        </a:rPr>
                        <a:t>and industry</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Natural gas</a:t>
                      </a:r>
                    </a:p>
                    <a:p>
                      <a:pPr marL="0" algn="l" defTabSz="914400" rtl="0" eaLnBrk="1" latinLnBrk="0" hangingPunct="1"/>
                      <a:r>
                        <a:rPr lang="en-IN" sz="1100" b="0" i="0" u="none" strike="noStrike" kern="1200" baseline="0" dirty="0">
                          <a:solidFill>
                            <a:schemeClr val="tx1"/>
                          </a:solidFill>
                          <a:latin typeface="+mn-lt"/>
                          <a:ea typeface="+mn-ea"/>
                          <a:cs typeface="+mn-cs"/>
                        </a:rPr>
                        <a:t>plant or pipeline</a:t>
                      </a:r>
                    </a:p>
                    <a:p>
                      <a:pPr marL="0" algn="l" defTabSz="914400" rtl="0" eaLnBrk="1" latinLnBrk="0" hangingPunct="1"/>
                      <a:r>
                        <a:rPr lang="en-IN" sz="1100" b="0" i="0" u="none" strike="noStrike" kern="1200" baseline="0" dirty="0">
                          <a:solidFill>
                            <a:schemeClr val="tx1"/>
                          </a:solidFill>
                          <a:latin typeface="+mn-lt"/>
                          <a:ea typeface="+mn-ea"/>
                          <a:cs typeface="+mn-cs"/>
                        </a:rPr>
                        <a:t>explosion</a:t>
                      </a:r>
                    </a:p>
                    <a:p>
                      <a:pPr marL="0" algn="l" defTabSz="914400" rtl="0" eaLnBrk="1" latinLnBrk="0" hangingPunct="1"/>
                      <a:r>
                        <a:rPr lang="en-IN" sz="1100" b="0" i="0" u="none" strike="noStrike" kern="1200" baseline="0" dirty="0">
                          <a:solidFill>
                            <a:schemeClr val="tx1"/>
                          </a:solidFill>
                          <a:latin typeface="+mn-lt"/>
                          <a:ea typeface="+mn-ea"/>
                          <a:cs typeface="+mn-cs"/>
                        </a:rPr>
                        <a:t>unlikely, but</a:t>
                      </a:r>
                    </a:p>
                    <a:p>
                      <a:pPr marL="0" algn="l" defTabSz="914400" rtl="0" eaLnBrk="1" latinLnBrk="0" hangingPunct="1"/>
                      <a:r>
                        <a:rPr lang="en-IN" sz="1100" b="0" i="0" u="none" strike="noStrike" kern="1200" baseline="0" dirty="0">
                          <a:solidFill>
                            <a:schemeClr val="tx1"/>
                          </a:solidFill>
                          <a:latin typeface="+mn-lt"/>
                          <a:ea typeface="+mn-ea"/>
                          <a:cs typeface="+mn-cs"/>
                        </a:rPr>
                        <a:t>could cause</a:t>
                      </a:r>
                    </a:p>
                    <a:p>
                      <a:pPr marL="0" algn="l" defTabSz="914400" rtl="0" eaLnBrk="1" latinLnBrk="0" hangingPunct="1"/>
                      <a:r>
                        <a:rPr lang="en-IN" sz="1100" b="0" i="0" u="none" strike="noStrike" kern="1200" baseline="0" dirty="0">
                          <a:solidFill>
                            <a:schemeClr val="tx1"/>
                          </a:solidFill>
                          <a:latin typeface="+mn-lt"/>
                          <a:ea typeface="+mn-ea"/>
                          <a:cs typeface="+mn-cs"/>
                        </a:rPr>
                        <a:t>hundreds of</a:t>
                      </a:r>
                    </a:p>
                    <a:p>
                      <a:pPr marL="0" algn="l" defTabSz="914400" rtl="0" eaLnBrk="1" latinLnBrk="0" hangingPunct="1"/>
                      <a:r>
                        <a:rPr lang="en-IN" sz="1100" b="0" i="0" u="none" strike="noStrike" kern="1200" baseline="0" dirty="0">
                          <a:solidFill>
                            <a:schemeClr val="tx1"/>
                          </a:solidFill>
                          <a:latin typeface="+mn-lt"/>
                          <a:ea typeface="+mn-ea"/>
                          <a:cs typeface="+mn-cs"/>
                        </a:rPr>
                        <a:t>deaths</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Lowest of the</a:t>
                      </a:r>
                    </a:p>
                    <a:p>
                      <a:pPr marL="0" algn="l" defTabSz="914400" rtl="0" eaLnBrk="1" latinLnBrk="0" hangingPunct="1"/>
                      <a:r>
                        <a:rPr lang="en-IN" sz="1100" b="0" i="0" u="none" strike="noStrike" kern="1200" baseline="0" dirty="0">
                          <a:solidFill>
                            <a:schemeClr val="tx1"/>
                          </a:solidFill>
                          <a:latin typeface="+mn-lt"/>
                          <a:ea typeface="+mn-ea"/>
                          <a:cs typeface="+mn-cs"/>
                        </a:rPr>
                        <a:t>fossil fuels;</a:t>
                      </a:r>
                    </a:p>
                    <a:p>
                      <a:pPr marL="0" algn="l" defTabSz="914400" rtl="0" eaLnBrk="1" latinLnBrk="0" hangingPunct="1"/>
                      <a:r>
                        <a:rPr lang="en-IN" sz="1100" b="0" i="0" u="none" strike="noStrike" kern="1200" baseline="0" dirty="0">
                          <a:solidFill>
                            <a:schemeClr val="tx1"/>
                          </a:solidFill>
                          <a:latin typeface="+mn-lt"/>
                          <a:ea typeface="+mn-ea"/>
                          <a:cs typeface="+mn-cs"/>
                        </a:rPr>
                        <a:t>can burn</a:t>
                      </a:r>
                    </a:p>
                    <a:p>
                      <a:pPr marL="0" algn="l" defTabSz="914400" rtl="0" eaLnBrk="1" latinLnBrk="0" hangingPunct="1"/>
                      <a:r>
                        <a:rPr lang="en-IN" sz="1100" b="0" i="0" u="none" strike="noStrike" kern="1200" baseline="0" dirty="0">
                          <a:solidFill>
                            <a:schemeClr val="tx1"/>
                          </a:solidFill>
                          <a:latin typeface="+mn-lt"/>
                          <a:ea typeface="+mn-ea"/>
                          <a:cs typeface="+mn-cs"/>
                        </a:rPr>
                        <a:t>cleanly</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High</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Flexible</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Can run all</a:t>
                      </a:r>
                    </a:p>
                    <a:p>
                      <a:pPr marL="0" algn="l" defTabSz="914400" rtl="0" eaLnBrk="1" latinLnBrk="0" hangingPunct="1"/>
                      <a:r>
                        <a:rPr lang="en-IN" sz="1100" b="0" i="0" u="none" strike="noStrike" kern="1200" baseline="0" dirty="0">
                          <a:solidFill>
                            <a:schemeClr val="tx1"/>
                          </a:solidFill>
                          <a:latin typeface="+mn-lt"/>
                          <a:ea typeface="+mn-ea"/>
                          <a:cs typeface="+mn-cs"/>
                        </a:rPr>
                        <a:t>the time</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6754639"/>
                  </a:ext>
                </a:extLst>
              </a:tr>
              <a:tr h="370840">
                <a:tc>
                  <a:txBody>
                    <a:bodyPr/>
                    <a:lstStyle/>
                    <a:p>
                      <a:r>
                        <a:rPr lang="en-IN" sz="1100" b="0" i="0" u="none" strike="noStrike" kern="1200" baseline="0" dirty="0">
                          <a:solidFill>
                            <a:schemeClr val="tx1"/>
                          </a:solidFill>
                          <a:latin typeface="+mn-lt"/>
                          <a:ea typeface="+mn-ea"/>
                          <a:cs typeface="+mn-cs"/>
                        </a:rPr>
                        <a:t>Coal</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Found in a</a:t>
                      </a:r>
                    </a:p>
                    <a:p>
                      <a:r>
                        <a:rPr lang="en-IN" sz="1100" b="0" i="0" u="none" strike="noStrike" kern="1200" baseline="0" dirty="0">
                          <a:solidFill>
                            <a:schemeClr val="tx1"/>
                          </a:solidFill>
                          <a:latin typeface="+mn-lt"/>
                          <a:ea typeface="+mn-ea"/>
                          <a:cs typeface="+mn-cs"/>
                        </a:rPr>
                        <a:t>Limited number of places</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Fuel can be</a:t>
                      </a:r>
                    </a:p>
                    <a:p>
                      <a:r>
                        <a:rPr lang="en-IN" sz="1100" b="0" i="0" u="none" strike="noStrike" kern="1200" baseline="0" dirty="0">
                          <a:solidFill>
                            <a:schemeClr val="tx1"/>
                          </a:solidFill>
                          <a:latin typeface="+mn-lt"/>
                          <a:ea typeface="+mn-ea"/>
                          <a:cs typeface="+mn-cs"/>
                        </a:rPr>
                        <a:t>moved, but</a:t>
                      </a:r>
                    </a:p>
                    <a:p>
                      <a:r>
                        <a:rPr lang="en-IN" sz="1100" b="0" i="0" u="none" strike="noStrike" kern="1200" baseline="0" dirty="0">
                          <a:solidFill>
                            <a:schemeClr val="tx1"/>
                          </a:solidFill>
                          <a:latin typeface="+mn-lt"/>
                          <a:ea typeface="+mn-ea"/>
                          <a:cs typeface="+mn-cs"/>
                        </a:rPr>
                        <a:t>must be used</a:t>
                      </a:r>
                    </a:p>
                    <a:p>
                      <a:r>
                        <a:rPr lang="en-IN" sz="1100" b="0" i="0" u="none" strike="noStrike" kern="1200" baseline="0" dirty="0">
                          <a:solidFill>
                            <a:schemeClr val="tx1"/>
                          </a:solidFill>
                          <a:latin typeface="+mn-lt"/>
                          <a:ea typeface="+mn-ea"/>
                          <a:cs typeface="+mn-cs"/>
                        </a:rPr>
                        <a:t>in a fixed</a:t>
                      </a:r>
                    </a:p>
                    <a:p>
                      <a:r>
                        <a:rPr lang="en-IN" sz="1100" b="0" i="0" u="none" strike="noStrike" kern="1200" baseline="0" dirty="0">
                          <a:solidFill>
                            <a:schemeClr val="tx1"/>
                          </a:solidFill>
                          <a:latin typeface="+mn-lt"/>
                          <a:ea typeface="+mn-ea"/>
                          <a:cs typeface="+mn-cs"/>
                        </a:rPr>
                        <a:t>location</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Used to</a:t>
                      </a:r>
                    </a:p>
                    <a:p>
                      <a:r>
                        <a:rPr lang="en-IN" sz="1100" b="0" i="0" u="none" strike="noStrike" kern="1200" baseline="0" dirty="0">
                          <a:solidFill>
                            <a:schemeClr val="tx1"/>
                          </a:solidFill>
                          <a:latin typeface="+mn-lt"/>
                          <a:ea typeface="+mn-ea"/>
                          <a:cs typeface="+mn-cs"/>
                        </a:rPr>
                        <a:t>generate</a:t>
                      </a:r>
                    </a:p>
                    <a:p>
                      <a:r>
                        <a:rPr lang="en-IN" sz="1100" b="0" i="0" u="none" strike="noStrike" kern="1200" baseline="0" dirty="0">
                          <a:solidFill>
                            <a:schemeClr val="tx1"/>
                          </a:solidFill>
                          <a:latin typeface="+mn-lt"/>
                          <a:ea typeface="+mn-ea"/>
                          <a:cs typeface="+mn-cs"/>
                        </a:rPr>
                        <a:t>electricity,</a:t>
                      </a:r>
                    </a:p>
                    <a:p>
                      <a:r>
                        <a:rPr lang="en-IN" sz="1100" b="0" i="0" u="none" strike="noStrike" kern="1200" baseline="0" dirty="0">
                          <a:solidFill>
                            <a:schemeClr val="tx1"/>
                          </a:solidFill>
                          <a:latin typeface="+mn-lt"/>
                          <a:ea typeface="+mn-ea"/>
                          <a:cs typeface="+mn-cs"/>
                        </a:rPr>
                        <a:t>for heating,</a:t>
                      </a:r>
                    </a:p>
                    <a:p>
                      <a:r>
                        <a:rPr lang="en-IN" sz="1100" b="0" i="0" u="none" strike="noStrike" kern="1200" baseline="0" dirty="0">
                          <a:solidFill>
                            <a:schemeClr val="tx1"/>
                          </a:solidFill>
                          <a:latin typeface="+mn-lt"/>
                          <a:ea typeface="+mn-ea"/>
                          <a:cs typeface="+mn-cs"/>
                        </a:rPr>
                        <a:t>and in industry</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Power plant failure could cause some deaths</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Difficult to burn cleanly; releases </a:t>
                      </a:r>
                      <a:r>
                        <a:rPr lang="en-IN" sz="1100" b="0" i="0" u="none" strike="noStrike" kern="1200" baseline="0" dirty="0" err="1">
                          <a:solidFill>
                            <a:schemeClr val="tx1"/>
                          </a:solidFill>
                          <a:latin typeface="+mn-lt"/>
                          <a:ea typeface="+mn-ea"/>
                          <a:cs typeface="+mn-cs"/>
                        </a:rPr>
                        <a:t>sulfur</a:t>
                      </a:r>
                      <a:r>
                        <a:rPr lang="en-IN" sz="1100" b="0" i="0" u="none" strike="noStrike" kern="1200" baseline="0" dirty="0">
                          <a:solidFill>
                            <a:schemeClr val="tx1"/>
                          </a:solidFill>
                          <a:latin typeface="+mn-lt"/>
                          <a:ea typeface="+mn-ea"/>
                          <a:cs typeface="+mn-cs"/>
                        </a:rPr>
                        <a:t>, nitrogen, and soot to air, land, and water</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Highest</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Flexible</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Can run all</a:t>
                      </a:r>
                    </a:p>
                    <a:p>
                      <a:r>
                        <a:rPr lang="en-IN" sz="1100" b="0" i="0" u="none" strike="noStrike" kern="1200" baseline="0" dirty="0">
                          <a:solidFill>
                            <a:schemeClr val="tx1"/>
                          </a:solidFill>
                          <a:latin typeface="+mn-lt"/>
                          <a:ea typeface="+mn-ea"/>
                          <a:cs typeface="+mn-cs"/>
                        </a:rPr>
                        <a:t>the time</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3181035"/>
                  </a:ext>
                </a:extLst>
              </a:tr>
              <a:tr h="370840">
                <a:tc>
                  <a:txBody>
                    <a:bodyPr/>
                    <a:lstStyle/>
                    <a:p>
                      <a:r>
                        <a:rPr lang="en-IN" sz="1100" b="0" i="0" u="none" strike="noStrike" kern="1200" baseline="0" dirty="0">
                          <a:solidFill>
                            <a:schemeClr val="tx1"/>
                          </a:solidFill>
                          <a:latin typeface="+mn-lt"/>
                          <a:ea typeface="+mn-ea"/>
                          <a:cs typeface="+mn-cs"/>
                        </a:rPr>
                        <a:t>Oil</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Found in a limited number of countries</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Highly portable,</a:t>
                      </a:r>
                    </a:p>
                    <a:p>
                      <a:r>
                        <a:rPr lang="en-IN" sz="1100" b="0" i="0" u="none" strike="noStrike" kern="1200" baseline="0" dirty="0">
                          <a:solidFill>
                            <a:schemeClr val="tx1"/>
                          </a:solidFill>
                          <a:latin typeface="+mn-lt"/>
                          <a:ea typeface="+mn-ea"/>
                          <a:cs typeface="+mn-cs"/>
                        </a:rPr>
                        <a:t>Especially when refined into gasoline, diesel, and other fuels</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Highly versatile; can be used for</a:t>
                      </a:r>
                    </a:p>
                    <a:p>
                      <a:r>
                        <a:rPr lang="en-IN" sz="1100" b="0" i="0" u="none" strike="noStrike" kern="1200" baseline="0" dirty="0">
                          <a:solidFill>
                            <a:schemeClr val="tx1"/>
                          </a:solidFill>
                          <a:latin typeface="+mn-lt"/>
                          <a:ea typeface="+mn-ea"/>
                          <a:cs typeface="+mn-cs"/>
                        </a:rPr>
                        <a:t>heating, cooking,</a:t>
                      </a:r>
                    </a:p>
                    <a:p>
                      <a:r>
                        <a:rPr lang="en-IN" sz="1100" b="0" i="0" u="none" strike="noStrike" kern="1200" baseline="0" dirty="0">
                          <a:solidFill>
                            <a:schemeClr val="tx1"/>
                          </a:solidFill>
                          <a:latin typeface="+mn-lt"/>
                          <a:ea typeface="+mn-ea"/>
                          <a:cs typeface="+mn-cs"/>
                        </a:rPr>
                        <a:t>transportation, and industry</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Refinery accident could cause some deaths</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Refining can be dirty, and burning gasoline, diesel,</a:t>
                      </a:r>
                    </a:p>
                    <a:p>
                      <a:r>
                        <a:rPr lang="en-IN" sz="1100" b="0" i="0" u="none" strike="noStrike" kern="1200" baseline="0" dirty="0">
                          <a:solidFill>
                            <a:schemeClr val="tx1"/>
                          </a:solidFill>
                          <a:latin typeface="+mn-lt"/>
                          <a:ea typeface="+mn-ea"/>
                          <a:cs typeface="+mn-cs"/>
                        </a:rPr>
                        <a:t>and other fuels releases</a:t>
                      </a:r>
                    </a:p>
                    <a:p>
                      <a:r>
                        <a:rPr lang="en-IN" sz="1100" b="0" i="0" u="none" strike="noStrike" kern="1200" baseline="0" dirty="0">
                          <a:solidFill>
                            <a:schemeClr val="tx1"/>
                          </a:solidFill>
                          <a:latin typeface="+mn-lt"/>
                          <a:ea typeface="+mn-ea"/>
                          <a:cs typeface="+mn-cs"/>
                        </a:rPr>
                        <a:t>Pollutants</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High</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Very flexible</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100" b="0" i="0" u="none" strike="noStrike" kern="1200" baseline="0" dirty="0">
                          <a:solidFill>
                            <a:schemeClr val="tx1"/>
                          </a:solidFill>
                          <a:latin typeface="+mn-lt"/>
                          <a:ea typeface="+mn-ea"/>
                          <a:cs typeface="+mn-cs"/>
                        </a:rPr>
                        <a:t>Can run all</a:t>
                      </a:r>
                    </a:p>
                    <a:p>
                      <a:r>
                        <a:rPr lang="en-IN" sz="1100" b="0" i="0" u="none" strike="noStrike" kern="1200" baseline="0" dirty="0">
                          <a:solidFill>
                            <a:schemeClr val="tx1"/>
                          </a:solidFill>
                          <a:latin typeface="+mn-lt"/>
                          <a:ea typeface="+mn-ea"/>
                          <a:cs typeface="+mn-cs"/>
                        </a:rPr>
                        <a:t>the time</a:t>
                      </a:r>
                      <a:endParaRPr lang="en-IN" sz="11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73056095"/>
                  </a:ext>
                </a:extLst>
              </a:tr>
            </a:tbl>
          </a:graphicData>
        </a:graphic>
      </p:graphicFrame>
      <p:sp>
        <p:nvSpPr>
          <p:cNvPr id="4" name="Slide Number Placeholder 4"/>
          <p:cNvSpPr>
            <a:spLocks noGrp="1"/>
          </p:cNvSpPr>
          <p:nvPr>
            <p:ph type="sldNum" sz="quarter" idx="10"/>
          </p:nvPr>
        </p:nvSpPr>
        <p:spPr>
          <a:xfrm>
            <a:off x="6457950" y="6356350"/>
            <a:ext cx="2381250" cy="365125"/>
          </a:xfrm>
        </p:spPr>
        <p:txBody>
          <a:bodyPr/>
          <a:lstStyle/>
          <a:p>
            <a:r>
              <a:rPr lang="en-US" dirty="0"/>
              <a:t>8</a:t>
            </a:r>
          </a:p>
        </p:txBody>
      </p:sp>
      <p:sp>
        <p:nvSpPr>
          <p:cNvPr id="5" name="Footer Placeholder 5"/>
          <p:cNvSpPr>
            <a:spLocks noGrp="1"/>
          </p:cNvSpPr>
          <p:nvPr>
            <p:ph type="ftr" sz="quarter" idx="11"/>
          </p:nvPr>
        </p:nvSpPr>
        <p:spPr>
          <a:xfrm>
            <a:off x="3028950" y="6356350"/>
            <a:ext cx="3086100" cy="365125"/>
          </a:xfrm>
        </p:spPr>
        <p:txBody>
          <a:bodyPr/>
          <a:lstStyle/>
          <a:p>
            <a:r>
              <a:rPr lang="en-US" dirty="0"/>
              <a:t>Copyright ©2018 John Wiley &amp; Sons, Inc. </a:t>
            </a:r>
          </a:p>
        </p:txBody>
      </p:sp>
    </p:spTree>
    <p:extLst>
      <p:ext uri="{BB962C8B-B14F-4D97-AF65-F5344CB8AC3E}">
        <p14:creationId xmlns:p14="http://schemas.microsoft.com/office/powerpoint/2010/main" val="3278645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04800" y="762001"/>
            <a:ext cx="8534400" cy="990599"/>
          </a:xfrm>
        </p:spPr>
        <p:txBody>
          <a:bodyPr>
            <a:normAutofit fontScale="90000"/>
          </a:bodyPr>
          <a:lstStyle/>
          <a:p>
            <a:r>
              <a:rPr lang="en-US" altLang="en-US" dirty="0"/>
              <a:t>Advantages and Disadvantages of Energy Sources </a:t>
            </a:r>
            <a:r>
              <a:rPr lang="en-US" altLang="en-US" sz="2200" b="0" dirty="0"/>
              <a:t>(3 of 3)</a:t>
            </a:r>
            <a:endParaRPr lang="en-US" altLang="en-US" sz="2200" dirty="0"/>
          </a:p>
        </p:txBody>
      </p:sp>
      <p:graphicFrame>
        <p:nvGraphicFramePr>
          <p:cNvPr id="7" name="Content Placeholder 4" descr="Table is accessible to screenreaders"/>
          <p:cNvGraphicFramePr>
            <a:graphicFrameLocks noGrp="1"/>
          </p:cNvGraphicFramePr>
          <p:nvPr>
            <p:ph sz="quarter" idx="16"/>
            <p:extLst>
              <p:ext uri="{D42A27DB-BD31-4B8C-83A1-F6EECF244321}">
                <p14:modId xmlns:p14="http://schemas.microsoft.com/office/powerpoint/2010/main" val="4288478557"/>
              </p:ext>
            </p:extLst>
          </p:nvPr>
        </p:nvGraphicFramePr>
        <p:xfrm>
          <a:off x="304800" y="1981200"/>
          <a:ext cx="8686800" cy="2895600"/>
        </p:xfrm>
        <a:graphic>
          <a:graphicData uri="http://schemas.openxmlformats.org/drawingml/2006/table">
            <a:tbl>
              <a:tblPr firstRow="1" bandRow="1">
                <a:tableStyleId>{5C22544A-7EE6-4342-B048-85BDC9FD1C3A}</a:tableStyleId>
              </a:tblPr>
              <a:tblGrid>
                <a:gridCol w="990600">
                  <a:extLst>
                    <a:ext uri="{9D8B030D-6E8A-4147-A177-3AD203B41FA5}">
                      <a16:colId xmlns:a16="http://schemas.microsoft.com/office/drawing/2014/main" val="275646008"/>
                    </a:ext>
                  </a:extLst>
                </a:gridCol>
                <a:gridCol w="1066800">
                  <a:extLst>
                    <a:ext uri="{9D8B030D-6E8A-4147-A177-3AD203B41FA5}">
                      <a16:colId xmlns:a16="http://schemas.microsoft.com/office/drawing/2014/main" val="1544636587"/>
                    </a:ext>
                  </a:extLst>
                </a:gridCol>
                <a:gridCol w="838200">
                  <a:extLst>
                    <a:ext uri="{9D8B030D-6E8A-4147-A177-3AD203B41FA5}">
                      <a16:colId xmlns:a16="http://schemas.microsoft.com/office/drawing/2014/main" val="1987512686"/>
                    </a:ext>
                  </a:extLst>
                </a:gridCol>
                <a:gridCol w="1143000">
                  <a:extLst>
                    <a:ext uri="{9D8B030D-6E8A-4147-A177-3AD203B41FA5}">
                      <a16:colId xmlns:a16="http://schemas.microsoft.com/office/drawing/2014/main" val="1582660696"/>
                    </a:ext>
                  </a:extLst>
                </a:gridCol>
                <a:gridCol w="838200">
                  <a:extLst>
                    <a:ext uri="{9D8B030D-6E8A-4147-A177-3AD203B41FA5}">
                      <a16:colId xmlns:a16="http://schemas.microsoft.com/office/drawing/2014/main" val="3317970333"/>
                    </a:ext>
                  </a:extLst>
                </a:gridCol>
                <a:gridCol w="1143000">
                  <a:extLst>
                    <a:ext uri="{9D8B030D-6E8A-4147-A177-3AD203B41FA5}">
                      <a16:colId xmlns:a16="http://schemas.microsoft.com/office/drawing/2014/main" val="3964190219"/>
                    </a:ext>
                  </a:extLst>
                </a:gridCol>
                <a:gridCol w="914400">
                  <a:extLst>
                    <a:ext uri="{9D8B030D-6E8A-4147-A177-3AD203B41FA5}">
                      <a16:colId xmlns:a16="http://schemas.microsoft.com/office/drawing/2014/main" val="2730477747"/>
                    </a:ext>
                  </a:extLst>
                </a:gridCol>
                <a:gridCol w="762000">
                  <a:extLst>
                    <a:ext uri="{9D8B030D-6E8A-4147-A177-3AD203B41FA5}">
                      <a16:colId xmlns:a16="http://schemas.microsoft.com/office/drawing/2014/main" val="1069321559"/>
                    </a:ext>
                  </a:extLst>
                </a:gridCol>
                <a:gridCol w="990600">
                  <a:extLst>
                    <a:ext uri="{9D8B030D-6E8A-4147-A177-3AD203B41FA5}">
                      <a16:colId xmlns:a16="http://schemas.microsoft.com/office/drawing/2014/main" val="2837306373"/>
                    </a:ext>
                  </a:extLst>
                </a:gridCol>
              </a:tblGrid>
              <a:tr h="815118">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Source</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Geographic</a:t>
                      </a:r>
                    </a:p>
                    <a:p>
                      <a:pPr marL="0" algn="l" defTabSz="914400" rtl="0" eaLnBrk="1" latinLnBrk="0" hangingPunct="1"/>
                      <a:r>
                        <a:rPr lang="en-IN" sz="1100" b="1" i="0" u="none" strike="noStrike" kern="1200" baseline="0" dirty="0">
                          <a:solidFill>
                            <a:schemeClr val="lt1"/>
                          </a:solidFill>
                          <a:latin typeface="+mn-lt"/>
                          <a:ea typeface="+mn-ea"/>
                          <a:cs typeface="+mn-cs"/>
                        </a:rPr>
                        <a:t>Distribution</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Portability</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Versatility</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Worst-Case</a:t>
                      </a:r>
                    </a:p>
                    <a:p>
                      <a:pPr marL="0" algn="l" defTabSz="914400" rtl="0" eaLnBrk="1" latinLnBrk="0" hangingPunct="1"/>
                      <a:r>
                        <a:rPr lang="en-IN" sz="1100" b="1" i="0" u="none" strike="noStrike" kern="1200" baseline="0" dirty="0">
                          <a:solidFill>
                            <a:schemeClr val="lt1"/>
                          </a:solidFill>
                          <a:latin typeface="+mn-lt"/>
                          <a:ea typeface="+mn-ea"/>
                          <a:cs typeface="+mn-cs"/>
                        </a:rPr>
                        <a:t>Event</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Day-to-day</a:t>
                      </a:r>
                    </a:p>
                    <a:p>
                      <a:pPr marL="0" algn="l" defTabSz="914400" rtl="0" eaLnBrk="1" latinLnBrk="0" hangingPunct="1"/>
                      <a:r>
                        <a:rPr lang="en-IN" sz="1100" b="1" i="0" u="none" strike="noStrike" kern="1200" baseline="0" dirty="0">
                          <a:solidFill>
                            <a:schemeClr val="lt1"/>
                          </a:solidFill>
                          <a:latin typeface="+mn-lt"/>
                          <a:ea typeface="+mn-ea"/>
                          <a:cs typeface="+mn-cs"/>
                        </a:rPr>
                        <a:t>Pollution (Not</a:t>
                      </a:r>
                    </a:p>
                    <a:p>
                      <a:pPr marL="0" algn="l" defTabSz="914400" rtl="0" eaLnBrk="1" latinLnBrk="0" hangingPunct="1"/>
                      <a:r>
                        <a:rPr lang="en-IN" sz="1100" b="1" i="0" u="none" strike="noStrike" kern="1200" baseline="0" dirty="0">
                          <a:solidFill>
                            <a:schemeClr val="lt1"/>
                          </a:solidFill>
                          <a:latin typeface="+mn-lt"/>
                          <a:ea typeface="+mn-ea"/>
                          <a:cs typeface="+mn-cs"/>
                        </a:rPr>
                        <a:t>Climate Change)</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Climate</a:t>
                      </a:r>
                    </a:p>
                    <a:p>
                      <a:pPr marL="0" algn="l" defTabSz="914400" rtl="0" eaLnBrk="1" latinLnBrk="0" hangingPunct="1"/>
                      <a:r>
                        <a:rPr lang="en-IN" sz="1100" b="1" i="0" u="none" strike="noStrike" kern="1200" baseline="0" dirty="0">
                          <a:solidFill>
                            <a:schemeClr val="lt1"/>
                          </a:solidFill>
                          <a:latin typeface="+mn-lt"/>
                          <a:ea typeface="+mn-ea"/>
                          <a:cs typeface="+mn-cs"/>
                        </a:rPr>
                        <a:t>Change</a:t>
                      </a:r>
                    </a:p>
                    <a:p>
                      <a:pPr marL="0" algn="l" defTabSz="914400" rtl="0" eaLnBrk="1" latinLnBrk="0" hangingPunct="1"/>
                      <a:r>
                        <a:rPr lang="en-IN" sz="1100" b="1" i="0" u="none" strike="noStrike" kern="1200" baseline="0" dirty="0">
                          <a:solidFill>
                            <a:schemeClr val="lt1"/>
                          </a:solidFill>
                          <a:latin typeface="+mn-lt"/>
                          <a:ea typeface="+mn-ea"/>
                          <a:cs typeface="+mn-cs"/>
                        </a:rPr>
                        <a:t>Potential</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Scale</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IN" sz="1100" b="1" i="0" u="none" strike="noStrike" kern="1200" baseline="0" dirty="0">
                          <a:solidFill>
                            <a:schemeClr val="lt1"/>
                          </a:solidFill>
                          <a:latin typeface="+mn-lt"/>
                          <a:ea typeface="+mn-ea"/>
                          <a:cs typeface="+mn-cs"/>
                        </a:rPr>
                        <a:t>Reliability</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186271402"/>
                  </a:ext>
                </a:extLst>
              </a:tr>
              <a:tr h="1104889">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Wind</a:t>
                      </a:r>
                      <a:endParaRPr lang="en-IN" sz="1100" b="1"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100" b="0" i="0" u="none" strike="noStrike" kern="1200" baseline="0" dirty="0">
                          <a:solidFill>
                            <a:schemeClr val="tx1"/>
                          </a:solidFill>
                          <a:latin typeface="+mn-lt"/>
                          <a:ea typeface="+mn-ea"/>
                          <a:cs typeface="+mn-cs"/>
                        </a:rPr>
                        <a:t>Available in</a:t>
                      </a:r>
                    </a:p>
                    <a:p>
                      <a:r>
                        <a:rPr lang="en-IN" sz="1100" b="0" i="0" u="none" strike="noStrike" kern="1200" baseline="0" dirty="0">
                          <a:solidFill>
                            <a:schemeClr val="tx1"/>
                          </a:solidFill>
                          <a:latin typeface="+mn-lt"/>
                          <a:ea typeface="+mn-ea"/>
                          <a:cs typeface="+mn-cs"/>
                        </a:rPr>
                        <a:t>most countries,</a:t>
                      </a:r>
                    </a:p>
                    <a:p>
                      <a:r>
                        <a:rPr lang="en-IN" sz="1100" b="0" i="0" u="none" strike="noStrike" kern="1200" baseline="0" dirty="0">
                          <a:solidFill>
                            <a:schemeClr val="tx1"/>
                          </a:solidFill>
                          <a:latin typeface="+mn-lt"/>
                          <a:ea typeface="+mn-ea"/>
                          <a:cs typeface="+mn-cs"/>
                        </a:rPr>
                        <a:t>but not</a:t>
                      </a:r>
                    </a:p>
                    <a:p>
                      <a:r>
                        <a:rPr lang="en-IN" sz="1100" b="0" i="0" u="none" strike="noStrike" kern="1200" baseline="0" dirty="0">
                          <a:solidFill>
                            <a:schemeClr val="tx1"/>
                          </a:solidFill>
                          <a:latin typeface="+mn-lt"/>
                          <a:ea typeface="+mn-ea"/>
                          <a:cs typeface="+mn-cs"/>
                        </a:rPr>
                        <a:t>everywhere in</a:t>
                      </a:r>
                    </a:p>
                    <a:p>
                      <a:r>
                        <a:rPr lang="en-IN" sz="1100" b="0" i="0" u="none" strike="noStrike" kern="1200" baseline="0" dirty="0">
                          <a:solidFill>
                            <a:schemeClr val="tx1"/>
                          </a:solidFill>
                          <a:latin typeface="+mn-lt"/>
                          <a:ea typeface="+mn-ea"/>
                          <a:cs typeface="+mn-cs"/>
                        </a:rPr>
                        <a:t>those countries</a:t>
                      </a:r>
                      <a:endParaRPr lang="en-IN" sz="1100" b="1"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100" b="0" i="0" u="none" strike="noStrike" kern="1200" baseline="0" dirty="0">
                          <a:solidFill>
                            <a:schemeClr val="tx1"/>
                          </a:solidFill>
                          <a:latin typeface="+mn-lt"/>
                          <a:ea typeface="+mn-ea"/>
                          <a:cs typeface="+mn-cs"/>
                        </a:rPr>
                        <a:t>Cannot be</a:t>
                      </a:r>
                    </a:p>
                    <a:p>
                      <a:r>
                        <a:rPr lang="en-IN" sz="1100" b="0" i="0" u="none" strike="noStrike" kern="1200" baseline="0" dirty="0">
                          <a:solidFill>
                            <a:schemeClr val="tx1"/>
                          </a:solidFill>
                          <a:latin typeface="+mn-lt"/>
                          <a:ea typeface="+mn-ea"/>
                          <a:cs typeface="+mn-cs"/>
                        </a:rPr>
                        <a:t>moved</a:t>
                      </a:r>
                      <a:endParaRPr lang="en-IN" sz="1100" b="1"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100" b="0" i="0" u="none" strike="noStrike" kern="1200" baseline="0" dirty="0">
                          <a:solidFill>
                            <a:schemeClr val="tx1"/>
                          </a:solidFill>
                          <a:latin typeface="+mn-lt"/>
                          <a:ea typeface="+mn-ea"/>
                          <a:cs typeface="+mn-cs"/>
                        </a:rPr>
                        <a:t>Mostly used to</a:t>
                      </a:r>
                    </a:p>
                    <a:p>
                      <a:r>
                        <a:rPr lang="en-IN" sz="1100" b="0" i="0" u="none" strike="noStrike" kern="1200" baseline="0" dirty="0">
                          <a:solidFill>
                            <a:schemeClr val="tx1"/>
                          </a:solidFill>
                          <a:latin typeface="+mn-lt"/>
                          <a:ea typeface="+mn-ea"/>
                          <a:cs typeface="+mn-cs"/>
                        </a:rPr>
                        <a:t>generate</a:t>
                      </a:r>
                    </a:p>
                    <a:p>
                      <a:r>
                        <a:rPr lang="en-IN" sz="1100" b="0" i="0" u="none" strike="noStrike" kern="1200" baseline="0" dirty="0">
                          <a:solidFill>
                            <a:schemeClr val="tx1"/>
                          </a:solidFill>
                          <a:latin typeface="+mn-lt"/>
                          <a:ea typeface="+mn-ea"/>
                          <a:cs typeface="+mn-cs"/>
                        </a:rPr>
                        <a:t>electricity,</a:t>
                      </a:r>
                    </a:p>
                    <a:p>
                      <a:r>
                        <a:rPr lang="en-IN" sz="1100" b="0" i="0" u="none" strike="noStrike" kern="1200" baseline="0" dirty="0">
                          <a:solidFill>
                            <a:schemeClr val="tx1"/>
                          </a:solidFill>
                          <a:latin typeface="+mn-lt"/>
                          <a:ea typeface="+mn-ea"/>
                          <a:cs typeface="+mn-cs"/>
                        </a:rPr>
                        <a:t>but sometimes</a:t>
                      </a:r>
                    </a:p>
                    <a:p>
                      <a:r>
                        <a:rPr lang="en-IN" sz="1100" b="0" i="0" u="none" strike="noStrike" kern="1200" baseline="0" dirty="0">
                          <a:solidFill>
                            <a:schemeClr val="tx1"/>
                          </a:solidFill>
                          <a:latin typeface="+mn-lt"/>
                          <a:ea typeface="+mn-ea"/>
                          <a:cs typeface="+mn-cs"/>
                        </a:rPr>
                        <a:t>for mechanical</a:t>
                      </a:r>
                    </a:p>
                    <a:p>
                      <a:r>
                        <a:rPr lang="en-IN" sz="1100" b="0" i="0" u="none" strike="noStrike" kern="1200" baseline="0" dirty="0">
                          <a:solidFill>
                            <a:schemeClr val="tx1"/>
                          </a:solidFill>
                          <a:latin typeface="+mn-lt"/>
                          <a:ea typeface="+mn-ea"/>
                          <a:cs typeface="+mn-cs"/>
                        </a:rPr>
                        <a:t>energy</a:t>
                      </a:r>
                      <a:endParaRPr lang="en-IN" sz="1100" b="1"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Low risk</a:t>
                      </a:r>
                      <a:endParaRPr lang="en-IN" sz="1100" b="1"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Low</a:t>
                      </a:r>
                      <a:endParaRPr lang="en-IN" sz="1100" b="1"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Low</a:t>
                      </a:r>
                      <a:endParaRPr lang="en-IN" sz="1100" b="1"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tx1"/>
                          </a:solidFill>
                          <a:latin typeface="+mn-lt"/>
                          <a:ea typeface="+mn-ea"/>
                          <a:cs typeface="+mn-cs"/>
                        </a:rPr>
                        <a:t>Flexible</a:t>
                      </a:r>
                      <a:endParaRPr lang="en-IN" sz="1100" b="1"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100" b="0" i="0" u="none" strike="noStrike" kern="1200" baseline="0" dirty="0">
                          <a:solidFill>
                            <a:schemeClr val="tx1"/>
                          </a:solidFill>
                          <a:latin typeface="+mn-lt"/>
                          <a:ea typeface="+mn-ea"/>
                          <a:cs typeface="+mn-cs"/>
                        </a:rPr>
                        <a:t>Seasonal and</a:t>
                      </a:r>
                    </a:p>
                    <a:p>
                      <a:r>
                        <a:rPr lang="en-IN" sz="1100" b="0" i="0" u="none" strike="noStrike" kern="1200" baseline="0" dirty="0">
                          <a:solidFill>
                            <a:schemeClr val="tx1"/>
                          </a:solidFill>
                          <a:latin typeface="+mn-lt"/>
                          <a:ea typeface="+mn-ea"/>
                          <a:cs typeface="+mn-cs"/>
                        </a:rPr>
                        <a:t>unpredictable</a:t>
                      </a:r>
                    </a:p>
                    <a:p>
                      <a:r>
                        <a:rPr lang="en-IN" sz="1100" b="0" i="0" u="none" strike="noStrike" kern="1200" baseline="0" dirty="0">
                          <a:solidFill>
                            <a:schemeClr val="tx1"/>
                          </a:solidFill>
                          <a:latin typeface="+mn-lt"/>
                          <a:ea typeface="+mn-ea"/>
                          <a:cs typeface="+mn-cs"/>
                        </a:rPr>
                        <a:t>variability</a:t>
                      </a:r>
                      <a:endParaRPr lang="en-IN" sz="1100" b="1"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7826380"/>
                  </a:ext>
                </a:extLst>
              </a:tr>
              <a:tr h="975593">
                <a:tc>
                  <a:txBody>
                    <a:bodyPr/>
                    <a:lstStyle/>
                    <a:p>
                      <a:pPr marL="0" algn="l" defTabSz="914400" rtl="0" eaLnBrk="1" latinLnBrk="0" hangingPunct="1"/>
                      <a:r>
                        <a:rPr lang="en-IN" sz="1100" b="0" i="0" u="none" strike="noStrike" kern="1200" baseline="0" dirty="0">
                          <a:solidFill>
                            <a:schemeClr val="dk1"/>
                          </a:solidFill>
                          <a:latin typeface="+mn-lt"/>
                          <a:ea typeface="+mn-ea"/>
                          <a:cs typeface="+mn-cs"/>
                        </a:rPr>
                        <a:t>Geothermal</a:t>
                      </a:r>
                      <a:endParaRPr lang="en-IN" sz="1100" b="0"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100" b="0" i="0" u="none" strike="noStrike" kern="1200" baseline="0" dirty="0">
                          <a:solidFill>
                            <a:schemeClr val="dk1"/>
                          </a:solidFill>
                          <a:latin typeface="+mn-lt"/>
                          <a:ea typeface="+mn-ea"/>
                          <a:cs typeface="+mn-cs"/>
                        </a:rPr>
                        <a:t>Available in most countries, but not everywhere in those countries</a:t>
                      </a:r>
                      <a:endParaRPr lang="en-IN" sz="1100" b="0"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100" b="0" i="0" u="none" strike="noStrike" kern="1200" baseline="0" dirty="0">
                          <a:solidFill>
                            <a:schemeClr val="dk1"/>
                          </a:solidFill>
                          <a:latin typeface="+mn-lt"/>
                          <a:ea typeface="+mn-ea"/>
                          <a:cs typeface="+mn-cs"/>
                        </a:rPr>
                        <a:t>Cannot be</a:t>
                      </a:r>
                    </a:p>
                    <a:p>
                      <a:r>
                        <a:rPr lang="en-IN" sz="1100" b="0" i="0" u="none" strike="noStrike" kern="1200" baseline="0" dirty="0">
                          <a:solidFill>
                            <a:schemeClr val="dk1"/>
                          </a:solidFill>
                          <a:latin typeface="+mn-lt"/>
                          <a:ea typeface="+mn-ea"/>
                          <a:cs typeface="+mn-cs"/>
                        </a:rPr>
                        <a:t>moved</a:t>
                      </a:r>
                      <a:endParaRPr lang="en-IN" sz="1100" b="0"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100" b="0" i="0" u="none" strike="noStrike" kern="1200" baseline="0" dirty="0">
                          <a:solidFill>
                            <a:schemeClr val="dk1"/>
                          </a:solidFill>
                          <a:latin typeface="+mn-lt"/>
                          <a:ea typeface="+mn-ea"/>
                          <a:cs typeface="+mn-cs"/>
                        </a:rPr>
                        <a:t>Used to</a:t>
                      </a:r>
                    </a:p>
                    <a:p>
                      <a:r>
                        <a:rPr lang="en-IN" sz="1100" b="0" i="0" u="none" strike="noStrike" kern="1200" baseline="0" dirty="0">
                          <a:solidFill>
                            <a:schemeClr val="dk1"/>
                          </a:solidFill>
                          <a:latin typeface="+mn-lt"/>
                          <a:ea typeface="+mn-ea"/>
                          <a:cs typeface="+mn-cs"/>
                        </a:rPr>
                        <a:t>generate</a:t>
                      </a:r>
                    </a:p>
                    <a:p>
                      <a:r>
                        <a:rPr lang="en-IN" sz="1100" b="0" i="0" u="none" strike="noStrike" kern="1200" baseline="0" dirty="0">
                          <a:solidFill>
                            <a:schemeClr val="dk1"/>
                          </a:solidFill>
                          <a:latin typeface="+mn-lt"/>
                          <a:ea typeface="+mn-ea"/>
                          <a:cs typeface="+mn-cs"/>
                        </a:rPr>
                        <a:t>electricity,</a:t>
                      </a:r>
                    </a:p>
                    <a:p>
                      <a:r>
                        <a:rPr lang="en-IN" sz="1100" b="0" i="0" u="none" strike="noStrike" kern="1200" baseline="0" dirty="0">
                          <a:solidFill>
                            <a:schemeClr val="dk1"/>
                          </a:solidFill>
                          <a:latin typeface="+mn-lt"/>
                          <a:ea typeface="+mn-ea"/>
                          <a:cs typeface="+mn-cs"/>
                        </a:rPr>
                        <a:t>occasionally</a:t>
                      </a:r>
                    </a:p>
                    <a:p>
                      <a:r>
                        <a:rPr lang="en-IN" sz="1100" b="0" i="0" u="none" strike="noStrike" kern="1200" baseline="0" dirty="0">
                          <a:solidFill>
                            <a:schemeClr val="dk1"/>
                          </a:solidFill>
                          <a:latin typeface="+mn-lt"/>
                          <a:ea typeface="+mn-ea"/>
                          <a:cs typeface="+mn-cs"/>
                        </a:rPr>
                        <a:t>for heating</a:t>
                      </a:r>
                      <a:endParaRPr lang="en-IN" sz="1100" b="0"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dk1"/>
                          </a:solidFill>
                          <a:latin typeface="+mn-lt"/>
                          <a:ea typeface="+mn-ea"/>
                          <a:cs typeface="+mn-cs"/>
                        </a:rPr>
                        <a:t>Low risk</a:t>
                      </a:r>
                      <a:endParaRPr lang="en-IN" sz="1100" b="0"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dk1"/>
                          </a:solidFill>
                          <a:latin typeface="+mn-lt"/>
                          <a:ea typeface="+mn-ea"/>
                          <a:cs typeface="+mn-cs"/>
                        </a:rPr>
                        <a:t>Low</a:t>
                      </a:r>
                      <a:endParaRPr lang="en-IN" sz="1100" b="0"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IN" sz="1100" b="0" i="0" u="none" strike="noStrike" kern="1200" baseline="0" dirty="0">
                          <a:solidFill>
                            <a:schemeClr val="dk1"/>
                          </a:solidFill>
                          <a:latin typeface="+mn-lt"/>
                          <a:ea typeface="+mn-ea"/>
                          <a:cs typeface="+mn-cs"/>
                        </a:rPr>
                        <a:t>Low</a:t>
                      </a:r>
                      <a:endParaRPr lang="en-IN" sz="1100" b="0"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100" b="0" i="0" u="none" strike="noStrike" kern="1200" baseline="0" dirty="0">
                          <a:solidFill>
                            <a:schemeClr val="dk1"/>
                          </a:solidFill>
                          <a:latin typeface="+mn-lt"/>
                          <a:ea typeface="+mn-ea"/>
                          <a:cs typeface="+mn-cs"/>
                        </a:rPr>
                        <a:t>Usually</a:t>
                      </a:r>
                    </a:p>
                    <a:p>
                      <a:r>
                        <a:rPr lang="en-IN" sz="1100" b="0" i="0" u="none" strike="noStrike" kern="1200" baseline="0" dirty="0">
                          <a:solidFill>
                            <a:schemeClr val="dk1"/>
                          </a:solidFill>
                          <a:latin typeface="+mn-lt"/>
                          <a:ea typeface="+mn-ea"/>
                          <a:cs typeface="+mn-cs"/>
                        </a:rPr>
                        <a:t>mid to</a:t>
                      </a:r>
                    </a:p>
                    <a:p>
                      <a:r>
                        <a:rPr lang="en-IN" sz="1100" b="0" i="0" u="none" strike="noStrike" kern="1200" baseline="0" dirty="0">
                          <a:solidFill>
                            <a:schemeClr val="dk1"/>
                          </a:solidFill>
                          <a:latin typeface="+mn-lt"/>
                          <a:ea typeface="+mn-ea"/>
                          <a:cs typeface="+mn-cs"/>
                        </a:rPr>
                        <a:t>large scale</a:t>
                      </a:r>
                      <a:endParaRPr lang="en-IN" sz="1100" b="0"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100" b="0" i="0" u="none" strike="noStrike" kern="1200" baseline="0" dirty="0">
                          <a:solidFill>
                            <a:schemeClr val="dk1"/>
                          </a:solidFill>
                          <a:latin typeface="+mn-lt"/>
                          <a:ea typeface="+mn-ea"/>
                          <a:cs typeface="+mn-cs"/>
                        </a:rPr>
                        <a:t>Can run all</a:t>
                      </a:r>
                    </a:p>
                    <a:p>
                      <a:r>
                        <a:rPr lang="en-IN" sz="1100" b="0" i="0" u="none" strike="noStrike" kern="1200" baseline="0" dirty="0">
                          <a:solidFill>
                            <a:schemeClr val="dk1"/>
                          </a:solidFill>
                          <a:latin typeface="+mn-lt"/>
                          <a:ea typeface="+mn-ea"/>
                          <a:cs typeface="+mn-cs"/>
                        </a:rPr>
                        <a:t>the time</a:t>
                      </a:r>
                      <a:endParaRPr lang="en-IN" sz="1100" b="0" i="0" u="none" strike="noStrike" kern="1200" baseline="0" dirty="0">
                        <a:solidFill>
                          <a:schemeClr val="tx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6754639"/>
                  </a:ext>
                </a:extLst>
              </a:tr>
            </a:tbl>
          </a:graphicData>
        </a:graphic>
      </p:graphicFrame>
      <p:sp>
        <p:nvSpPr>
          <p:cNvPr id="4" name="Slide Number Placeholder 4"/>
          <p:cNvSpPr>
            <a:spLocks noGrp="1"/>
          </p:cNvSpPr>
          <p:nvPr>
            <p:ph type="sldNum" sz="quarter" idx="10"/>
          </p:nvPr>
        </p:nvSpPr>
        <p:spPr>
          <a:xfrm>
            <a:off x="6457950" y="6356350"/>
            <a:ext cx="2381250" cy="365125"/>
          </a:xfrm>
        </p:spPr>
        <p:txBody>
          <a:bodyPr/>
          <a:lstStyle/>
          <a:p>
            <a:r>
              <a:rPr lang="en-US" dirty="0"/>
              <a:t>9</a:t>
            </a:r>
          </a:p>
        </p:txBody>
      </p:sp>
      <p:sp>
        <p:nvSpPr>
          <p:cNvPr id="5" name="Footer Placeholder 5"/>
          <p:cNvSpPr>
            <a:spLocks noGrp="1"/>
          </p:cNvSpPr>
          <p:nvPr>
            <p:ph type="ftr" sz="quarter" idx="11"/>
          </p:nvPr>
        </p:nvSpPr>
        <p:spPr>
          <a:xfrm>
            <a:off x="3028950" y="6356350"/>
            <a:ext cx="3086100" cy="365125"/>
          </a:xfrm>
        </p:spPr>
        <p:txBody>
          <a:bodyPr/>
          <a:lstStyle/>
          <a:p>
            <a:r>
              <a:rPr lang="en-US" dirty="0"/>
              <a:t>Copyright ©2018 John Wiley &amp; Sons, Inc. </a:t>
            </a:r>
          </a:p>
        </p:txBody>
      </p:sp>
    </p:spTree>
    <p:extLst>
      <p:ext uri="{BB962C8B-B14F-4D97-AF65-F5344CB8AC3E}">
        <p14:creationId xmlns:p14="http://schemas.microsoft.com/office/powerpoint/2010/main" val="2993768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04800" y="762001"/>
            <a:ext cx="8534400" cy="761999"/>
          </a:xfrm>
        </p:spPr>
        <p:txBody>
          <a:bodyPr>
            <a:normAutofit/>
          </a:bodyPr>
          <a:lstStyle/>
          <a:p>
            <a:pPr eaLnBrk="1" hangingPunct="1"/>
            <a:r>
              <a:rPr lang="en-US" altLang="en-US" dirty="0"/>
              <a:t>Energy Consumption Worldwide</a:t>
            </a:r>
          </a:p>
        </p:txBody>
      </p:sp>
      <p:sp>
        <p:nvSpPr>
          <p:cNvPr id="20483" name="Content Placeholder 2"/>
          <p:cNvSpPr>
            <a:spLocks noGrp="1"/>
          </p:cNvSpPr>
          <p:nvPr>
            <p:ph sz="quarter" idx="16"/>
          </p:nvPr>
        </p:nvSpPr>
        <p:spPr>
          <a:xfrm>
            <a:off x="304800" y="1752600"/>
            <a:ext cx="8534400" cy="1143000"/>
          </a:xfrm>
        </p:spPr>
        <p:txBody>
          <a:bodyPr/>
          <a:lstStyle/>
          <a:p>
            <a:pPr marL="291600" indent="-291600" eaLnBrk="1" hangingPunct="1">
              <a:buClr>
                <a:schemeClr val="accent2"/>
              </a:buClr>
              <a:buFont typeface="Arial" panose="020B0604020202020204" pitchFamily="34" charset="0"/>
              <a:buChar char="•"/>
              <a:defRPr/>
            </a:pPr>
            <a:r>
              <a:rPr lang="en-US" altLang="en-US" dirty="0"/>
              <a:t>Differs between developing and developed nations</a:t>
            </a:r>
          </a:p>
          <a:p>
            <a:pPr marL="645300" lvl="1" indent="-342900">
              <a:spcBef>
                <a:spcPts val="600"/>
              </a:spcBef>
              <a:buClr>
                <a:schemeClr val="accent2"/>
              </a:buClr>
              <a:buSzPct val="80000"/>
              <a:buFont typeface="Courier New" panose="02070309020205020404" pitchFamily="49" charset="0"/>
              <a:buChar char="o"/>
              <a:defRPr/>
            </a:pPr>
            <a:r>
              <a:rPr lang="en-US" altLang="en-US" dirty="0"/>
              <a:t>&lt; 20% of world’s population use 60% of the world’s energy sources</a:t>
            </a:r>
          </a:p>
        </p:txBody>
      </p:sp>
      <p:pic>
        <p:nvPicPr>
          <p:cNvPr id="3" name="Content Placeholder 2" descr="The image on the left is a world map with the countries Canada, United States, Mexico, Egypt, and India highlighted. The image on the right is a graph depicting annual per capita commercial energy consumption in 20 14 with the previously mentioned countries versus energy consumption by gigajoules. The highest is Canada at over 400, then United States at over 300, Mexico at 75, Egypt at 50 and India at nearly 0.&#10;"/>
          <p:cNvPicPr>
            <a:picLocks noGrp="1" noChangeAspect="1"/>
          </p:cNvPicPr>
          <p:nvPr>
            <p:ph sz="quarter" idx="17"/>
          </p:nvPr>
        </p:nvPicPr>
        <p:blipFill>
          <a:blip r:embed="rId3"/>
          <a:stretch>
            <a:fillRect/>
          </a:stretch>
        </p:blipFill>
        <p:spPr>
          <a:xfrm>
            <a:off x="1084647" y="3124200"/>
            <a:ext cx="6974705" cy="2940318"/>
          </a:xfrm>
          <a:prstGeom prst="rect">
            <a:avLst/>
          </a:prstGeom>
        </p:spPr>
      </p:pic>
      <p:sp>
        <p:nvSpPr>
          <p:cNvPr id="5" name="Slide Number Placeholder 4"/>
          <p:cNvSpPr>
            <a:spLocks noGrp="1"/>
          </p:cNvSpPr>
          <p:nvPr>
            <p:ph type="sldNum" sz="quarter" idx="10"/>
          </p:nvPr>
        </p:nvSpPr>
        <p:spPr>
          <a:xfrm>
            <a:off x="6457950" y="6356350"/>
            <a:ext cx="2381250" cy="365125"/>
          </a:xfrm>
        </p:spPr>
        <p:txBody>
          <a:bodyPr/>
          <a:lstStyle/>
          <a:p>
            <a:r>
              <a:rPr lang="en-US" dirty="0"/>
              <a:t>10</a:t>
            </a:r>
          </a:p>
        </p:txBody>
      </p:sp>
      <p:sp>
        <p:nvSpPr>
          <p:cNvPr id="6" name="Footer Placeholder 5"/>
          <p:cNvSpPr>
            <a:spLocks noGrp="1"/>
          </p:cNvSpPr>
          <p:nvPr>
            <p:ph type="ftr" sz="quarter" idx="11"/>
          </p:nvPr>
        </p:nvSpPr>
        <p:spPr>
          <a:xfrm>
            <a:off x="3028950" y="6356350"/>
            <a:ext cx="3086100" cy="365125"/>
          </a:xfrm>
        </p:spPr>
        <p:txBody>
          <a:bodyPr/>
          <a:lstStyle/>
          <a:p>
            <a:r>
              <a:rPr lang="en-US" dirty="0"/>
              <a:t>Copyright ©2018 John Wiley &amp; Sons, Inc. </a:t>
            </a:r>
          </a:p>
        </p:txBody>
      </p:sp>
    </p:spTree>
    <p:extLst>
      <p:ext uri="{BB962C8B-B14F-4D97-AF65-F5344CB8AC3E}">
        <p14:creationId xmlns:p14="http://schemas.microsoft.com/office/powerpoint/2010/main" val="37346799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04800" y="762001"/>
            <a:ext cx="8534400" cy="685799"/>
          </a:xfrm>
        </p:spPr>
        <p:txBody>
          <a:bodyPr/>
          <a:lstStyle/>
          <a:p>
            <a:pPr eaLnBrk="1" hangingPunct="1"/>
            <a:r>
              <a:rPr lang="en-US" altLang="en-US" dirty="0"/>
              <a:t>Energy Consumption in U.S.</a:t>
            </a:r>
          </a:p>
        </p:txBody>
      </p:sp>
      <p:sp>
        <p:nvSpPr>
          <p:cNvPr id="22531" name="Content Placeholder 3"/>
          <p:cNvSpPr>
            <a:spLocks noGrp="1"/>
          </p:cNvSpPr>
          <p:nvPr>
            <p:ph sz="quarter" idx="16"/>
          </p:nvPr>
        </p:nvSpPr>
        <p:spPr>
          <a:xfrm>
            <a:off x="304800" y="1752600"/>
            <a:ext cx="8534400" cy="914400"/>
          </a:xfrm>
        </p:spPr>
        <p:txBody>
          <a:bodyPr/>
          <a:lstStyle/>
          <a:p>
            <a:pPr marL="291600" indent="-291600" eaLnBrk="1" hangingPunct="1">
              <a:buClr>
                <a:schemeClr val="accent2"/>
              </a:buClr>
              <a:buFont typeface="Arial" panose="020B0604020202020204" pitchFamily="34" charset="0"/>
              <a:buChar char="•"/>
              <a:defRPr/>
            </a:pPr>
            <a:r>
              <a:rPr lang="en-US" altLang="en-US" dirty="0"/>
              <a:t>U.S. consumed 20% of the world total energy in 2014</a:t>
            </a:r>
          </a:p>
          <a:p>
            <a:pPr marL="291600" indent="-291600" eaLnBrk="1" hangingPunct="1">
              <a:buClr>
                <a:schemeClr val="accent2"/>
              </a:buClr>
              <a:buFont typeface="Arial" panose="020B0604020202020204" pitchFamily="34" charset="0"/>
              <a:buChar char="•"/>
              <a:defRPr/>
            </a:pPr>
            <a:r>
              <a:rPr lang="en-US" altLang="en-US" dirty="0"/>
              <a:t>Figure shows energy supply and usage in 2015</a:t>
            </a:r>
          </a:p>
        </p:txBody>
      </p:sp>
      <p:pic>
        <p:nvPicPr>
          <p:cNvPr id="3" name="Content Placeholder 2" descr="The diagram depicts energy consumption in the United States with supply at 100 percent. Domestic fossil fuels include coal at 19 percent, natural gas at 29 percent, crude oil at 22 percent, and natural gas plant liquids at 3 percent. These also include domestic production along with nuclear electric power at 8 percent, and renewable energy at 10 percent. Imports are crude oil at 7 percent and other at 2 percent. The exports are 32 percent with 28 percent of it being petroleum liquids and crude oil. Consumption is divided into fossil fuels, nuclear energy power, and renewable energy. Fossil fuels include coal, natural gas, and petroleum. Residential gets 15 percent, commercial get 13 percent, industrial gets 21.5 percent, and transportation gets 18.5 percent.&#10;"/>
          <p:cNvPicPr>
            <a:picLocks noGrp="1" noChangeAspect="1"/>
          </p:cNvPicPr>
          <p:nvPr>
            <p:ph sz="quarter" idx="17"/>
          </p:nvPr>
        </p:nvPicPr>
        <p:blipFill>
          <a:blip r:embed="rId3"/>
          <a:stretch>
            <a:fillRect/>
          </a:stretch>
        </p:blipFill>
        <p:spPr>
          <a:xfrm>
            <a:off x="1037688" y="3142788"/>
            <a:ext cx="7068622" cy="3029412"/>
          </a:xfrm>
          <a:prstGeom prst="rect">
            <a:avLst/>
          </a:prstGeom>
        </p:spPr>
      </p:pic>
      <p:sp>
        <p:nvSpPr>
          <p:cNvPr id="5" name="Slide Number Placeholder 4"/>
          <p:cNvSpPr>
            <a:spLocks noGrp="1"/>
          </p:cNvSpPr>
          <p:nvPr>
            <p:ph type="sldNum" sz="quarter" idx="10"/>
          </p:nvPr>
        </p:nvSpPr>
        <p:spPr>
          <a:xfrm>
            <a:off x="6457950" y="6356350"/>
            <a:ext cx="2381250" cy="365125"/>
          </a:xfrm>
        </p:spPr>
        <p:txBody>
          <a:bodyPr/>
          <a:lstStyle/>
          <a:p>
            <a:r>
              <a:rPr lang="en-US" dirty="0"/>
              <a:t>11</a:t>
            </a:r>
          </a:p>
        </p:txBody>
      </p:sp>
      <p:sp>
        <p:nvSpPr>
          <p:cNvPr id="6" name="Footer Placeholder 5"/>
          <p:cNvSpPr>
            <a:spLocks noGrp="1"/>
          </p:cNvSpPr>
          <p:nvPr>
            <p:ph type="ftr" sz="quarter" idx="11"/>
          </p:nvPr>
        </p:nvSpPr>
        <p:spPr>
          <a:xfrm>
            <a:off x="3028950" y="6356350"/>
            <a:ext cx="3086100" cy="365125"/>
          </a:xfrm>
        </p:spPr>
        <p:txBody>
          <a:bodyPr/>
          <a:lstStyle/>
          <a:p>
            <a:r>
              <a:rPr lang="en-US" dirty="0"/>
              <a:t>Copyright ©2018 John Wiley &amp; Sons, Inc. </a:t>
            </a:r>
          </a:p>
        </p:txBody>
      </p:sp>
    </p:spTree>
    <p:extLst>
      <p:ext uri="{BB962C8B-B14F-4D97-AF65-F5344CB8AC3E}">
        <p14:creationId xmlns:p14="http://schemas.microsoft.com/office/powerpoint/2010/main" val="1335281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normAutofit/>
          </a:bodyPr>
          <a:lstStyle/>
          <a:p>
            <a:pPr eaLnBrk="1" hangingPunct="1"/>
            <a:r>
              <a:rPr lang="en-US" altLang="en-US" dirty="0"/>
              <a:t>Energy Efficiency</a:t>
            </a:r>
          </a:p>
        </p:txBody>
      </p:sp>
      <p:sp>
        <p:nvSpPr>
          <p:cNvPr id="18" name="Content Placeholder 17"/>
          <p:cNvSpPr>
            <a:spLocks noGrp="1"/>
          </p:cNvSpPr>
          <p:nvPr>
            <p:ph sz="quarter" idx="16"/>
          </p:nvPr>
        </p:nvSpPr>
        <p:spPr>
          <a:xfrm>
            <a:off x="304800" y="1752600"/>
            <a:ext cx="7930227" cy="1369698"/>
          </a:xfrm>
        </p:spPr>
        <p:txBody>
          <a:bodyPr/>
          <a:lstStyle/>
          <a:p>
            <a:pPr marL="291600" indent="-291600">
              <a:buClr>
                <a:schemeClr val="accent2"/>
              </a:buClr>
              <a:buFont typeface="Arial" panose="020B0604020202020204" pitchFamily="34" charset="0"/>
              <a:buChar char="•"/>
              <a:defRPr/>
            </a:pPr>
            <a:r>
              <a:rPr lang="en-US" altLang="en-US" sz="2800" dirty="0"/>
              <a:t>Using less energy to accomplish a given task, as, for example, with new technology</a:t>
            </a:r>
          </a:p>
          <a:p>
            <a:pPr marL="291600" indent="-291600">
              <a:buClr>
                <a:schemeClr val="accent2"/>
              </a:buClr>
              <a:buFont typeface="Arial" panose="020B0604020202020204" pitchFamily="34" charset="0"/>
              <a:buChar char="•"/>
              <a:defRPr/>
            </a:pPr>
            <a:r>
              <a:rPr lang="en-US" altLang="en-US" sz="2800" dirty="0"/>
              <a:t>Ranges from 0–100%	</a:t>
            </a:r>
            <a:endParaRPr lang="en-IN" sz="2800" dirty="0"/>
          </a:p>
        </p:txBody>
      </p:sp>
      <p:sp>
        <p:nvSpPr>
          <p:cNvPr id="19" name="Content Placeholder 18"/>
          <p:cNvSpPr>
            <a:spLocks noGrp="1"/>
          </p:cNvSpPr>
          <p:nvPr>
            <p:ph sz="quarter" idx="17"/>
          </p:nvPr>
        </p:nvSpPr>
        <p:spPr>
          <a:xfrm>
            <a:off x="682869" y="3200400"/>
            <a:ext cx="383931" cy="228600"/>
          </a:xfrm>
        </p:spPr>
        <p:txBody>
          <a:bodyPr/>
          <a:lstStyle/>
          <a:p>
            <a:pPr marL="342900" indent="-342900">
              <a:buClr>
                <a:schemeClr val="accent2"/>
              </a:buClr>
              <a:buSzPct val="80000"/>
              <a:buFont typeface="Courier New" panose="02070309020205020404" pitchFamily="49" charset="0"/>
              <a:buChar char="o"/>
            </a:pPr>
            <a:r>
              <a:rPr lang="en-IN" dirty="0"/>
              <a:t> </a:t>
            </a:r>
          </a:p>
        </p:txBody>
      </p:sp>
      <p:graphicFrame>
        <p:nvGraphicFramePr>
          <p:cNvPr id="30" name="Content Placeholder 29" descr="Natural gas (cooking) approximately 100%"/>
          <p:cNvGraphicFramePr>
            <a:graphicFrameLocks noGrp="1" noChangeAspect="1"/>
          </p:cNvGraphicFramePr>
          <p:nvPr>
            <p:ph sz="quarter" idx="17"/>
            <p:extLst>
              <p:ext uri="{D42A27DB-BD31-4B8C-83A1-F6EECF244321}">
                <p14:modId xmlns:p14="http://schemas.microsoft.com/office/powerpoint/2010/main" val="3281225604"/>
              </p:ext>
            </p:extLst>
          </p:nvPr>
        </p:nvGraphicFramePr>
        <p:xfrm>
          <a:off x="1114351" y="3211198"/>
          <a:ext cx="3527499" cy="399442"/>
        </p:xfrm>
        <a:graphic>
          <a:graphicData uri="http://schemas.openxmlformats.org/presentationml/2006/ole">
            <mc:AlternateContent xmlns:mc="http://schemas.openxmlformats.org/markup-compatibility/2006">
              <mc:Choice xmlns:v="urn:schemas-microsoft-com:vml" Requires="v">
                <p:oleObj spid="_x0000_s4367" name="Equation" r:id="rId4" imgW="1790640" imgH="203040" progId="Equation.DSMT4">
                  <p:embed/>
                </p:oleObj>
              </mc:Choice>
              <mc:Fallback>
                <p:oleObj name="Equation" r:id="rId4" imgW="1790640" imgH="203040" progId="Equation.DSMT4">
                  <p:embed/>
                  <p:pic>
                    <p:nvPicPr>
                      <p:cNvPr id="0" name=""/>
                      <p:cNvPicPr/>
                      <p:nvPr/>
                    </p:nvPicPr>
                    <p:blipFill>
                      <a:blip r:embed="rId5"/>
                      <a:stretch>
                        <a:fillRect/>
                      </a:stretch>
                    </p:blipFill>
                    <p:spPr>
                      <a:xfrm>
                        <a:off x="1114351" y="3211198"/>
                        <a:ext cx="3527499" cy="399442"/>
                      </a:xfrm>
                      <a:prstGeom prst="rect">
                        <a:avLst/>
                      </a:prstGeom>
                    </p:spPr>
                  </p:pic>
                </p:oleObj>
              </mc:Fallback>
            </mc:AlternateContent>
          </a:graphicData>
        </a:graphic>
      </p:graphicFrame>
      <p:sp>
        <p:nvSpPr>
          <p:cNvPr id="20" name="Content Placeholder 19"/>
          <p:cNvSpPr>
            <a:spLocks noGrp="1"/>
          </p:cNvSpPr>
          <p:nvPr>
            <p:ph sz="quarter" idx="18"/>
          </p:nvPr>
        </p:nvSpPr>
        <p:spPr>
          <a:xfrm>
            <a:off x="679938" y="3657600"/>
            <a:ext cx="383931" cy="228600"/>
          </a:xfrm>
        </p:spPr>
        <p:txBody>
          <a:bodyPr/>
          <a:lstStyle/>
          <a:p>
            <a:pPr marL="342900" indent="-342900">
              <a:buClr>
                <a:schemeClr val="accent2"/>
              </a:buClr>
              <a:buSzPct val="80000"/>
              <a:buFont typeface="Courier New" panose="02070309020205020404" pitchFamily="49" charset="0"/>
              <a:buChar char="o"/>
            </a:pPr>
            <a:r>
              <a:rPr lang="en-IN" dirty="0"/>
              <a:t> </a:t>
            </a:r>
          </a:p>
        </p:txBody>
      </p:sp>
      <p:graphicFrame>
        <p:nvGraphicFramePr>
          <p:cNvPr id="34" name="Content Placeholder 29" descr="Natural gas (electricity) approximately 60%"/>
          <p:cNvGraphicFramePr>
            <a:graphicFrameLocks noGrp="1" noChangeAspect="1"/>
          </p:cNvGraphicFramePr>
          <p:nvPr>
            <p:ph sz="quarter" idx="17"/>
            <p:extLst>
              <p:ext uri="{D42A27DB-BD31-4B8C-83A1-F6EECF244321}">
                <p14:modId xmlns:p14="http://schemas.microsoft.com/office/powerpoint/2010/main" val="4043396292"/>
              </p:ext>
            </p:extLst>
          </p:nvPr>
        </p:nvGraphicFramePr>
        <p:xfrm>
          <a:off x="1108075" y="3686175"/>
          <a:ext cx="3527425" cy="388938"/>
        </p:xfrm>
        <a:graphic>
          <a:graphicData uri="http://schemas.openxmlformats.org/presentationml/2006/ole">
            <mc:AlternateContent xmlns:mc="http://schemas.openxmlformats.org/markup-compatibility/2006">
              <mc:Choice xmlns:v="urn:schemas-microsoft-com:vml" Requires="v">
                <p:oleObj spid="_x0000_s4368" name="Equation" r:id="rId6" imgW="1841400" imgH="203040" progId="Equation.DSMT4">
                  <p:embed/>
                </p:oleObj>
              </mc:Choice>
              <mc:Fallback>
                <p:oleObj name="Equation" r:id="rId6" imgW="1841400" imgH="203040" progId="Equation.DSMT4">
                  <p:embed/>
                  <p:pic>
                    <p:nvPicPr>
                      <p:cNvPr id="30" name="Content Placeholder 29"/>
                      <p:cNvPicPr/>
                      <p:nvPr/>
                    </p:nvPicPr>
                    <p:blipFill>
                      <a:blip r:embed="rId7"/>
                      <a:stretch>
                        <a:fillRect/>
                      </a:stretch>
                    </p:blipFill>
                    <p:spPr>
                      <a:xfrm>
                        <a:off x="1108075" y="3686175"/>
                        <a:ext cx="3527425" cy="388938"/>
                      </a:xfrm>
                      <a:prstGeom prst="rect">
                        <a:avLst/>
                      </a:prstGeom>
                    </p:spPr>
                  </p:pic>
                </p:oleObj>
              </mc:Fallback>
            </mc:AlternateContent>
          </a:graphicData>
        </a:graphic>
      </p:graphicFrame>
      <p:sp>
        <p:nvSpPr>
          <p:cNvPr id="22" name="Content Placeholder 21"/>
          <p:cNvSpPr>
            <a:spLocks noGrp="1"/>
          </p:cNvSpPr>
          <p:nvPr>
            <p:ph sz="quarter" idx="20"/>
          </p:nvPr>
        </p:nvSpPr>
        <p:spPr>
          <a:xfrm>
            <a:off x="689174" y="4096328"/>
            <a:ext cx="383931" cy="228600"/>
          </a:xfrm>
        </p:spPr>
        <p:txBody>
          <a:bodyPr/>
          <a:lstStyle/>
          <a:p>
            <a:pPr marL="342900" indent="-342900">
              <a:buClr>
                <a:schemeClr val="accent2"/>
              </a:buClr>
              <a:buSzPct val="80000"/>
              <a:buFont typeface="Courier New" panose="02070309020205020404" pitchFamily="49" charset="0"/>
              <a:buChar char="o"/>
            </a:pPr>
            <a:r>
              <a:rPr lang="en-IN" dirty="0"/>
              <a:t> </a:t>
            </a:r>
          </a:p>
        </p:txBody>
      </p:sp>
      <p:graphicFrame>
        <p:nvGraphicFramePr>
          <p:cNvPr id="35" name="Content Placeholder 29" descr="Incandescent bulbs approximately 2 to 3%"/>
          <p:cNvGraphicFramePr>
            <a:graphicFrameLocks noGrp="1" noChangeAspect="1"/>
          </p:cNvGraphicFramePr>
          <p:nvPr>
            <p:ph sz="quarter" idx="17"/>
            <p:extLst>
              <p:ext uri="{D42A27DB-BD31-4B8C-83A1-F6EECF244321}">
                <p14:modId xmlns:p14="http://schemas.microsoft.com/office/powerpoint/2010/main" val="1263593860"/>
              </p:ext>
            </p:extLst>
          </p:nvPr>
        </p:nvGraphicFramePr>
        <p:xfrm>
          <a:off x="1119477" y="4120222"/>
          <a:ext cx="3423684" cy="368254"/>
        </p:xfrm>
        <a:graphic>
          <a:graphicData uri="http://schemas.openxmlformats.org/presentationml/2006/ole">
            <mc:AlternateContent xmlns:mc="http://schemas.openxmlformats.org/markup-compatibility/2006">
              <mc:Choice xmlns:v="urn:schemas-microsoft-com:vml" Requires="v">
                <p:oleObj spid="_x0000_s4369" name="Equation" r:id="rId8" imgW="1650960" imgH="177480" progId="Equation.DSMT4">
                  <p:embed/>
                </p:oleObj>
              </mc:Choice>
              <mc:Fallback>
                <p:oleObj name="Equation" r:id="rId8" imgW="1650960" imgH="177480" progId="Equation.DSMT4">
                  <p:embed/>
                  <p:pic>
                    <p:nvPicPr>
                      <p:cNvPr id="34" name="Content Placeholder 29"/>
                      <p:cNvPicPr/>
                      <p:nvPr/>
                    </p:nvPicPr>
                    <p:blipFill>
                      <a:blip r:embed="rId9"/>
                      <a:stretch>
                        <a:fillRect/>
                      </a:stretch>
                    </p:blipFill>
                    <p:spPr>
                      <a:xfrm>
                        <a:off x="1119477" y="4120222"/>
                        <a:ext cx="3423684" cy="368254"/>
                      </a:xfrm>
                      <a:prstGeom prst="rect">
                        <a:avLst/>
                      </a:prstGeom>
                    </p:spPr>
                  </p:pic>
                </p:oleObj>
              </mc:Fallback>
            </mc:AlternateContent>
          </a:graphicData>
        </a:graphic>
      </p:graphicFrame>
      <p:sp>
        <p:nvSpPr>
          <p:cNvPr id="23" name="Content Placeholder 22"/>
          <p:cNvSpPr>
            <a:spLocks noGrp="1"/>
          </p:cNvSpPr>
          <p:nvPr>
            <p:ph sz="quarter" idx="21"/>
          </p:nvPr>
        </p:nvSpPr>
        <p:spPr>
          <a:xfrm>
            <a:off x="689174" y="4560451"/>
            <a:ext cx="383931" cy="373930"/>
          </a:xfrm>
        </p:spPr>
        <p:txBody>
          <a:bodyPr/>
          <a:lstStyle/>
          <a:p>
            <a:pPr marL="342900" indent="-342900">
              <a:buClr>
                <a:schemeClr val="accent2"/>
              </a:buClr>
              <a:buSzPct val="80000"/>
              <a:buFont typeface="Courier New" panose="02070309020205020404" pitchFamily="49" charset="0"/>
              <a:buChar char="o"/>
            </a:pPr>
            <a:r>
              <a:rPr lang="en-IN" dirty="0"/>
              <a:t> </a:t>
            </a:r>
          </a:p>
        </p:txBody>
      </p:sp>
      <p:graphicFrame>
        <p:nvGraphicFramePr>
          <p:cNvPr id="36" name="Content Placeholder 29" descr="Compact fluorescent bulbs approximately 10%"/>
          <p:cNvGraphicFramePr>
            <a:graphicFrameLocks noGrp="1" noChangeAspect="1"/>
          </p:cNvGraphicFramePr>
          <p:nvPr>
            <p:ph sz="quarter" idx="17"/>
            <p:extLst>
              <p:ext uri="{D42A27DB-BD31-4B8C-83A1-F6EECF244321}">
                <p14:modId xmlns:p14="http://schemas.microsoft.com/office/powerpoint/2010/main" val="2196904613"/>
              </p:ext>
            </p:extLst>
          </p:nvPr>
        </p:nvGraphicFramePr>
        <p:xfrm>
          <a:off x="1108075" y="4554330"/>
          <a:ext cx="3976577" cy="389965"/>
        </p:xfrm>
        <a:graphic>
          <a:graphicData uri="http://schemas.openxmlformats.org/presentationml/2006/ole">
            <mc:AlternateContent xmlns:mc="http://schemas.openxmlformats.org/markup-compatibility/2006">
              <mc:Choice xmlns:v="urn:schemas-microsoft-com:vml" Requires="v">
                <p:oleObj spid="_x0000_s4370" name="Equation" r:id="rId10" imgW="2070000" imgH="203040" progId="Equation.DSMT4">
                  <p:embed/>
                </p:oleObj>
              </mc:Choice>
              <mc:Fallback>
                <p:oleObj name="Equation" r:id="rId10" imgW="2070000" imgH="203040" progId="Equation.DSMT4">
                  <p:embed/>
                  <p:pic>
                    <p:nvPicPr>
                      <p:cNvPr id="34" name="Content Placeholder 29"/>
                      <p:cNvPicPr/>
                      <p:nvPr/>
                    </p:nvPicPr>
                    <p:blipFill>
                      <a:blip r:embed="rId11"/>
                      <a:stretch>
                        <a:fillRect/>
                      </a:stretch>
                    </p:blipFill>
                    <p:spPr>
                      <a:xfrm>
                        <a:off x="1108075" y="4554330"/>
                        <a:ext cx="3976577" cy="389965"/>
                      </a:xfrm>
                      <a:prstGeom prst="rect">
                        <a:avLst/>
                      </a:prstGeom>
                    </p:spPr>
                  </p:pic>
                </p:oleObj>
              </mc:Fallback>
            </mc:AlternateContent>
          </a:graphicData>
        </a:graphic>
      </p:graphicFrame>
      <p:sp>
        <p:nvSpPr>
          <p:cNvPr id="24" name="Content Placeholder 23"/>
          <p:cNvSpPr>
            <a:spLocks noGrp="1"/>
          </p:cNvSpPr>
          <p:nvPr>
            <p:ph sz="quarter" idx="22"/>
          </p:nvPr>
        </p:nvSpPr>
        <p:spPr>
          <a:xfrm>
            <a:off x="689174" y="4979352"/>
            <a:ext cx="383931" cy="228600"/>
          </a:xfrm>
        </p:spPr>
        <p:txBody>
          <a:bodyPr/>
          <a:lstStyle/>
          <a:p>
            <a:pPr marL="342900" indent="-342900">
              <a:buClr>
                <a:schemeClr val="accent2"/>
              </a:buClr>
              <a:buSzPct val="80000"/>
              <a:buFont typeface="Courier New" panose="02070309020205020404" pitchFamily="49" charset="0"/>
              <a:buChar char="o"/>
            </a:pPr>
            <a:r>
              <a:rPr lang="en-IN" dirty="0"/>
              <a:t> </a:t>
            </a:r>
          </a:p>
        </p:txBody>
      </p:sp>
      <p:graphicFrame>
        <p:nvGraphicFramePr>
          <p:cNvPr id="37" name="Content Placeholder 29" descr="Light-emitting diodes approximately 20%"/>
          <p:cNvGraphicFramePr>
            <a:graphicFrameLocks noGrp="1" noChangeAspect="1"/>
          </p:cNvGraphicFramePr>
          <p:nvPr>
            <p:ph sz="quarter" idx="17"/>
            <p:extLst>
              <p:ext uri="{D42A27DB-BD31-4B8C-83A1-F6EECF244321}">
                <p14:modId xmlns:p14="http://schemas.microsoft.com/office/powerpoint/2010/main" val="459424861"/>
              </p:ext>
            </p:extLst>
          </p:nvPr>
        </p:nvGraphicFramePr>
        <p:xfrm>
          <a:off x="1119477" y="4997625"/>
          <a:ext cx="3400425" cy="400050"/>
        </p:xfrm>
        <a:graphic>
          <a:graphicData uri="http://schemas.openxmlformats.org/presentationml/2006/ole">
            <mc:AlternateContent xmlns:mc="http://schemas.openxmlformats.org/markup-compatibility/2006">
              <mc:Choice xmlns:v="urn:schemas-microsoft-com:vml" Requires="v">
                <p:oleObj spid="_x0000_s4371" name="Equation" r:id="rId12" imgW="1726920" imgH="203040" progId="Equation.DSMT4">
                  <p:embed/>
                </p:oleObj>
              </mc:Choice>
              <mc:Fallback>
                <p:oleObj name="Equation" r:id="rId12" imgW="1726920" imgH="203040" progId="Equation.DSMT4">
                  <p:embed/>
                  <p:pic>
                    <p:nvPicPr>
                      <p:cNvPr id="34" name="Content Placeholder 29"/>
                      <p:cNvPicPr/>
                      <p:nvPr/>
                    </p:nvPicPr>
                    <p:blipFill>
                      <a:blip r:embed="rId13"/>
                      <a:stretch>
                        <a:fillRect/>
                      </a:stretch>
                    </p:blipFill>
                    <p:spPr>
                      <a:xfrm>
                        <a:off x="1119477" y="4997625"/>
                        <a:ext cx="3400425" cy="400050"/>
                      </a:xfrm>
                      <a:prstGeom prst="rect">
                        <a:avLst/>
                      </a:prstGeom>
                    </p:spPr>
                  </p:pic>
                </p:oleObj>
              </mc:Fallback>
            </mc:AlternateContent>
          </a:graphicData>
        </a:graphic>
      </p:graphicFrame>
      <p:sp>
        <p:nvSpPr>
          <p:cNvPr id="25" name="Content Placeholder 24"/>
          <p:cNvSpPr>
            <a:spLocks noGrp="1"/>
          </p:cNvSpPr>
          <p:nvPr>
            <p:ph sz="quarter" idx="23"/>
          </p:nvPr>
        </p:nvSpPr>
        <p:spPr>
          <a:xfrm>
            <a:off x="301869" y="5486400"/>
            <a:ext cx="8534400" cy="795308"/>
          </a:xfrm>
        </p:spPr>
        <p:txBody>
          <a:bodyPr/>
          <a:lstStyle/>
          <a:p>
            <a:pPr marL="291600" indent="-291600">
              <a:buClr>
                <a:schemeClr val="accent2"/>
              </a:buClr>
              <a:buFont typeface="Arial" panose="020B0604020202020204" pitchFamily="34" charset="0"/>
              <a:buChar char="•"/>
              <a:defRPr/>
            </a:pPr>
            <a:r>
              <a:rPr lang="en-US" altLang="en-US" sz="2800" dirty="0"/>
              <a:t>How can shifting from one sort of light bulb to another affect climate change?</a:t>
            </a:r>
            <a:endParaRPr lang="en-IN" sz="2800" dirty="0"/>
          </a:p>
        </p:txBody>
      </p:sp>
      <p:pic>
        <p:nvPicPr>
          <p:cNvPr id="31" name="Content Placeholder 30" descr="Thermal images of incandescent, light emitting diode, and compact fluorescent light bulbs. The incandescent bulb wastes more energy as heat than do the L E D and C F L light bulbs. Tyrone Tumer/National Geographic Creative&#10;"/>
          <p:cNvPicPr>
            <a:picLocks noGrp="1" noChangeAspect="1"/>
          </p:cNvPicPr>
          <p:nvPr>
            <p:ph sz="quarter" idx="24"/>
          </p:nvPr>
        </p:nvPicPr>
        <p:blipFill>
          <a:blip r:embed="rId14"/>
          <a:stretch>
            <a:fillRect/>
          </a:stretch>
        </p:blipFill>
        <p:spPr>
          <a:xfrm>
            <a:off x="5982530" y="2793148"/>
            <a:ext cx="2252497" cy="2617052"/>
          </a:xfrm>
          <a:prstGeom prst="rect">
            <a:avLst/>
          </a:prstGeom>
        </p:spPr>
      </p:pic>
      <p:sp>
        <p:nvSpPr>
          <p:cNvPr id="11" name="Slide Number Placeholder 4"/>
          <p:cNvSpPr>
            <a:spLocks noGrp="1"/>
          </p:cNvSpPr>
          <p:nvPr>
            <p:ph type="sldNum" sz="quarter" idx="10"/>
          </p:nvPr>
        </p:nvSpPr>
        <p:spPr/>
        <p:txBody>
          <a:bodyPr/>
          <a:lstStyle/>
          <a:p>
            <a:r>
              <a:rPr lang="en-US" dirty="0"/>
              <a:t>12</a:t>
            </a:r>
          </a:p>
        </p:txBody>
      </p:sp>
      <p:sp>
        <p:nvSpPr>
          <p:cNvPr id="12" name="Footer Placeholder 5"/>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23611644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p:tag name="ISPRING_RESOURCE_PATHS_HASH_2" val="a781c750e65dc62f42311c101955912d8a885f"/>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61147181EF1E49A31CD7C99097B6AD" ma:contentTypeVersion="4" ma:contentTypeDescription="Create a new document." ma:contentTypeScope="" ma:versionID="3d33c06fcea50926218be754780d0437">
  <xsd:schema xmlns:xsd="http://www.w3.org/2001/XMLSchema" xmlns:xs="http://www.w3.org/2001/XMLSchema" xmlns:p="http://schemas.microsoft.com/office/2006/metadata/properties" xmlns:ns3="b020c952-d6ce-41f4-aa03-23125b03a1ca" targetNamespace="http://schemas.microsoft.com/office/2006/metadata/properties" ma:root="true" ma:fieldsID="4eb87c9e730e541744233613dd4fc13b" ns3:_="">
    <xsd:import namespace="b020c952-d6ce-41f4-aa03-23125b03a1ca"/>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20c952-d6ce-41f4-aa03-23125b03a1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2.xml><?xml version="1.0" encoding="utf-8"?>
<ds:datastoreItem xmlns:ds="http://schemas.openxmlformats.org/officeDocument/2006/customXml" ds:itemID="{EF1C71EB-81EB-430C-AADD-7391148CA650}">
  <ds:schemaRefs>
    <ds:schemaRef ds:uri="http://purl.org/dc/terms/"/>
    <ds:schemaRef ds:uri="http://schemas.microsoft.com/office/2006/metadata/properties"/>
    <ds:schemaRef ds:uri="http://schemas.microsoft.com/office/2006/documentManagement/types"/>
    <ds:schemaRef ds:uri="http://purl.org/dc/elements/1.1/"/>
    <ds:schemaRef ds:uri="b020c952-d6ce-41f4-aa03-23125b03a1ca"/>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71B857B4-3972-4BD1-924E-A55B1D9BF3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20c952-d6ce-41f4-aa03-23125b03a1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15715</TotalTime>
  <Words>1687</Words>
  <Application>Microsoft Office PowerPoint</Application>
  <PresentationFormat>On-screen Show (4:3)</PresentationFormat>
  <Paragraphs>396</Paragraphs>
  <Slides>24</Slides>
  <Notes>15</Notes>
  <HiddenSlides>0</HiddenSlides>
  <MMClips>0</MMClips>
  <ScaleCrop>false</ScaleCrop>
  <HeadingPairs>
    <vt:vector size="8" baseType="variant">
      <vt:variant>
        <vt:lpstr>Fonts Used</vt:lpstr>
      </vt:variant>
      <vt:variant>
        <vt:i4>5</vt:i4>
      </vt:variant>
      <vt:variant>
        <vt:lpstr>Theme</vt:lpstr>
      </vt:variant>
      <vt:variant>
        <vt:i4>7</vt:i4>
      </vt:variant>
      <vt:variant>
        <vt:lpstr>Embedded OLE Servers</vt:lpstr>
      </vt:variant>
      <vt:variant>
        <vt:i4>1</vt:i4>
      </vt:variant>
      <vt:variant>
        <vt:lpstr>Slide Titles</vt:lpstr>
      </vt:variant>
      <vt:variant>
        <vt:i4>24</vt:i4>
      </vt:variant>
    </vt:vector>
  </HeadingPairs>
  <TitlesOfParts>
    <vt:vector size="37" baseType="lpstr">
      <vt:lpstr>Arial</vt:lpstr>
      <vt:lpstr>Calibri</vt:lpstr>
      <vt:lpstr>Calibri Light</vt:lpstr>
      <vt:lpstr>Courier New</vt:lpstr>
      <vt:lpstr>Source Sans Pro</vt:lpstr>
      <vt:lpstr>Opener</vt:lpstr>
      <vt:lpstr>Chapter Outline</vt:lpstr>
      <vt:lpstr>Learning Objectives</vt:lpstr>
      <vt:lpstr>Concept Check Question</vt:lpstr>
      <vt:lpstr>Key Term</vt:lpstr>
      <vt:lpstr>Section</vt:lpstr>
      <vt:lpstr>Image Slide Master</vt:lpstr>
      <vt:lpstr>Equation</vt:lpstr>
      <vt:lpstr>Environment</vt:lpstr>
      <vt:lpstr>Energy Consumption and Policy</vt:lpstr>
      <vt:lpstr>Characteristics of Energy Sources</vt:lpstr>
      <vt:lpstr>Advantages and Disadvantages of Energy Sources (1 of 3)</vt:lpstr>
      <vt:lpstr>Advantages and Disadvantages of Energy Sources (2 of 3)</vt:lpstr>
      <vt:lpstr>Advantages and Disadvantages of Energy Sources (3 of 3)</vt:lpstr>
      <vt:lpstr>Energy Consumption Worldwide</vt:lpstr>
      <vt:lpstr>Energy Consumption in U.S.</vt:lpstr>
      <vt:lpstr>Energy Efficiency</vt:lpstr>
      <vt:lpstr>Energy Efficient Buildings</vt:lpstr>
      <vt:lpstr>Energy Efficient Offices</vt:lpstr>
      <vt:lpstr>Energy Efficient Commercial Buildings (1 of 2)</vt:lpstr>
      <vt:lpstr>Energy Efficient Commercial Buildings (2 of 2)</vt:lpstr>
      <vt:lpstr>Energy Efficiency - Power Companies</vt:lpstr>
      <vt:lpstr>Energy Efficient Transportation</vt:lpstr>
      <vt:lpstr>Energy Efficiency and Modern Vehicles</vt:lpstr>
      <vt:lpstr>Saving Energy at Home</vt:lpstr>
      <vt:lpstr>Energy Efficiency - Industry</vt:lpstr>
      <vt:lpstr>Energy Conservation</vt:lpstr>
      <vt:lpstr>Energy Storage</vt:lpstr>
      <vt:lpstr>Types of Energy Storage Options</vt:lpstr>
      <vt:lpstr>U.S. Energy Policy</vt:lpstr>
      <vt:lpstr>U.S. Energy Policy – Sustainability</vt:lpstr>
      <vt:lpstr>Energy Policy and Climate Change</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subject/>
  <dc:creator>Raven</dc:creator>
  <cp:lastModifiedBy>Parker, Rebekah Pine</cp:lastModifiedBy>
  <cp:revision>1211</cp:revision>
  <cp:lastPrinted>2017-04-26T13:25:47Z</cp:lastPrinted>
  <dcterms:created xsi:type="dcterms:W3CDTF">2017-04-21T14:49:46Z</dcterms:created>
  <dcterms:modified xsi:type="dcterms:W3CDTF">2020-10-26T01:02:07Z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0x0101002C61147181EF1E49A31CD7C99097B6AD</vt:lpwstr>
  </property>
</Properties>
</file>