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4"/>
  </p:notesMasterIdLst>
  <p:sldIdLst>
    <p:sldId id="350"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6" r:id="rId26"/>
    <p:sldId id="327" r:id="rId27"/>
    <p:sldId id="329" r:id="rId28"/>
    <p:sldId id="330" r:id="rId29"/>
    <p:sldId id="332" r:id="rId30"/>
    <p:sldId id="334" r:id="rId31"/>
    <p:sldId id="335" r:id="rId32"/>
    <p:sldId id="336" r:id="rId33"/>
    <p:sldId id="337" r:id="rId34"/>
    <p:sldId id="338" r:id="rId35"/>
    <p:sldId id="339" r:id="rId36"/>
    <p:sldId id="340" r:id="rId37"/>
    <p:sldId id="341" r:id="rId38"/>
    <p:sldId id="342" r:id="rId39"/>
    <p:sldId id="343" r:id="rId40"/>
    <p:sldId id="344" r:id="rId41"/>
    <p:sldId id="345" r:id="rId42"/>
    <p:sldId id="346" r:id="rId43"/>
  </p:sldIdLst>
  <p:sldSz cx="9144000" cy="6858000" type="screen4x3"/>
  <p:notesSz cx="7315200" cy="96012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608" autoAdjust="0"/>
    <p:restoredTop sz="86380" autoAdjust="0"/>
  </p:normalViewPr>
  <p:slideViewPr>
    <p:cSldViewPr>
      <p:cViewPr varScale="1">
        <p:scale>
          <a:sx n="67" d="100"/>
          <a:sy n="67" d="100"/>
        </p:scale>
        <p:origin x="810" y="60"/>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viewProps" Target="viewProps.xml"/><Relationship Id="rId8" Type="http://schemas.openxmlformats.org/officeDocument/2006/relationships/slideMaster" Target="slideMasters/slideMaster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10/25/2020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3.xml"/><Relationship Id="rId1" Type="http://schemas.openxmlformats.org/officeDocument/2006/relationships/vmlDrawing" Target="../drawings/vmlDrawing2.vml"/><Relationship Id="rId4" Type="http://schemas.openxmlformats.org/officeDocument/2006/relationships/image" Target="../media/image9.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3.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image" Target="../media/image10.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13.wmf"/><Relationship Id="rId2" Type="http://schemas.openxmlformats.org/officeDocument/2006/relationships/slideLayout" Target="../slideLayouts/slideLayout24.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14.png"/><Relationship Id="rId4" Type="http://schemas.openxmlformats.org/officeDocument/2006/relationships/image" Target="../media/image12.wmf"/></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4.xml"/><Relationship Id="rId1" Type="http://schemas.openxmlformats.org/officeDocument/2006/relationships/vmlDrawing" Target="../drawings/vmlDrawing5.vml"/><Relationship Id="rId5" Type="http://schemas.openxmlformats.org/officeDocument/2006/relationships/image" Target="../media/image21.wmf"/><Relationship Id="rId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11</a:t>
            </a:r>
          </a:p>
        </p:txBody>
      </p:sp>
      <p:sp>
        <p:nvSpPr>
          <p:cNvPr id="6" name="CT"/>
          <p:cNvSpPr>
            <a:spLocks noGrp="1"/>
          </p:cNvSpPr>
          <p:nvPr>
            <p:ph sz="quarter" idx="20"/>
          </p:nvPr>
        </p:nvSpPr>
        <p:spPr>
          <a:xfrm>
            <a:off x="152400" y="4648200"/>
            <a:ext cx="8839200" cy="990600"/>
          </a:xfrm>
        </p:spPr>
        <p:txBody>
          <a:bodyPr/>
          <a:lstStyle/>
          <a:p>
            <a:r>
              <a:rPr lang="en-US" altLang="en-US" sz="4000" dirty="0">
                <a:ea typeface="ＭＳ Ｐゴシック" panose="020B0600070205080204" pitchFamily="34" charset="-128"/>
              </a:rPr>
              <a:t>Fossil Fuels</a:t>
            </a:r>
          </a:p>
        </p:txBody>
      </p:sp>
    </p:spTree>
    <p:extLst>
      <p:ext uri="{BB962C8B-B14F-4D97-AF65-F5344CB8AC3E}">
        <p14:creationId xmlns:p14="http://schemas.microsoft.com/office/powerpoint/2010/main" val="1315631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30249"/>
          </a:xfrm>
        </p:spPr>
        <p:txBody>
          <a:bodyPr/>
          <a:lstStyle/>
          <a:p>
            <a:r>
              <a:rPr lang="en-US" altLang="en-US" b="1" dirty="0">
                <a:ea typeface="ＭＳ Ｐゴシック" panose="020B0600070205080204" pitchFamily="34" charset="-128"/>
              </a:rPr>
              <a:t>Facts on Coal</a:t>
            </a:r>
            <a:endParaRPr lang="en-IN" b="1" dirty="0"/>
          </a:p>
        </p:txBody>
      </p:sp>
      <p:sp>
        <p:nvSpPr>
          <p:cNvPr id="7" name="Content Placeholder 6"/>
          <p:cNvSpPr>
            <a:spLocks noGrp="1"/>
          </p:cNvSpPr>
          <p:nvPr>
            <p:ph sz="quarter" idx="16"/>
          </p:nvPr>
        </p:nvSpPr>
        <p:spPr>
          <a:xfrm>
            <a:off x="304800" y="1752600"/>
            <a:ext cx="4038600" cy="4343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Coal is highly flammable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Dangerous to mine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Burning and mining releases pollutants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90,000 miner deaths during 20th century</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Increased risk of lung disease and cancer</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2,000 die each year from diseases</a:t>
            </a:r>
          </a:p>
        </p:txBody>
      </p:sp>
      <p:pic>
        <p:nvPicPr>
          <p:cNvPr id="9" name="Content Placeholder 8" descr="A photo of a burning coal seam includes cracks in the ground with light emitted from beneath. Elleringmann/Laif/Aurora Photos"/>
          <p:cNvPicPr>
            <a:picLocks noGrp="1" noChangeAspect="1"/>
          </p:cNvPicPr>
          <p:nvPr>
            <p:ph sz="quarter" idx="17"/>
          </p:nvPr>
        </p:nvPicPr>
        <p:blipFill>
          <a:blip r:embed="rId2"/>
          <a:stretch>
            <a:fillRect/>
          </a:stretch>
        </p:blipFill>
        <p:spPr>
          <a:xfrm>
            <a:off x="4841819" y="1978843"/>
            <a:ext cx="4122395" cy="3404656"/>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315944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Coal Supplies and Consumption</a:t>
            </a:r>
            <a:endParaRPr lang="en-IN" b="1" dirty="0"/>
          </a:p>
        </p:txBody>
      </p:sp>
      <p:sp>
        <p:nvSpPr>
          <p:cNvPr id="7" name="Content Placeholder 6"/>
          <p:cNvSpPr>
            <a:spLocks noGrp="1"/>
          </p:cNvSpPr>
          <p:nvPr>
            <p:ph sz="quarter" idx="16"/>
          </p:nvPr>
        </p:nvSpPr>
        <p:spPr>
          <a:xfrm>
            <a:off x="304800" y="1752600"/>
            <a:ext cx="8534400" cy="1447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U.S. has 20% of world’s coal supplies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Known coal deposits could last 200 years</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At present rate of consumption</a:t>
            </a:r>
          </a:p>
        </p:txBody>
      </p:sp>
      <p:pic>
        <p:nvPicPr>
          <p:cNvPr id="10" name="Content Placeholder 9" descr="The image on top shows a world map with parts highlighted in varying colors.&#10;"/>
          <p:cNvPicPr>
            <a:picLocks noGrp="1" noChangeAspect="1"/>
          </p:cNvPicPr>
          <p:nvPr>
            <p:ph sz="quarter" idx="17"/>
          </p:nvPr>
        </p:nvPicPr>
        <p:blipFill>
          <a:blip r:embed="rId2"/>
          <a:stretch>
            <a:fillRect/>
          </a:stretch>
        </p:blipFill>
        <p:spPr>
          <a:xfrm>
            <a:off x="332509" y="3441527"/>
            <a:ext cx="4580060" cy="2722186"/>
          </a:xfrm>
          <a:prstGeom prst="rect">
            <a:avLst/>
          </a:prstGeom>
        </p:spPr>
      </p:pic>
      <p:pic>
        <p:nvPicPr>
          <p:cNvPr id="11" name="Content Placeholder 10" descr="The image on the bottom is a bar chart depicting distribution of coal deposits by region versus percent of proved recoverable coal reserves in 2016. The chart reads as follows. Asia and Oceania, 22 percent. Eastern Europe and Russia, and North America, 24 percent. Western Europe, 7 percent. Africa, 4 percent. Central and South America, 2 percent.&#10;"/>
          <p:cNvPicPr>
            <a:picLocks noGrp="1" noChangeAspect="1"/>
          </p:cNvPicPr>
          <p:nvPr>
            <p:ph sz="quarter" idx="18"/>
          </p:nvPr>
        </p:nvPicPr>
        <p:blipFill>
          <a:blip r:embed="rId3"/>
          <a:stretch>
            <a:fillRect/>
          </a:stretch>
        </p:blipFill>
        <p:spPr>
          <a:xfrm>
            <a:off x="5566997" y="3468083"/>
            <a:ext cx="3119803" cy="2722186"/>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93232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Surface Mining of Coal</a:t>
            </a:r>
            <a:endParaRPr lang="en-IN" b="1" dirty="0"/>
          </a:p>
        </p:txBody>
      </p:sp>
      <p:sp>
        <p:nvSpPr>
          <p:cNvPr id="3" name="Content Placeholder 2"/>
          <p:cNvSpPr>
            <a:spLocks noGrp="1"/>
          </p:cNvSpPr>
          <p:nvPr>
            <p:ph sz="quarter" idx="16"/>
          </p:nvPr>
        </p:nvSpPr>
        <p:spPr>
          <a:xfrm>
            <a:off x="304800" y="1752600"/>
            <a:ext cx="4495800" cy="4495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Coal usually found in seams that vary from 1in to 100ft in thickness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Surface mining (below)</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Chosen if coal is within 100ft of surface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Ex: Strip mining</a:t>
            </a:r>
            <a:endParaRPr lang="en-IN" altLang="en-US" dirty="0">
              <a:ea typeface="ＭＳ Ｐゴシック" panose="020B0600070205080204" pitchFamily="34" charset="-128"/>
            </a:endParaRP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Defined: extraction of resources near surface by removing the soil, subsoil, and overlying rock strata (i.e., the overburden</a:t>
            </a:r>
            <a:r>
              <a:rPr lang="en-US" altLang="en-US" dirty="0"/>
              <a:t>)</a:t>
            </a:r>
          </a:p>
        </p:txBody>
      </p:sp>
      <p:pic>
        <p:nvPicPr>
          <p:cNvPr id="8" name="Content Placeholder 7" descr="A photo of surface coal mining includes vegetation, soil, and rock stripped away. © Jim West/Age Fotostock"/>
          <p:cNvPicPr>
            <a:picLocks noGrp="1" noChangeAspect="1"/>
          </p:cNvPicPr>
          <p:nvPr>
            <p:ph sz="quarter" idx="18"/>
          </p:nvPr>
        </p:nvPicPr>
        <p:blipFill>
          <a:blip r:embed="rId2"/>
          <a:stretch>
            <a:fillRect/>
          </a:stretch>
        </p:blipFill>
        <p:spPr>
          <a:xfrm>
            <a:off x="4953000" y="2629993"/>
            <a:ext cx="3967119" cy="2553692"/>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12</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172958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Subsurface Mining of Coal</a:t>
            </a:r>
            <a:endParaRPr lang="en-IN" b="1" dirty="0"/>
          </a:p>
        </p:txBody>
      </p:sp>
      <p:sp>
        <p:nvSpPr>
          <p:cNvPr id="3" name="Content Placeholder 2"/>
          <p:cNvSpPr>
            <a:spLocks noGrp="1"/>
          </p:cNvSpPr>
          <p:nvPr>
            <p:ph sz="quarter" idx="16"/>
          </p:nvPr>
        </p:nvSpPr>
        <p:spPr>
          <a:xfrm>
            <a:off x="304800" y="1752599"/>
            <a:ext cx="8534400" cy="144906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Extraction of mineral and energy resources from deep underground deposits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 </a:t>
            </a:r>
          </a:p>
        </p:txBody>
      </p:sp>
      <p:graphicFrame>
        <p:nvGraphicFramePr>
          <p:cNvPr id="8" name="Content Placeholder 7" descr="approximately 40% of current mining is subsurface.&#10;"/>
          <p:cNvGraphicFramePr>
            <a:graphicFrameLocks noGrp="1" noChangeAspect="1"/>
          </p:cNvGraphicFramePr>
          <p:nvPr>
            <p:ph sz="quarter" idx="17"/>
            <p:extLst>
              <p:ext uri="{D42A27DB-BD31-4B8C-83A1-F6EECF244321}">
                <p14:modId xmlns:p14="http://schemas.microsoft.com/office/powerpoint/2010/main" val="3276870864"/>
              </p:ext>
            </p:extLst>
          </p:nvPr>
        </p:nvGraphicFramePr>
        <p:xfrm>
          <a:off x="713512" y="2642255"/>
          <a:ext cx="5542364" cy="481945"/>
        </p:xfrm>
        <a:graphic>
          <a:graphicData uri="http://schemas.openxmlformats.org/presentationml/2006/ole">
            <mc:AlternateContent xmlns:mc="http://schemas.openxmlformats.org/markup-compatibility/2006">
              <mc:Choice xmlns:v="urn:schemas-microsoft-com:vml" Requires="v">
                <p:oleObj spid="_x0000_s4146" name="Equation" r:id="rId3" imgW="2336760" imgH="203040" progId="Equation.DSMT4">
                  <p:embed/>
                </p:oleObj>
              </mc:Choice>
              <mc:Fallback>
                <p:oleObj name="Equation" r:id="rId3" imgW="2336760" imgH="203040" progId="Equation.DSMT4">
                  <p:embed/>
                  <p:pic>
                    <p:nvPicPr>
                      <p:cNvPr id="0" name=""/>
                      <p:cNvPicPr/>
                      <p:nvPr/>
                    </p:nvPicPr>
                    <p:blipFill>
                      <a:blip r:embed="rId4"/>
                      <a:stretch>
                        <a:fillRect/>
                      </a:stretch>
                    </p:blipFill>
                    <p:spPr>
                      <a:xfrm>
                        <a:off x="713512" y="2642255"/>
                        <a:ext cx="5542364" cy="481945"/>
                      </a:xfrm>
                      <a:prstGeom prst="rect">
                        <a:avLst/>
                      </a:prstGeom>
                    </p:spPr>
                  </p:pic>
                </p:oleObj>
              </mc:Fallback>
            </mc:AlternateContent>
          </a:graphicData>
        </a:graphic>
      </p:graphicFrame>
      <p:sp>
        <p:nvSpPr>
          <p:cNvPr id="5" name="Content Placeholder 4"/>
          <p:cNvSpPr>
            <a:spLocks noGrp="1"/>
          </p:cNvSpPr>
          <p:nvPr>
            <p:ph sz="quarter" idx="18"/>
          </p:nvPr>
        </p:nvSpPr>
        <p:spPr>
          <a:xfrm>
            <a:off x="304800" y="3244849"/>
            <a:ext cx="8534400" cy="186055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More expensive and less safe than surface mining</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More difficult to fully remove coal with subsurface mining</a:t>
            </a:r>
          </a:p>
          <a:p>
            <a:pPr marL="291600" lvl="1" indent="-291600">
              <a:spcBef>
                <a:spcPts val="1000"/>
              </a:spcBef>
              <a:buClr>
                <a:schemeClr val="accent2"/>
              </a:buClr>
              <a:buSzPct val="80000"/>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cs typeface="Calibri" charset="0"/>
              </a:rPr>
              <a:t>However, less destructive to landscapes than surface mining</a:t>
            </a:r>
          </a:p>
        </p:txBody>
      </p:sp>
      <p:sp>
        <p:nvSpPr>
          <p:cNvPr id="6" name="Slide Number Placeholder 5"/>
          <p:cNvSpPr>
            <a:spLocks noGrp="1"/>
          </p:cNvSpPr>
          <p:nvPr>
            <p:ph type="sldNum" sz="quarter" idx="10"/>
          </p:nvPr>
        </p:nvSpPr>
        <p:spPr/>
        <p:txBody>
          <a:bodyPr/>
          <a:lstStyle/>
          <a:p>
            <a:fld id="{67B19427-F580-D146-B60E-4CADEE75497F}" type="slidenum">
              <a:rPr lang="en-US" smtClean="0"/>
              <a:pPr/>
              <a:t>13</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74689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Environmental Impacts of Mining Coal</a:t>
            </a:r>
            <a:endParaRPr lang="en-IN" b="1" dirty="0"/>
          </a:p>
        </p:txBody>
      </p:sp>
      <p:sp>
        <p:nvSpPr>
          <p:cNvPr id="3" name="Content Placeholder 2"/>
          <p:cNvSpPr>
            <a:spLocks noGrp="1"/>
          </p:cNvSpPr>
          <p:nvPr>
            <p:ph sz="quarter" idx="16"/>
          </p:nvPr>
        </p:nvSpPr>
        <p:spPr>
          <a:xfrm>
            <a:off x="304800" y="1752600"/>
            <a:ext cx="8534400" cy="4191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Surface Mining Control and Reclamation Act (19</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77)</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Requires filling (reclaiming) of surface mines after mining</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Reduces Acid Mine Drainage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Requires permits and inspections of active coal mining sights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Prohibits coal mining in sensitive areas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Land with mines abandoned prior to 19</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77 are slowly being restored</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14</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37138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800"/>
          </a:xfrm>
        </p:spPr>
        <p:txBody>
          <a:bodyPr>
            <a:normAutofit/>
          </a:bodyPr>
          <a:lstStyle/>
          <a:p>
            <a:r>
              <a:rPr lang="en-US" altLang="en-US" b="1" dirty="0">
                <a:ea typeface="ＭＳ Ｐゴシック" panose="020B0600070205080204" pitchFamily="34" charset="-128"/>
              </a:rPr>
              <a:t>Acid Mine Drainage</a:t>
            </a:r>
            <a:endParaRPr lang="en-IN" b="1" dirty="0"/>
          </a:p>
        </p:txBody>
      </p:sp>
      <p:sp>
        <p:nvSpPr>
          <p:cNvPr id="3" name="Content Placeholder 2"/>
          <p:cNvSpPr>
            <a:spLocks noGrp="1"/>
          </p:cNvSpPr>
          <p:nvPr>
            <p:ph sz="quarter" idx="16"/>
          </p:nvPr>
        </p:nvSpPr>
        <p:spPr>
          <a:xfrm>
            <a:off x="304800" y="1752600"/>
            <a:ext cx="8534400" cy="3505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Pollution caused when sulfuric acid and dissolved materials, such as lead, arsenic, and cadmium, wash from coal and metal mines into nearby lakes and streams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Rainwater seeps inside exposed mine wastes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Contaminates soils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597594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Environmental Impacts of Burning Coal</a:t>
            </a:r>
            <a:endParaRPr lang="en-IN" b="1" dirty="0"/>
          </a:p>
        </p:txBody>
      </p:sp>
      <p:sp>
        <p:nvSpPr>
          <p:cNvPr id="3" name="Content Placeholder 2"/>
          <p:cNvSpPr>
            <a:spLocks noGrp="1"/>
          </p:cNvSpPr>
          <p:nvPr>
            <p:ph sz="quarter" idx="16"/>
          </p:nvPr>
        </p:nvSpPr>
        <p:spPr>
          <a:xfrm>
            <a:off x="304800" y="1752600"/>
            <a:ext cx="5943600" cy="3854452"/>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Releases large quantities of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into atmosphere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Greenhouse gas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Releases other pollutants into atmosphere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Mercury</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Sulfur oxides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Nitrogen oxides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Can cause acid deposition</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 </a:t>
            </a:r>
          </a:p>
        </p:txBody>
      </p:sp>
      <p:graphicFrame>
        <p:nvGraphicFramePr>
          <p:cNvPr id="9" name="Content Placeholder 8" descr="Rainwater approximately 5.6 p H, acid rain approximately 2.1 (lemon juice)&#10;"/>
          <p:cNvGraphicFramePr>
            <a:graphicFrameLocks noGrp="1" noChangeAspect="1"/>
          </p:cNvGraphicFramePr>
          <p:nvPr>
            <p:ph sz="quarter" idx="17"/>
            <p:extLst>
              <p:ext uri="{D42A27DB-BD31-4B8C-83A1-F6EECF244321}">
                <p14:modId xmlns:p14="http://schemas.microsoft.com/office/powerpoint/2010/main" val="4082187379"/>
              </p:ext>
            </p:extLst>
          </p:nvPr>
        </p:nvGraphicFramePr>
        <p:xfrm>
          <a:off x="1143000" y="5627687"/>
          <a:ext cx="6004968" cy="415930"/>
        </p:xfrm>
        <a:graphic>
          <a:graphicData uri="http://schemas.openxmlformats.org/presentationml/2006/ole">
            <mc:AlternateContent xmlns:mc="http://schemas.openxmlformats.org/markup-compatibility/2006">
              <mc:Choice xmlns:v="urn:schemas-microsoft-com:vml" Requires="v">
                <p:oleObj spid="_x0000_s5164" name="Equation" r:id="rId3" imgW="2933640" imgH="203040" progId="Equation.DSMT4">
                  <p:embed/>
                </p:oleObj>
              </mc:Choice>
              <mc:Fallback>
                <p:oleObj name="Equation" r:id="rId3" imgW="2933640" imgH="203040" progId="Equation.DSMT4">
                  <p:embed/>
                  <p:pic>
                    <p:nvPicPr>
                      <p:cNvPr id="0" name=""/>
                      <p:cNvPicPr/>
                      <p:nvPr/>
                    </p:nvPicPr>
                    <p:blipFill>
                      <a:blip r:embed="rId4"/>
                      <a:stretch>
                        <a:fillRect/>
                      </a:stretch>
                    </p:blipFill>
                    <p:spPr>
                      <a:xfrm>
                        <a:off x="1143000" y="5627687"/>
                        <a:ext cx="6004968" cy="415930"/>
                      </a:xfrm>
                      <a:prstGeom prst="rect">
                        <a:avLst/>
                      </a:prstGeom>
                    </p:spPr>
                  </p:pic>
                </p:oleObj>
              </mc:Fallback>
            </mc:AlternateContent>
          </a:graphicData>
        </a:graphic>
      </p:graphicFrame>
      <p:pic>
        <p:nvPicPr>
          <p:cNvPr id="8" name="Content Placeholder 7" descr="A photo of various trees in a forest which are bleached and stripped of all foliage. Frederica Georgia/Science Source&#10;"/>
          <p:cNvPicPr>
            <a:picLocks noGrp="1" noChangeAspect="1"/>
          </p:cNvPicPr>
          <p:nvPr>
            <p:ph sz="quarter" idx="18"/>
          </p:nvPr>
        </p:nvPicPr>
        <p:blipFill>
          <a:blip r:embed="rId5"/>
          <a:stretch>
            <a:fillRect/>
          </a:stretch>
        </p:blipFill>
        <p:spPr>
          <a:xfrm>
            <a:off x="6454913" y="2015493"/>
            <a:ext cx="2387324" cy="3436612"/>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16</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903988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Making Coal Cleaner</a:t>
            </a:r>
            <a:endParaRPr lang="en-IN" b="1" dirty="0"/>
          </a:p>
        </p:txBody>
      </p:sp>
      <p:sp>
        <p:nvSpPr>
          <p:cNvPr id="3" name="Content Placeholder 2"/>
          <p:cNvSpPr>
            <a:spLocks noGrp="1"/>
          </p:cNvSpPr>
          <p:nvPr>
            <p:ph sz="quarter" idx="16"/>
          </p:nvPr>
        </p:nvSpPr>
        <p:spPr>
          <a:xfrm>
            <a:off x="304800" y="1752600"/>
            <a:ext cx="8534400" cy="4343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Scrubbers - desulfurization systems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Remove 98–99% of sulfur from power plant’s exhaust</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Expensive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Sludge byproduct must be disposed of</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Sludge and fly ash are part of resource recovery</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Marketable product from wastes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Nationwide cap of S</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and nitrogen oxide emissions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635602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Regulation of C</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O</a:t>
            </a:r>
            <a:r>
              <a:rPr lang="en-US" altLang="en-US" b="1" baseline="-25000" dirty="0">
                <a:ea typeface="ＭＳ Ｐゴシック" panose="020B0600070205080204" pitchFamily="34" charset="-128"/>
              </a:rPr>
              <a:t>2</a:t>
            </a:r>
            <a:r>
              <a:rPr lang="en-US" altLang="en-US" b="1" dirty="0">
                <a:ea typeface="ＭＳ Ｐゴシック" panose="020B0600070205080204" pitchFamily="34" charset="-128"/>
              </a:rPr>
              <a:t> emissions</a:t>
            </a:r>
            <a:endParaRPr lang="en-IN" b="1" dirty="0"/>
          </a:p>
        </p:txBody>
      </p:sp>
      <p:sp>
        <p:nvSpPr>
          <p:cNvPr id="3" name="Content Placeholder 2"/>
          <p:cNvSpPr>
            <a:spLocks noGrp="1"/>
          </p:cNvSpPr>
          <p:nvPr>
            <p:ph sz="quarter" idx="16"/>
          </p:nvPr>
        </p:nvSpPr>
        <p:spPr>
          <a:xfrm>
            <a:off x="304800" y="17526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EPA can regulate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emissions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2014 U.S. Supreme Court decision</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Controversy because C</a:t>
            </a:r>
            <a:r>
              <a:rPr lang="en-US" altLang="en-US" sz="100" dirty="0">
                <a:ea typeface="ＭＳ Ｐゴシック" panose="020B0600070205080204" pitchFamily="34" charset="-128"/>
              </a:rPr>
              <a:t> </a:t>
            </a:r>
            <a:r>
              <a:rPr lang="en-US" altLang="en-US" dirty="0">
                <a:ea typeface="ＭＳ Ｐゴシック" panose="020B0600070205080204" pitchFamily="34" charset="-128"/>
              </a:rPr>
              <a:t>O</a:t>
            </a:r>
            <a:r>
              <a:rPr lang="en-US" altLang="en-US" baseline="-25000" dirty="0">
                <a:ea typeface="ＭＳ Ｐゴシック" panose="020B0600070205080204" pitchFamily="34" charset="-128"/>
              </a:rPr>
              <a:t>2</a:t>
            </a:r>
            <a:r>
              <a:rPr lang="en-US" altLang="en-US" dirty="0">
                <a:ea typeface="ＭＳ Ｐゴシック" panose="020B0600070205080204" pitchFamily="34" charset="-128"/>
              </a:rPr>
              <a:t> is a natural product of respiration and organisms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Push for carbon capture and storage (C</a:t>
            </a:r>
            <a:r>
              <a:rPr lang="en-US" altLang="en-US" sz="100" dirty="0">
                <a:latin typeface="Calibri" panose="020F0502020204030204" pitchFamily="34" charset="0"/>
                <a:ea typeface="ＭＳ Ｐゴシック" panose="020B0600070205080204" pitchFamily="34" charset="-128"/>
              </a:rPr>
              <a:t> </a:t>
            </a:r>
            <a:r>
              <a:rPr lang="en-US" altLang="en-US" dirty="0" err="1">
                <a:latin typeface="Calibri" panose="020F0502020204030204" pitchFamily="34" charset="0"/>
                <a:ea typeface="ＭＳ Ｐゴシック" panose="020B0600070205080204" pitchFamily="34" charset="-128"/>
              </a:rPr>
              <a:t>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Removal of carbon from fossil-fuel combustion and storage of the carbon, usually underground</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New power plants store C</a:t>
            </a:r>
            <a:r>
              <a:rPr lang="en-US" altLang="en-US" sz="100" dirty="0">
                <a:ea typeface="ＭＳ Ｐゴシック" panose="020B0600070205080204" pitchFamily="34" charset="-128"/>
              </a:rPr>
              <a:t> </a:t>
            </a:r>
            <a:r>
              <a:rPr lang="en-US" altLang="en-US" dirty="0">
                <a:ea typeface="ＭＳ Ｐゴシック" panose="020B0600070205080204" pitchFamily="34" charset="-128"/>
              </a:rPr>
              <a:t>O</a:t>
            </a:r>
            <a:r>
              <a:rPr lang="en-US" altLang="en-US" baseline="-25000" dirty="0">
                <a:ea typeface="ＭＳ Ｐゴシック" panose="020B0600070205080204" pitchFamily="34" charset="-128"/>
              </a:rPr>
              <a:t>2</a:t>
            </a:r>
            <a:r>
              <a:rPr lang="en-US" altLang="en-US" dirty="0">
                <a:ea typeface="ＭＳ Ｐゴシック" panose="020B0600070205080204" pitchFamily="34" charset="-128"/>
              </a:rPr>
              <a:t> when released </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Initially expensive to install technology</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Worry about where and how to ‘store’ the captured C</a:t>
            </a:r>
            <a:r>
              <a:rPr lang="en-US" altLang="en-US" sz="100" dirty="0">
                <a:ea typeface="ＭＳ Ｐゴシック" panose="020B0600070205080204" pitchFamily="34" charset="-128"/>
              </a:rPr>
              <a:t> </a:t>
            </a:r>
            <a:r>
              <a:rPr lang="en-US" altLang="en-US" dirty="0">
                <a:ea typeface="ＭＳ Ｐゴシック" panose="020B0600070205080204" pitchFamily="34" charset="-128"/>
              </a:rPr>
              <a:t>O</a:t>
            </a:r>
            <a:r>
              <a:rPr lang="en-US" altLang="en-US" baseline="-25000" dirty="0">
                <a:ea typeface="ＭＳ Ｐゴシック" panose="020B0600070205080204" pitchFamily="34" charset="-128"/>
              </a:rPr>
              <a:t>2</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891748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ea typeface="ＭＳ Ｐゴシック" panose="020B0600070205080204" pitchFamily="34" charset="-128"/>
              </a:rPr>
              <a:t>Oil and Natural Gas Extraction and Consumption</a:t>
            </a:r>
            <a:endParaRPr lang="en-IN" b="1" dirty="0"/>
          </a:p>
        </p:txBody>
      </p:sp>
      <p:sp>
        <p:nvSpPr>
          <p:cNvPr id="3" name="Content Placeholder 2"/>
          <p:cNvSpPr>
            <a:spLocks noGrp="1"/>
          </p:cNvSpPr>
          <p:nvPr>
            <p:ph sz="quarter" idx="16"/>
          </p:nvPr>
        </p:nvSpPr>
        <p:spPr>
          <a:xfrm>
            <a:off x="304800" y="1952330"/>
            <a:ext cx="4572000" cy="155287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Oil and natural gas important after 19</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30s </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More versatile, easier to transport, cleaner to burn</a:t>
            </a:r>
          </a:p>
          <a:p>
            <a:pPr marL="291600" lvl="1" indent="-291600">
              <a:spcBef>
                <a:spcPts val="1000"/>
              </a:spcBef>
              <a:buClr>
                <a:schemeClr val="accent2"/>
              </a:buClr>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cs typeface="Calibri" charset="0"/>
              </a:rPr>
              <a:t> </a:t>
            </a:r>
          </a:p>
        </p:txBody>
      </p:sp>
      <p:graphicFrame>
        <p:nvGraphicFramePr>
          <p:cNvPr id="13" name="Content Placeholder 12" descr="Oil provides approximately 36.9% and natural gas approximately 29.3% of U.S. energy (2016)&#10;"/>
          <p:cNvGraphicFramePr>
            <a:graphicFrameLocks noGrp="1" noChangeAspect="1"/>
          </p:cNvGraphicFramePr>
          <p:nvPr>
            <p:ph sz="quarter" idx="17"/>
            <p:extLst>
              <p:ext uri="{D42A27DB-BD31-4B8C-83A1-F6EECF244321}">
                <p14:modId xmlns:p14="http://schemas.microsoft.com/office/powerpoint/2010/main" val="840727378"/>
              </p:ext>
            </p:extLst>
          </p:nvPr>
        </p:nvGraphicFramePr>
        <p:xfrm>
          <a:off x="602672" y="3579525"/>
          <a:ext cx="3675063" cy="1185862"/>
        </p:xfrm>
        <a:graphic>
          <a:graphicData uri="http://schemas.openxmlformats.org/presentationml/2006/ole">
            <mc:AlternateContent xmlns:mc="http://schemas.openxmlformats.org/markup-compatibility/2006">
              <mc:Choice xmlns:v="urn:schemas-microsoft-com:vml" Requires="v">
                <p:oleObj spid="_x0000_s6200" name="Equation" r:id="rId3" imgW="1574640" imgH="507960" progId="Equation.DSMT4">
                  <p:embed/>
                </p:oleObj>
              </mc:Choice>
              <mc:Fallback>
                <p:oleObj name="Equation" r:id="rId3" imgW="1574640" imgH="507960" progId="Equation.DSMT4">
                  <p:embed/>
                  <p:pic>
                    <p:nvPicPr>
                      <p:cNvPr id="0" name=""/>
                      <p:cNvPicPr/>
                      <p:nvPr/>
                    </p:nvPicPr>
                    <p:blipFill>
                      <a:blip r:embed="rId4"/>
                      <a:stretch>
                        <a:fillRect/>
                      </a:stretch>
                    </p:blipFill>
                    <p:spPr>
                      <a:xfrm>
                        <a:off x="602672" y="3579525"/>
                        <a:ext cx="3675063" cy="1185862"/>
                      </a:xfrm>
                      <a:prstGeom prst="rect">
                        <a:avLst/>
                      </a:prstGeom>
                    </p:spPr>
                  </p:pic>
                </p:oleObj>
              </mc:Fallback>
            </mc:AlternateContent>
          </a:graphicData>
        </a:graphic>
      </p:graphicFrame>
      <p:sp>
        <p:nvSpPr>
          <p:cNvPr id="8" name="Content Placeholder 7"/>
          <p:cNvSpPr>
            <a:spLocks noGrp="1"/>
          </p:cNvSpPr>
          <p:nvPr>
            <p:ph sz="quarter" idx="18"/>
          </p:nvPr>
        </p:nvSpPr>
        <p:spPr>
          <a:xfrm>
            <a:off x="301870" y="4921827"/>
            <a:ext cx="2365130" cy="475524"/>
          </a:xfrm>
        </p:spPr>
        <p:txBody>
          <a:bodyPr/>
          <a:lstStyle/>
          <a:p>
            <a:pPr marL="291600" lvl="1" indent="-291600">
              <a:spcBef>
                <a:spcPts val="1000"/>
              </a:spcBef>
              <a:buClr>
                <a:schemeClr val="accent2"/>
              </a:buClr>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cs typeface="Calibri" charset="0"/>
              </a:rPr>
              <a:t>They provide</a:t>
            </a:r>
          </a:p>
        </p:txBody>
      </p:sp>
      <p:pic>
        <p:nvPicPr>
          <p:cNvPr id="12" name="Content Placeholder 11" descr="A bar graph shows world commercial energy sources from oil to nuclear versus percent of world commercial energy production in 2016 from 0 to 40. Oil is the highest at roughly 30. And nuclear is the lowest at roughly 5.&#10;"/>
          <p:cNvPicPr>
            <a:picLocks noGrp="1" noChangeAspect="1"/>
          </p:cNvPicPr>
          <p:nvPr>
            <p:ph sz="quarter" idx="19"/>
          </p:nvPr>
        </p:nvPicPr>
        <p:blipFill>
          <a:blip r:embed="rId5"/>
          <a:stretch>
            <a:fillRect/>
          </a:stretch>
        </p:blipFill>
        <p:spPr>
          <a:xfrm>
            <a:off x="5216137" y="1968494"/>
            <a:ext cx="3643845" cy="3428857"/>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19</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
        <p:nvSpPr>
          <p:cNvPr id="9" name="Content Placeholder 2"/>
          <p:cNvSpPr>
            <a:spLocks noGrp="1"/>
          </p:cNvSpPr>
          <p:nvPr>
            <p:ph sz="quarter" idx="16"/>
          </p:nvPr>
        </p:nvSpPr>
        <p:spPr>
          <a:xfrm>
            <a:off x="304800" y="5349240"/>
            <a:ext cx="4572000" cy="425946"/>
          </a:xfrm>
        </p:spPr>
        <p:txBody>
          <a:bodyPr/>
          <a:lstStyle/>
          <a:p>
            <a:pPr marL="0" lvl="1" indent="263525">
              <a:spcBef>
                <a:spcPts val="1000"/>
              </a:spcBef>
              <a:buNone/>
            </a:pPr>
            <a:r>
              <a:rPr lang="en-US" altLang="en-US" sz="2800" dirty="0">
                <a:latin typeface="Calibri" panose="020F0502020204030204" pitchFamily="34" charset="0"/>
                <a:ea typeface="ＭＳ Ｐゴシック" panose="020B0600070205080204" pitchFamily="34" charset="-128"/>
                <a:cs typeface="Calibri" charset="0"/>
              </a:rPr>
              <a:t>of world’s energy combined</a:t>
            </a:r>
          </a:p>
        </p:txBody>
      </p:sp>
      <p:graphicFrame>
        <p:nvGraphicFramePr>
          <p:cNvPr id="4" name="Content Placeholder 3" descr="approximately 55%"/>
          <p:cNvGraphicFramePr>
            <a:graphicFrameLocks noGrp="1" noChangeAspect="1"/>
          </p:cNvGraphicFramePr>
          <p:nvPr>
            <p:ph sz="quarter" idx="16"/>
            <p:extLst>
              <p:ext uri="{D42A27DB-BD31-4B8C-83A1-F6EECF244321}">
                <p14:modId xmlns:p14="http://schemas.microsoft.com/office/powerpoint/2010/main" val="4208026558"/>
              </p:ext>
            </p:extLst>
          </p:nvPr>
        </p:nvGraphicFramePr>
        <p:xfrm>
          <a:off x="2606040" y="5015443"/>
          <a:ext cx="917305" cy="320948"/>
        </p:xfrm>
        <a:graphic>
          <a:graphicData uri="http://schemas.openxmlformats.org/presentationml/2006/ole">
            <mc:AlternateContent xmlns:mc="http://schemas.openxmlformats.org/markup-compatibility/2006">
              <mc:Choice xmlns:v="urn:schemas-microsoft-com:vml" Requires="v">
                <p:oleObj spid="_x0000_s6201" name="Equation" r:id="rId6" imgW="761760" imgH="266400" progId="Equation.DSMT4">
                  <p:embed/>
                </p:oleObj>
              </mc:Choice>
              <mc:Fallback>
                <p:oleObj name="Equation" r:id="rId6" imgW="761760" imgH="266400" progId="Equation.DSMT4">
                  <p:embed/>
                  <p:pic>
                    <p:nvPicPr>
                      <p:cNvPr id="0" name=""/>
                      <p:cNvPicPr/>
                      <p:nvPr/>
                    </p:nvPicPr>
                    <p:blipFill>
                      <a:blip r:embed="rId7"/>
                      <a:stretch>
                        <a:fillRect/>
                      </a:stretch>
                    </p:blipFill>
                    <p:spPr>
                      <a:xfrm>
                        <a:off x="2606040" y="5015443"/>
                        <a:ext cx="917305" cy="320948"/>
                      </a:xfrm>
                      <a:prstGeom prst="rect">
                        <a:avLst/>
                      </a:prstGeom>
                    </p:spPr>
                  </p:pic>
                </p:oleObj>
              </mc:Fallback>
            </mc:AlternateContent>
          </a:graphicData>
        </a:graphic>
      </p:graphicFrame>
    </p:spTree>
    <p:extLst>
      <p:ext uri="{BB962C8B-B14F-4D97-AF65-F5344CB8AC3E}">
        <p14:creationId xmlns:p14="http://schemas.microsoft.com/office/powerpoint/2010/main" val="4028329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800"/>
          </a:xfrm>
        </p:spPr>
        <p:txBody>
          <a:bodyPr>
            <a:normAutofit/>
          </a:bodyPr>
          <a:lstStyle/>
          <a:p>
            <a:r>
              <a:rPr lang="en-US" altLang="en-US" b="1" dirty="0">
                <a:ea typeface="ＭＳ Ｐゴシック" panose="020B0600070205080204" pitchFamily="34" charset="-128"/>
              </a:rPr>
              <a:t>Fossil Fuels </a:t>
            </a:r>
            <a:r>
              <a:rPr lang="en-US" altLang="en-US" sz="2400" dirty="0">
                <a:ea typeface="ＭＳ Ｐゴシック" panose="020B0600070205080204" pitchFamily="34" charset="-128"/>
              </a:rPr>
              <a:t>(1 of 2)</a:t>
            </a:r>
          </a:p>
        </p:txBody>
      </p:sp>
      <p:pic>
        <p:nvPicPr>
          <p:cNvPr id="4" name="Content Placeholder 3" descr="A photo. A sheen of oil resides on the surface of a body of water. An oil rig is on fire in the water. US Navy Photo/Alamy Stock Photo&#10;"/>
          <p:cNvPicPr>
            <a:picLocks noGrp="1" noChangeAspect="1"/>
          </p:cNvPicPr>
          <p:nvPr>
            <p:ph sz="quarter" idx="16"/>
          </p:nvPr>
        </p:nvPicPr>
        <p:blipFill>
          <a:blip r:embed="rId2"/>
          <a:stretch>
            <a:fillRect/>
          </a:stretch>
        </p:blipFill>
        <p:spPr>
          <a:xfrm>
            <a:off x="2053831" y="1658510"/>
            <a:ext cx="5036336" cy="448713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54130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Natural Gas</a:t>
            </a:r>
            <a:endParaRPr lang="en-IN" b="1" dirty="0"/>
          </a:p>
        </p:txBody>
      </p:sp>
      <p:sp>
        <p:nvSpPr>
          <p:cNvPr id="3" name="Content Placeholder 2"/>
          <p:cNvSpPr>
            <a:spLocks noGrp="1"/>
          </p:cNvSpPr>
          <p:nvPr>
            <p:ph sz="quarter" idx="16"/>
          </p:nvPr>
        </p:nvSpPr>
        <p:spPr>
          <a:xfrm>
            <a:off x="381000" y="1752600"/>
            <a:ext cx="83058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Contains only methane, ethane, propane, and butane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Propane and butane are used for cooking and heating in rural areas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Methane used for heat and to generate electricity in power plants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Natural gas increasingly used for electricity, transportation, and commercial cooling</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In vehicles, emits 93% fewer hydrocarbons, 90% less carbon monoxide and 90% fewer toxic emissions than gasoline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20</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699716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Oil and Natural Gas Exploration</a:t>
            </a:r>
            <a:endParaRPr lang="en-IN" b="1" dirty="0"/>
          </a:p>
        </p:txBody>
      </p:sp>
      <p:sp>
        <p:nvSpPr>
          <p:cNvPr id="3" name="Content Placeholder 2"/>
          <p:cNvSpPr>
            <a:spLocks noGrp="1"/>
          </p:cNvSpPr>
          <p:nvPr>
            <p:ph sz="quarter" idx="16"/>
          </p:nvPr>
        </p:nvSpPr>
        <p:spPr>
          <a:xfrm>
            <a:off x="304800" y="1752600"/>
            <a:ext cx="8534400" cy="2057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Oil and natural gas migrate upwards until they hit impermeable rock</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Usually located in structural traps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Underground geologic structures that tend to trap any oil or natural gas, if present</a:t>
            </a:r>
          </a:p>
        </p:txBody>
      </p:sp>
      <p:pic>
        <p:nvPicPr>
          <p:cNvPr id="7" name="Content Placeholder 6" descr="A diagram of a structural trap. These traps form when sedimentary rock strata buckle, or fold upward. Oil and natural gas seep through porous reservoir rock such as sandstone and collect under nonporous layers such as a roof of shale. Natural gas accumulates on top of the oil, which in turn floats on groundwater.&#10;"/>
          <p:cNvPicPr>
            <a:picLocks noGrp="1" noChangeAspect="1"/>
          </p:cNvPicPr>
          <p:nvPr>
            <p:ph sz="quarter" idx="17"/>
          </p:nvPr>
        </p:nvPicPr>
        <p:blipFill>
          <a:blip r:embed="rId2"/>
          <a:stretch>
            <a:fillRect/>
          </a:stretch>
        </p:blipFill>
        <p:spPr>
          <a:xfrm>
            <a:off x="1905000" y="3962400"/>
            <a:ext cx="5336464" cy="2270066"/>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5290080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Oil Reserves</a:t>
            </a:r>
            <a:endParaRPr lang="en-IN" b="1" dirty="0"/>
          </a:p>
        </p:txBody>
      </p:sp>
      <p:sp>
        <p:nvSpPr>
          <p:cNvPr id="3" name="Content Placeholder 2"/>
          <p:cNvSpPr>
            <a:spLocks noGrp="1"/>
          </p:cNvSpPr>
          <p:nvPr>
            <p:ph sz="quarter" idx="16"/>
          </p:nvPr>
        </p:nvSpPr>
        <p:spPr>
          <a:xfrm>
            <a:off x="304800" y="1752600"/>
            <a:ext cx="8534400" cy="10668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Globally present, but unevenly distributed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More than half is located in the Persian Gulf</a:t>
            </a:r>
          </a:p>
        </p:txBody>
      </p:sp>
      <p:pic>
        <p:nvPicPr>
          <p:cNvPr id="8" name="Content Placeholder 7" descr="The image on the left shows a world map with all countries highlighted in varying colors. The image on the right is a bar chart depicting distribution of oil deposits with regions versus percent of world oil reserves in 20 13. The map reads as follows. Persian Gulf, 48 percent. Africa, 8 percent. Central and South America, 20 percent. East Europe and former U S S R, 8 percent. North America, 13 percent. Western Europe, 1 percent.&#10;"/>
          <p:cNvPicPr>
            <a:picLocks noGrp="1" noChangeAspect="1"/>
          </p:cNvPicPr>
          <p:nvPr>
            <p:ph sz="quarter" idx="17"/>
          </p:nvPr>
        </p:nvPicPr>
        <p:blipFill>
          <a:blip r:embed="rId2"/>
          <a:stretch>
            <a:fillRect/>
          </a:stretch>
        </p:blipFill>
        <p:spPr>
          <a:xfrm>
            <a:off x="1366138" y="2945823"/>
            <a:ext cx="6411724" cy="282558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703994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Natural Gas Reserves</a:t>
            </a:r>
            <a:endParaRPr lang="en-IN" b="1" dirty="0"/>
          </a:p>
        </p:txBody>
      </p:sp>
      <p:sp>
        <p:nvSpPr>
          <p:cNvPr id="3" name="Content Placeholder 2"/>
          <p:cNvSpPr>
            <a:spLocks noGrp="1"/>
          </p:cNvSpPr>
          <p:nvPr>
            <p:ph sz="quarter" idx="16"/>
          </p:nvPr>
        </p:nvSpPr>
        <p:spPr>
          <a:xfrm>
            <a:off x="304800" y="1752600"/>
            <a:ext cx="8534400" cy="10668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Uneven distribution globally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42% located in two countries: Russia and Iran</a:t>
            </a:r>
          </a:p>
        </p:txBody>
      </p:sp>
      <p:pic>
        <p:nvPicPr>
          <p:cNvPr id="7" name="Content Placeholder 6" descr="The image on the left shows a world map with Russia, Iran, Qatar, Saudi Arabia, United Arab Emirates, and United States highlighted in varying colors. The image on the right is a bar chart depicting greatest natural gas deposits with the previously mentioned countries versus percent of world oil reserves in 20 13. The chart reads as follows. Russia, 25 percent. Iran, 18 percent. Qatar, 14 percent. Saudi Arabia, 4 percent. United Arab Emirates, 3 percent. United States, 5 percent.&#10;"/>
          <p:cNvPicPr>
            <a:picLocks noGrp="1" noChangeAspect="1"/>
          </p:cNvPicPr>
          <p:nvPr>
            <p:ph sz="quarter" idx="17"/>
          </p:nvPr>
        </p:nvPicPr>
        <p:blipFill>
          <a:blip r:embed="rId2"/>
          <a:stretch>
            <a:fillRect/>
          </a:stretch>
        </p:blipFill>
        <p:spPr>
          <a:xfrm>
            <a:off x="1315064" y="3124200"/>
            <a:ext cx="6513873" cy="253264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24785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How Long Will Supplies Last?</a:t>
            </a:r>
            <a:endParaRPr lang="en-IN" b="1" dirty="0"/>
          </a:p>
        </p:txBody>
      </p:sp>
      <p:sp>
        <p:nvSpPr>
          <p:cNvPr id="3" name="Content Placeholder 2"/>
          <p:cNvSpPr>
            <a:spLocks noGrp="1"/>
          </p:cNvSpPr>
          <p:nvPr>
            <p:ph sz="quarter" idx="16"/>
          </p:nvPr>
        </p:nvSpPr>
        <p:spPr>
          <a:xfrm>
            <a:off x="304800" y="1752600"/>
            <a:ext cx="4191000" cy="4060098"/>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May have already reached peak oil</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Depends on:</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Locating more deposits</a:t>
            </a:r>
            <a:endParaRPr lang="en-IN" altLang="en-US" dirty="0">
              <a:ea typeface="ＭＳ Ｐゴシック" panose="020B0600070205080204" pitchFamily="34" charset="-128"/>
            </a:endParaRP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Future extraction technologies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Changes in global consumption rates</a:t>
            </a:r>
          </a:p>
        </p:txBody>
      </p:sp>
      <p:pic>
        <p:nvPicPr>
          <p:cNvPr id="7" name="Content Placeholder 6" descr="A photo shows a long line of cars waiting in line at a gasoline filling station. © Bob Kreisel/Alamy&#10;"/>
          <p:cNvPicPr>
            <a:picLocks noGrp="1" noChangeAspect="1"/>
          </p:cNvPicPr>
          <p:nvPr>
            <p:ph sz="quarter" idx="17"/>
          </p:nvPr>
        </p:nvPicPr>
        <p:blipFill>
          <a:blip r:embed="rId2"/>
          <a:stretch>
            <a:fillRect/>
          </a:stretch>
        </p:blipFill>
        <p:spPr>
          <a:xfrm>
            <a:off x="4658631" y="1769918"/>
            <a:ext cx="4180569" cy="449150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24</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802237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Marcellus Shale</a:t>
            </a:r>
            <a:endParaRPr lang="en-IN" b="1" dirty="0"/>
          </a:p>
        </p:txBody>
      </p:sp>
      <p:sp>
        <p:nvSpPr>
          <p:cNvPr id="3" name="Content Placeholder 2"/>
          <p:cNvSpPr>
            <a:spLocks noGrp="1"/>
          </p:cNvSpPr>
          <p:nvPr>
            <p:ph sz="quarter" idx="16"/>
          </p:nvPr>
        </p:nvSpPr>
        <p:spPr>
          <a:xfrm>
            <a:off x="304800" y="1752600"/>
            <a:ext cx="4343400" cy="41148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Huge store of natural gas in U.S.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Major deposits beneath sections of 6 states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Major shale deposits found under 24 states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Shale gas more difficult to extract than in sandstone</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Requires fracturing of rock via hydraulic fracturing </a:t>
            </a:r>
          </a:p>
        </p:txBody>
      </p:sp>
      <p:pic>
        <p:nvPicPr>
          <p:cNvPr id="8" name="Content Placeholder 7" descr="A map of the eastern United States depicts the Marcellus Shale which covers most of Pennsylvania and West Virginia along with parts of New York, New Jersey, Maryland, Virginia, and Ohio.&#10;"/>
          <p:cNvPicPr>
            <a:picLocks noGrp="1" noChangeAspect="1"/>
          </p:cNvPicPr>
          <p:nvPr>
            <p:ph sz="quarter" idx="17"/>
          </p:nvPr>
        </p:nvPicPr>
        <p:blipFill>
          <a:blip r:embed="rId2"/>
          <a:stretch>
            <a:fillRect/>
          </a:stretch>
        </p:blipFill>
        <p:spPr>
          <a:xfrm>
            <a:off x="4798407" y="1951100"/>
            <a:ext cx="4040793" cy="37178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894469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Hydraulic Fracturing</a:t>
            </a:r>
            <a:endParaRPr lang="en-IN" b="1" dirty="0"/>
          </a:p>
        </p:txBody>
      </p:sp>
      <p:sp>
        <p:nvSpPr>
          <p:cNvPr id="3" name="Content Placeholder 2"/>
          <p:cNvSpPr>
            <a:spLocks noGrp="1"/>
          </p:cNvSpPr>
          <p:nvPr>
            <p:ph sz="quarter" idx="16"/>
          </p:nvPr>
        </p:nvSpPr>
        <p:spPr>
          <a:xfrm>
            <a:off x="304800" y="1752600"/>
            <a:ext cx="8534400" cy="4191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Extraction of natural gas that is tightly bound in shale deposits by applying chemicals and water under high pressure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Produces large amounts of contaminated wastewater</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Push to recycle water</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Wastewater generally stored deep underground</a:t>
            </a:r>
          </a:p>
          <a:p>
            <a:r>
              <a:rPr lang="en-US" altLang="en-US" dirty="0">
                <a:ea typeface="ＭＳ Ｐゴシック" panose="020B0600070205080204" pitchFamily="34" charset="-128"/>
              </a:rPr>
              <a:t>Very controversial</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Regulations slow </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Pennsylvania – many wells, N.Y - few</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26</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63158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Extraction with Hydraulic Fracturing</a:t>
            </a:r>
            <a:endParaRPr lang="en-IN" b="1" dirty="0"/>
          </a:p>
        </p:txBody>
      </p:sp>
      <p:pic>
        <p:nvPicPr>
          <p:cNvPr id="6" name="Content Placeholder 5" descr="A diagram depicts hydraulic fracturing. A drilling rig digs down 6000 feet before beginning horizontal drilling in shale gas formation while creating hydraulic fractures.&#10;"/>
          <p:cNvPicPr>
            <a:picLocks noGrp="1" noChangeAspect="1"/>
          </p:cNvPicPr>
          <p:nvPr>
            <p:ph sz="quarter" idx="16"/>
          </p:nvPr>
        </p:nvPicPr>
        <p:blipFill>
          <a:blip r:embed="rId2"/>
          <a:stretch>
            <a:fillRect/>
          </a:stretch>
        </p:blipFill>
        <p:spPr>
          <a:xfrm>
            <a:off x="2959489" y="1644650"/>
            <a:ext cx="3225022" cy="46037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763853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1"/>
            <a:ext cx="8534400" cy="1066800"/>
          </a:xfrm>
        </p:spPr>
        <p:txBody>
          <a:bodyPr>
            <a:noAutofit/>
          </a:bodyPr>
          <a:lstStyle/>
          <a:p>
            <a:r>
              <a:rPr lang="en-US" altLang="en-US" b="1" dirty="0">
                <a:ea typeface="ＭＳ Ｐゴシック" panose="020B0600070205080204" pitchFamily="34" charset="-128"/>
              </a:rPr>
              <a:t>Environmental Impacts of Oil and Natural Gas</a:t>
            </a:r>
            <a:endParaRPr lang="en-IN" b="1" dirty="0"/>
          </a:p>
        </p:txBody>
      </p:sp>
      <p:sp>
        <p:nvSpPr>
          <p:cNvPr id="3" name="Content Placeholder 2"/>
          <p:cNvSpPr>
            <a:spLocks noGrp="1"/>
          </p:cNvSpPr>
          <p:nvPr>
            <p:ph sz="quarter" idx="16"/>
          </p:nvPr>
        </p:nvSpPr>
        <p:spPr>
          <a:xfrm>
            <a:off x="304800" y="1981200"/>
            <a:ext cx="8534400" cy="41148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Combustion</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Increases C</a:t>
            </a:r>
            <a:r>
              <a:rPr lang="en-US" altLang="en-US" sz="100" dirty="0">
                <a:ea typeface="ＭＳ Ｐゴシック" panose="020B0600070205080204" pitchFamily="34" charset="-128"/>
              </a:rPr>
              <a:t> </a:t>
            </a:r>
            <a:r>
              <a:rPr lang="en-US" altLang="en-US" dirty="0">
                <a:ea typeface="ＭＳ Ｐゴシック" panose="020B0600070205080204" pitchFamily="34" charset="-128"/>
              </a:rPr>
              <a:t>O</a:t>
            </a:r>
            <a:r>
              <a:rPr lang="en-US" altLang="en-US" baseline="-25000" dirty="0">
                <a:ea typeface="ＭＳ Ｐゴシック" panose="020B0600070205080204" pitchFamily="34" charset="-128"/>
              </a:rPr>
              <a:t>2</a:t>
            </a:r>
            <a:r>
              <a:rPr lang="en-US" altLang="en-US" dirty="0">
                <a:ea typeface="ＭＳ Ｐゴシック" panose="020B0600070205080204" pitchFamily="34" charset="-128"/>
              </a:rPr>
              <a:t> and pollutant emissions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Natural gas is far cleaner burning than oil</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Production</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Disturbance to land and habitat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Transport</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Spills- especially in aquatic systems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Ex: Coast of Spain Oil Spill (2002) – halted fishing industry</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7114882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41783"/>
          </a:xfrm>
        </p:spPr>
        <p:txBody>
          <a:bodyPr/>
          <a:lstStyle/>
          <a:p>
            <a:r>
              <a:rPr lang="en-US" altLang="en-US" b="1" dirty="0">
                <a:ea typeface="ＭＳ Ｐゴシック" panose="020B0600070205080204" pitchFamily="34" charset="-128"/>
              </a:rPr>
              <a:t>Deepwater Horizon Oil Spill (2010)</a:t>
            </a:r>
            <a:endParaRPr lang="en-IN" b="1" dirty="0"/>
          </a:p>
        </p:txBody>
      </p:sp>
      <p:sp>
        <p:nvSpPr>
          <p:cNvPr id="3" name="Content Placeholder 2"/>
          <p:cNvSpPr>
            <a:spLocks noGrp="1"/>
          </p:cNvSpPr>
          <p:nvPr>
            <p:ph sz="quarter" idx="16"/>
          </p:nvPr>
        </p:nvSpPr>
        <p:spPr>
          <a:xfrm>
            <a:off x="304800" y="1752599"/>
            <a:ext cx="4648200" cy="4038601"/>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April 22, 2010 - Deepwater Horizon, a drilling platform in the Gulf of Mexico, exploded</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Flow of oil from the oil well was finally stopped in mid-July 2010</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5 million barrels of oil flowed into ocean</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Most rose to surface where it spread</a:t>
            </a:r>
          </a:p>
          <a:p>
            <a:pPr lvl="2">
              <a:buClr>
                <a:schemeClr val="accent2"/>
              </a:buClr>
              <a:buSzPct val="80000"/>
              <a:buFont typeface="Arial" panose="020B0604020202020204" pitchFamily="34" charset="0"/>
              <a:buChar char="•"/>
            </a:pPr>
            <a:r>
              <a:rPr lang="en-US" altLang="en-US" dirty="0">
                <a:ea typeface="ＭＳ Ｐゴシック" panose="020B0600070205080204" pitchFamily="34" charset="-128"/>
              </a:rPr>
              <a:t> </a:t>
            </a:r>
          </a:p>
        </p:txBody>
      </p:sp>
      <p:pic>
        <p:nvPicPr>
          <p:cNvPr id="8" name="Content Placeholder 7" descr="The bottom photo is a bird on the beach covered in oil. Carolyn Cole/Photoshot"/>
          <p:cNvPicPr>
            <a:picLocks noGrp="1" noChangeAspect="1"/>
          </p:cNvPicPr>
          <p:nvPr>
            <p:ph sz="quarter" idx="18"/>
          </p:nvPr>
        </p:nvPicPr>
        <p:blipFill>
          <a:blip r:embed="rId3"/>
          <a:stretch>
            <a:fillRect/>
          </a:stretch>
        </p:blipFill>
        <p:spPr>
          <a:xfrm>
            <a:off x="5105400" y="2438400"/>
            <a:ext cx="3795055" cy="2610065"/>
          </a:xfrm>
          <a:prstGeom prst="rect">
            <a:avLst/>
          </a:prstGeom>
        </p:spPr>
      </p:pic>
      <p:graphicFrame>
        <p:nvGraphicFramePr>
          <p:cNvPr id="12" name="Content Placeholder 11" descr="Nearly 29,000 square mile of ocean were covered.&#10;"/>
          <p:cNvGraphicFramePr>
            <a:graphicFrameLocks noGrp="1" noChangeAspect="1"/>
          </p:cNvGraphicFramePr>
          <p:nvPr>
            <p:ph sz="quarter" idx="19"/>
            <p:extLst>
              <p:ext uri="{D42A27DB-BD31-4B8C-83A1-F6EECF244321}">
                <p14:modId xmlns:p14="http://schemas.microsoft.com/office/powerpoint/2010/main" val="1198632996"/>
              </p:ext>
            </p:extLst>
          </p:nvPr>
        </p:nvGraphicFramePr>
        <p:xfrm>
          <a:off x="1468120" y="5844196"/>
          <a:ext cx="3787616" cy="350997"/>
        </p:xfrm>
        <a:graphic>
          <a:graphicData uri="http://schemas.openxmlformats.org/presentationml/2006/ole">
            <mc:AlternateContent xmlns:mc="http://schemas.openxmlformats.org/markup-compatibility/2006">
              <mc:Choice xmlns:v="urn:schemas-microsoft-com:vml" Requires="v">
                <p:oleObj spid="_x0000_s7209" name="Equation" r:id="rId4" imgW="2603160" imgH="241200" progId="Equation.DSMT4">
                  <p:embed/>
                </p:oleObj>
              </mc:Choice>
              <mc:Fallback>
                <p:oleObj name="Equation" r:id="rId4" imgW="2603160" imgH="241200" progId="Equation.DSMT4">
                  <p:embed/>
                  <p:pic>
                    <p:nvPicPr>
                      <p:cNvPr id="9" name="Object 8"/>
                      <p:cNvPicPr/>
                      <p:nvPr/>
                    </p:nvPicPr>
                    <p:blipFill>
                      <a:blip r:embed="rId5"/>
                      <a:stretch>
                        <a:fillRect/>
                      </a:stretch>
                    </p:blipFill>
                    <p:spPr>
                      <a:xfrm>
                        <a:off x="1468120" y="5844196"/>
                        <a:ext cx="3787616" cy="350997"/>
                      </a:xfrm>
                      <a:prstGeom prst="rect">
                        <a:avLst/>
                      </a:prstGeom>
                    </p:spPr>
                  </p:pic>
                </p:oleObj>
              </mc:Fallback>
            </mc:AlternateContent>
          </a:graphicData>
        </a:graphic>
      </p:graphicFrame>
      <p:sp>
        <p:nvSpPr>
          <p:cNvPr id="6" name="Slide Number Placeholder 5"/>
          <p:cNvSpPr>
            <a:spLocks noGrp="1"/>
          </p:cNvSpPr>
          <p:nvPr>
            <p:ph type="sldNum" sz="quarter" idx="10"/>
          </p:nvPr>
        </p:nvSpPr>
        <p:spPr/>
        <p:txBody>
          <a:bodyPr/>
          <a:lstStyle/>
          <a:p>
            <a:fld id="{67B19427-F580-D146-B60E-4CADEE75497F}" type="slidenum">
              <a:rPr lang="en-US" smtClean="0"/>
              <a:pPr/>
              <a:t>29</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2413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Deep Water Horizon Oil Spill</a:t>
            </a:r>
            <a:endParaRPr lang="en-US" b="1" dirty="0"/>
          </a:p>
        </p:txBody>
      </p:sp>
      <p:sp>
        <p:nvSpPr>
          <p:cNvPr id="3" name="Content Placeholder 2"/>
          <p:cNvSpPr>
            <a:spLocks noGrp="1"/>
          </p:cNvSpPr>
          <p:nvPr>
            <p:ph sz="quarter" idx="16"/>
          </p:nvPr>
        </p:nvSpPr>
        <p:spPr>
          <a:xfrm>
            <a:off x="304800" y="1752600"/>
            <a:ext cx="4495800" cy="4419600"/>
          </a:xfrm>
        </p:spPr>
        <p:txBody>
          <a:bodyPr/>
          <a:lstStyle/>
          <a:p>
            <a:pPr marL="291600" indent="-291600">
              <a:buClr>
                <a:schemeClr val="accent2"/>
              </a:buClr>
              <a:buFont typeface="Arial" panose="020B0604020202020204" pitchFamily="34" charset="0"/>
              <a:buChar char="•"/>
              <a:defRPr/>
            </a:pPr>
            <a:r>
              <a:rPr lang="en-US" altLang="en-US" dirty="0"/>
              <a:t>April 2010 explosion, British Petroleum platform</a:t>
            </a:r>
          </a:p>
          <a:p>
            <a:pPr marL="291600" indent="-291600">
              <a:buClr>
                <a:schemeClr val="accent2"/>
              </a:buClr>
              <a:buFont typeface="Arial" panose="020B0604020202020204" pitchFamily="34" charset="0"/>
              <a:buChar char="•"/>
              <a:defRPr/>
            </a:pPr>
            <a:r>
              <a:rPr lang="en-US" altLang="en-US" dirty="0"/>
              <a:t>4 million barrels of crude oil spill into Gulf of Mexico</a:t>
            </a:r>
          </a:p>
          <a:p>
            <a:pPr marL="291600" indent="-291600">
              <a:buClr>
                <a:schemeClr val="accent2"/>
              </a:buClr>
              <a:buFont typeface="Arial" panose="020B0604020202020204" pitchFamily="34" charset="0"/>
              <a:buChar char="•"/>
              <a:defRPr/>
            </a:pPr>
            <a:r>
              <a:rPr lang="en-US" altLang="en-US" dirty="0"/>
              <a:t>Killed 11 oil rig workers</a:t>
            </a:r>
          </a:p>
          <a:p>
            <a:pPr marL="291600" indent="-291600">
              <a:buClr>
                <a:schemeClr val="accent2"/>
              </a:buClr>
              <a:buFont typeface="Arial" panose="020B0604020202020204" pitchFamily="34" charset="0"/>
              <a:buChar char="•"/>
              <a:defRPr/>
            </a:pPr>
            <a:r>
              <a:rPr lang="en-US" altLang="en-US" dirty="0"/>
              <a:t>Costs and benefits of using fossil fuels as energy source</a:t>
            </a:r>
          </a:p>
          <a:p>
            <a:pPr marL="291600" indent="-291600">
              <a:buClr>
                <a:schemeClr val="accent2"/>
              </a:buClr>
              <a:buFont typeface="Arial" panose="020B0604020202020204" pitchFamily="34" charset="0"/>
              <a:buChar char="•"/>
              <a:defRPr/>
            </a:pPr>
            <a:r>
              <a:rPr lang="en-US" altLang="en-US" dirty="0"/>
              <a:t>Long-term impacts will be huge, difficult to assess</a:t>
            </a:r>
          </a:p>
        </p:txBody>
      </p:sp>
      <p:pic>
        <p:nvPicPr>
          <p:cNvPr id="7" name="Content Placeholder 6" descr="A photo. A sheen of oil resides on the surface of a body of water. An oil rig is on fire in the water. US Navy Photo/Alamy Stock Photo&#10;"/>
          <p:cNvPicPr>
            <a:picLocks noGrp="1" noChangeAspect="1"/>
          </p:cNvPicPr>
          <p:nvPr>
            <p:ph sz="quarter" idx="17"/>
          </p:nvPr>
        </p:nvPicPr>
        <p:blipFill>
          <a:blip r:embed="rId2"/>
          <a:stretch>
            <a:fillRect/>
          </a:stretch>
        </p:blipFill>
        <p:spPr>
          <a:xfrm>
            <a:off x="5032771" y="2242317"/>
            <a:ext cx="3806429" cy="339571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3</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682451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Extent of Deepwater Horizon Spill</a:t>
            </a:r>
            <a:endParaRPr lang="en-IN" b="1" dirty="0"/>
          </a:p>
        </p:txBody>
      </p:sp>
      <p:pic>
        <p:nvPicPr>
          <p:cNvPr id="6" name="Content Placeholder 5" descr="A map and a photo. The top image is a map of the Gulf Coast depicting the extent of the 2011 oil spill which stretches from Louisiana to Florida with beached oil all along the coast. The bottom image is a bird on the beach covered in oil.&#10;"/>
          <p:cNvPicPr>
            <a:picLocks noGrp="1" noChangeAspect="1"/>
          </p:cNvPicPr>
          <p:nvPr>
            <p:ph sz="quarter" idx="16"/>
          </p:nvPr>
        </p:nvPicPr>
        <p:blipFill>
          <a:blip r:embed="rId2"/>
          <a:stretch>
            <a:fillRect/>
          </a:stretch>
        </p:blipFill>
        <p:spPr>
          <a:xfrm>
            <a:off x="1349201" y="1823990"/>
            <a:ext cx="6276283" cy="416771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30</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148230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 Exxon Valdez Oil Spill (19</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89)</a:t>
            </a:r>
            <a:endParaRPr lang="en-IN" b="1" dirty="0"/>
          </a:p>
        </p:txBody>
      </p:sp>
      <p:sp>
        <p:nvSpPr>
          <p:cNvPr id="7" name="Content Placeholder 6"/>
          <p:cNvSpPr>
            <a:spLocks noGrp="1"/>
          </p:cNvSpPr>
          <p:nvPr>
            <p:ph sz="quarter" idx="16"/>
          </p:nvPr>
        </p:nvSpPr>
        <p:spPr>
          <a:xfrm>
            <a:off x="304800" y="1708150"/>
            <a:ext cx="4419600" cy="415925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Exxon Valdez hit a reef and spilled 260,000 barrels of crude oil into sound</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Largest oil spill in U.S. history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Led to Oil Pollution Act of 19</a:t>
            </a:r>
            <a:r>
              <a:rPr lang="en-US" altLang="en-US" sz="100" dirty="0">
                <a:ea typeface="ＭＳ Ｐゴシック" panose="020B0600070205080204" pitchFamily="34" charset="-128"/>
              </a:rPr>
              <a:t> </a:t>
            </a:r>
            <a:r>
              <a:rPr lang="en-US" altLang="en-US" dirty="0">
                <a:ea typeface="ＭＳ Ｐゴシック" panose="020B0600070205080204" pitchFamily="34" charset="-128"/>
              </a:rPr>
              <a:t>90</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Huge decline in seal and killer whale populations</a:t>
            </a:r>
          </a:p>
        </p:txBody>
      </p:sp>
      <p:pic>
        <p:nvPicPr>
          <p:cNvPr id="9" name="Content Placeholder 8" descr="A photo. The middle image is of workers spraying hot water from a crane on the oily cliffs of Eleanor Island, Alaska, after the Exxon Valdez oil spill in 19 89. © Natalie Fobes/Corbis&#10;"/>
          <p:cNvPicPr>
            <a:picLocks noGrp="1" noChangeAspect="1"/>
          </p:cNvPicPr>
          <p:nvPr>
            <p:ph sz="quarter" idx="17"/>
          </p:nvPr>
        </p:nvPicPr>
        <p:blipFill>
          <a:blip r:embed="rId2"/>
          <a:stretch>
            <a:fillRect/>
          </a:stretch>
        </p:blipFill>
        <p:spPr>
          <a:xfrm>
            <a:off x="5010728" y="2590800"/>
            <a:ext cx="4012675" cy="2536606"/>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31</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7354029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Extent of Exxon Valdez Oil Spill</a:t>
            </a:r>
            <a:endParaRPr lang="en-IN" b="1" dirty="0"/>
          </a:p>
        </p:txBody>
      </p:sp>
      <p:pic>
        <p:nvPicPr>
          <p:cNvPr id="7" name="Content Placeholder 6" descr="A photo. The top image is an aerial view of the massive oil slick at the southwest end of Prince William Sound. CHRIS WILKINS/AFP/Getty Images&#10;"/>
          <p:cNvPicPr>
            <a:picLocks noGrp="1" noChangeAspect="1"/>
          </p:cNvPicPr>
          <p:nvPr>
            <p:ph sz="quarter" idx="16"/>
          </p:nvPr>
        </p:nvPicPr>
        <p:blipFill>
          <a:blip r:embed="rId2"/>
          <a:stretch>
            <a:fillRect/>
          </a:stretch>
        </p:blipFill>
        <p:spPr>
          <a:xfrm>
            <a:off x="290945" y="1850358"/>
            <a:ext cx="4828154" cy="2882382"/>
          </a:xfrm>
          <a:prstGeom prst="rect">
            <a:avLst/>
          </a:prstGeom>
        </p:spPr>
      </p:pic>
      <p:pic>
        <p:nvPicPr>
          <p:cNvPr id="8" name="Content Placeholder 7" descr="The bottom image is a map of Alaska showing the spill. The Trans Alaska pipeline tracks from Prudhoe Bay in the north to Valdez in the south. The oil spill happened near the pipeline where water currents caused it to spread rapidly over hundreds of kilometers to the southwest near Kodiak Island.&#10;"/>
          <p:cNvPicPr>
            <a:picLocks noGrp="1" noChangeAspect="1"/>
          </p:cNvPicPr>
          <p:nvPr>
            <p:ph sz="quarter" idx="17"/>
          </p:nvPr>
        </p:nvPicPr>
        <p:blipFill>
          <a:blip r:embed="rId3"/>
          <a:stretch>
            <a:fillRect/>
          </a:stretch>
        </p:blipFill>
        <p:spPr>
          <a:xfrm>
            <a:off x="5486400" y="1850358"/>
            <a:ext cx="3487682" cy="348768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227372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normAutofit/>
          </a:bodyPr>
          <a:lstStyle/>
          <a:p>
            <a:r>
              <a:rPr lang="en-US" altLang="en-US" b="1" dirty="0">
                <a:ea typeface="ＭＳ Ｐゴシック" panose="020B0600070205080204" pitchFamily="34" charset="-128"/>
              </a:rPr>
              <a:t>Arctic National Wildlife Refuge (A</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N</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W</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R)</a:t>
            </a:r>
            <a:endParaRPr lang="en-IN" b="1" dirty="0"/>
          </a:p>
        </p:txBody>
      </p:sp>
      <p:sp>
        <p:nvSpPr>
          <p:cNvPr id="3" name="Content Placeholder 2"/>
          <p:cNvSpPr>
            <a:spLocks noGrp="1"/>
          </p:cNvSpPr>
          <p:nvPr>
            <p:ph sz="quarter" idx="16"/>
          </p:nvPr>
        </p:nvSpPr>
        <p:spPr>
          <a:xfrm>
            <a:off x="304800" y="1752600"/>
            <a:ext cx="8534400" cy="41148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Controversy to open A</a:t>
            </a:r>
            <a:r>
              <a:rPr lang="en-US" altLang="en-US" sz="100" dirty="0">
                <a:ea typeface="ＭＳ Ｐゴシック" panose="020B0600070205080204" pitchFamily="34" charset="-128"/>
              </a:rPr>
              <a:t> </a:t>
            </a:r>
            <a:r>
              <a:rPr lang="en-US" altLang="en-US" dirty="0">
                <a:ea typeface="ＭＳ Ｐゴシック" panose="020B0600070205080204" pitchFamily="34" charset="-128"/>
              </a:rPr>
              <a:t>N</a:t>
            </a:r>
            <a:r>
              <a:rPr lang="en-US" altLang="en-US" sz="100" dirty="0">
                <a:ea typeface="ＭＳ Ｐゴシック" panose="020B0600070205080204" pitchFamily="34" charset="-128"/>
              </a:rPr>
              <a:t> </a:t>
            </a:r>
            <a:r>
              <a:rPr lang="en-US" altLang="en-US" dirty="0">
                <a:ea typeface="ＭＳ Ｐゴシック" panose="020B0600070205080204" pitchFamily="34" charset="-128"/>
              </a:rPr>
              <a:t>W</a:t>
            </a:r>
            <a:r>
              <a:rPr lang="en-US" altLang="en-US" sz="100" dirty="0">
                <a:ea typeface="ＭＳ Ｐゴシック" panose="020B0600070205080204" pitchFamily="34" charset="-128"/>
              </a:rPr>
              <a:t> </a:t>
            </a:r>
            <a:r>
              <a:rPr lang="en-US" altLang="en-US" dirty="0">
                <a:ea typeface="ＭＳ Ｐゴシック" panose="020B0600070205080204" pitchFamily="34" charset="-128"/>
              </a:rPr>
              <a:t>R more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Many stakeholders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Alaskan natives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Energy corporations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Politicians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Citizens – gas prices</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Domestic energy reliance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33</a:t>
            </a:fld>
            <a:endParaRPr lang="en-US" dirty="0"/>
          </a:p>
        </p:txBody>
      </p:sp>
      <p:sp>
        <p:nvSpPr>
          <p:cNvPr id="5" name="Footer Placeholder 4"/>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818189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Fossil Fuels </a:t>
            </a:r>
            <a:r>
              <a:rPr lang="en-US" altLang="en-US" sz="2400" dirty="0">
                <a:ea typeface="ＭＳ Ｐゴシック" panose="020B0600070205080204" pitchFamily="34" charset="-128"/>
              </a:rPr>
              <a:t>(2 of 2)</a:t>
            </a:r>
            <a:endParaRPr lang="en-US" sz="2400"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Fossil Fuels- Combustible deposits in the Earth’s crust</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Composed of the remnants (fossils) of prehistoric organisms that existed millions of years ago</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Includes coal, oil (petroleum) and natural gas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Supply over 80% of energy used in North America</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Non-renewable resource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Fossil fuels are created too slowly to replace the reserves we use</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93438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10841"/>
          </a:xfrm>
        </p:spPr>
        <p:txBody>
          <a:bodyPr/>
          <a:lstStyle/>
          <a:p>
            <a:r>
              <a:rPr lang="en-US" altLang="en-US" b="1" dirty="0">
                <a:latin typeface="Calibri" panose="020F0502020204030204" pitchFamily="34" charset="0"/>
                <a:ea typeface="ＭＳ Ｐゴシック" panose="020B0600070205080204" pitchFamily="34" charset="-128"/>
              </a:rPr>
              <a:t>How Are Fossil Fuels Formed?</a:t>
            </a:r>
            <a:endParaRPr lang="en-US" b="1" dirty="0">
              <a:latin typeface="Calibri" panose="020F0502020204030204" pitchFamily="34" charset="0"/>
            </a:endParaRPr>
          </a:p>
        </p:txBody>
      </p:sp>
      <p:sp>
        <p:nvSpPr>
          <p:cNvPr id="6" name="Content Placeholder 5"/>
          <p:cNvSpPr>
            <a:spLocks noGrp="1"/>
          </p:cNvSpPr>
          <p:nvPr>
            <p:ph sz="quarter" idx="16"/>
          </p:nvPr>
        </p:nvSpPr>
        <p:spPr>
          <a:xfrm>
            <a:off x="304800" y="1752600"/>
            <a:ext cx="304800" cy="338261"/>
          </a:xfrm>
        </p:spPr>
        <p:txBody>
          <a:bodyPr/>
          <a:lstStyle/>
          <a:p>
            <a:pPr marL="457200" indent="-4572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a:t>
            </a:r>
          </a:p>
        </p:txBody>
      </p:sp>
      <p:graphicFrame>
        <p:nvGraphicFramePr>
          <p:cNvPr id="16" name="Content Placeholder 15" descr="approximately 300&#10;"/>
          <p:cNvGraphicFramePr>
            <a:graphicFrameLocks noGrp="1" noChangeAspect="1"/>
          </p:cNvGraphicFramePr>
          <p:nvPr>
            <p:ph sz="quarter" idx="17"/>
            <p:extLst>
              <p:ext uri="{D42A27DB-BD31-4B8C-83A1-F6EECF244321}">
                <p14:modId xmlns:p14="http://schemas.microsoft.com/office/powerpoint/2010/main" val="1050927682"/>
              </p:ext>
            </p:extLst>
          </p:nvPr>
        </p:nvGraphicFramePr>
        <p:xfrm>
          <a:off x="680574" y="1792052"/>
          <a:ext cx="859912" cy="360712"/>
        </p:xfrm>
        <a:graphic>
          <a:graphicData uri="http://schemas.openxmlformats.org/presentationml/2006/ole">
            <mc:AlternateContent xmlns:mc="http://schemas.openxmlformats.org/markup-compatibility/2006">
              <mc:Choice xmlns:v="urn:schemas-microsoft-com:vml" Requires="v">
                <p:oleObj spid="_x0000_s3160" name="Equation" r:id="rId3" imgW="393480" imgH="164880" progId="Equation.DSMT4">
                  <p:embed/>
                </p:oleObj>
              </mc:Choice>
              <mc:Fallback>
                <p:oleObj name="Equation" r:id="rId3" imgW="393480" imgH="164880" progId="Equation.DSMT4">
                  <p:embed/>
                  <p:pic>
                    <p:nvPicPr>
                      <p:cNvPr id="0" name=""/>
                      <p:cNvPicPr/>
                      <p:nvPr/>
                    </p:nvPicPr>
                    <p:blipFill>
                      <a:blip r:embed="rId4"/>
                      <a:stretch>
                        <a:fillRect/>
                      </a:stretch>
                    </p:blipFill>
                    <p:spPr>
                      <a:xfrm>
                        <a:off x="680574" y="1792052"/>
                        <a:ext cx="859912" cy="360712"/>
                      </a:xfrm>
                      <a:prstGeom prst="rect">
                        <a:avLst/>
                      </a:prstGeom>
                    </p:spPr>
                  </p:pic>
                </p:oleObj>
              </mc:Fallback>
            </mc:AlternateContent>
          </a:graphicData>
        </a:graphic>
      </p:graphicFrame>
      <p:sp>
        <p:nvSpPr>
          <p:cNvPr id="12" name="Content Placeholder 11"/>
          <p:cNvSpPr>
            <a:spLocks noGrp="1"/>
          </p:cNvSpPr>
          <p:nvPr>
            <p:ph sz="quarter" idx="18"/>
          </p:nvPr>
        </p:nvSpPr>
        <p:spPr>
          <a:xfrm>
            <a:off x="381000" y="1724024"/>
            <a:ext cx="8455269" cy="1628775"/>
          </a:xfrm>
        </p:spPr>
        <p:txBody>
          <a:bodyPr/>
          <a:lstStyle/>
          <a:p>
            <a:r>
              <a:rPr lang="en-US" altLang="en-US" dirty="0">
                <a:latin typeface="Calibri" panose="020F0502020204030204" pitchFamily="34" charset="0"/>
                <a:ea typeface="ＭＳ Ｐゴシック" panose="020B0600070205080204" pitchFamily="34" charset="-128"/>
              </a:rPr>
              <a:t>             million years ago</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Climate was mild</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Vast swamps covered much of the land</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Dead plant material decayed slowly in swamp environment</a:t>
            </a:r>
          </a:p>
        </p:txBody>
      </p:sp>
      <p:pic>
        <p:nvPicPr>
          <p:cNvPr id="8" name="Content Placeholder 7" descr="A photo of a carboniferous forest includes tall trees with foliage only at the tops.Walter Myers/Stocktrek Images/Alamy Images&#10;"/>
          <p:cNvPicPr>
            <a:picLocks noGrp="1" noChangeAspect="1"/>
          </p:cNvPicPr>
          <p:nvPr>
            <p:ph sz="quarter" idx="20"/>
          </p:nvPr>
        </p:nvPicPr>
        <p:blipFill>
          <a:blip r:embed="rId5"/>
          <a:stretch>
            <a:fillRect/>
          </a:stretch>
        </p:blipFill>
        <p:spPr>
          <a:xfrm>
            <a:off x="2765319" y="3603625"/>
            <a:ext cx="3607011" cy="264477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937269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Formation of Each Fossil Fuel</a:t>
            </a:r>
            <a:endParaRPr lang="en-US"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Coal</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Heat, pressure, and time turned the nondecomposed plant material into carbon-rich rock (coal)</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Oil</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Microscopic plants buried under sediment</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Heat, pressure, and time turned them into hydrocarbons (oil)</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Natural Gas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Formed the same way as oil, but at temperatures higher than 100 degree Celsius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6</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879366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Fossil Fuels, Carbon Cycle, Climate</a:t>
            </a:r>
            <a:endParaRPr lang="en-US"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3352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Burning releases C as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C from plants that fixed the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(via photosynthesis) existed over 300 mya</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Increasing the export of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to atmosphere, but not increasing fixation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Natural cycles change slowly</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Burning is quick change – out of balance</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505240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95722"/>
          </a:xfrm>
        </p:spPr>
        <p:txBody>
          <a:bodyPr/>
          <a:lstStyle/>
          <a:p>
            <a:r>
              <a:rPr lang="en-US" altLang="en-US" b="1" dirty="0">
                <a:ea typeface="ＭＳ Ｐゴシック" panose="020B0600070205080204" pitchFamily="34" charset="-128"/>
              </a:rPr>
              <a:t>Coal </a:t>
            </a:r>
            <a:r>
              <a:rPr lang="en-US" altLang="en-US" sz="2000" dirty="0">
                <a:ea typeface="ＭＳ Ｐゴシック" panose="020B0600070205080204" pitchFamily="34" charset="-128"/>
              </a:rPr>
              <a:t>(1 of 2)</a:t>
            </a:r>
            <a:endParaRPr lang="en-US" sz="2000" dirty="0"/>
          </a:p>
        </p:txBody>
      </p:sp>
      <p:sp>
        <p:nvSpPr>
          <p:cNvPr id="3" name="Content Placeholder 2"/>
          <p:cNvSpPr>
            <a:spLocks noGrp="1"/>
          </p:cNvSpPr>
          <p:nvPr>
            <p:ph sz="quarter" idx="16"/>
          </p:nvPr>
        </p:nvSpPr>
        <p:spPr>
          <a:xfrm>
            <a:off x="304800" y="1752600"/>
            <a:ext cx="8534400" cy="3657600"/>
          </a:xfrm>
        </p:spPr>
        <p:txBody>
          <a:bodyPr/>
          <a:lstStyle/>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A black, combustible solid composed mainly of carbon, water, and trace elements found in Earth’s crust</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Most, if not all, coal deposits have been identified </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Occurs in different grades- based on variations in heat and pressure during burial</a:t>
            </a:r>
          </a:p>
          <a:p>
            <a:pPr lvl="1">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Energy density – energy per volume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265218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Coal </a:t>
            </a:r>
            <a:r>
              <a:rPr lang="en-US" altLang="en-US" sz="2000" dirty="0">
                <a:ea typeface="ＭＳ Ｐゴシック" panose="020B0600070205080204" pitchFamily="34" charset="-128"/>
              </a:rPr>
              <a:t>(2 of 2)</a:t>
            </a:r>
            <a:endParaRPr lang="en-IN" sz="2000" dirty="0"/>
          </a:p>
        </p:txBody>
      </p:sp>
      <p:sp>
        <p:nvSpPr>
          <p:cNvPr id="10" name="Content Placeholder 9"/>
          <p:cNvSpPr>
            <a:spLocks noGrp="1"/>
          </p:cNvSpPr>
          <p:nvPr>
            <p:ph sz="quarter" idx="16"/>
          </p:nvPr>
        </p:nvSpPr>
        <p:spPr>
          <a:xfrm>
            <a:off x="304800" y="1752600"/>
            <a:ext cx="8534400" cy="418464"/>
          </a:xfrm>
        </p:spPr>
        <p:txBody>
          <a:bodyPr/>
          <a:lstStyle/>
          <a:p>
            <a:r>
              <a:rPr lang="en-IN" b="1" dirty="0"/>
              <a:t>Table 11.1 </a:t>
            </a:r>
            <a:r>
              <a:rPr lang="en-IN" dirty="0"/>
              <a:t>A Comparison of Different Kinds of Coal</a:t>
            </a:r>
          </a:p>
        </p:txBody>
      </p:sp>
      <p:graphicFrame>
        <p:nvGraphicFramePr>
          <p:cNvPr id="13" name="Content Placeholder 8" descr="Table is accessible to screenreaders"/>
          <p:cNvGraphicFramePr>
            <a:graphicFrameLocks noGrp="1"/>
          </p:cNvGraphicFramePr>
          <p:nvPr>
            <p:ph sz="quarter" idx="17"/>
            <p:extLst>
              <p:ext uri="{D42A27DB-BD31-4B8C-83A1-F6EECF244321}">
                <p14:modId xmlns:p14="http://schemas.microsoft.com/office/powerpoint/2010/main" val="3864165716"/>
              </p:ext>
            </p:extLst>
          </p:nvPr>
        </p:nvGraphicFramePr>
        <p:xfrm>
          <a:off x="381000" y="2362200"/>
          <a:ext cx="8610600" cy="320040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550267529"/>
                    </a:ext>
                  </a:extLst>
                </a:gridCol>
                <a:gridCol w="838200">
                  <a:extLst>
                    <a:ext uri="{9D8B030D-6E8A-4147-A177-3AD203B41FA5}">
                      <a16:colId xmlns:a16="http://schemas.microsoft.com/office/drawing/2014/main" val="1450326457"/>
                    </a:ext>
                  </a:extLst>
                </a:gridCol>
                <a:gridCol w="990600">
                  <a:extLst>
                    <a:ext uri="{9D8B030D-6E8A-4147-A177-3AD203B41FA5}">
                      <a16:colId xmlns:a16="http://schemas.microsoft.com/office/drawing/2014/main" val="1877637023"/>
                    </a:ext>
                  </a:extLst>
                </a:gridCol>
                <a:gridCol w="1219200">
                  <a:extLst>
                    <a:ext uri="{9D8B030D-6E8A-4147-A177-3AD203B41FA5}">
                      <a16:colId xmlns:a16="http://schemas.microsoft.com/office/drawing/2014/main" val="958449528"/>
                    </a:ext>
                  </a:extLst>
                </a:gridCol>
                <a:gridCol w="990600">
                  <a:extLst>
                    <a:ext uri="{9D8B030D-6E8A-4147-A177-3AD203B41FA5}">
                      <a16:colId xmlns:a16="http://schemas.microsoft.com/office/drawing/2014/main" val="471040617"/>
                    </a:ext>
                  </a:extLst>
                </a:gridCol>
                <a:gridCol w="1447800">
                  <a:extLst>
                    <a:ext uri="{9D8B030D-6E8A-4147-A177-3AD203B41FA5}">
                      <a16:colId xmlns:a16="http://schemas.microsoft.com/office/drawing/2014/main" val="3366042488"/>
                    </a:ext>
                  </a:extLst>
                </a:gridCol>
                <a:gridCol w="1524000">
                  <a:extLst>
                    <a:ext uri="{9D8B030D-6E8A-4147-A177-3AD203B41FA5}">
                      <a16:colId xmlns:a16="http://schemas.microsoft.com/office/drawing/2014/main" val="3264965003"/>
                    </a:ext>
                  </a:extLst>
                </a:gridCol>
              </a:tblGrid>
              <a:tr h="763444">
                <a:tc>
                  <a:txBody>
                    <a:bodyPr/>
                    <a:lstStyle/>
                    <a:p>
                      <a:r>
                        <a:rPr lang="en-IN" sz="1800" b="1" i="0" u="none" strike="noStrike" kern="1200" baseline="0" dirty="0">
                          <a:solidFill>
                            <a:schemeClr val="lt1"/>
                          </a:solidFill>
                          <a:latin typeface="+mn-lt"/>
                          <a:ea typeface="+mn-ea"/>
                          <a:cs typeface="+mn-cs"/>
                        </a:rPr>
                        <a:t>Type of Coal</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Color</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Water</a:t>
                      </a:r>
                    </a:p>
                    <a:p>
                      <a:r>
                        <a:rPr lang="en-IN" sz="1800" b="1" i="0" u="none" strike="noStrike" kern="1200" baseline="0" dirty="0">
                          <a:solidFill>
                            <a:schemeClr val="lt1"/>
                          </a:solidFill>
                          <a:latin typeface="+mn-lt"/>
                          <a:ea typeface="+mn-ea"/>
                          <a:cs typeface="+mn-cs"/>
                        </a:rPr>
                        <a:t>Content (%)</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Relative Sulfur</a:t>
                      </a:r>
                    </a:p>
                    <a:p>
                      <a:r>
                        <a:rPr lang="en-IN" sz="1800" b="1" i="0" u="none" strike="noStrike" kern="1200" baseline="0" dirty="0">
                          <a:solidFill>
                            <a:schemeClr val="lt1"/>
                          </a:solidFill>
                          <a:latin typeface="+mn-lt"/>
                          <a:ea typeface="+mn-ea"/>
                          <a:cs typeface="+mn-cs"/>
                        </a:rPr>
                        <a:t>Content</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Carbon</a:t>
                      </a:r>
                    </a:p>
                    <a:p>
                      <a:r>
                        <a:rPr lang="en-IN" sz="1800" b="1" i="0" u="none" strike="noStrike" kern="1200" baseline="0" dirty="0">
                          <a:solidFill>
                            <a:schemeClr val="lt1"/>
                          </a:solidFill>
                          <a:latin typeface="+mn-lt"/>
                          <a:ea typeface="+mn-ea"/>
                          <a:cs typeface="+mn-cs"/>
                        </a:rPr>
                        <a:t>Content (%)</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Average Heat Value (BTU/pound)</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2015 Cost at Mine for 2000 lb of Coal ($)</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2546737"/>
                  </a:ext>
                </a:extLst>
              </a:tr>
              <a:tr h="334007">
                <a:tc>
                  <a:txBody>
                    <a:bodyPr/>
                    <a:lstStyle/>
                    <a:p>
                      <a:r>
                        <a:rPr lang="en-IN" sz="1800" b="0" i="0" u="none" strike="noStrike" kern="1200" baseline="0" dirty="0">
                          <a:solidFill>
                            <a:schemeClr val="dk1"/>
                          </a:solidFill>
                          <a:latin typeface="+mn-lt"/>
                          <a:ea typeface="+mn-ea"/>
                          <a:cs typeface="+mn-cs"/>
                        </a:rPr>
                        <a:t>Lignite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Dark brown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45</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Medium</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30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6000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22.36</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8585492"/>
                  </a:ext>
                </a:extLst>
              </a:tr>
              <a:tr h="334007">
                <a:tc>
                  <a:txBody>
                    <a:bodyPr/>
                    <a:lstStyle/>
                    <a:p>
                      <a:r>
                        <a:rPr lang="en-IN" sz="1800" b="0" i="0" u="none" strike="noStrike" kern="1200" baseline="0" dirty="0">
                          <a:solidFill>
                            <a:schemeClr val="dk1"/>
                          </a:solidFill>
                          <a:latin typeface="+mn-lt"/>
                          <a:ea typeface="+mn-ea"/>
                          <a:cs typeface="+mn-cs"/>
                        </a:rPr>
                        <a:t>Subbituminous coal</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Dull black</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20–30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Low</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40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9000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14.63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1050753"/>
                  </a:ext>
                </a:extLst>
              </a:tr>
              <a:tr h="334007">
                <a:tc>
                  <a:txBody>
                    <a:bodyPr/>
                    <a:lstStyle/>
                    <a:p>
                      <a:r>
                        <a:rPr lang="en-IN" sz="1800" b="0" i="0" u="none" strike="noStrike" kern="1200" baseline="0" dirty="0">
                          <a:solidFill>
                            <a:schemeClr val="dk1"/>
                          </a:solidFill>
                          <a:latin typeface="+mn-lt"/>
                          <a:ea typeface="+mn-ea"/>
                          <a:cs typeface="+mn-cs"/>
                        </a:rPr>
                        <a:t>Bituminous coal</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Black</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5–15</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High</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50–70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13,000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51.57</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1084670"/>
                  </a:ext>
                </a:extLst>
              </a:tr>
              <a:tr h="193512">
                <a:tc>
                  <a:txBody>
                    <a:bodyPr/>
                    <a:lstStyle/>
                    <a:p>
                      <a:r>
                        <a:rPr lang="en-IN" sz="1800" b="0" i="0" u="none" strike="noStrike" kern="1200" baseline="0" dirty="0">
                          <a:solidFill>
                            <a:schemeClr val="dk1"/>
                          </a:solidFill>
                          <a:latin typeface="+mn-lt"/>
                          <a:ea typeface="+mn-ea"/>
                          <a:cs typeface="+mn-cs"/>
                        </a:rPr>
                        <a:t>Anthracite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Black</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4</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Low</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90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14,000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97.91</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0525377"/>
                  </a:ext>
                </a:extLst>
              </a:tr>
            </a:tbl>
          </a:graphicData>
        </a:graphic>
      </p:graphicFrame>
      <p:sp>
        <p:nvSpPr>
          <p:cNvPr id="12" name="Content Placeholder 11"/>
          <p:cNvSpPr>
            <a:spLocks noGrp="1"/>
          </p:cNvSpPr>
          <p:nvPr>
            <p:ph sz="quarter" idx="18"/>
          </p:nvPr>
        </p:nvSpPr>
        <p:spPr>
          <a:xfrm>
            <a:off x="304800" y="5867400"/>
            <a:ext cx="8534400" cy="358774"/>
          </a:xfrm>
        </p:spPr>
        <p:txBody>
          <a:bodyPr/>
          <a:lstStyle/>
          <a:p>
            <a:r>
              <a:rPr lang="en-IN" sz="2000" dirty="0"/>
              <a:t>Sources: E</a:t>
            </a:r>
            <a:r>
              <a:rPr lang="en-IN" sz="100" dirty="0"/>
              <a:t> </a:t>
            </a:r>
            <a:r>
              <a:rPr lang="en-IN" sz="2000" dirty="0"/>
              <a:t>I</a:t>
            </a:r>
            <a:r>
              <a:rPr lang="en-IN" sz="100" dirty="0"/>
              <a:t> </a:t>
            </a:r>
            <a:r>
              <a:rPr lang="en-IN" sz="2000" dirty="0"/>
              <a:t>A, U.S. Department of Energy, and U</a:t>
            </a:r>
            <a:r>
              <a:rPr lang="en-IN" sz="100" dirty="0"/>
              <a:t> </a:t>
            </a:r>
            <a:r>
              <a:rPr lang="en-IN" sz="2000" dirty="0"/>
              <a:t>S</a:t>
            </a:r>
            <a:r>
              <a:rPr lang="en-IN" sz="100" dirty="0"/>
              <a:t> </a:t>
            </a:r>
            <a:r>
              <a:rPr lang="en-IN" sz="2000" dirty="0"/>
              <a:t>G</a:t>
            </a:r>
            <a:r>
              <a:rPr lang="en-IN" sz="100" dirty="0"/>
              <a:t> </a:t>
            </a:r>
            <a:r>
              <a:rPr lang="en-IN" sz="2000" dirty="0"/>
              <a:t>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9</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5506605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d02857b7bfaf2aa328bdc684656e35988938f36"/>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2.xml><?xml version="1.0" encoding="utf-8"?>
<ds:datastoreItem xmlns:ds="http://schemas.openxmlformats.org/officeDocument/2006/customXml" ds:itemID="{EF1C71EB-81EB-430C-AADD-7391148CA650}">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b020c952-d6ce-41f4-aa03-23125b03a1ca"/>
    <ds:schemaRef ds:uri="http://www.w3.org/XML/1998/namespace"/>
    <ds:schemaRef ds:uri="http://purl.org/dc/dcmitype/"/>
  </ds:schemaRefs>
</ds:datastoreItem>
</file>

<file path=customXml/itemProps3.xml><?xml version="1.0" encoding="utf-8"?>
<ds:datastoreItem xmlns:ds="http://schemas.openxmlformats.org/officeDocument/2006/customXml" ds:itemID="{4B784A8F-B0B3-493B-B19F-D67D344241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16952</TotalTime>
  <Words>1673</Words>
  <Application>Microsoft Office PowerPoint</Application>
  <PresentationFormat>On-screen Show (4:3)</PresentationFormat>
  <Paragraphs>280</Paragraphs>
  <Slides>33</Slides>
  <Notes>0</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33</vt:i4>
      </vt:variant>
    </vt:vector>
  </HeadingPairs>
  <TitlesOfParts>
    <vt:vector size="46"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Fossil Fuels (1 of 2)</vt:lpstr>
      <vt:lpstr>Deep Water Horizon Oil Spill</vt:lpstr>
      <vt:lpstr>Fossil Fuels (2 of 2)</vt:lpstr>
      <vt:lpstr>How Are Fossil Fuels Formed?</vt:lpstr>
      <vt:lpstr>Formation of Each Fossil Fuel</vt:lpstr>
      <vt:lpstr>Fossil Fuels, Carbon Cycle, Climate</vt:lpstr>
      <vt:lpstr>Coal (1 of 2)</vt:lpstr>
      <vt:lpstr>Coal (2 of 2)</vt:lpstr>
      <vt:lpstr>Facts on Coal</vt:lpstr>
      <vt:lpstr>Coal Supplies and Consumption</vt:lpstr>
      <vt:lpstr>Surface Mining of Coal</vt:lpstr>
      <vt:lpstr>Subsurface Mining of Coal</vt:lpstr>
      <vt:lpstr>Environmental Impacts of Mining Coal</vt:lpstr>
      <vt:lpstr>Acid Mine Drainage</vt:lpstr>
      <vt:lpstr>Environmental Impacts of Burning Coal</vt:lpstr>
      <vt:lpstr>Making Coal Cleaner</vt:lpstr>
      <vt:lpstr>Regulation of C O2 emissions</vt:lpstr>
      <vt:lpstr>Oil and Natural Gas Extraction and Consumption</vt:lpstr>
      <vt:lpstr>Natural Gas</vt:lpstr>
      <vt:lpstr>Oil and Natural Gas Exploration</vt:lpstr>
      <vt:lpstr>Oil Reserves</vt:lpstr>
      <vt:lpstr>Natural Gas Reserves</vt:lpstr>
      <vt:lpstr>How Long Will Supplies Last?</vt:lpstr>
      <vt:lpstr>Marcellus Shale</vt:lpstr>
      <vt:lpstr>Hydraulic Fracturing</vt:lpstr>
      <vt:lpstr>Extraction with Hydraulic Fracturing</vt:lpstr>
      <vt:lpstr>Environmental Impacts of Oil and Natural Gas</vt:lpstr>
      <vt:lpstr>Deepwater Horizon Oil Spill (2010)</vt:lpstr>
      <vt:lpstr>Extent of Deepwater Horizon Spill</vt:lpstr>
      <vt:lpstr> Exxon Valdez Oil Spill (19  89)</vt:lpstr>
      <vt:lpstr>Extent of Exxon Valdez Oil Spill</vt:lpstr>
      <vt:lpstr>Arctic National Wildlife Refuge (A N W R)</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Parker, Rebekah Pine</cp:lastModifiedBy>
  <cp:revision>1168</cp:revision>
  <cp:lastPrinted>2017-04-26T13:25:47Z</cp:lastPrinted>
  <dcterms:created xsi:type="dcterms:W3CDTF">2017-04-21T14:49:46Z</dcterms:created>
  <dcterms:modified xsi:type="dcterms:W3CDTF">2020-10-26T01:09:42Z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