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7"/>
  </p:notesMasterIdLst>
  <p:sldIdLst>
    <p:sldId id="310" r:id="rId2"/>
    <p:sldId id="257" r:id="rId3"/>
    <p:sldId id="312" r:id="rId4"/>
    <p:sldId id="313" r:id="rId5"/>
    <p:sldId id="283" r:id="rId6"/>
    <p:sldId id="284" r:id="rId7"/>
    <p:sldId id="286" r:id="rId8"/>
    <p:sldId id="287" r:id="rId9"/>
    <p:sldId id="288" r:id="rId10"/>
    <p:sldId id="289" r:id="rId11"/>
    <p:sldId id="311" r:id="rId12"/>
    <p:sldId id="291" r:id="rId13"/>
    <p:sldId id="292" r:id="rId14"/>
    <p:sldId id="293" r:id="rId15"/>
    <p:sldId id="290" r:id="rId16"/>
    <p:sldId id="314" r:id="rId17"/>
    <p:sldId id="302" r:id="rId18"/>
    <p:sldId id="303" r:id="rId19"/>
    <p:sldId id="298" r:id="rId20"/>
    <p:sldId id="295" r:id="rId21"/>
    <p:sldId id="296" r:id="rId22"/>
    <p:sldId id="297" r:id="rId23"/>
    <p:sldId id="308" r:id="rId24"/>
    <p:sldId id="300" r:id="rId25"/>
    <p:sldId id="317"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4660"/>
  </p:normalViewPr>
  <p:slideViewPr>
    <p:cSldViewPr>
      <p:cViewPr varScale="1">
        <p:scale>
          <a:sx n="109" d="100"/>
          <a:sy n="109" d="100"/>
        </p:scale>
        <p:origin x="166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07DCA6-F161-41F7-9CE5-1928D2EB30C7}" type="datetimeFigureOut">
              <a:rPr lang="en-US" smtClean="0"/>
              <a:t>10/27/2020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368DA3-CAFC-4355-A8C0-0E83386F2B71}" type="slidenum">
              <a:rPr lang="en-US" smtClean="0"/>
              <a:t>‹#›</a:t>
            </a:fld>
            <a:endParaRPr lang="en-US"/>
          </a:p>
        </p:txBody>
      </p:sp>
    </p:spTree>
    <p:extLst>
      <p:ext uri="{BB962C8B-B14F-4D97-AF65-F5344CB8AC3E}">
        <p14:creationId xmlns:p14="http://schemas.microsoft.com/office/powerpoint/2010/main" val="420075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368DA3-CAFC-4355-A8C0-0E83386F2B71}" type="slidenum">
              <a:rPr lang="en-US" smtClean="0"/>
              <a:t>19</a:t>
            </a:fld>
            <a:endParaRPr lang="en-US"/>
          </a:p>
        </p:txBody>
      </p:sp>
    </p:spTree>
    <p:extLst>
      <p:ext uri="{BB962C8B-B14F-4D97-AF65-F5344CB8AC3E}">
        <p14:creationId xmlns:p14="http://schemas.microsoft.com/office/powerpoint/2010/main" val="3365021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7626"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67627"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smtClean="0"/>
            </a:lvl1pPr>
          </a:lstStyle>
          <a:p>
            <a:pPr>
              <a:defRPr/>
            </a:pPr>
            <a:endParaRPr lang="en-US"/>
          </a:p>
        </p:txBody>
      </p:sp>
      <p:sp>
        <p:nvSpPr>
          <p:cNvPr id="45" name="Rectangle 45"/>
          <p:cNvSpPr>
            <a:spLocks noGrp="1" noChangeArrowheads="1"/>
          </p:cNvSpPr>
          <p:nvPr>
            <p:ph type="ftr" sz="quarter" idx="11"/>
          </p:nvPr>
        </p:nvSpPr>
        <p:spPr/>
        <p:txBody>
          <a:bodyPr/>
          <a:lstStyle>
            <a:lvl1pPr>
              <a:defRPr smtClean="0"/>
            </a:lvl1pPr>
          </a:lstStyle>
          <a:p>
            <a:pPr>
              <a:defRPr/>
            </a:pPr>
            <a:endParaRPr lang="en-US"/>
          </a:p>
        </p:txBody>
      </p:sp>
      <p:sp>
        <p:nvSpPr>
          <p:cNvPr id="46" name="Rectangle 46"/>
          <p:cNvSpPr>
            <a:spLocks noGrp="1" noChangeArrowheads="1"/>
          </p:cNvSpPr>
          <p:nvPr>
            <p:ph type="sldNum" sz="quarter" idx="12"/>
          </p:nvPr>
        </p:nvSpPr>
        <p:spPr/>
        <p:txBody>
          <a:bodyPr/>
          <a:lstStyle>
            <a:lvl1pPr>
              <a:defRPr smtClean="0"/>
            </a:lvl1pPr>
          </a:lstStyle>
          <a:p>
            <a:pPr>
              <a:defRPr/>
            </a:pPr>
            <a:fld id="{1D2BEF60-1AED-47A1-8752-F0076A8D6A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0FD1A8F-2D93-46D6-879C-0F30FB5DA2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65C655D7-F5E0-408C-AF91-1471FF0CB55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37724BB9-1A3F-4A2D-AE00-9A9DF085F10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EA64084B-8B65-4CDB-B63B-77C441D4A14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2692A71-1FD0-4BCF-9CDF-7185DEE105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24655EA9-58B8-408A-B88D-9FC32384A4D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B1FE6380-BDAF-41D8-8930-838D0D9CC17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68BBE9A3-E782-4AAC-BE56-60181E36875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9B6E0387-3339-4C6E-8215-0245A788DA6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7F0BB586-8A4E-4CF2-BBAB-CA4760CB35D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66563"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6564"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65"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66566"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67"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66568"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66569"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66570"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571"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66572"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66573"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66574"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66575"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66576"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66577"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66578"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66579"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66580"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66581"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66582"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66583"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66584"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66585"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66586"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66587"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66588"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66589"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66590"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66591"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66592"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6593"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66594"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66595"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66596"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66597"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66598"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66600"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66601"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66602"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6603"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604"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en-US"/>
          </a:p>
        </p:txBody>
      </p:sp>
      <p:sp>
        <p:nvSpPr>
          <p:cNvPr id="66605"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en-US"/>
          </a:p>
        </p:txBody>
      </p:sp>
      <p:sp>
        <p:nvSpPr>
          <p:cNvPr id="66606"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71FD3CF8-2A66-495F-BF0E-B68A7642DA5F}"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youtube.com/watch?v=MeMIzUJSpsA"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_Gl4WGnzyH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8sXpWh54VNU" TargetMode="External"/><Relationship Id="rId2" Type="http://schemas.openxmlformats.org/officeDocument/2006/relationships/hyperlink" Target="https://www.youtube.com/watch?v=1f7_aSkfno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smtClean="0"/>
              <a:t>Hallucinogens</a:t>
            </a:r>
          </a:p>
        </p:txBody>
      </p:sp>
      <p:sp>
        <p:nvSpPr>
          <p:cNvPr id="4099" name="Rectangle 3"/>
          <p:cNvSpPr>
            <a:spLocks noGrp="1" noChangeArrowheads="1"/>
          </p:cNvSpPr>
          <p:nvPr>
            <p:ph type="subTitle" idx="1"/>
          </p:nvPr>
        </p:nvSpPr>
        <p:spPr/>
        <p:txBody>
          <a:bodyPr/>
          <a:lstStyle/>
          <a:p>
            <a:pPr eaLnBrk="1" hangingPunct="1">
              <a:defRPr/>
            </a:pPr>
            <a:endParaRPr lang="en-US"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429000"/>
            <a:ext cx="2550968" cy="3041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009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099">
                                            <p:txEl>
                                              <p:pRg st="0" end="0"/>
                                            </p:txEl>
                                          </p:spTgt>
                                        </p:tgtEl>
                                        <p:attrNameLst>
                                          <p:attrName>style.visibility</p:attrName>
                                        </p:attrNameLst>
                                      </p:cBhvr>
                                      <p:to>
                                        <p:strVal val="visible"/>
                                      </p:to>
                                    </p:set>
                                    <p:animEffect transition="in" filter="fade">
                                      <p:cBhvr>
                                        <p:cTn id="12" dur="2000"/>
                                        <p:tgtEl>
                                          <p:spTgt spid="40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z="4000" dirty="0" smtClean="0"/>
              <a:t>Psilocybin and Psilocin</a:t>
            </a:r>
          </a:p>
        </p:txBody>
      </p:sp>
      <p:sp>
        <p:nvSpPr>
          <p:cNvPr id="48131" name="Rectangle 3"/>
          <p:cNvSpPr>
            <a:spLocks noGrp="1" noChangeArrowheads="1"/>
          </p:cNvSpPr>
          <p:nvPr>
            <p:ph type="body" idx="1"/>
          </p:nvPr>
        </p:nvSpPr>
        <p:spPr/>
        <p:txBody>
          <a:bodyPr/>
          <a:lstStyle/>
          <a:p>
            <a:pPr marL="609600" indent="-609600" eaLnBrk="1" hangingPunct="1">
              <a:defRPr/>
            </a:pPr>
            <a:r>
              <a:rPr lang="en-US" sz="2800" dirty="0" smtClean="0"/>
              <a:t>Psychoactive components of “magic mushrooms” or “</a:t>
            </a:r>
            <a:r>
              <a:rPr lang="en-US" sz="2800" dirty="0" err="1" smtClean="0"/>
              <a:t>shrooms</a:t>
            </a:r>
            <a:r>
              <a:rPr lang="en-US" sz="2800" dirty="0" smtClean="0"/>
              <a:t>” found throughout world</a:t>
            </a:r>
          </a:p>
          <a:p>
            <a:pPr marL="609600" indent="-609600" eaLnBrk="1" hangingPunct="1">
              <a:defRPr/>
            </a:pPr>
            <a:r>
              <a:rPr lang="en-US" sz="2800" dirty="0" smtClean="0"/>
              <a:t>Effects very similar to LSD, but duration of action shorter (2-4 hrs)</a:t>
            </a:r>
          </a:p>
          <a:p>
            <a:pPr marL="609600" indent="-609600" eaLnBrk="1" hangingPunct="1">
              <a:defRPr/>
            </a:pPr>
            <a:r>
              <a:rPr lang="en-US" sz="2800" dirty="0" smtClean="0"/>
              <a:t>Potency of different mushrooms and reactions of individuals to them varies</a:t>
            </a:r>
          </a:p>
          <a:p>
            <a:pPr marL="609600" indent="-609600" eaLnBrk="1" hangingPunct="1">
              <a:defRPr/>
            </a:pPr>
            <a:r>
              <a:rPr lang="en-US" sz="2800" dirty="0" smtClean="0"/>
              <a:t>Panic attacks and flashbacks can occur</a:t>
            </a:r>
          </a:p>
          <a:p>
            <a:pPr marL="609600" indent="-609600" eaLnBrk="1" hangingPunct="1">
              <a:defRPr/>
            </a:pPr>
            <a:r>
              <a:rPr lang="en-US" sz="2800" dirty="0" smtClean="0"/>
              <a:t>Illicit psilocybin is usually LSD, and LSD laced mushrooms sold as “magic mushrooms”</a:t>
            </a:r>
          </a:p>
          <a:p>
            <a:pPr marL="609600" indent="-609600" eaLnBrk="1" hangingPunct="1">
              <a:defRPr/>
            </a:pPr>
            <a:endParaRPr lang="en-US" sz="2800" dirty="0" smtClean="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448504"/>
            <a:ext cx="1219200" cy="16565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Psilocybin</a:t>
            </a:r>
            <a:endParaRPr lang="en-US" dirty="0"/>
          </a:p>
        </p:txBody>
      </p:sp>
      <p:sp>
        <p:nvSpPr>
          <p:cNvPr id="3" name="Content Placeholder 2"/>
          <p:cNvSpPr>
            <a:spLocks noGrp="1"/>
          </p:cNvSpPr>
          <p:nvPr>
            <p:ph idx="1"/>
          </p:nvPr>
        </p:nvSpPr>
        <p:spPr/>
        <p:txBody>
          <a:bodyPr/>
          <a:lstStyle/>
          <a:p>
            <a:r>
              <a:rPr lang="en-US" dirty="0" smtClean="0"/>
              <a:t>Depending on species, users take 1-5 g of dried mushrooms.</a:t>
            </a:r>
          </a:p>
          <a:p>
            <a:r>
              <a:rPr lang="en-US" dirty="0" smtClean="0"/>
              <a:t>Major ingredient is psilocybin which is converted to psilocin by enzymes in the body.</a:t>
            </a:r>
          </a:p>
          <a:p>
            <a:r>
              <a:rPr lang="en-US" dirty="0" smtClean="0"/>
              <a:t>Aztec and Mayan civilizations developed religious rituals around the eating of these mushrooms.</a:t>
            </a:r>
            <a:endParaRPr lang="en-US" dirty="0"/>
          </a:p>
        </p:txBody>
      </p:sp>
    </p:spTree>
    <p:extLst>
      <p:ext uri="{BB962C8B-B14F-4D97-AF65-F5344CB8AC3E}">
        <p14:creationId xmlns:p14="http://schemas.microsoft.com/office/powerpoint/2010/main" val="1992004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4000" dirty="0" smtClean="0"/>
              <a:t>Mescaline</a:t>
            </a:r>
          </a:p>
        </p:txBody>
      </p:sp>
      <p:sp>
        <p:nvSpPr>
          <p:cNvPr id="50179" name="Rectangle 3"/>
          <p:cNvSpPr>
            <a:spLocks noGrp="1" noChangeArrowheads="1"/>
          </p:cNvSpPr>
          <p:nvPr>
            <p:ph type="body" idx="1"/>
          </p:nvPr>
        </p:nvSpPr>
        <p:spPr/>
        <p:txBody>
          <a:bodyPr/>
          <a:lstStyle/>
          <a:p>
            <a:pPr marL="609600" indent="-609600" eaLnBrk="1" hangingPunct="1">
              <a:buClr>
                <a:schemeClr val="tx1"/>
              </a:buClr>
              <a:defRPr/>
            </a:pPr>
            <a:r>
              <a:rPr lang="en-US" sz="2800" dirty="0" smtClean="0"/>
              <a:t>Found in Peyote cactus in southwest U.S. and northern Mexico.</a:t>
            </a:r>
          </a:p>
          <a:p>
            <a:pPr marL="609600" indent="-609600" eaLnBrk="1" hangingPunct="1">
              <a:buClr>
                <a:schemeClr val="tx1"/>
              </a:buClr>
              <a:defRPr/>
            </a:pPr>
            <a:r>
              <a:rPr lang="en-US" sz="2800" dirty="0" smtClean="0"/>
              <a:t>Dried “buttons” are ingested</a:t>
            </a:r>
          </a:p>
          <a:p>
            <a:pPr marL="609600" indent="-609600" eaLnBrk="1" hangingPunct="1">
              <a:buClr>
                <a:schemeClr val="tx1"/>
              </a:buClr>
              <a:defRPr/>
            </a:pPr>
            <a:r>
              <a:rPr lang="en-US" sz="2800" dirty="0" smtClean="0"/>
              <a:t>Peyote ceremony is ritual in Native American Church.</a:t>
            </a:r>
          </a:p>
          <a:p>
            <a:pPr marL="609600" indent="-609600" eaLnBrk="1" hangingPunct="1">
              <a:buClr>
                <a:schemeClr val="tx1"/>
              </a:buClr>
              <a:defRPr/>
            </a:pPr>
            <a:r>
              <a:rPr lang="en-US" sz="2800" dirty="0" smtClean="0"/>
              <a:t>In that context, used for introspection and as aid to prayer b/c ordinary objects and events are endowed with profound significance.</a:t>
            </a:r>
          </a:p>
          <a:p>
            <a:pPr marL="609600" indent="-609600" eaLnBrk="1" hangingPunct="1">
              <a:buClr>
                <a:schemeClr val="tx1"/>
              </a:buClr>
              <a:defRPr/>
            </a:pPr>
            <a:r>
              <a:rPr lang="en-US" sz="2800" dirty="0" smtClean="0"/>
              <a:t>Duration of action similar to LSD</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381000"/>
            <a:ext cx="159067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1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z="4000" dirty="0" smtClean="0"/>
              <a:t>Mescaline</a:t>
            </a:r>
          </a:p>
        </p:txBody>
      </p:sp>
      <p:sp>
        <p:nvSpPr>
          <p:cNvPr id="51203" name="Rectangle 3"/>
          <p:cNvSpPr>
            <a:spLocks noGrp="1" noChangeArrowheads="1"/>
          </p:cNvSpPr>
          <p:nvPr>
            <p:ph type="body" idx="1"/>
          </p:nvPr>
        </p:nvSpPr>
        <p:spPr/>
        <p:txBody>
          <a:bodyPr/>
          <a:lstStyle/>
          <a:p>
            <a:pPr marL="609600" indent="-609600" eaLnBrk="1" hangingPunct="1">
              <a:buClr>
                <a:schemeClr val="tx1"/>
              </a:buClr>
              <a:defRPr/>
            </a:pPr>
            <a:r>
              <a:rPr lang="en-US" sz="2800" dirty="0" smtClean="0"/>
              <a:t>Higher doses than typically used in this ritual produce hallucinations</a:t>
            </a:r>
          </a:p>
          <a:p>
            <a:pPr marL="609600" indent="-609600" eaLnBrk="1" hangingPunct="1">
              <a:buClr>
                <a:schemeClr val="tx1"/>
              </a:buClr>
              <a:defRPr/>
            </a:pPr>
            <a:r>
              <a:rPr lang="en-US" sz="2800" dirty="0" smtClean="0"/>
              <a:t>Mescaline has similar chemical structure to NE and amphetamine.</a:t>
            </a:r>
          </a:p>
          <a:p>
            <a:pPr marL="609600" indent="-609600" eaLnBrk="1" hangingPunct="1">
              <a:buClr>
                <a:schemeClr val="tx1"/>
              </a:buClr>
              <a:defRPr/>
            </a:pPr>
            <a:r>
              <a:rPr lang="en-US" sz="2800" dirty="0" smtClean="0"/>
              <a:t>Effects can persist for 10 hours and include:</a:t>
            </a:r>
          </a:p>
          <a:p>
            <a:pPr marL="990600" lvl="1" indent="-533400" eaLnBrk="1" hangingPunct="1">
              <a:defRPr/>
            </a:pPr>
            <a:r>
              <a:rPr lang="en-US" sz="2400" dirty="0" smtClean="0"/>
              <a:t>Anxiety, </a:t>
            </a:r>
            <a:r>
              <a:rPr lang="en-US" sz="2400" dirty="0" err="1" smtClean="0"/>
              <a:t>sympathomimetic</a:t>
            </a:r>
            <a:r>
              <a:rPr lang="en-US" sz="2400" dirty="0" smtClean="0"/>
              <a:t> effects (increased HR, increased BP, dilated pupils), tremors</a:t>
            </a:r>
          </a:p>
          <a:p>
            <a:pPr marL="990600" lvl="1" indent="-533400" eaLnBrk="1" hangingPunct="1">
              <a:defRPr/>
            </a:pPr>
            <a:r>
              <a:rPr lang="en-US" sz="2400" dirty="0" smtClean="0"/>
              <a:t>Visual hallucinations (colored lights, designs, animals)</a:t>
            </a:r>
          </a:p>
          <a:p>
            <a:pPr marL="990600" lvl="1" indent="-533400" eaLnBrk="1" hangingPunct="1">
              <a:defRPr/>
            </a:pPr>
            <a:r>
              <a:rPr lang="en-US" sz="2400" dirty="0" smtClean="0"/>
              <a:t>Impaired color and space perception</a:t>
            </a:r>
          </a:p>
          <a:p>
            <a:pPr marL="990600" lvl="1" indent="-533400" eaLnBrk="1" hangingPunct="1">
              <a:defRPr/>
            </a:pPr>
            <a:endParaRPr lang="en-US" dirty="0" smtClean="0"/>
          </a:p>
          <a:p>
            <a:pPr marL="609600" indent="-609600"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3"/>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33400" y="304800"/>
            <a:ext cx="8229600" cy="1143000"/>
          </a:xfrm>
        </p:spPr>
        <p:txBody>
          <a:bodyPr/>
          <a:lstStyle/>
          <a:p>
            <a:pPr eaLnBrk="1" hangingPunct="1">
              <a:defRPr/>
            </a:pPr>
            <a:r>
              <a:rPr lang="en-US" sz="4000" dirty="0" smtClean="0"/>
              <a:t>Nutmeg</a:t>
            </a:r>
          </a:p>
        </p:txBody>
      </p:sp>
      <p:sp>
        <p:nvSpPr>
          <p:cNvPr id="53251" name="Rectangle 3"/>
          <p:cNvSpPr>
            <a:spLocks noGrp="1" noChangeArrowheads="1"/>
          </p:cNvSpPr>
          <p:nvPr>
            <p:ph type="body" idx="1"/>
          </p:nvPr>
        </p:nvSpPr>
        <p:spPr/>
        <p:txBody>
          <a:bodyPr/>
          <a:lstStyle/>
          <a:p>
            <a:pPr marL="609600" indent="-609600" eaLnBrk="1" hangingPunct="1">
              <a:buClr>
                <a:schemeClr val="tx1"/>
              </a:buClr>
              <a:defRPr/>
            </a:pPr>
            <a:r>
              <a:rPr lang="en-US" dirty="0" smtClean="0"/>
              <a:t>Substances in nutmeg (</a:t>
            </a:r>
            <a:r>
              <a:rPr lang="en-US" dirty="0" err="1" smtClean="0"/>
              <a:t>myristin</a:t>
            </a:r>
            <a:r>
              <a:rPr lang="en-US" dirty="0" smtClean="0"/>
              <a:t> and </a:t>
            </a:r>
            <a:r>
              <a:rPr lang="en-US" dirty="0" err="1" smtClean="0"/>
              <a:t>elemicin</a:t>
            </a:r>
            <a:r>
              <a:rPr lang="en-US" dirty="0" smtClean="0"/>
              <a:t>) are metabolized to something similar to mescaline</a:t>
            </a:r>
          </a:p>
          <a:p>
            <a:pPr marL="609600" indent="-609600" eaLnBrk="1" hangingPunct="1">
              <a:buClr>
                <a:schemeClr val="tx1"/>
              </a:buClr>
              <a:defRPr/>
            </a:pPr>
            <a:r>
              <a:rPr lang="en-US" dirty="0" smtClean="0"/>
              <a:t>Produces distortions of space</a:t>
            </a:r>
          </a:p>
          <a:p>
            <a:pPr marL="609600" indent="-609600" eaLnBrk="1" hangingPunct="1">
              <a:buClr>
                <a:schemeClr val="tx1"/>
              </a:buClr>
              <a:defRPr/>
            </a:pPr>
            <a:r>
              <a:rPr lang="en-US" dirty="0" smtClean="0"/>
              <a:t>Altered bodily sensations (floating, etc.)</a:t>
            </a:r>
          </a:p>
          <a:p>
            <a:pPr marL="609600" indent="-609600" eaLnBrk="1" hangingPunct="1">
              <a:buClr>
                <a:schemeClr val="tx1"/>
              </a:buClr>
              <a:defRPr/>
            </a:pPr>
            <a:r>
              <a:rPr lang="en-US" dirty="0" smtClean="0"/>
              <a:t>Also vomiting, nausea and tremors</a:t>
            </a:r>
          </a:p>
          <a:p>
            <a:pPr marL="990600" lvl="1" indent="-533400" eaLnBrk="1" hangingPunct="1">
              <a:defRPr/>
            </a:pPr>
            <a:endParaRPr lang="en-US" dirty="0" smtClean="0"/>
          </a:p>
          <a:p>
            <a:pPr marL="609600" indent="-609600" eaLnBrk="1" hangingPunct="1">
              <a:defRPr/>
            </a:pPr>
            <a:endParaRPr lang="en-US" dirty="0" smtClean="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56755"/>
            <a:ext cx="1447800" cy="13809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25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2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bldLvl="3"/>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4000" dirty="0" smtClean="0"/>
              <a:t>Other examples</a:t>
            </a:r>
          </a:p>
        </p:txBody>
      </p:sp>
      <p:sp>
        <p:nvSpPr>
          <p:cNvPr id="49155" name="Rectangle 3"/>
          <p:cNvSpPr>
            <a:spLocks noGrp="1" noChangeArrowheads="1"/>
          </p:cNvSpPr>
          <p:nvPr>
            <p:ph type="body" idx="1"/>
          </p:nvPr>
        </p:nvSpPr>
        <p:spPr/>
        <p:txBody>
          <a:bodyPr/>
          <a:lstStyle/>
          <a:p>
            <a:pPr marL="609600" indent="-609600" eaLnBrk="1" hangingPunct="1">
              <a:buClr>
                <a:schemeClr val="tx1"/>
              </a:buClr>
              <a:defRPr/>
            </a:pPr>
            <a:r>
              <a:rPr lang="en-US" sz="2800" smtClean="0"/>
              <a:t>Epena snuff used by Amazon tribes</a:t>
            </a:r>
          </a:p>
          <a:p>
            <a:pPr marL="609600" indent="-609600" eaLnBrk="1" hangingPunct="1">
              <a:buClr>
                <a:schemeClr val="tx1"/>
              </a:buClr>
              <a:defRPr/>
            </a:pPr>
            <a:r>
              <a:rPr lang="en-US" sz="2800" smtClean="0"/>
              <a:t>DMT (dimethyl-tryptamine)</a:t>
            </a:r>
          </a:p>
          <a:p>
            <a:pPr marL="990600" lvl="1" indent="-533400" eaLnBrk="1" hangingPunct="1">
              <a:defRPr/>
            </a:pPr>
            <a:r>
              <a:rPr lang="en-US" sz="2400" smtClean="0"/>
              <a:t>Ingredient in various S. American plants</a:t>
            </a:r>
          </a:p>
          <a:p>
            <a:pPr marL="990600" lvl="1" indent="-533400" eaLnBrk="1" hangingPunct="1">
              <a:defRPr/>
            </a:pPr>
            <a:r>
              <a:rPr lang="en-US" sz="2400" smtClean="0"/>
              <a:t>Similar effects to LSD, but only last 30 min</a:t>
            </a:r>
          </a:p>
          <a:p>
            <a:pPr marL="609600" indent="-609600" eaLnBrk="1" hangingPunct="1">
              <a:buClr>
                <a:schemeClr val="tx1"/>
              </a:buClr>
              <a:defRPr/>
            </a:pPr>
            <a:r>
              <a:rPr lang="en-US" sz="2800" smtClean="0"/>
              <a:t>Ololiuqui in Morning Glory Seeds in central and S. America</a:t>
            </a:r>
          </a:p>
          <a:p>
            <a:pPr marL="609600" indent="-609600" eaLnBrk="1" hangingPunct="1">
              <a:buClr>
                <a:schemeClr val="tx1"/>
              </a:buClr>
              <a:defRPr/>
            </a:pPr>
            <a:r>
              <a:rPr lang="en-US" sz="2800" smtClean="0"/>
              <a:t>Harmine in seeds of plants from Middle East and S. America (Ibogaine is similar to Harmine)</a:t>
            </a:r>
          </a:p>
          <a:p>
            <a:pPr marL="609600" indent="-609600" eaLnBrk="1" hangingPunct="1">
              <a:defRPr/>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1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Others – Salvia </a:t>
            </a:r>
            <a:r>
              <a:rPr lang="en-US" dirty="0" err="1" smtClean="0"/>
              <a:t>Divinorum</a:t>
            </a:r>
            <a:endParaRPr lang="en-US" dirty="0"/>
          </a:p>
        </p:txBody>
      </p:sp>
      <p:sp>
        <p:nvSpPr>
          <p:cNvPr id="3" name="Content Placeholder 2"/>
          <p:cNvSpPr>
            <a:spLocks noGrp="1"/>
          </p:cNvSpPr>
          <p:nvPr>
            <p:ph idx="1"/>
          </p:nvPr>
        </p:nvSpPr>
        <p:spPr/>
        <p:txBody>
          <a:bodyPr/>
          <a:lstStyle/>
          <a:p>
            <a:r>
              <a:rPr lang="en-US" sz="2800" dirty="0" smtClean="0"/>
              <a:t>Plant, member of mint family</a:t>
            </a:r>
          </a:p>
          <a:p>
            <a:r>
              <a:rPr lang="en-US" sz="2800" dirty="0" smtClean="0"/>
              <a:t>Most people in U.S. smoke it</a:t>
            </a:r>
          </a:p>
          <a:p>
            <a:r>
              <a:rPr lang="en-US" sz="2800" dirty="0" smtClean="0"/>
              <a:t>Intense, sometimes unpleasant, hallucinatory experience lasts about 1 hr</a:t>
            </a:r>
          </a:p>
          <a:p>
            <a:r>
              <a:rPr lang="en-US" sz="2800" dirty="0" smtClean="0"/>
              <a:t>Active ingredient thought to be </a:t>
            </a:r>
            <a:r>
              <a:rPr lang="en-US" sz="2800" dirty="0" err="1" smtClean="0"/>
              <a:t>Salvinorin</a:t>
            </a:r>
            <a:r>
              <a:rPr lang="en-US" sz="2800" dirty="0" smtClean="0"/>
              <a:t> A, second most potent hallucinogen after LSD.  200-500 </a:t>
            </a:r>
            <a:r>
              <a:rPr lang="en-US" sz="2800" i="1" dirty="0" smtClean="0"/>
              <a:t>micro</a:t>
            </a:r>
            <a:r>
              <a:rPr lang="en-US" sz="2800" dirty="0" smtClean="0"/>
              <a:t>grams =&gt; hallucinations</a:t>
            </a:r>
          </a:p>
          <a:p>
            <a:r>
              <a:rPr lang="en-US" sz="2800" dirty="0" smtClean="0"/>
              <a:t>Kappa opioid R agonist</a:t>
            </a:r>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178300"/>
            <a:ext cx="1676400" cy="1479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22395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z="4000" dirty="0" smtClean="0"/>
              <a:t>Belladonna Alkaloids</a:t>
            </a:r>
          </a:p>
        </p:txBody>
      </p:sp>
      <p:sp>
        <p:nvSpPr>
          <p:cNvPr id="63491" name="Rectangle 3"/>
          <p:cNvSpPr>
            <a:spLocks noGrp="1" noChangeArrowheads="1"/>
          </p:cNvSpPr>
          <p:nvPr>
            <p:ph type="body" idx="1"/>
          </p:nvPr>
        </p:nvSpPr>
        <p:spPr/>
        <p:txBody>
          <a:bodyPr/>
          <a:lstStyle/>
          <a:p>
            <a:pPr marL="609600" indent="-609600" eaLnBrk="1" hangingPunct="1">
              <a:buClr>
                <a:schemeClr val="tx1"/>
              </a:buClr>
              <a:defRPr/>
            </a:pPr>
            <a:r>
              <a:rPr lang="en-US" sz="2800" dirty="0" smtClean="0"/>
              <a:t>Active alkaloids in </a:t>
            </a:r>
            <a:r>
              <a:rPr lang="en-US" sz="2800" dirty="0" err="1" smtClean="0"/>
              <a:t>Solanaceae</a:t>
            </a:r>
            <a:r>
              <a:rPr lang="en-US" sz="2800" dirty="0" smtClean="0"/>
              <a:t> plant family and also “Jimsonweed” plant : atropine, scopolamine, and l-</a:t>
            </a:r>
            <a:r>
              <a:rPr lang="en-US" sz="2800" dirty="0" err="1" smtClean="0"/>
              <a:t>hyoscyamine</a:t>
            </a:r>
            <a:endParaRPr lang="en-US" sz="2800" dirty="0" smtClean="0"/>
          </a:p>
          <a:p>
            <a:pPr marL="609600" indent="-609600" eaLnBrk="1" hangingPunct="1">
              <a:buClr>
                <a:schemeClr val="tx1"/>
              </a:buClr>
              <a:defRPr/>
            </a:pPr>
            <a:r>
              <a:rPr lang="en-US" sz="2800" dirty="0" smtClean="0"/>
              <a:t>Effects include decreased mucus production, decreased salivation, decreased sweating, increased body temp., increased heart rate and blood pressure, dilation of pupils</a:t>
            </a:r>
          </a:p>
          <a:p>
            <a:pPr marL="609600" indent="-609600" eaLnBrk="1" hangingPunct="1">
              <a:buClr>
                <a:schemeClr val="tx1"/>
              </a:buClr>
              <a:defRPr/>
            </a:pPr>
            <a:r>
              <a:rPr lang="en-US" sz="2800" dirty="0" smtClean="0"/>
              <a:t>Large doses =&gt; delirium, confusion, drowsiness, loss of memory, increase heart rate and body temp even can =&gt; death</a:t>
            </a:r>
          </a:p>
          <a:p>
            <a:pPr marL="990600" lvl="1" indent="-533400" eaLnBrk="1" hangingPunct="1">
              <a:defRPr/>
            </a:pPr>
            <a:endParaRPr lang="en-US" sz="2400" dirty="0" smtClean="0"/>
          </a:p>
          <a:p>
            <a:pPr marL="609600" indent="-609600" eaLnBrk="1" hangingPunct="1">
              <a:defRPr/>
            </a:pPr>
            <a:endParaRPr lang="en-US" sz="2800"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457200"/>
            <a:ext cx="1676400"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sz="4000" dirty="0" smtClean="0"/>
              <a:t>Belladonna Alkaloids</a:t>
            </a:r>
          </a:p>
        </p:txBody>
      </p:sp>
      <p:sp>
        <p:nvSpPr>
          <p:cNvPr id="6451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dirty="0" smtClean="0"/>
              <a:t>Atropine in “deadly nightshade” or belladonna plant used for poisoning and in lower doses, dilating pupils, sensation of flying reported by witches, amnesia </a:t>
            </a:r>
          </a:p>
          <a:p>
            <a:pPr marL="609600" indent="-609600" eaLnBrk="1" hangingPunct="1">
              <a:lnSpc>
                <a:spcPct val="90000"/>
              </a:lnSpc>
              <a:buClr>
                <a:schemeClr val="tx1"/>
              </a:buClr>
              <a:defRPr/>
            </a:pPr>
            <a:r>
              <a:rPr lang="en-US" dirty="0" smtClean="0"/>
              <a:t>All 3 alkaloids in Mandrake, mentioned in bible and Shakespeare</a:t>
            </a:r>
          </a:p>
          <a:p>
            <a:pPr marL="609600" indent="-609600" eaLnBrk="1" hangingPunct="1">
              <a:lnSpc>
                <a:spcPct val="90000"/>
              </a:lnSpc>
              <a:buClr>
                <a:schemeClr val="tx1"/>
              </a:buClr>
              <a:defRPr/>
            </a:pPr>
            <a:r>
              <a:rPr lang="en-US" dirty="0" smtClean="0"/>
              <a:t>Scopolamine and l-</a:t>
            </a:r>
            <a:r>
              <a:rPr lang="en-US" dirty="0" err="1" smtClean="0"/>
              <a:t>hyoscyamine</a:t>
            </a:r>
            <a:r>
              <a:rPr lang="en-US" dirty="0" smtClean="0"/>
              <a:t> in Henbane, used as poison</a:t>
            </a:r>
          </a:p>
          <a:p>
            <a:pPr marL="609600" indent="-609600" eaLnBrk="1" hangingPunct="1">
              <a:lnSpc>
                <a:spcPct val="90000"/>
              </a:lnSpc>
              <a:buClr>
                <a:schemeClr val="tx1"/>
              </a:buClr>
              <a:defRPr/>
            </a:pPr>
            <a:r>
              <a:rPr lang="en-US" dirty="0" smtClean="0"/>
              <a:t>Muscarinic Acetylcholine receptor antagonists</a:t>
            </a:r>
          </a:p>
          <a:p>
            <a:pPr marL="990600" lvl="1" indent="-533400" eaLnBrk="1" hangingPunct="1">
              <a:lnSpc>
                <a:spcPct val="90000"/>
              </a:lnSpc>
              <a:defRPr/>
            </a:pPr>
            <a:endParaRPr lang="en-US" dirty="0" smtClean="0"/>
          </a:p>
          <a:p>
            <a:pPr marL="609600" indent="-609600" eaLnBrk="1" hangingPunct="1">
              <a:lnSpc>
                <a:spcPct val="90000"/>
              </a:lnSpc>
              <a:defRPr/>
            </a:pPr>
            <a:endParaRPr lang="en-US"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04800"/>
            <a:ext cx="184150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5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5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45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45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z="4000" smtClean="0"/>
              <a:t>Others – Ibotenic Acid</a:t>
            </a:r>
          </a:p>
        </p:txBody>
      </p:sp>
      <p:sp>
        <p:nvSpPr>
          <p:cNvPr id="59395"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smtClean="0"/>
              <a:t>A component of Fly </a:t>
            </a:r>
            <a:r>
              <a:rPr lang="en-US" sz="2400" dirty="0" err="1" smtClean="0"/>
              <a:t>agaric</a:t>
            </a:r>
            <a:r>
              <a:rPr lang="en-US" sz="2400" dirty="0" smtClean="0"/>
              <a:t> (Amanita </a:t>
            </a:r>
            <a:r>
              <a:rPr lang="en-US" sz="2400" dirty="0" err="1" smtClean="0"/>
              <a:t>muscaria</a:t>
            </a:r>
            <a:r>
              <a:rPr lang="en-US" sz="2400" dirty="0" smtClean="0"/>
              <a:t>), a mushroom in N Europe and Russia</a:t>
            </a:r>
          </a:p>
          <a:p>
            <a:pPr marL="609600" indent="-609600" eaLnBrk="1" hangingPunct="1">
              <a:lnSpc>
                <a:spcPct val="90000"/>
              </a:lnSpc>
              <a:buClr>
                <a:schemeClr val="tx1"/>
              </a:buClr>
              <a:defRPr/>
            </a:pPr>
            <a:r>
              <a:rPr lang="en-US" sz="2400" dirty="0" smtClean="0"/>
              <a:t>Active ingredient is </a:t>
            </a:r>
            <a:r>
              <a:rPr lang="en-US" sz="2400" dirty="0" err="1" smtClean="0"/>
              <a:t>Ibotenic</a:t>
            </a:r>
            <a:r>
              <a:rPr lang="en-US" sz="2400" dirty="0" smtClean="0"/>
              <a:t> acid, which may be metabolized to </a:t>
            </a:r>
            <a:r>
              <a:rPr lang="en-US" sz="2400" dirty="0" err="1" smtClean="0"/>
              <a:t>muscimol</a:t>
            </a:r>
            <a:r>
              <a:rPr lang="en-US" sz="2400" dirty="0" smtClean="0"/>
              <a:t>; also </a:t>
            </a:r>
            <a:r>
              <a:rPr lang="en-US" sz="2400" dirty="0" err="1" smtClean="0"/>
              <a:t>muscarine</a:t>
            </a:r>
            <a:r>
              <a:rPr lang="en-US" sz="2400" dirty="0" smtClean="0"/>
              <a:t> (Ach </a:t>
            </a:r>
            <a:r>
              <a:rPr lang="en-US" sz="2400" dirty="0" err="1" smtClean="0"/>
              <a:t>antag</a:t>
            </a:r>
            <a:r>
              <a:rPr lang="en-US" sz="2400" dirty="0" smtClean="0"/>
              <a:t>)</a:t>
            </a:r>
          </a:p>
          <a:p>
            <a:pPr marL="609600" indent="-609600" eaLnBrk="1" hangingPunct="1">
              <a:lnSpc>
                <a:spcPct val="90000"/>
              </a:lnSpc>
              <a:buClr>
                <a:schemeClr val="tx1"/>
              </a:buClr>
              <a:defRPr/>
            </a:pPr>
            <a:r>
              <a:rPr lang="en-US" sz="2400" dirty="0" err="1" smtClean="0"/>
              <a:t>Muscimol</a:t>
            </a:r>
            <a:r>
              <a:rPr lang="en-US" sz="2400" dirty="0" smtClean="0"/>
              <a:t> is Ach agonist.</a:t>
            </a:r>
          </a:p>
          <a:p>
            <a:pPr marL="609600" indent="-609600" eaLnBrk="1" hangingPunct="1">
              <a:lnSpc>
                <a:spcPct val="90000"/>
              </a:lnSpc>
              <a:buClr>
                <a:schemeClr val="tx1"/>
              </a:buClr>
              <a:defRPr/>
            </a:pPr>
            <a:r>
              <a:rPr lang="en-US" sz="2400" dirty="0" smtClean="0"/>
              <a:t>Produces nausea, vomiting, salivation, muscular twitching, agitation, hallucinations (esp. color visions), elation, belief that one can do amazing physical feats (flying), partial paralysis with sleep and dreams, slowed HR and very low BP</a:t>
            </a:r>
          </a:p>
          <a:p>
            <a:pPr marL="609600" indent="-609600" eaLnBrk="1" hangingPunct="1">
              <a:lnSpc>
                <a:spcPct val="90000"/>
              </a:lnSpc>
              <a:buClr>
                <a:schemeClr val="tx1"/>
              </a:buClr>
              <a:defRPr/>
            </a:pPr>
            <a:r>
              <a:rPr lang="en-US" sz="2400" dirty="0" err="1" smtClean="0"/>
              <a:t>Muscimol</a:t>
            </a:r>
            <a:r>
              <a:rPr lang="en-US" sz="2400" dirty="0" smtClean="0"/>
              <a:t> in urine is purer than that in mushroom, so substance can be re-used</a:t>
            </a:r>
          </a:p>
          <a:p>
            <a:pPr marL="609600" indent="-609600" eaLnBrk="1" hangingPunct="1">
              <a:lnSpc>
                <a:spcPct val="90000"/>
              </a:lnSpc>
              <a:buClr>
                <a:schemeClr val="tx1"/>
              </a:buClr>
              <a:defRPr/>
            </a:pPr>
            <a:r>
              <a:rPr lang="en-US" sz="2000" dirty="0" smtClean="0"/>
              <a:t>Fantasia dancing </a:t>
            </a:r>
            <a:r>
              <a:rPr lang="en-US" sz="2000" dirty="0" err="1" smtClean="0"/>
              <a:t>mushrooms?</a:t>
            </a:r>
            <a:r>
              <a:rPr lang="en-US" sz="2000" dirty="0" err="1" smtClean="0">
                <a:hlinkClick r:id="rId3"/>
              </a:rPr>
              <a:t>http</a:t>
            </a:r>
            <a:r>
              <a:rPr lang="en-US" sz="2000" dirty="0" smtClean="0">
                <a:hlinkClick r:id="rId3"/>
              </a:rPr>
              <a:t>://www.youtube.com/watch?v=MeMIzUJSpsA</a:t>
            </a:r>
            <a:endParaRPr lang="en-US" sz="2000" dirty="0" smtClean="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81000"/>
            <a:ext cx="1541017"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3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93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400" dirty="0" smtClean="0"/>
              <a:t>Various plants, when ingested, can alter perception of time, place, and sensation</a:t>
            </a:r>
          </a:p>
          <a:p>
            <a:pPr marL="609600" indent="-609600" eaLnBrk="1" hangingPunct="1">
              <a:defRPr/>
            </a:pPr>
            <a:r>
              <a:rPr lang="en-US" sz="2400" dirty="0" smtClean="0"/>
              <a:t>These hallucinogens have been used as part of ceremonial practices in many cultures</a:t>
            </a:r>
          </a:p>
          <a:p>
            <a:pPr marL="609600" indent="-609600" eaLnBrk="1" hangingPunct="1">
              <a:defRPr/>
            </a:pPr>
            <a:r>
              <a:rPr lang="en-US" sz="2400" dirty="0" smtClean="0"/>
              <a:t>Use for this purpose is infrequent and is carefully monitored</a:t>
            </a:r>
          </a:p>
          <a:p>
            <a:pPr marL="609600" indent="-609600" eaLnBrk="1" hangingPunct="1">
              <a:defRPr/>
            </a:pPr>
            <a:r>
              <a:rPr lang="en-US" sz="2400" dirty="0" smtClean="0"/>
              <a:t>Most drugs classified as hallucinogens change perceived reality at relatively low doses</a:t>
            </a:r>
          </a:p>
          <a:p>
            <a:pPr marL="609600" indent="-609600" eaLnBrk="1" hangingPunct="1">
              <a:defRPr/>
            </a:pPr>
            <a:r>
              <a:rPr lang="en-US" sz="2400" dirty="0" smtClean="0"/>
              <a:t>Hallucinogens = drugs that alter one’s thought processes, perception, or mood.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z="4000" dirty="0" smtClean="0"/>
              <a:t>Dissociative Anesthetics – PCP (Phencyclidine)</a:t>
            </a:r>
          </a:p>
        </p:txBody>
      </p:sp>
      <p:sp>
        <p:nvSpPr>
          <p:cNvPr id="55299" name="Rectangle 3"/>
          <p:cNvSpPr>
            <a:spLocks noGrp="1" noChangeArrowheads="1"/>
          </p:cNvSpPr>
          <p:nvPr>
            <p:ph type="body" idx="1"/>
          </p:nvPr>
        </p:nvSpPr>
        <p:spPr/>
        <p:txBody>
          <a:bodyPr/>
          <a:lstStyle/>
          <a:p>
            <a:pPr marL="609600" indent="-609600" eaLnBrk="1" hangingPunct="1">
              <a:lnSpc>
                <a:spcPct val="90000"/>
              </a:lnSpc>
              <a:buClr>
                <a:schemeClr val="tx1"/>
              </a:buClr>
              <a:defRPr/>
            </a:pPr>
            <a:r>
              <a:rPr lang="en-US" sz="2400" dirty="0" smtClean="0"/>
              <a:t>Structure unrelated to known NTs</a:t>
            </a:r>
          </a:p>
          <a:p>
            <a:pPr marL="609600" indent="-609600" eaLnBrk="1" hangingPunct="1">
              <a:lnSpc>
                <a:spcPct val="90000"/>
              </a:lnSpc>
              <a:buClr>
                <a:schemeClr val="tx1"/>
              </a:buClr>
              <a:defRPr/>
            </a:pPr>
            <a:r>
              <a:rPr lang="en-US" sz="2400" dirty="0" smtClean="0"/>
              <a:t>PCP blocks glutamate action at NMDA R</a:t>
            </a:r>
          </a:p>
          <a:p>
            <a:pPr marL="609600" indent="-609600" eaLnBrk="1" hangingPunct="1">
              <a:lnSpc>
                <a:spcPct val="90000"/>
              </a:lnSpc>
              <a:buClr>
                <a:schemeClr val="tx1"/>
              </a:buClr>
              <a:defRPr/>
            </a:pPr>
            <a:r>
              <a:rPr lang="en-US" sz="2400" dirty="0" smtClean="0"/>
              <a:t>It also binds to </a:t>
            </a:r>
            <a:r>
              <a:rPr lang="en-US" sz="2400" dirty="0" err="1" smtClean="0"/>
              <a:t>opioid</a:t>
            </a:r>
            <a:r>
              <a:rPr lang="en-US" sz="2400" dirty="0" smtClean="0"/>
              <a:t> Rs</a:t>
            </a:r>
          </a:p>
          <a:p>
            <a:pPr marL="609600" indent="-609600" eaLnBrk="1" hangingPunct="1">
              <a:lnSpc>
                <a:spcPct val="90000"/>
              </a:lnSpc>
              <a:buClr>
                <a:schemeClr val="tx1"/>
              </a:buClr>
              <a:defRPr/>
            </a:pPr>
            <a:r>
              <a:rPr lang="en-US" sz="2400" dirty="0" smtClean="0"/>
              <a:t>Behavioral disturbances on PCP resemble Schizophrenia</a:t>
            </a:r>
          </a:p>
          <a:p>
            <a:pPr marL="609600" indent="-609600" eaLnBrk="1" hangingPunct="1">
              <a:lnSpc>
                <a:spcPct val="90000"/>
              </a:lnSpc>
              <a:buClr>
                <a:schemeClr val="tx1"/>
              </a:buClr>
              <a:defRPr/>
            </a:pPr>
            <a:r>
              <a:rPr lang="en-US" sz="2400" dirty="0" smtClean="0"/>
              <a:t>Causes euphoria and can lead to addiction</a:t>
            </a:r>
          </a:p>
          <a:p>
            <a:pPr marL="609600" indent="-609600" eaLnBrk="1" hangingPunct="1">
              <a:lnSpc>
                <a:spcPct val="90000"/>
              </a:lnSpc>
              <a:buClr>
                <a:schemeClr val="tx1"/>
              </a:buClr>
              <a:defRPr/>
            </a:pPr>
            <a:r>
              <a:rPr lang="en-US" sz="2400" dirty="0" smtClean="0"/>
              <a:t>Withdrawal includes craving, depression, sleepiness (like minor opiate withdrawal)</a:t>
            </a:r>
          </a:p>
          <a:p>
            <a:pPr marL="609600" indent="-609600" eaLnBrk="1" hangingPunct="1">
              <a:lnSpc>
                <a:spcPct val="90000"/>
              </a:lnSpc>
              <a:buClr>
                <a:schemeClr val="tx1"/>
              </a:buClr>
              <a:defRPr/>
            </a:pPr>
            <a:r>
              <a:rPr lang="en-US" sz="2400" dirty="0" smtClean="0"/>
              <a:t>Can be taken by mouth, but also can be injected or smoked. Body metabolizes it slowly, main effects last 4-6 </a:t>
            </a:r>
            <a:r>
              <a:rPr lang="en-US" sz="2400" dirty="0" err="1" smtClean="0"/>
              <a:t>hrs</a:t>
            </a:r>
            <a:r>
              <a:rPr lang="en-US" sz="2400" dirty="0" smtClean="0"/>
              <a:t>, but can last much longer in some.</a:t>
            </a:r>
          </a:p>
          <a:p>
            <a:pPr marL="990600" lvl="1" indent="-533400" eaLnBrk="1" hangingPunct="1">
              <a:lnSpc>
                <a:spcPct val="90000"/>
              </a:lnSpc>
              <a:defRPr/>
            </a:pPr>
            <a:endParaRPr lang="en-US" dirty="0" smtClean="0"/>
          </a:p>
          <a:p>
            <a:pPr marL="609600" indent="-609600" eaLnBrk="1" hangingPunct="1">
              <a:lnSpc>
                <a:spcPct val="90000"/>
              </a:lnSpc>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2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52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52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sz="4000" dirty="0" smtClean="0"/>
              <a:t>PCP</a:t>
            </a:r>
          </a:p>
        </p:txBody>
      </p:sp>
      <p:sp>
        <p:nvSpPr>
          <p:cNvPr id="56323" name="Rectangle 3"/>
          <p:cNvSpPr>
            <a:spLocks noGrp="1" noChangeArrowheads="1"/>
          </p:cNvSpPr>
          <p:nvPr>
            <p:ph type="body" idx="1"/>
          </p:nvPr>
        </p:nvSpPr>
        <p:spPr/>
        <p:txBody>
          <a:bodyPr/>
          <a:lstStyle/>
          <a:p>
            <a:pPr marL="609600" indent="-609600" eaLnBrk="1" hangingPunct="1">
              <a:buClr>
                <a:schemeClr val="tx1"/>
              </a:buClr>
              <a:defRPr/>
            </a:pPr>
            <a:r>
              <a:rPr lang="en-US" sz="2800" dirty="0" smtClean="0"/>
              <a:t>Originally developed as an anesthetic</a:t>
            </a:r>
          </a:p>
          <a:p>
            <a:pPr marL="609600" indent="-609600" eaLnBrk="1" hangingPunct="1">
              <a:buClr>
                <a:schemeClr val="tx1"/>
              </a:buClr>
              <a:defRPr/>
            </a:pPr>
            <a:r>
              <a:rPr lang="en-US" sz="2800" dirty="0" smtClean="0"/>
              <a:t>Effects include:</a:t>
            </a:r>
          </a:p>
          <a:p>
            <a:pPr marL="990600" lvl="1" indent="-533400" eaLnBrk="1" hangingPunct="1">
              <a:defRPr/>
            </a:pPr>
            <a:r>
              <a:rPr lang="en-US" sz="2400" dirty="0" smtClean="0"/>
              <a:t>Pleasure</a:t>
            </a:r>
          </a:p>
          <a:p>
            <a:pPr marL="990600" lvl="1" indent="-533400" eaLnBrk="1" hangingPunct="1">
              <a:defRPr/>
            </a:pPr>
            <a:r>
              <a:rPr lang="en-US" sz="2400" dirty="0" smtClean="0"/>
              <a:t>Distortion of reality, time, space, body image</a:t>
            </a:r>
          </a:p>
          <a:p>
            <a:pPr marL="990600" lvl="1" indent="-533400" eaLnBrk="1" hangingPunct="1">
              <a:defRPr/>
            </a:pPr>
            <a:r>
              <a:rPr lang="en-US" sz="2400" dirty="0" smtClean="0"/>
              <a:t>Impaired judgment and cognitive abilities</a:t>
            </a:r>
          </a:p>
          <a:p>
            <a:pPr marL="990600" lvl="1" indent="-533400" eaLnBrk="1" hangingPunct="1">
              <a:defRPr/>
            </a:pPr>
            <a:r>
              <a:rPr lang="en-US" sz="2400" dirty="0" smtClean="0"/>
              <a:t>Thought disturbances, paranoia, and violence may occur</a:t>
            </a:r>
          </a:p>
          <a:p>
            <a:pPr marL="990600" lvl="1" indent="-533400" eaLnBrk="1" hangingPunct="1">
              <a:defRPr/>
            </a:pPr>
            <a:r>
              <a:rPr lang="en-US" sz="2400" dirty="0" smtClean="0"/>
              <a:t>Intense analgesia (unresponsive to pain) and amnesia</a:t>
            </a:r>
          </a:p>
          <a:p>
            <a:pPr marL="990600" lvl="1" indent="-533400" eaLnBrk="1" hangingPunct="1">
              <a:defRPr/>
            </a:pPr>
            <a:r>
              <a:rPr lang="en-US" sz="2400" dirty="0" smtClean="0"/>
              <a:t>Often eyes open in blank stare</a:t>
            </a:r>
          </a:p>
          <a:p>
            <a:pPr marL="990600" lvl="1" indent="-533400" eaLnBrk="1" hangingPunct="1">
              <a:defRPr/>
            </a:pPr>
            <a:endParaRPr lang="en-US" sz="2400" dirty="0" smtClean="0"/>
          </a:p>
          <a:p>
            <a:pPr marL="609600" indent="-609600" eaLnBrk="1" hangingPunct="1">
              <a:defRPr/>
            </a:pPr>
            <a:endParaRPr lang="en-US" sz="2800"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57200"/>
            <a:ext cx="1990725"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3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3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3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63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3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63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63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bldLvl="3"/>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sz="4000" dirty="0" smtClean="0"/>
              <a:t>PCP</a:t>
            </a:r>
          </a:p>
        </p:txBody>
      </p:sp>
      <p:sp>
        <p:nvSpPr>
          <p:cNvPr id="58371" name="Rectangle 3"/>
          <p:cNvSpPr>
            <a:spLocks noGrp="1" noChangeArrowheads="1"/>
          </p:cNvSpPr>
          <p:nvPr>
            <p:ph type="body" idx="1"/>
          </p:nvPr>
        </p:nvSpPr>
        <p:spPr/>
        <p:txBody>
          <a:bodyPr/>
          <a:lstStyle/>
          <a:p>
            <a:pPr marL="609600" indent="-609600" eaLnBrk="1" hangingPunct="1">
              <a:buClr>
                <a:schemeClr val="tx1"/>
              </a:buClr>
              <a:defRPr/>
            </a:pPr>
            <a:r>
              <a:rPr lang="en-US" sz="2800" dirty="0" smtClean="0"/>
              <a:t>High doses result in restlessness, disorientation, panic, fear of death, belligerence</a:t>
            </a:r>
          </a:p>
          <a:p>
            <a:pPr marL="609600" indent="-609600" eaLnBrk="1" hangingPunct="1">
              <a:buClr>
                <a:schemeClr val="tx1"/>
              </a:buClr>
              <a:defRPr/>
            </a:pPr>
            <a:r>
              <a:rPr lang="en-US" sz="2800" dirty="0" smtClean="0"/>
              <a:t>PCP psychosis can produce bizarre, violent behavior, incoherent speech, compulsive movements, flattened affect, social withdrawal</a:t>
            </a:r>
          </a:p>
          <a:p>
            <a:pPr marL="609600" indent="-609600" eaLnBrk="1" hangingPunct="1">
              <a:buClr>
                <a:schemeClr val="tx1"/>
              </a:buClr>
              <a:defRPr/>
            </a:pPr>
            <a:r>
              <a:rPr lang="en-US" sz="2800" dirty="0" smtClean="0"/>
              <a:t>Delusional state may persist for days or more w/ panic, hallucinations, suicide potential</a:t>
            </a:r>
          </a:p>
          <a:p>
            <a:pPr marL="609600" indent="-609600" eaLnBrk="1" hangingPunct="1">
              <a:buClr>
                <a:schemeClr val="tx1"/>
              </a:buClr>
              <a:defRPr/>
            </a:pPr>
            <a:r>
              <a:rPr lang="en-US" sz="2800" dirty="0" smtClean="0"/>
              <a:t>Effects result of glutamate NMDA R blockade?</a:t>
            </a:r>
          </a:p>
          <a:p>
            <a:pPr marL="609600" indent="-609600" eaLnBrk="1" hangingPunct="1">
              <a:buClr>
                <a:schemeClr val="tx1"/>
              </a:buClr>
              <a:defRPr/>
            </a:pPr>
            <a:r>
              <a:rPr lang="en-US" sz="2800" dirty="0" smtClean="0">
                <a:hlinkClick r:id="rId2"/>
              </a:rPr>
              <a:t>https://www.youtube.com/watch?v=_Gl4WGnzyHA</a:t>
            </a:r>
            <a:endParaRPr lang="en-US" sz="2800" dirty="0" smtClean="0"/>
          </a:p>
          <a:p>
            <a:pPr marL="990600" lvl="1" indent="-533400" eaLnBrk="1" hangingPunct="1">
              <a:defRPr/>
            </a:pPr>
            <a:endParaRPr lang="en-US" sz="2400" dirty="0" smtClean="0"/>
          </a:p>
          <a:p>
            <a:pPr marL="609600" indent="-609600" eaLnBrk="1" hangingPunct="1">
              <a:defRPr/>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3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3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8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Ketamine</a:t>
            </a:r>
            <a:r>
              <a:rPr lang="en-US" dirty="0" smtClean="0"/>
              <a:t> (Special K)</a:t>
            </a:r>
            <a:endParaRPr lang="en-US" dirty="0"/>
          </a:p>
        </p:txBody>
      </p:sp>
      <p:sp>
        <p:nvSpPr>
          <p:cNvPr id="3" name="Content Placeholder 2"/>
          <p:cNvSpPr>
            <a:spLocks noGrp="1"/>
          </p:cNvSpPr>
          <p:nvPr>
            <p:ph idx="1"/>
          </p:nvPr>
        </p:nvSpPr>
        <p:spPr/>
        <p:txBody>
          <a:bodyPr/>
          <a:lstStyle/>
          <a:p>
            <a:r>
              <a:rPr lang="en-US" sz="2800" dirty="0" smtClean="0"/>
              <a:t>Initially marketed as general anesthetic</a:t>
            </a:r>
          </a:p>
          <a:p>
            <a:r>
              <a:rPr lang="en-US" sz="2800" dirty="0" err="1" smtClean="0"/>
              <a:t>Ketamine</a:t>
            </a:r>
            <a:r>
              <a:rPr lang="en-US" sz="2800" dirty="0" smtClean="0"/>
              <a:t> still used as veterinary anesthetic</a:t>
            </a:r>
          </a:p>
          <a:p>
            <a:r>
              <a:rPr lang="en-US" sz="2800" dirty="0" smtClean="0"/>
              <a:t>Low dose leads to drunken-like state</a:t>
            </a:r>
          </a:p>
          <a:p>
            <a:r>
              <a:rPr lang="en-US" sz="2800" dirty="0" smtClean="0"/>
              <a:t>Higher doses – intoxicated, dissociated feeling and loss of coordination</a:t>
            </a:r>
          </a:p>
          <a:p>
            <a:r>
              <a:rPr lang="en-US" sz="2800" dirty="0" smtClean="0"/>
              <a:t>Causes amnesia</a:t>
            </a:r>
          </a:p>
          <a:p>
            <a:r>
              <a:rPr lang="en-US" sz="2800" dirty="0" smtClean="0"/>
              <a:t>Like PCP, this can lead to dependence and is thought to be a glutamate NMDA R antagonist.</a:t>
            </a:r>
            <a:r>
              <a:rPr lang="en-US" dirty="0" smtClean="0"/>
              <a:t> </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914400"/>
            <a:ext cx="1704975" cy="1133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sz="4000" smtClean="0"/>
              <a:t>Addiction and Hallucinogens</a:t>
            </a:r>
          </a:p>
        </p:txBody>
      </p:sp>
      <p:sp>
        <p:nvSpPr>
          <p:cNvPr id="61443" name="Rectangle 3"/>
          <p:cNvSpPr>
            <a:spLocks noGrp="1" noChangeArrowheads="1"/>
          </p:cNvSpPr>
          <p:nvPr>
            <p:ph type="body" idx="1"/>
          </p:nvPr>
        </p:nvSpPr>
        <p:spPr/>
        <p:txBody>
          <a:bodyPr/>
          <a:lstStyle/>
          <a:p>
            <a:pPr marL="609600" indent="-609600" eaLnBrk="1" hangingPunct="1">
              <a:buClr>
                <a:schemeClr val="tx1"/>
              </a:buClr>
              <a:defRPr/>
            </a:pPr>
            <a:r>
              <a:rPr lang="en-US" dirty="0" smtClean="0"/>
              <a:t>Like the other addictive drugs, Hallucinogens are taken to alter mood, perception, and emotion.</a:t>
            </a:r>
          </a:p>
          <a:p>
            <a:pPr marL="609600" indent="-609600" eaLnBrk="1" hangingPunct="1">
              <a:buClr>
                <a:schemeClr val="tx1"/>
              </a:buClr>
              <a:defRPr/>
            </a:pPr>
            <a:r>
              <a:rPr lang="en-US" dirty="0" smtClean="0"/>
              <a:t>Except for PCP and </a:t>
            </a:r>
            <a:r>
              <a:rPr lang="en-US" smtClean="0"/>
              <a:t>maybe Ketamine, </a:t>
            </a:r>
            <a:r>
              <a:rPr lang="en-US" dirty="0" smtClean="0"/>
              <a:t>other hallucinogens do not appear to be addictive for most people.  May depend on individual’s pattern of use.</a:t>
            </a:r>
          </a:p>
          <a:p>
            <a:pPr marL="609600" indent="-609600" eaLnBrk="1" hangingPunct="1">
              <a:buClr>
                <a:schemeClr val="tx1"/>
              </a:buClr>
              <a:defRPr/>
            </a:pPr>
            <a:r>
              <a:rPr lang="en-US" dirty="0" smtClean="0"/>
              <a:t>No physical withdrawal symptoms.</a:t>
            </a:r>
          </a:p>
          <a:p>
            <a:pPr marL="609600" indent="-609600" eaLnBrk="1" hangingPunct="1">
              <a:buClr>
                <a:schemeClr val="tx1"/>
              </a:buClr>
              <a:defRPr/>
            </a:pPr>
            <a:r>
              <a:rPr lang="en-US" dirty="0" smtClean="0"/>
              <a:t>Rapid tolerance with repeated use.</a:t>
            </a:r>
          </a:p>
          <a:p>
            <a:pPr marL="990600" lvl="1" indent="-533400" eaLnBrk="1" hangingPunct="1">
              <a:defRPr/>
            </a:pPr>
            <a:endParaRPr lang="en-US" dirty="0" smtClean="0"/>
          </a:p>
          <a:p>
            <a:pPr marL="609600" indent="-609600" eaLnBrk="1" hangingPunct="1">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14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1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video clips</a:t>
            </a:r>
            <a:endParaRPr lang="en-US" dirty="0"/>
          </a:p>
        </p:txBody>
      </p:sp>
      <p:sp>
        <p:nvSpPr>
          <p:cNvPr id="3" name="Content Placeholder 2"/>
          <p:cNvSpPr>
            <a:spLocks noGrp="1"/>
          </p:cNvSpPr>
          <p:nvPr>
            <p:ph idx="1"/>
          </p:nvPr>
        </p:nvSpPr>
        <p:spPr/>
        <p:txBody>
          <a:bodyPr/>
          <a:lstStyle/>
          <a:p>
            <a:pPr marL="0" indent="0">
              <a:buNone/>
            </a:pPr>
            <a:endParaRPr lang="en-US" dirty="0" smtClean="0">
              <a:hlinkClick r:id="rId2"/>
            </a:endParaRPr>
          </a:p>
          <a:p>
            <a:r>
              <a:rPr lang="en-US" dirty="0" smtClean="0">
                <a:hlinkClick r:id="rId2"/>
              </a:rPr>
              <a:t>https://www.youtube.com/watch?v=1f7_aSkfnoY</a:t>
            </a:r>
            <a:endParaRPr lang="en-US" dirty="0" smtClean="0"/>
          </a:p>
          <a:p>
            <a:r>
              <a:rPr lang="en-US" smtClean="0"/>
              <a:t>MK Ultra</a:t>
            </a:r>
            <a:endParaRPr lang="en-US" dirty="0"/>
          </a:p>
          <a:p>
            <a:endParaRPr lang="en-US" dirty="0" smtClean="0"/>
          </a:p>
          <a:p>
            <a:r>
              <a:rPr lang="en-US" dirty="0" smtClean="0">
                <a:hlinkClick r:id="rId3"/>
              </a:rPr>
              <a:t>https://www.youtube.com/watch?v=8sXpWh54VNU</a:t>
            </a:r>
            <a:endParaRPr lang="en-US" dirty="0" smtClean="0"/>
          </a:p>
          <a:p>
            <a:r>
              <a:rPr lang="en-US" dirty="0" smtClean="0"/>
              <a:t>Start at 6 min </a:t>
            </a:r>
            <a:endParaRPr lang="en-US" dirty="0"/>
          </a:p>
        </p:txBody>
      </p:sp>
    </p:spTree>
    <p:extLst>
      <p:ext uri="{BB962C8B-B14F-4D97-AF65-F5344CB8AC3E}">
        <p14:creationId xmlns:p14="http://schemas.microsoft.com/office/powerpoint/2010/main" val="2441841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mtClean="0"/>
              <a:t>Introduction</a:t>
            </a:r>
          </a:p>
        </p:txBody>
      </p:sp>
      <p:sp>
        <p:nvSpPr>
          <p:cNvPr id="5123" name="Rectangle 3"/>
          <p:cNvSpPr>
            <a:spLocks noGrp="1" noChangeArrowheads="1"/>
          </p:cNvSpPr>
          <p:nvPr>
            <p:ph type="body" idx="1"/>
          </p:nvPr>
        </p:nvSpPr>
        <p:spPr/>
        <p:txBody>
          <a:bodyPr/>
          <a:lstStyle/>
          <a:p>
            <a:pPr marL="609600" indent="-609600" eaLnBrk="1" hangingPunct="1">
              <a:defRPr/>
            </a:pPr>
            <a:r>
              <a:rPr lang="en-US" sz="2000" dirty="0" smtClean="0"/>
              <a:t>The Hallucinogen experience is shaped by the user’s previous drug experience, expectations, and setting in which the drug is taken.</a:t>
            </a:r>
          </a:p>
          <a:p>
            <a:pPr marL="609600" indent="-609600" eaLnBrk="1" hangingPunct="1">
              <a:defRPr/>
            </a:pPr>
            <a:r>
              <a:rPr lang="en-US" sz="2000" dirty="0" smtClean="0"/>
              <a:t>Effects include feelings of detachment from surroundings, emotional swings, and altered sense of space and time.</a:t>
            </a:r>
          </a:p>
          <a:p>
            <a:pPr marL="609600" indent="-609600" eaLnBrk="1" hangingPunct="1">
              <a:defRPr/>
            </a:pPr>
            <a:r>
              <a:rPr lang="en-US" sz="2000" dirty="0" smtClean="0"/>
              <a:t>Hallucinations are sensory experiences that are unreal.</a:t>
            </a:r>
          </a:p>
          <a:p>
            <a:pPr marL="609600" indent="-609600" eaLnBrk="1" hangingPunct="1">
              <a:defRPr/>
            </a:pPr>
            <a:r>
              <a:rPr lang="en-US" sz="2000" dirty="0" err="1" smtClean="0"/>
              <a:t>Pseudohallucinations</a:t>
            </a:r>
            <a:r>
              <a:rPr lang="en-US" sz="2000" dirty="0" smtClean="0"/>
              <a:t> are the same as above, but they are understood to be unreal.</a:t>
            </a:r>
          </a:p>
          <a:p>
            <a:pPr marL="609600" indent="-609600" eaLnBrk="1" hangingPunct="1">
              <a:defRPr/>
            </a:pPr>
            <a:r>
              <a:rPr lang="en-US" sz="2000" dirty="0" smtClean="0"/>
              <a:t>Illusions are sensory distortions of normal reality.</a:t>
            </a:r>
          </a:p>
          <a:p>
            <a:pPr marL="609600" indent="-609600" eaLnBrk="1" hangingPunct="1">
              <a:defRPr/>
            </a:pPr>
            <a:r>
              <a:rPr lang="en-US" sz="2000" dirty="0" smtClean="0"/>
              <a:t>Some people experience intense feelings of insight with religious or mystical significance.</a:t>
            </a:r>
          </a:p>
        </p:txBody>
      </p:sp>
    </p:spTree>
    <p:extLst>
      <p:ext uri="{BB962C8B-B14F-4D97-AF65-F5344CB8AC3E}">
        <p14:creationId xmlns:p14="http://schemas.microsoft.com/office/powerpoint/2010/main" val="412863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smtClean="0"/>
              <a:t>3 Categories of Hallucinogens (covered in this chapter)</a:t>
            </a:r>
          </a:p>
        </p:txBody>
      </p:sp>
      <p:sp>
        <p:nvSpPr>
          <p:cNvPr id="5123" name="Rectangle 3"/>
          <p:cNvSpPr>
            <a:spLocks noGrp="1" noChangeArrowheads="1"/>
          </p:cNvSpPr>
          <p:nvPr>
            <p:ph type="body" idx="1"/>
          </p:nvPr>
        </p:nvSpPr>
        <p:spPr/>
        <p:txBody>
          <a:bodyPr/>
          <a:lstStyle/>
          <a:p>
            <a:pPr marL="609600" indent="-609600" eaLnBrk="1" hangingPunct="1">
              <a:defRPr/>
            </a:pPr>
            <a:r>
              <a:rPr lang="en-US" sz="2800" dirty="0" smtClean="0"/>
              <a:t>LSD or serotonin-like group</a:t>
            </a:r>
          </a:p>
          <a:p>
            <a:pPr marL="1009650" lvl="1" indent="-609600" eaLnBrk="1" hangingPunct="1">
              <a:defRPr/>
            </a:pPr>
            <a:r>
              <a:rPr lang="en-US" sz="2400" dirty="0" smtClean="0"/>
              <a:t>LSD, Psilocybin (mushrooms), Peyote, DMT</a:t>
            </a:r>
          </a:p>
          <a:p>
            <a:pPr marL="609600" indent="-609600" eaLnBrk="1" hangingPunct="1">
              <a:defRPr/>
            </a:pPr>
            <a:r>
              <a:rPr lang="en-US" sz="2800" dirty="0" smtClean="0"/>
              <a:t>Belladonna alkaloids</a:t>
            </a:r>
          </a:p>
          <a:p>
            <a:pPr marL="1009650" lvl="1" indent="-609600" eaLnBrk="1" hangingPunct="1">
              <a:defRPr/>
            </a:pPr>
            <a:r>
              <a:rPr lang="en-US" sz="2400" dirty="0" smtClean="0"/>
              <a:t>Jimsonweed</a:t>
            </a:r>
          </a:p>
          <a:p>
            <a:pPr marL="1009650" lvl="1" indent="-609600" eaLnBrk="1" hangingPunct="1">
              <a:defRPr/>
            </a:pPr>
            <a:r>
              <a:rPr lang="en-US" sz="2400" dirty="0" smtClean="0"/>
              <a:t>Atropine, Scopolamine</a:t>
            </a:r>
          </a:p>
          <a:p>
            <a:pPr marL="609600" indent="-609600" eaLnBrk="1" hangingPunct="1">
              <a:defRPr/>
            </a:pPr>
            <a:r>
              <a:rPr lang="en-US" sz="2800" dirty="0" smtClean="0"/>
              <a:t>Dissociative Anesthetics</a:t>
            </a:r>
          </a:p>
          <a:p>
            <a:pPr marL="1009650" lvl="1" indent="-609600" eaLnBrk="1" hangingPunct="1">
              <a:defRPr/>
            </a:pPr>
            <a:r>
              <a:rPr lang="en-US" sz="2400" dirty="0" smtClean="0"/>
              <a:t>Ketamine</a:t>
            </a:r>
          </a:p>
          <a:p>
            <a:pPr marL="1009650" lvl="1" indent="-609600" eaLnBrk="1" hangingPunct="1">
              <a:defRPr/>
            </a:pPr>
            <a:r>
              <a:rPr lang="en-US" sz="2400" dirty="0" smtClean="0"/>
              <a:t>PCP</a:t>
            </a:r>
          </a:p>
          <a:p>
            <a:pPr marL="1009650" lvl="1" indent="-609600" eaLnBrk="1" hangingPunct="1">
              <a:defRPr/>
            </a:pPr>
            <a:r>
              <a:rPr lang="en-US" sz="2400" dirty="0" smtClean="0"/>
              <a:t>Dextromethorphan</a:t>
            </a:r>
          </a:p>
        </p:txBody>
      </p:sp>
    </p:spTree>
    <p:extLst>
      <p:ext uri="{BB962C8B-B14F-4D97-AF65-F5344CB8AC3E}">
        <p14:creationId xmlns:p14="http://schemas.microsoft.com/office/powerpoint/2010/main" val="170888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12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12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12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12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bldLvl="3"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mtClean="0"/>
              <a:t>Hallucinogens in the Brain</a:t>
            </a:r>
          </a:p>
        </p:txBody>
      </p:sp>
      <p:sp>
        <p:nvSpPr>
          <p:cNvPr id="41987" name="Rectangle 3"/>
          <p:cNvSpPr>
            <a:spLocks noGrp="1" noChangeArrowheads="1"/>
          </p:cNvSpPr>
          <p:nvPr>
            <p:ph type="body" idx="1"/>
          </p:nvPr>
        </p:nvSpPr>
        <p:spPr/>
        <p:txBody>
          <a:bodyPr/>
          <a:lstStyle/>
          <a:p>
            <a:pPr marL="609600" indent="-609600" eaLnBrk="1" hangingPunct="1">
              <a:defRPr/>
            </a:pPr>
            <a:r>
              <a:rPr lang="en-US" dirty="0" smtClean="0"/>
              <a:t>Most Hallucinogens activate (are agonists for) serotonin or 5-HT</a:t>
            </a:r>
            <a:r>
              <a:rPr lang="en-US" baseline="-25000" dirty="0" smtClean="0"/>
              <a:t>2a</a:t>
            </a:r>
            <a:r>
              <a:rPr lang="en-US" dirty="0" smtClean="0"/>
              <a:t> receptors (LSD, psilocybin, DMT)</a:t>
            </a:r>
          </a:p>
          <a:p>
            <a:pPr marL="609600" indent="-609600" eaLnBrk="1" hangingPunct="1">
              <a:defRPr/>
            </a:pPr>
            <a:r>
              <a:rPr lang="en-US" dirty="0" smtClean="0"/>
              <a:t>R’s in cerebral cortex affecting cognition, perception, mood</a:t>
            </a:r>
          </a:p>
          <a:p>
            <a:pPr marL="609600" indent="-609600" eaLnBrk="1" hangingPunct="1">
              <a:lnSpc>
                <a:spcPct val="90000"/>
              </a:lnSpc>
              <a:defRPr/>
            </a:pPr>
            <a:r>
              <a:rPr lang="en-US" dirty="0"/>
              <a:t>R’s in locus </a:t>
            </a:r>
            <a:r>
              <a:rPr lang="en-US" dirty="0" err="1"/>
              <a:t>coeruleus</a:t>
            </a:r>
            <a:r>
              <a:rPr lang="en-US" dirty="0"/>
              <a:t> and dorsal raphe </a:t>
            </a:r>
            <a:r>
              <a:rPr lang="en-US" dirty="0" smtClean="0"/>
              <a:t>that </a:t>
            </a:r>
            <a:r>
              <a:rPr lang="en-US" dirty="0"/>
              <a:t>process and filter sensory inputs</a:t>
            </a:r>
          </a:p>
          <a:p>
            <a:pPr marL="0" indent="0" eaLnBrk="1" hangingPunct="1">
              <a:buNone/>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19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bldLvl="3"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z="4000" dirty="0" smtClean="0"/>
              <a:t>LSD</a:t>
            </a:r>
          </a:p>
        </p:txBody>
      </p:sp>
      <p:sp>
        <p:nvSpPr>
          <p:cNvPr id="43011" name="Rectangle 3"/>
          <p:cNvSpPr>
            <a:spLocks noGrp="1" noChangeArrowheads="1"/>
          </p:cNvSpPr>
          <p:nvPr>
            <p:ph type="body" idx="1"/>
          </p:nvPr>
        </p:nvSpPr>
        <p:spPr/>
        <p:txBody>
          <a:bodyPr/>
          <a:lstStyle/>
          <a:p>
            <a:pPr marL="609600" indent="-609600" eaLnBrk="1" hangingPunct="1">
              <a:defRPr/>
            </a:pPr>
            <a:r>
              <a:rPr lang="en-US" sz="2800" dirty="0" smtClean="0"/>
              <a:t>Lysergic Acid Diethylamide</a:t>
            </a:r>
          </a:p>
          <a:p>
            <a:pPr marL="609600" indent="-609600" eaLnBrk="1" hangingPunct="1">
              <a:defRPr/>
            </a:pPr>
            <a:r>
              <a:rPr lang="en-US" sz="2800" dirty="0" smtClean="0"/>
              <a:t>Synthesized and inadvertently ingested in 1938 by Albert Hofmann, a Swiss chemist studying compounds derived from ergot fungus from spoiled rye grain.</a:t>
            </a:r>
          </a:p>
          <a:p>
            <a:pPr marL="609600" indent="-609600" eaLnBrk="1" hangingPunct="1">
              <a:defRPr/>
            </a:pPr>
            <a:r>
              <a:rPr lang="en-US" sz="2800" dirty="0" smtClean="0"/>
              <a:t>Ergot toxicity known as “St Anthony’s Fire” characterized by disturbances of circulation, burning sensations, gangrene, hallucinations, psychotic behavior.</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685800"/>
            <a:ext cx="115399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z="4000" dirty="0" smtClean="0"/>
              <a:t>LSD</a:t>
            </a:r>
          </a:p>
        </p:txBody>
      </p:sp>
      <p:sp>
        <p:nvSpPr>
          <p:cNvPr id="45059" name="Rectangle 3"/>
          <p:cNvSpPr>
            <a:spLocks noGrp="1" noChangeArrowheads="1"/>
          </p:cNvSpPr>
          <p:nvPr>
            <p:ph type="body" idx="1"/>
          </p:nvPr>
        </p:nvSpPr>
        <p:spPr/>
        <p:txBody>
          <a:bodyPr/>
          <a:lstStyle/>
          <a:p>
            <a:pPr marL="609600" indent="-609600" eaLnBrk="1" hangingPunct="1">
              <a:defRPr/>
            </a:pPr>
            <a:r>
              <a:rPr lang="en-US" dirty="0" smtClean="0"/>
              <a:t>Physiological effects include: </a:t>
            </a:r>
          </a:p>
          <a:p>
            <a:pPr marL="990600" lvl="1" indent="-533400" eaLnBrk="1" hangingPunct="1">
              <a:defRPr/>
            </a:pPr>
            <a:r>
              <a:rPr lang="en-US" dirty="0" smtClean="0"/>
              <a:t>decreased bleeding </a:t>
            </a:r>
          </a:p>
          <a:p>
            <a:pPr marL="990600" lvl="1" indent="-533400" eaLnBrk="1" hangingPunct="1">
              <a:defRPr/>
            </a:pPr>
            <a:r>
              <a:rPr lang="en-US" dirty="0" smtClean="0"/>
              <a:t>increased smooth muscle contractions</a:t>
            </a:r>
          </a:p>
          <a:p>
            <a:pPr marL="990600" lvl="1" indent="-533400" eaLnBrk="1" hangingPunct="1">
              <a:defRPr/>
            </a:pPr>
            <a:r>
              <a:rPr lang="en-US" dirty="0" smtClean="0"/>
              <a:t>Slight increase in body temp, heart rate, BP</a:t>
            </a:r>
          </a:p>
          <a:p>
            <a:pPr marL="990600" lvl="1" indent="-533400" eaLnBrk="1" hangingPunct="1">
              <a:defRPr/>
            </a:pPr>
            <a:r>
              <a:rPr lang="en-US" dirty="0" smtClean="0"/>
              <a:t>Dilation of pupils</a:t>
            </a:r>
          </a:p>
          <a:p>
            <a:pPr marL="990600" lvl="1" indent="-533400" eaLnBrk="1" hangingPunct="1">
              <a:defRPr/>
            </a:pPr>
            <a:r>
              <a:rPr lang="en-US" dirty="0" smtClean="0"/>
              <a:t>Increased levels of glucose in blood</a:t>
            </a:r>
          </a:p>
          <a:p>
            <a:pPr marL="990600" lvl="1" indent="-533400" eaLnBrk="1" hangingPunct="1">
              <a:defRPr/>
            </a:pPr>
            <a:r>
              <a:rPr lang="en-US" dirty="0" smtClean="0"/>
              <a:t>Dizziness, drowsiness, nausea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838200"/>
            <a:ext cx="914400" cy="1207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z="4000" dirty="0" smtClean="0"/>
              <a:t>LSD</a:t>
            </a:r>
          </a:p>
        </p:txBody>
      </p:sp>
      <p:sp>
        <p:nvSpPr>
          <p:cNvPr id="46083" name="Rectangle 3"/>
          <p:cNvSpPr>
            <a:spLocks noGrp="1" noChangeArrowheads="1"/>
          </p:cNvSpPr>
          <p:nvPr>
            <p:ph type="body" idx="1"/>
          </p:nvPr>
        </p:nvSpPr>
        <p:spPr/>
        <p:txBody>
          <a:bodyPr/>
          <a:lstStyle/>
          <a:p>
            <a:pPr marL="609600" indent="-609600" eaLnBrk="1" hangingPunct="1">
              <a:defRPr/>
            </a:pPr>
            <a:r>
              <a:rPr lang="en-US" smtClean="0"/>
              <a:t>Psychological effects include: </a:t>
            </a:r>
          </a:p>
          <a:p>
            <a:pPr marL="990600" lvl="1" indent="-533400" eaLnBrk="1" hangingPunct="1">
              <a:defRPr/>
            </a:pPr>
            <a:r>
              <a:rPr lang="en-US" smtClean="0"/>
              <a:t>Alterations in perception, thinking, emotion, arousal, and self-image </a:t>
            </a:r>
          </a:p>
          <a:p>
            <a:pPr marL="990600" lvl="1" indent="-533400" eaLnBrk="1" hangingPunct="1">
              <a:defRPr/>
            </a:pPr>
            <a:r>
              <a:rPr lang="en-US" smtClean="0"/>
              <a:t>Time is slowed or distorted</a:t>
            </a:r>
          </a:p>
          <a:p>
            <a:pPr marL="990600" lvl="1" indent="-533400" eaLnBrk="1" hangingPunct="1">
              <a:defRPr/>
            </a:pPr>
            <a:r>
              <a:rPr lang="en-US" smtClean="0"/>
              <a:t>Sensory input intensifies</a:t>
            </a:r>
          </a:p>
          <a:p>
            <a:pPr marL="990600" lvl="1" indent="-533400" eaLnBrk="1" hangingPunct="1">
              <a:defRPr/>
            </a:pPr>
            <a:r>
              <a:rPr lang="en-US" smtClean="0"/>
              <a:t>Visual alterations – distorted, vivid</a:t>
            </a:r>
          </a:p>
          <a:p>
            <a:pPr marL="990600" lvl="1" indent="-533400" eaLnBrk="1" hangingPunct="1">
              <a:defRPr/>
            </a:pPr>
            <a:r>
              <a:rPr lang="en-US" smtClean="0"/>
              <a:t>Synesthesia</a:t>
            </a:r>
          </a:p>
          <a:p>
            <a:pPr marL="990600" lvl="1" indent="-533400" eaLnBrk="1" hangingPunct="1">
              <a:defRPr/>
            </a:pPr>
            <a:r>
              <a:rPr lang="en-US" smtClean="0"/>
              <a:t>Changes in mood, sometimes panic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608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08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608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z="4000" dirty="0" smtClean="0"/>
              <a:t>LSD</a:t>
            </a:r>
          </a:p>
        </p:txBody>
      </p:sp>
      <p:sp>
        <p:nvSpPr>
          <p:cNvPr id="47107" name="Rectangle 3"/>
          <p:cNvSpPr>
            <a:spLocks noGrp="1" noChangeArrowheads="1"/>
          </p:cNvSpPr>
          <p:nvPr>
            <p:ph type="body" idx="1"/>
          </p:nvPr>
        </p:nvSpPr>
        <p:spPr/>
        <p:txBody>
          <a:bodyPr/>
          <a:lstStyle/>
          <a:p>
            <a:pPr marL="609600" indent="-609600" eaLnBrk="1" hangingPunct="1">
              <a:defRPr/>
            </a:pPr>
            <a:r>
              <a:rPr lang="en-US" sz="2400" dirty="0" smtClean="0"/>
              <a:t>Extremely potent hallucinogen, effective dose is 25-80 </a:t>
            </a:r>
            <a:r>
              <a:rPr lang="en-US" sz="2400" i="1" dirty="0" smtClean="0"/>
              <a:t>micro</a:t>
            </a:r>
            <a:r>
              <a:rPr lang="en-US" sz="2400" dirty="0" smtClean="0"/>
              <a:t>grams</a:t>
            </a:r>
          </a:p>
          <a:p>
            <a:pPr marL="609600" indent="-609600" eaLnBrk="1" hangingPunct="1">
              <a:defRPr/>
            </a:pPr>
            <a:r>
              <a:rPr lang="en-US" sz="2400" dirty="0" smtClean="0"/>
              <a:t>Tolerance develops rapidly but also diminishes quickly</a:t>
            </a:r>
          </a:p>
          <a:p>
            <a:pPr marL="609600" indent="-609600" eaLnBrk="1" hangingPunct="1">
              <a:defRPr/>
            </a:pPr>
            <a:r>
              <a:rPr lang="en-US" sz="2400" dirty="0" smtClean="0"/>
              <a:t>Hofmann ingested .25 milligram (10 x effective dose for most people)</a:t>
            </a:r>
          </a:p>
          <a:p>
            <a:pPr marL="609600" indent="-609600" eaLnBrk="1" hangingPunct="1">
              <a:defRPr/>
            </a:pPr>
            <a:r>
              <a:rPr lang="en-US" sz="2400" dirty="0" smtClean="0"/>
              <a:t>Effects take about 30-60 min to start, last usually 4-6 (but up to 12) hours</a:t>
            </a:r>
          </a:p>
          <a:p>
            <a:pPr marL="609600" indent="-609600" eaLnBrk="1" hangingPunct="1">
              <a:defRPr/>
            </a:pPr>
            <a:r>
              <a:rPr lang="en-US" sz="2400" dirty="0" smtClean="0"/>
              <a:t>LSD flashbacks NOT due to accumulation in spinal cord, probably due to changes in brain</a:t>
            </a:r>
          </a:p>
          <a:p>
            <a:pPr marL="609600" indent="-609600" eaLnBrk="1" hangingPunct="1">
              <a:defRPr/>
            </a:pPr>
            <a:r>
              <a:rPr lang="en-US" sz="2400" dirty="0" smtClean="0"/>
              <a:t>LSD has not been shown to cause damage to chromosomes.</a:t>
            </a:r>
          </a:p>
          <a:p>
            <a:pPr marL="609600" indent="-609600" eaLnBrk="1" hangingPunct="1">
              <a:defRPr/>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1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2024</TotalTime>
  <Words>1364</Words>
  <Application>Microsoft Office PowerPoint</Application>
  <PresentationFormat>On-screen Show (4:3)</PresentationFormat>
  <Paragraphs>155</Paragraphs>
  <Slides>25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Beam</vt:lpstr>
      <vt:lpstr>Hallucinogens</vt:lpstr>
      <vt:lpstr>Introduction</vt:lpstr>
      <vt:lpstr>Introduction</vt:lpstr>
      <vt:lpstr>3 Categories of Hallucinogens (covered in this chapter)</vt:lpstr>
      <vt:lpstr>Hallucinogens in the Brain</vt:lpstr>
      <vt:lpstr>LSD</vt:lpstr>
      <vt:lpstr>LSD</vt:lpstr>
      <vt:lpstr>LSD</vt:lpstr>
      <vt:lpstr>LSD</vt:lpstr>
      <vt:lpstr>Psilocybin and Psilocin</vt:lpstr>
      <vt:lpstr>Psilocybin</vt:lpstr>
      <vt:lpstr>Mescaline</vt:lpstr>
      <vt:lpstr>Mescaline</vt:lpstr>
      <vt:lpstr>Nutmeg</vt:lpstr>
      <vt:lpstr>Other examples</vt:lpstr>
      <vt:lpstr>Others – Salvia Divinorum</vt:lpstr>
      <vt:lpstr>Belladonna Alkaloids</vt:lpstr>
      <vt:lpstr>Belladonna Alkaloids</vt:lpstr>
      <vt:lpstr>Others – Ibotenic Acid</vt:lpstr>
      <vt:lpstr>Dissociative Anesthetics – PCP (Phencyclidine)</vt:lpstr>
      <vt:lpstr>PCP</vt:lpstr>
      <vt:lpstr>PCP</vt:lpstr>
      <vt:lpstr>Ketamine (Special K)</vt:lpstr>
      <vt:lpstr>Addiction and Hallucinogens</vt:lpstr>
      <vt:lpstr>Some video clips</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Trench, Lynne S.</cp:lastModifiedBy>
  <cp:revision>87</cp:revision>
  <dcterms:created xsi:type="dcterms:W3CDTF">2002-09-03T13:54:12Z</dcterms:created>
  <dcterms:modified xsi:type="dcterms:W3CDTF">2020-10-27T19:44:39Z</dcterms:modified>
</cp:coreProperties>
</file>