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2" r:id="rId15"/>
    <p:sldId id="273" r:id="rId16"/>
    <p:sldId id="274" r:id="rId17"/>
    <p:sldId id="281" r:id="rId18"/>
    <p:sldId id="282" r:id="rId19"/>
    <p:sldId id="283" r:id="rId20"/>
    <p:sldId id="275" r:id="rId21"/>
    <p:sldId id="276" r:id="rId22"/>
    <p:sldId id="277" r:id="rId23"/>
    <p:sldId id="278" r:id="rId24"/>
    <p:sldId id="279" r:id="rId25"/>
    <p:sldId id="28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7" d="100"/>
          <a:sy n="77" d="100"/>
        </p:scale>
        <p:origin x="64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9D7E4F9-1694-45DC-849D-F010938AEBE0}"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11274-73B4-49EA-80A0-C194F0596B60}" type="slidenum">
              <a:rPr lang="en-US" smtClean="0"/>
              <a:t>‹#›</a:t>
            </a:fld>
            <a:endParaRPr lang="en-US"/>
          </a:p>
        </p:txBody>
      </p:sp>
    </p:spTree>
    <p:extLst>
      <p:ext uri="{BB962C8B-B14F-4D97-AF65-F5344CB8AC3E}">
        <p14:creationId xmlns:p14="http://schemas.microsoft.com/office/powerpoint/2010/main" val="1858241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D7E4F9-1694-45DC-849D-F010938AEBE0}"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11274-73B4-49EA-80A0-C194F0596B60}" type="slidenum">
              <a:rPr lang="en-US" smtClean="0"/>
              <a:t>‹#›</a:t>
            </a:fld>
            <a:endParaRPr lang="en-US"/>
          </a:p>
        </p:txBody>
      </p:sp>
    </p:spTree>
    <p:extLst>
      <p:ext uri="{BB962C8B-B14F-4D97-AF65-F5344CB8AC3E}">
        <p14:creationId xmlns:p14="http://schemas.microsoft.com/office/powerpoint/2010/main" val="2193436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D7E4F9-1694-45DC-849D-F010938AEBE0}"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11274-73B4-49EA-80A0-C194F0596B60}" type="slidenum">
              <a:rPr lang="en-US" smtClean="0"/>
              <a:t>‹#›</a:t>
            </a:fld>
            <a:endParaRPr lang="en-US"/>
          </a:p>
        </p:txBody>
      </p:sp>
    </p:spTree>
    <p:extLst>
      <p:ext uri="{BB962C8B-B14F-4D97-AF65-F5344CB8AC3E}">
        <p14:creationId xmlns:p14="http://schemas.microsoft.com/office/powerpoint/2010/main" val="2959247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D7E4F9-1694-45DC-849D-F010938AEBE0}"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11274-73B4-49EA-80A0-C194F0596B60}" type="slidenum">
              <a:rPr lang="en-US" smtClean="0"/>
              <a:t>‹#›</a:t>
            </a:fld>
            <a:endParaRPr lang="en-US"/>
          </a:p>
        </p:txBody>
      </p:sp>
    </p:spTree>
    <p:extLst>
      <p:ext uri="{BB962C8B-B14F-4D97-AF65-F5344CB8AC3E}">
        <p14:creationId xmlns:p14="http://schemas.microsoft.com/office/powerpoint/2010/main" val="612004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9D7E4F9-1694-45DC-849D-F010938AEBE0}"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11274-73B4-49EA-80A0-C194F0596B60}" type="slidenum">
              <a:rPr lang="en-US" smtClean="0"/>
              <a:t>‹#›</a:t>
            </a:fld>
            <a:endParaRPr lang="en-US"/>
          </a:p>
        </p:txBody>
      </p:sp>
    </p:spTree>
    <p:extLst>
      <p:ext uri="{BB962C8B-B14F-4D97-AF65-F5344CB8AC3E}">
        <p14:creationId xmlns:p14="http://schemas.microsoft.com/office/powerpoint/2010/main" val="4130253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9D7E4F9-1694-45DC-849D-F010938AEBE0}" type="datetimeFigureOut">
              <a:rPr lang="en-US" smtClean="0"/>
              <a:t>11/4/2020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111274-73B4-49EA-80A0-C194F0596B60}" type="slidenum">
              <a:rPr lang="en-US" smtClean="0"/>
              <a:t>‹#›</a:t>
            </a:fld>
            <a:endParaRPr lang="en-US"/>
          </a:p>
        </p:txBody>
      </p:sp>
    </p:spTree>
    <p:extLst>
      <p:ext uri="{BB962C8B-B14F-4D97-AF65-F5344CB8AC3E}">
        <p14:creationId xmlns:p14="http://schemas.microsoft.com/office/powerpoint/2010/main" val="1308514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9D7E4F9-1694-45DC-849D-F010938AEBE0}" type="datetimeFigureOut">
              <a:rPr lang="en-US" smtClean="0"/>
              <a:t>11/4/2020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111274-73B4-49EA-80A0-C194F0596B60}" type="slidenum">
              <a:rPr lang="en-US" smtClean="0"/>
              <a:t>‹#›</a:t>
            </a:fld>
            <a:endParaRPr lang="en-US"/>
          </a:p>
        </p:txBody>
      </p:sp>
    </p:spTree>
    <p:extLst>
      <p:ext uri="{BB962C8B-B14F-4D97-AF65-F5344CB8AC3E}">
        <p14:creationId xmlns:p14="http://schemas.microsoft.com/office/powerpoint/2010/main" val="2720973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D7E4F9-1694-45DC-849D-F010938AEBE0}" type="datetimeFigureOut">
              <a:rPr lang="en-US" smtClean="0"/>
              <a:t>11/4/2020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111274-73B4-49EA-80A0-C194F0596B60}" type="slidenum">
              <a:rPr lang="en-US" smtClean="0"/>
              <a:t>‹#›</a:t>
            </a:fld>
            <a:endParaRPr lang="en-US"/>
          </a:p>
        </p:txBody>
      </p:sp>
    </p:spTree>
    <p:extLst>
      <p:ext uri="{BB962C8B-B14F-4D97-AF65-F5344CB8AC3E}">
        <p14:creationId xmlns:p14="http://schemas.microsoft.com/office/powerpoint/2010/main" val="2347261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D7E4F9-1694-45DC-849D-F010938AEBE0}" type="datetimeFigureOut">
              <a:rPr lang="en-US" smtClean="0"/>
              <a:t>11/4/2020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111274-73B4-49EA-80A0-C194F0596B60}" type="slidenum">
              <a:rPr lang="en-US" smtClean="0"/>
              <a:t>‹#›</a:t>
            </a:fld>
            <a:endParaRPr lang="en-US"/>
          </a:p>
        </p:txBody>
      </p:sp>
    </p:spTree>
    <p:extLst>
      <p:ext uri="{BB962C8B-B14F-4D97-AF65-F5344CB8AC3E}">
        <p14:creationId xmlns:p14="http://schemas.microsoft.com/office/powerpoint/2010/main" val="2040134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9D7E4F9-1694-45DC-849D-F010938AEBE0}" type="datetimeFigureOut">
              <a:rPr lang="en-US" smtClean="0"/>
              <a:t>11/4/2020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111274-73B4-49EA-80A0-C194F0596B60}" type="slidenum">
              <a:rPr lang="en-US" smtClean="0"/>
              <a:t>‹#›</a:t>
            </a:fld>
            <a:endParaRPr lang="en-US"/>
          </a:p>
        </p:txBody>
      </p:sp>
    </p:spTree>
    <p:extLst>
      <p:ext uri="{BB962C8B-B14F-4D97-AF65-F5344CB8AC3E}">
        <p14:creationId xmlns:p14="http://schemas.microsoft.com/office/powerpoint/2010/main" val="471887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9D7E4F9-1694-45DC-849D-F010938AEBE0}" type="datetimeFigureOut">
              <a:rPr lang="en-US" smtClean="0"/>
              <a:t>11/4/2020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111274-73B4-49EA-80A0-C194F0596B60}" type="slidenum">
              <a:rPr lang="en-US" smtClean="0"/>
              <a:t>‹#›</a:t>
            </a:fld>
            <a:endParaRPr lang="en-US"/>
          </a:p>
        </p:txBody>
      </p:sp>
    </p:spTree>
    <p:extLst>
      <p:ext uri="{BB962C8B-B14F-4D97-AF65-F5344CB8AC3E}">
        <p14:creationId xmlns:p14="http://schemas.microsoft.com/office/powerpoint/2010/main" val="2672711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99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D7E4F9-1694-45DC-849D-F010938AEBE0}" type="datetimeFigureOut">
              <a:rPr lang="en-US" smtClean="0"/>
              <a:t>11/4/2020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111274-73B4-49EA-80A0-C194F0596B60}" type="slidenum">
              <a:rPr lang="en-US" smtClean="0"/>
              <a:t>‹#›</a:t>
            </a:fld>
            <a:endParaRPr lang="en-US"/>
          </a:p>
        </p:txBody>
      </p:sp>
    </p:spTree>
    <p:extLst>
      <p:ext uri="{BB962C8B-B14F-4D97-AF65-F5344CB8AC3E}">
        <p14:creationId xmlns:p14="http://schemas.microsoft.com/office/powerpoint/2010/main" val="449593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D9BoAn9lRqE&amp;t=38s" TargetMode="External"/><Relationship Id="rId2" Type="http://schemas.openxmlformats.org/officeDocument/2006/relationships/hyperlink" Target="https://www.simplypsychology.org/formal-operational.html"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Cognitive Development in Adolescence</a:t>
            </a:r>
            <a:endParaRPr lang="en-US" dirty="0"/>
          </a:p>
        </p:txBody>
      </p:sp>
      <p:sp>
        <p:nvSpPr>
          <p:cNvPr id="3" name="Subtitle 2"/>
          <p:cNvSpPr>
            <a:spLocks noGrp="1"/>
          </p:cNvSpPr>
          <p:nvPr>
            <p:ph type="subTitle" idx="1"/>
          </p:nvPr>
        </p:nvSpPr>
        <p:spPr/>
        <p:txBody>
          <a:bodyPr/>
          <a:lstStyle/>
          <a:p>
            <a:r>
              <a:rPr lang="en-US" dirty="0" smtClean="0"/>
              <a:t>Chapter 15</a:t>
            </a:r>
            <a:endParaRPr lang="en-US" dirty="0"/>
          </a:p>
        </p:txBody>
      </p:sp>
    </p:spTree>
    <p:extLst>
      <p:ext uri="{BB962C8B-B14F-4D97-AF65-F5344CB8AC3E}">
        <p14:creationId xmlns:p14="http://schemas.microsoft.com/office/powerpoint/2010/main" val="1070404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Immature characteristics of Adolescent Thought</a:t>
            </a:r>
            <a:endParaRPr lang="en-US" dirty="0"/>
          </a:p>
        </p:txBody>
      </p:sp>
      <p:sp>
        <p:nvSpPr>
          <p:cNvPr id="3" name="Content Placeholder 2"/>
          <p:cNvSpPr>
            <a:spLocks noGrp="1"/>
          </p:cNvSpPr>
          <p:nvPr>
            <p:ph idx="1"/>
          </p:nvPr>
        </p:nvSpPr>
        <p:spPr/>
        <p:txBody>
          <a:bodyPr/>
          <a:lstStyle/>
          <a:p>
            <a:r>
              <a:rPr lang="en-US" dirty="0" smtClean="0"/>
              <a:t>Indecisiveness</a:t>
            </a:r>
          </a:p>
          <a:p>
            <a:pPr lvl="1"/>
            <a:r>
              <a:rPr lang="en-US" dirty="0" smtClean="0"/>
              <a:t>Can hold many alternatives in their mind at the same time</a:t>
            </a:r>
          </a:p>
          <a:p>
            <a:pPr lvl="1"/>
            <a:r>
              <a:rPr lang="en-US" dirty="0" smtClean="0"/>
              <a:t>Lack strategies to choose among the choices</a:t>
            </a:r>
          </a:p>
          <a:p>
            <a:pPr lvl="1"/>
            <a:endParaRPr lang="en-US" dirty="0"/>
          </a:p>
          <a:p>
            <a:pPr lvl="1"/>
            <a:endParaRPr lang="en-US" dirty="0"/>
          </a:p>
          <a:p>
            <a:r>
              <a:rPr lang="en-US" dirty="0" smtClean="0"/>
              <a:t>Apparent hypocrisy</a:t>
            </a:r>
          </a:p>
          <a:p>
            <a:pPr lvl="1"/>
            <a:r>
              <a:rPr lang="en-US" dirty="0" smtClean="0"/>
              <a:t>Often think that an ideal is not always easy to live up to</a:t>
            </a:r>
          </a:p>
          <a:p>
            <a:pPr lvl="1"/>
            <a:endParaRPr lang="en-US" dirty="0"/>
          </a:p>
        </p:txBody>
      </p:sp>
    </p:spTree>
    <p:extLst>
      <p:ext uri="{BB962C8B-B14F-4D97-AF65-F5344CB8AC3E}">
        <p14:creationId xmlns:p14="http://schemas.microsoft.com/office/powerpoint/2010/main" val="1276885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Immature characteristics of Adolescent Thought</a:t>
            </a:r>
            <a:endParaRPr lang="en-US" dirty="0"/>
          </a:p>
        </p:txBody>
      </p:sp>
      <p:sp>
        <p:nvSpPr>
          <p:cNvPr id="3" name="Content Placeholder 2"/>
          <p:cNvSpPr>
            <a:spLocks noGrp="1"/>
          </p:cNvSpPr>
          <p:nvPr>
            <p:ph idx="1"/>
          </p:nvPr>
        </p:nvSpPr>
        <p:spPr/>
        <p:txBody>
          <a:bodyPr/>
          <a:lstStyle/>
          <a:p>
            <a:r>
              <a:rPr lang="en-US" dirty="0" smtClean="0"/>
              <a:t>Self-consciousness</a:t>
            </a:r>
          </a:p>
          <a:p>
            <a:pPr lvl="1"/>
            <a:r>
              <a:rPr lang="en-US" dirty="0" smtClean="0"/>
              <a:t>Can think about thinking – their own and other people’s</a:t>
            </a:r>
          </a:p>
          <a:p>
            <a:pPr lvl="1"/>
            <a:r>
              <a:rPr lang="en-US" dirty="0" smtClean="0"/>
              <a:t>Sometimes think they can know what other people are thinking about (and often think that other people are thinking about them)</a:t>
            </a:r>
            <a:endParaRPr lang="en-US" dirty="0"/>
          </a:p>
          <a:p>
            <a:pPr lvl="1"/>
            <a:r>
              <a:rPr lang="en-US" dirty="0" smtClean="0"/>
              <a:t>“imaginary audience”</a:t>
            </a:r>
            <a:endParaRPr lang="en-US" dirty="0"/>
          </a:p>
          <a:p>
            <a:r>
              <a:rPr lang="en-US" dirty="0" smtClean="0"/>
              <a:t>Specialness and invulnerability</a:t>
            </a:r>
          </a:p>
          <a:p>
            <a:pPr lvl="1"/>
            <a:r>
              <a:rPr lang="en-US" dirty="0" smtClean="0"/>
              <a:t>Personal fable</a:t>
            </a:r>
          </a:p>
          <a:p>
            <a:pPr lvl="1"/>
            <a:r>
              <a:rPr lang="en-US" dirty="0" smtClean="0"/>
              <a:t>Believe that they are not constrained to the rules that govern the rest of the world </a:t>
            </a:r>
            <a:r>
              <a:rPr lang="en-US" i="1" dirty="0" smtClean="0"/>
              <a:t>(I can drive faster than the speed limit because I know how to drive better than other people.)</a:t>
            </a:r>
          </a:p>
          <a:p>
            <a:pPr lvl="3"/>
            <a:r>
              <a:rPr lang="en-US" i="1" dirty="0" smtClean="0"/>
              <a:t>Or do they think they are invulnerable??</a:t>
            </a:r>
          </a:p>
          <a:p>
            <a:pPr lvl="1"/>
            <a:endParaRPr lang="en-US" dirty="0"/>
          </a:p>
        </p:txBody>
      </p:sp>
    </p:spTree>
    <p:extLst>
      <p:ext uri="{BB962C8B-B14F-4D97-AF65-F5344CB8AC3E}">
        <p14:creationId xmlns:p14="http://schemas.microsoft.com/office/powerpoint/2010/main" val="1349439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Development</a:t>
            </a:r>
            <a:endParaRPr lang="en-US" dirty="0"/>
          </a:p>
        </p:txBody>
      </p:sp>
      <p:sp>
        <p:nvSpPr>
          <p:cNvPr id="3" name="Content Placeholder 2"/>
          <p:cNvSpPr>
            <a:spLocks noGrp="1"/>
          </p:cNvSpPr>
          <p:nvPr>
            <p:ph idx="1"/>
          </p:nvPr>
        </p:nvSpPr>
        <p:spPr/>
        <p:txBody>
          <a:bodyPr/>
          <a:lstStyle/>
          <a:p>
            <a:r>
              <a:rPr lang="en-US" dirty="0" smtClean="0"/>
              <a:t>Vocabulary grows as reading material becomes more sophisticated.</a:t>
            </a:r>
          </a:p>
          <a:p>
            <a:r>
              <a:rPr lang="en-US" dirty="0" smtClean="0"/>
              <a:t>The development of thought allows for discussions of things like justice and freedom.</a:t>
            </a:r>
          </a:p>
          <a:p>
            <a:r>
              <a:rPr lang="en-US" dirty="0" smtClean="0"/>
              <a:t>Social perspective taking – similar to pragmatics </a:t>
            </a:r>
          </a:p>
          <a:p>
            <a:r>
              <a:rPr lang="en-US" dirty="0" smtClean="0"/>
              <a:t>Language is fluid.</a:t>
            </a:r>
          </a:p>
          <a:p>
            <a:r>
              <a:rPr lang="en-US" dirty="0" smtClean="0"/>
              <a:t>Language is used to identify as a group and to shut out </a:t>
            </a:r>
            <a:r>
              <a:rPr lang="en-US" dirty="0" smtClean="0"/>
              <a:t>others.</a:t>
            </a:r>
            <a:endParaRPr lang="en-US" dirty="0"/>
          </a:p>
        </p:txBody>
      </p:sp>
    </p:spTree>
    <p:extLst>
      <p:ext uri="{BB962C8B-B14F-4D97-AF65-F5344CB8AC3E}">
        <p14:creationId xmlns:p14="http://schemas.microsoft.com/office/powerpoint/2010/main" val="1928483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in Information Processing</a:t>
            </a:r>
            <a:endParaRPr lang="en-US" dirty="0"/>
          </a:p>
        </p:txBody>
      </p:sp>
      <p:sp>
        <p:nvSpPr>
          <p:cNvPr id="3" name="Content Placeholder 2"/>
          <p:cNvSpPr>
            <a:spLocks noGrp="1"/>
          </p:cNvSpPr>
          <p:nvPr>
            <p:ph idx="1"/>
          </p:nvPr>
        </p:nvSpPr>
        <p:spPr/>
        <p:txBody>
          <a:bodyPr/>
          <a:lstStyle/>
          <a:p>
            <a:r>
              <a:rPr lang="en-US" dirty="0" smtClean="0"/>
              <a:t>These changes can be attributed to advances in the brain’s frontal lobes.</a:t>
            </a:r>
          </a:p>
          <a:p>
            <a:r>
              <a:rPr lang="en-US" dirty="0" smtClean="0"/>
              <a:t>Structural change – growth of the capacity of the brain</a:t>
            </a:r>
          </a:p>
          <a:p>
            <a:pPr lvl="1"/>
            <a:r>
              <a:rPr lang="en-US" dirty="0" smtClean="0"/>
              <a:t>Allows older adolescents to deal with complex problems or decisions that involve multiple pieces of information</a:t>
            </a:r>
          </a:p>
          <a:p>
            <a:r>
              <a:rPr lang="en-US" dirty="0" smtClean="0"/>
              <a:t>Functional change – processes of the abilities to obtain, handle, and retain information</a:t>
            </a:r>
          </a:p>
          <a:p>
            <a:pPr lvl="1"/>
            <a:r>
              <a:rPr lang="en-US" dirty="0" smtClean="0"/>
              <a:t>These things grow with age.</a:t>
            </a:r>
          </a:p>
          <a:p>
            <a:pPr lvl="1"/>
            <a:r>
              <a:rPr lang="en-US" dirty="0" smtClean="0"/>
              <a:t>The executive function changes.</a:t>
            </a:r>
          </a:p>
          <a:p>
            <a:pPr lvl="2"/>
            <a:r>
              <a:rPr lang="en-US" dirty="0" smtClean="0"/>
              <a:t>Skills such as selective attention, decision making, inhibitory control</a:t>
            </a:r>
          </a:p>
          <a:p>
            <a:pPr marL="914400" lvl="2" indent="0">
              <a:buNone/>
            </a:pPr>
            <a:endParaRPr lang="en-US" dirty="0"/>
          </a:p>
        </p:txBody>
      </p:sp>
    </p:spTree>
    <p:extLst>
      <p:ext uri="{BB962C8B-B14F-4D97-AF65-F5344CB8AC3E}">
        <p14:creationId xmlns:p14="http://schemas.microsoft.com/office/powerpoint/2010/main" val="3199566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Moral Development</a:t>
            </a:r>
            <a:endParaRPr lang="en-US" dirty="0"/>
          </a:p>
        </p:txBody>
      </p:sp>
      <p:sp>
        <p:nvSpPr>
          <p:cNvPr id="3" name="Content Placeholder 2"/>
          <p:cNvSpPr>
            <a:spLocks noGrp="1"/>
          </p:cNvSpPr>
          <p:nvPr>
            <p:ph idx="1"/>
          </p:nvPr>
        </p:nvSpPr>
        <p:spPr/>
        <p:txBody>
          <a:bodyPr/>
          <a:lstStyle/>
          <a:p>
            <a:r>
              <a:rPr lang="en-US" dirty="0" smtClean="0"/>
              <a:t>Piaget posited that there were 2 stages of moral development.</a:t>
            </a:r>
          </a:p>
          <a:p>
            <a:pPr lvl="1"/>
            <a:r>
              <a:rPr lang="en-US" dirty="0" smtClean="0"/>
              <a:t>Heteronomy: Being ruled from the outside.</a:t>
            </a:r>
          </a:p>
          <a:p>
            <a:pPr lvl="1"/>
            <a:r>
              <a:rPr lang="en-US" dirty="0" smtClean="0"/>
              <a:t>Autonomy: The ability to take all things into consideration and decide what is right or wrong and what is true and untrue.</a:t>
            </a:r>
          </a:p>
          <a:p>
            <a:pPr lvl="1"/>
            <a:endParaRPr lang="en-US" dirty="0" smtClean="0"/>
          </a:p>
          <a:p>
            <a:r>
              <a:rPr lang="en-US" dirty="0" smtClean="0"/>
              <a:t>Kohlberg expanded  Piaget’s thinking.</a:t>
            </a:r>
          </a:p>
          <a:p>
            <a:endParaRPr lang="en-US" dirty="0"/>
          </a:p>
          <a:p>
            <a:r>
              <a:rPr lang="en-US" dirty="0" smtClean="0"/>
              <a:t>Both looked at moral development as more than attaining self control. It was a shift in how children make their moral judgments. </a:t>
            </a:r>
            <a:endParaRPr lang="en-US" dirty="0"/>
          </a:p>
        </p:txBody>
      </p:sp>
    </p:spTree>
    <p:extLst>
      <p:ext uri="{BB962C8B-B14F-4D97-AF65-F5344CB8AC3E}">
        <p14:creationId xmlns:p14="http://schemas.microsoft.com/office/powerpoint/2010/main" val="24986848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Kohlberg’s Stages of Moral Development</a:t>
            </a:r>
            <a:endParaRPr lang="en-US" dirty="0"/>
          </a:p>
        </p:txBody>
      </p:sp>
      <p:sp>
        <p:nvSpPr>
          <p:cNvPr id="3" name="Content Placeholder 2"/>
          <p:cNvSpPr>
            <a:spLocks noGrp="1"/>
          </p:cNvSpPr>
          <p:nvPr>
            <p:ph idx="1"/>
          </p:nvPr>
        </p:nvSpPr>
        <p:spPr/>
        <p:txBody>
          <a:bodyPr/>
          <a:lstStyle/>
          <a:p>
            <a:r>
              <a:rPr lang="en-US" dirty="0" smtClean="0"/>
              <a:t>Level 1: Pre-conventional Morality</a:t>
            </a:r>
          </a:p>
          <a:p>
            <a:pPr lvl="1"/>
            <a:r>
              <a:rPr lang="en-US" dirty="0" smtClean="0"/>
              <a:t>Obey rules to avoid punishment (controlled by outside forces)</a:t>
            </a:r>
          </a:p>
          <a:p>
            <a:r>
              <a:rPr lang="en-US" dirty="0" smtClean="0"/>
              <a:t>Level 2: Conventional Morality</a:t>
            </a:r>
          </a:p>
          <a:p>
            <a:pPr lvl="1"/>
            <a:r>
              <a:rPr lang="en-US" dirty="0" smtClean="0"/>
              <a:t>Concerned about being good in order to please others and/or to maintain the social order</a:t>
            </a:r>
          </a:p>
          <a:p>
            <a:r>
              <a:rPr lang="en-US" dirty="0" smtClean="0"/>
              <a:t>Level 3: Post-conventional Morality</a:t>
            </a:r>
          </a:p>
          <a:p>
            <a:pPr lvl="1"/>
            <a:r>
              <a:rPr lang="en-US" dirty="0" smtClean="0"/>
              <a:t>Recognize that there is conflict and that “right” and “wrong” aren’t always clear</a:t>
            </a:r>
          </a:p>
          <a:p>
            <a:pPr lvl="1"/>
            <a:r>
              <a:rPr lang="en-US" dirty="0" smtClean="0"/>
              <a:t>Make judgments based on principles of equity, fairness, and judgment</a:t>
            </a:r>
            <a:endParaRPr lang="en-US" dirty="0"/>
          </a:p>
        </p:txBody>
      </p:sp>
    </p:spTree>
    <p:extLst>
      <p:ext uri="{BB962C8B-B14F-4D97-AF65-F5344CB8AC3E}">
        <p14:creationId xmlns:p14="http://schemas.microsoft.com/office/powerpoint/2010/main" val="230279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 between stages</a:t>
            </a:r>
            <a:endParaRPr lang="en-US" dirty="0"/>
          </a:p>
        </p:txBody>
      </p:sp>
      <p:sp>
        <p:nvSpPr>
          <p:cNvPr id="3" name="Content Placeholder 2"/>
          <p:cNvSpPr>
            <a:spLocks noGrp="1"/>
          </p:cNvSpPr>
          <p:nvPr>
            <p:ph idx="1"/>
          </p:nvPr>
        </p:nvSpPr>
        <p:spPr/>
        <p:txBody>
          <a:bodyPr/>
          <a:lstStyle/>
          <a:p>
            <a:r>
              <a:rPr lang="en-US" dirty="0" smtClean="0"/>
              <a:t>A person’s level of moral development is based on the thinking behind the decision.</a:t>
            </a:r>
          </a:p>
          <a:p>
            <a:pPr lvl="1"/>
            <a:r>
              <a:rPr lang="en-US" dirty="0" smtClean="0"/>
              <a:t>A person in Level 2 may make the same decision as a person in Level 1.</a:t>
            </a:r>
          </a:p>
          <a:p>
            <a:pPr lvl="2"/>
            <a:r>
              <a:rPr lang="en-US" dirty="0" smtClean="0"/>
              <a:t>I will obey the speed limit.</a:t>
            </a:r>
          </a:p>
          <a:p>
            <a:pPr lvl="3"/>
            <a:r>
              <a:rPr lang="en-US" dirty="0" smtClean="0"/>
              <a:t>Level 1 – I make this choice because I don’t want to be punished by the state trooper who sits there all the time.</a:t>
            </a:r>
          </a:p>
          <a:p>
            <a:pPr lvl="3"/>
            <a:r>
              <a:rPr lang="en-US" dirty="0" smtClean="0"/>
              <a:t>Level 2 – I make this decision because I know that obeying the speed limit allows for everyone to get through the construction in a way that is safe and orderly for everyone.</a:t>
            </a:r>
          </a:p>
          <a:p>
            <a:pPr marL="1371600" lvl="3" indent="0">
              <a:buNone/>
            </a:pPr>
            <a:endParaRPr lang="en-US" dirty="0" smtClean="0"/>
          </a:p>
          <a:p>
            <a:pPr lvl="1"/>
            <a:r>
              <a:rPr lang="en-US" dirty="0" smtClean="0"/>
              <a:t>The difference is in the reason for my choice. It isn’t in the choice that I make.</a:t>
            </a:r>
          </a:p>
        </p:txBody>
      </p:sp>
    </p:spTree>
    <p:extLst>
      <p:ext uri="{BB962C8B-B14F-4D97-AF65-F5344CB8AC3E}">
        <p14:creationId xmlns:p14="http://schemas.microsoft.com/office/powerpoint/2010/main" val="8685827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moral dilemma </a:t>
            </a:r>
            <a:endParaRPr lang="en-US" dirty="0"/>
          </a:p>
        </p:txBody>
      </p:sp>
      <p:sp>
        <p:nvSpPr>
          <p:cNvPr id="3" name="Content Placeholder 2"/>
          <p:cNvSpPr>
            <a:spLocks noGrp="1"/>
          </p:cNvSpPr>
          <p:nvPr>
            <p:ph idx="1"/>
          </p:nvPr>
        </p:nvSpPr>
        <p:spPr/>
        <p:txBody>
          <a:bodyPr/>
          <a:lstStyle/>
          <a:p>
            <a:r>
              <a:rPr lang="en-US" dirty="0" smtClean="0"/>
              <a:t>A student looks at the test paper of the student next to her in order to get the answers for her test in Calculus.</a:t>
            </a:r>
          </a:p>
          <a:p>
            <a:endParaRPr lang="en-US" dirty="0"/>
          </a:p>
          <a:p>
            <a:endParaRPr lang="en-US" dirty="0" smtClean="0"/>
          </a:p>
          <a:p>
            <a:pPr lvl="1"/>
            <a:r>
              <a:rPr lang="en-US" dirty="0" smtClean="0"/>
              <a:t>Is this right or wrong?</a:t>
            </a:r>
          </a:p>
          <a:p>
            <a:pPr lvl="1"/>
            <a:r>
              <a:rPr lang="en-US" dirty="0" smtClean="0"/>
              <a:t>Why?</a:t>
            </a:r>
          </a:p>
          <a:p>
            <a:pPr lvl="1"/>
            <a:r>
              <a:rPr lang="en-US" dirty="0" smtClean="0"/>
              <a:t>What might be the thought process of someone at Level 1?</a:t>
            </a:r>
          </a:p>
          <a:p>
            <a:pPr lvl="1"/>
            <a:r>
              <a:rPr lang="en-US" dirty="0" smtClean="0"/>
              <a:t>What might be the thought process of someone at Level 2?</a:t>
            </a:r>
            <a:endParaRPr lang="en-US" dirty="0"/>
          </a:p>
        </p:txBody>
      </p:sp>
    </p:spTree>
    <p:extLst>
      <p:ext uri="{BB962C8B-B14F-4D97-AF65-F5344CB8AC3E}">
        <p14:creationId xmlns:p14="http://schemas.microsoft.com/office/powerpoint/2010/main" val="16084248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same moral dilemma…</a:t>
            </a:r>
            <a:endParaRPr lang="en-US" dirty="0"/>
          </a:p>
        </p:txBody>
      </p:sp>
      <p:sp>
        <p:nvSpPr>
          <p:cNvPr id="3" name="Content Placeholder 2"/>
          <p:cNvSpPr>
            <a:spLocks noGrp="1"/>
          </p:cNvSpPr>
          <p:nvPr>
            <p:ph idx="1"/>
          </p:nvPr>
        </p:nvSpPr>
        <p:spPr/>
        <p:txBody>
          <a:bodyPr/>
          <a:lstStyle/>
          <a:p>
            <a:r>
              <a:rPr lang="en-US" dirty="0" smtClean="0"/>
              <a:t>Is there a difference if the reason for the cheating is…</a:t>
            </a:r>
          </a:p>
          <a:p>
            <a:pPr lvl="2"/>
            <a:r>
              <a:rPr lang="en-US" dirty="0" smtClean="0"/>
              <a:t>Because she didn’t study for the test?</a:t>
            </a:r>
            <a:endParaRPr lang="en-US" dirty="0"/>
          </a:p>
        </p:txBody>
      </p:sp>
      <p:pic>
        <p:nvPicPr>
          <p:cNvPr id="4" name="Picture 3"/>
          <p:cNvPicPr>
            <a:picLocks noChangeAspect="1"/>
          </p:cNvPicPr>
          <p:nvPr/>
        </p:nvPicPr>
        <p:blipFill>
          <a:blip r:embed="rId2"/>
          <a:stretch>
            <a:fillRect/>
          </a:stretch>
        </p:blipFill>
        <p:spPr>
          <a:xfrm>
            <a:off x="6096000" y="3129254"/>
            <a:ext cx="4572000" cy="2857500"/>
          </a:xfrm>
          <a:prstGeom prst="rect">
            <a:avLst/>
          </a:prstGeom>
        </p:spPr>
      </p:pic>
    </p:spTree>
    <p:extLst>
      <p:ext uri="{BB962C8B-B14F-4D97-AF65-F5344CB8AC3E}">
        <p14:creationId xmlns:p14="http://schemas.microsoft.com/office/powerpoint/2010/main" val="2993854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same moral dilemma…</a:t>
            </a:r>
            <a:endParaRPr lang="en-US" dirty="0"/>
          </a:p>
        </p:txBody>
      </p:sp>
      <p:sp>
        <p:nvSpPr>
          <p:cNvPr id="3" name="Content Placeholder 2"/>
          <p:cNvSpPr>
            <a:spLocks noGrp="1"/>
          </p:cNvSpPr>
          <p:nvPr>
            <p:ph idx="1"/>
          </p:nvPr>
        </p:nvSpPr>
        <p:spPr/>
        <p:txBody>
          <a:bodyPr/>
          <a:lstStyle/>
          <a:p>
            <a:r>
              <a:rPr lang="en-US" dirty="0" smtClean="0"/>
              <a:t>Is there a difference if the reason for the cheating is…</a:t>
            </a:r>
          </a:p>
          <a:p>
            <a:pPr lvl="2"/>
            <a:r>
              <a:rPr lang="en-US" dirty="0" smtClean="0"/>
              <a:t>Because she needs to pass the test in order to keep her scholarship?</a:t>
            </a:r>
            <a:endParaRPr lang="en-US" dirty="0"/>
          </a:p>
        </p:txBody>
      </p:sp>
      <p:pic>
        <p:nvPicPr>
          <p:cNvPr id="4" name="Picture 3"/>
          <p:cNvPicPr>
            <a:picLocks noChangeAspect="1"/>
          </p:cNvPicPr>
          <p:nvPr/>
        </p:nvPicPr>
        <p:blipFill>
          <a:blip r:embed="rId2"/>
          <a:stretch>
            <a:fillRect/>
          </a:stretch>
        </p:blipFill>
        <p:spPr>
          <a:xfrm>
            <a:off x="4395107" y="2973355"/>
            <a:ext cx="6667500" cy="3505200"/>
          </a:xfrm>
          <a:prstGeom prst="rect">
            <a:avLst/>
          </a:prstGeom>
        </p:spPr>
      </p:pic>
    </p:spTree>
    <p:extLst>
      <p:ext uri="{BB962C8B-B14F-4D97-AF65-F5344CB8AC3E}">
        <p14:creationId xmlns:p14="http://schemas.microsoft.com/office/powerpoint/2010/main" val="3615299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Guideposts for Study</a:t>
            </a:r>
            <a:endParaRPr lang="en-US" dirty="0"/>
          </a:p>
        </p:txBody>
      </p:sp>
      <p:sp>
        <p:nvSpPr>
          <p:cNvPr id="3" name="Content Placeholder 2"/>
          <p:cNvSpPr>
            <a:spLocks noGrp="1"/>
          </p:cNvSpPr>
          <p:nvPr>
            <p:ph idx="1"/>
          </p:nvPr>
        </p:nvSpPr>
        <p:spPr/>
        <p:txBody>
          <a:bodyPr/>
          <a:lstStyle/>
          <a:p>
            <a:r>
              <a:rPr lang="en-US" dirty="0" smtClean="0"/>
              <a:t>How do adolescents' thinking and use of language differ from young children’s?</a:t>
            </a:r>
          </a:p>
          <a:p>
            <a:endParaRPr lang="en-US" dirty="0"/>
          </a:p>
          <a:p>
            <a:r>
              <a:rPr lang="en-US" dirty="0" smtClean="0"/>
              <a:t>On what basis do adolescents make moral judgements, and how does prosocial behavior vary?</a:t>
            </a:r>
          </a:p>
          <a:p>
            <a:endParaRPr lang="en-US" dirty="0"/>
          </a:p>
          <a:p>
            <a:r>
              <a:rPr lang="en-US" dirty="0" smtClean="0"/>
              <a:t>What influences affect adolescents’ school success and their educational and vocational training?</a:t>
            </a:r>
            <a:endParaRPr lang="en-US" dirty="0"/>
          </a:p>
        </p:txBody>
      </p:sp>
    </p:spTree>
    <p:extLst>
      <p:ext uri="{BB962C8B-B14F-4D97-AF65-F5344CB8AC3E}">
        <p14:creationId xmlns:p14="http://schemas.microsoft.com/office/powerpoint/2010/main" val="4558717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Educational and Vocational Issues</a:t>
            </a:r>
            <a:endParaRPr lang="en-US" dirty="0"/>
          </a:p>
        </p:txBody>
      </p:sp>
      <p:sp>
        <p:nvSpPr>
          <p:cNvPr id="3" name="Content Placeholder 2"/>
          <p:cNvSpPr>
            <a:spLocks noGrp="1"/>
          </p:cNvSpPr>
          <p:nvPr>
            <p:ph idx="1"/>
          </p:nvPr>
        </p:nvSpPr>
        <p:spPr/>
        <p:txBody>
          <a:bodyPr/>
          <a:lstStyle/>
          <a:p>
            <a:r>
              <a:rPr lang="en-US" dirty="0" smtClean="0"/>
              <a:t>School is the experience that makes up the bulk of most adolescents’ world.</a:t>
            </a:r>
          </a:p>
          <a:p>
            <a:endParaRPr lang="en-US" dirty="0"/>
          </a:p>
          <a:p>
            <a:endParaRPr lang="en-US" dirty="0" smtClean="0"/>
          </a:p>
          <a:p>
            <a:r>
              <a:rPr lang="en-US" dirty="0" smtClean="0"/>
              <a:t>Most people at adolescence have one eye on what happens after school ends.</a:t>
            </a:r>
            <a:endParaRPr lang="en-US" dirty="0"/>
          </a:p>
        </p:txBody>
      </p:sp>
    </p:spTree>
    <p:extLst>
      <p:ext uri="{BB962C8B-B14F-4D97-AF65-F5344CB8AC3E}">
        <p14:creationId xmlns:p14="http://schemas.microsoft.com/office/powerpoint/2010/main" val="15319453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Influences on School Achievement </a:t>
            </a:r>
            <a:endParaRPr lang="en-US" dirty="0"/>
          </a:p>
        </p:txBody>
      </p:sp>
      <p:sp>
        <p:nvSpPr>
          <p:cNvPr id="3" name="Content Placeholder 2"/>
          <p:cNvSpPr>
            <a:spLocks noGrp="1"/>
          </p:cNvSpPr>
          <p:nvPr>
            <p:ph idx="1"/>
          </p:nvPr>
        </p:nvSpPr>
        <p:spPr/>
        <p:txBody>
          <a:bodyPr>
            <a:normAutofit/>
          </a:bodyPr>
          <a:lstStyle/>
          <a:p>
            <a:r>
              <a:rPr lang="en-US" dirty="0" smtClean="0"/>
              <a:t>Motivation and self-efficacy</a:t>
            </a:r>
          </a:p>
          <a:p>
            <a:pPr lvl="1"/>
            <a:r>
              <a:rPr lang="en-US" dirty="0" smtClean="0"/>
              <a:t>Motivation – Is it extrinsic or extrinsic?</a:t>
            </a:r>
          </a:p>
          <a:p>
            <a:pPr lvl="1"/>
            <a:r>
              <a:rPr lang="en-US" dirty="0" smtClean="0"/>
              <a:t>Self-efficacy has to do with your beliefs about control</a:t>
            </a:r>
          </a:p>
          <a:p>
            <a:pPr lvl="2"/>
            <a:r>
              <a:rPr lang="en-US" dirty="0" smtClean="0"/>
              <a:t>High self-efficacy </a:t>
            </a:r>
            <a:r>
              <a:rPr lang="en-US" i="1" dirty="0" smtClean="0"/>
              <a:t>– I didn’t do well on this test because I didn’t study as much as I should have, and I can change this.</a:t>
            </a:r>
          </a:p>
          <a:p>
            <a:pPr lvl="2"/>
            <a:r>
              <a:rPr lang="en-US" dirty="0" smtClean="0"/>
              <a:t>Low self-efficacy </a:t>
            </a:r>
            <a:r>
              <a:rPr lang="en-US" i="1" dirty="0" smtClean="0"/>
              <a:t>– I didn’t do well on this test because the test was unfair, and there isn’t much I can do about that.</a:t>
            </a:r>
          </a:p>
        </p:txBody>
      </p:sp>
    </p:spTree>
    <p:extLst>
      <p:ext uri="{BB962C8B-B14F-4D97-AF65-F5344CB8AC3E}">
        <p14:creationId xmlns:p14="http://schemas.microsoft.com/office/powerpoint/2010/main" val="3293516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Influences on School Achievement </a:t>
            </a:r>
            <a:endParaRPr lang="en-US" dirty="0"/>
          </a:p>
        </p:txBody>
      </p:sp>
      <p:sp>
        <p:nvSpPr>
          <p:cNvPr id="3" name="Content Placeholder 2"/>
          <p:cNvSpPr>
            <a:spLocks noGrp="1"/>
          </p:cNvSpPr>
          <p:nvPr>
            <p:ph idx="1"/>
          </p:nvPr>
        </p:nvSpPr>
        <p:spPr/>
        <p:txBody>
          <a:bodyPr>
            <a:normAutofit/>
          </a:bodyPr>
          <a:lstStyle/>
          <a:p>
            <a:r>
              <a:rPr lang="en-US" dirty="0" smtClean="0"/>
              <a:t>Gender</a:t>
            </a:r>
          </a:p>
          <a:p>
            <a:pPr lvl="1"/>
            <a:r>
              <a:rPr lang="en-US" dirty="0" smtClean="0"/>
              <a:t>Brain development</a:t>
            </a:r>
          </a:p>
          <a:p>
            <a:pPr lvl="2"/>
            <a:r>
              <a:rPr lang="en-US" dirty="0" smtClean="0"/>
              <a:t>Girl’s brains show more connectivity across the hemispheres.</a:t>
            </a:r>
          </a:p>
          <a:p>
            <a:pPr lvl="3"/>
            <a:r>
              <a:rPr lang="en-US" dirty="0" smtClean="0"/>
              <a:t>Girls use their brains to integrate verbal and analytic tasks (left brain) with spatial tasks (right brain).</a:t>
            </a:r>
          </a:p>
          <a:p>
            <a:pPr lvl="2"/>
            <a:r>
              <a:rPr lang="en-US" dirty="0" smtClean="0"/>
              <a:t>Boy’s brains show more hemisphere specialized activity.</a:t>
            </a:r>
          </a:p>
          <a:p>
            <a:pPr lvl="3"/>
            <a:r>
              <a:rPr lang="en-US" dirty="0" smtClean="0"/>
              <a:t>Are more specialized between verbal and spatial reasoning  (Does this mean that boys can see spatial reasoning in a more visual way rather than a verbal way?</a:t>
            </a:r>
          </a:p>
        </p:txBody>
      </p:sp>
      <p:pic>
        <p:nvPicPr>
          <p:cNvPr id="4" name="Picture 3"/>
          <p:cNvPicPr>
            <a:picLocks noChangeAspect="1"/>
          </p:cNvPicPr>
          <p:nvPr/>
        </p:nvPicPr>
        <p:blipFill>
          <a:blip r:embed="rId2"/>
          <a:stretch>
            <a:fillRect/>
          </a:stretch>
        </p:blipFill>
        <p:spPr>
          <a:xfrm>
            <a:off x="1524000" y="4604655"/>
            <a:ext cx="2497494" cy="1873121"/>
          </a:xfrm>
          <a:prstGeom prst="rect">
            <a:avLst/>
          </a:prstGeom>
        </p:spPr>
      </p:pic>
      <p:pic>
        <p:nvPicPr>
          <p:cNvPr id="5" name="Picture 4"/>
          <p:cNvPicPr>
            <a:picLocks noChangeAspect="1"/>
          </p:cNvPicPr>
          <p:nvPr/>
        </p:nvPicPr>
        <p:blipFill>
          <a:blip r:embed="rId3"/>
          <a:stretch>
            <a:fillRect/>
          </a:stretch>
        </p:blipFill>
        <p:spPr>
          <a:xfrm>
            <a:off x="5847816" y="4525933"/>
            <a:ext cx="3679662" cy="2030563"/>
          </a:xfrm>
          <a:prstGeom prst="rect">
            <a:avLst/>
          </a:prstGeom>
        </p:spPr>
      </p:pic>
    </p:spTree>
    <p:extLst>
      <p:ext uri="{BB962C8B-B14F-4D97-AF65-F5344CB8AC3E}">
        <p14:creationId xmlns:p14="http://schemas.microsoft.com/office/powerpoint/2010/main" val="15854124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influences</a:t>
            </a:r>
            <a:endParaRPr lang="en-US" dirty="0"/>
          </a:p>
        </p:txBody>
      </p:sp>
      <p:sp>
        <p:nvSpPr>
          <p:cNvPr id="3" name="Content Placeholder 2"/>
          <p:cNvSpPr>
            <a:spLocks noGrp="1"/>
          </p:cNvSpPr>
          <p:nvPr>
            <p:ph idx="1"/>
          </p:nvPr>
        </p:nvSpPr>
        <p:spPr/>
        <p:txBody>
          <a:bodyPr/>
          <a:lstStyle/>
          <a:p>
            <a:r>
              <a:rPr lang="en-US" dirty="0" smtClean="0"/>
              <a:t>Home influences</a:t>
            </a:r>
          </a:p>
          <a:p>
            <a:pPr lvl="1"/>
            <a:r>
              <a:rPr lang="en-US" dirty="0" smtClean="0"/>
              <a:t>How much are parents involved in  a child’s education?</a:t>
            </a:r>
          </a:p>
          <a:p>
            <a:r>
              <a:rPr lang="en-US" dirty="0" smtClean="0"/>
              <a:t>School influences</a:t>
            </a:r>
          </a:p>
          <a:p>
            <a:pPr lvl="1"/>
            <a:r>
              <a:rPr lang="en-US" dirty="0" smtClean="0"/>
              <a:t>What subtle differences are their in schools?</a:t>
            </a:r>
          </a:p>
          <a:p>
            <a:r>
              <a:rPr lang="en-US" dirty="0" smtClean="0"/>
              <a:t>Women’s and men’s roles in society</a:t>
            </a:r>
          </a:p>
          <a:p>
            <a:pPr lvl="1"/>
            <a:r>
              <a:rPr lang="en-US" dirty="0" smtClean="0"/>
              <a:t>Choices of occupations are influenced by gender roles in society. (This is why, historically, doctors were male and nurses were female; teachers were female; police officers were male</a:t>
            </a:r>
          </a:p>
          <a:p>
            <a:r>
              <a:rPr lang="en-US" dirty="0" smtClean="0"/>
              <a:t>Cultural influences</a:t>
            </a:r>
          </a:p>
          <a:p>
            <a:pPr lvl="1"/>
            <a:r>
              <a:rPr lang="en-US" dirty="0" smtClean="0"/>
              <a:t>What is the state of gender equality? </a:t>
            </a:r>
          </a:p>
          <a:p>
            <a:endParaRPr lang="en-US" dirty="0"/>
          </a:p>
        </p:txBody>
      </p:sp>
    </p:spTree>
    <p:extLst>
      <p:ext uri="{BB962C8B-B14F-4D97-AF65-F5344CB8AC3E}">
        <p14:creationId xmlns:p14="http://schemas.microsoft.com/office/powerpoint/2010/main" val="24330154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Influences on school achievement </a:t>
            </a:r>
            <a:endParaRPr lang="en-US" dirty="0"/>
          </a:p>
        </p:txBody>
      </p:sp>
      <p:sp>
        <p:nvSpPr>
          <p:cNvPr id="3" name="Content Placeholder 2"/>
          <p:cNvSpPr>
            <a:spLocks noGrp="1"/>
          </p:cNvSpPr>
          <p:nvPr>
            <p:ph idx="1"/>
          </p:nvPr>
        </p:nvSpPr>
        <p:spPr/>
        <p:txBody>
          <a:bodyPr/>
          <a:lstStyle/>
          <a:p>
            <a:r>
              <a:rPr lang="en-US" dirty="0" smtClean="0"/>
              <a:t>Technology</a:t>
            </a:r>
          </a:p>
          <a:p>
            <a:pPr lvl="1"/>
            <a:r>
              <a:rPr lang="en-US" dirty="0" smtClean="0"/>
              <a:t>Research shows that with technology, visual skills have improved while critical thinking and analysis have decreased.</a:t>
            </a:r>
          </a:p>
          <a:p>
            <a:pPr lvl="1"/>
            <a:r>
              <a:rPr lang="en-US" dirty="0" smtClean="0"/>
              <a:t>Research shows that students given access to the internet during class didn’t process what was presented as well.</a:t>
            </a:r>
          </a:p>
          <a:p>
            <a:r>
              <a:rPr lang="en-US" dirty="0" smtClean="0"/>
              <a:t>Parenting practices</a:t>
            </a:r>
          </a:p>
          <a:p>
            <a:pPr lvl="1"/>
            <a:r>
              <a:rPr lang="en-US" dirty="0" smtClean="0"/>
              <a:t>Stress is correlated with attendance and learning.</a:t>
            </a:r>
          </a:p>
          <a:p>
            <a:pPr lvl="1"/>
            <a:r>
              <a:rPr lang="en-US" dirty="0" smtClean="0"/>
              <a:t>Parents who encourage children to question situations, to look at both sides</a:t>
            </a:r>
          </a:p>
          <a:p>
            <a:pPr lvl="1"/>
            <a:r>
              <a:rPr lang="en-US" dirty="0" smtClean="0"/>
              <a:t>Parents who do not allow for questions and rely on punishments</a:t>
            </a:r>
          </a:p>
          <a:p>
            <a:pPr lvl="1"/>
            <a:r>
              <a:rPr lang="en-US" dirty="0" smtClean="0"/>
              <a:t>Parents who take no interest and leave everything up to the reasoning of the child</a:t>
            </a:r>
            <a:endParaRPr lang="en-US" dirty="0"/>
          </a:p>
        </p:txBody>
      </p:sp>
    </p:spTree>
    <p:extLst>
      <p:ext uri="{BB962C8B-B14F-4D97-AF65-F5344CB8AC3E}">
        <p14:creationId xmlns:p14="http://schemas.microsoft.com/office/powerpoint/2010/main" val="22850369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for higher education or vocations</a:t>
            </a:r>
            <a:endParaRPr lang="en-US" dirty="0"/>
          </a:p>
        </p:txBody>
      </p:sp>
      <p:sp>
        <p:nvSpPr>
          <p:cNvPr id="3" name="Content Placeholder 2"/>
          <p:cNvSpPr>
            <a:spLocks noGrp="1"/>
          </p:cNvSpPr>
          <p:nvPr>
            <p:ph idx="1"/>
          </p:nvPr>
        </p:nvSpPr>
        <p:spPr/>
        <p:txBody>
          <a:bodyPr/>
          <a:lstStyle/>
          <a:p>
            <a:r>
              <a:rPr lang="en-US" dirty="0" smtClean="0"/>
              <a:t>Influences on aspirations</a:t>
            </a:r>
          </a:p>
          <a:p>
            <a:pPr lvl="1"/>
            <a:r>
              <a:rPr lang="en-US" dirty="0" smtClean="0"/>
              <a:t>Self-efficacy</a:t>
            </a:r>
          </a:p>
          <a:p>
            <a:pPr lvl="1"/>
            <a:r>
              <a:rPr lang="en-US" dirty="0" smtClean="0"/>
              <a:t>Parent’s values in regard to academic achievement</a:t>
            </a:r>
          </a:p>
          <a:p>
            <a:pPr lvl="1"/>
            <a:r>
              <a:rPr lang="en-US" dirty="0" smtClean="0"/>
              <a:t>Gender stereotypes</a:t>
            </a:r>
          </a:p>
          <a:p>
            <a:r>
              <a:rPr lang="en-US" dirty="0" smtClean="0"/>
              <a:t>Guiding students not bound for college</a:t>
            </a:r>
          </a:p>
          <a:p>
            <a:pPr lvl="1"/>
            <a:r>
              <a:rPr lang="en-US" dirty="0" smtClean="0"/>
              <a:t>Germany has an apprenticeship system</a:t>
            </a:r>
          </a:p>
          <a:p>
            <a:pPr lvl="1"/>
            <a:r>
              <a:rPr lang="en-US" dirty="0" smtClean="0"/>
              <a:t>U.S. lacks polies to help non-college bound students make the transition from school from high school to “real life”</a:t>
            </a:r>
          </a:p>
          <a:p>
            <a:pPr lvl="1"/>
            <a:r>
              <a:rPr lang="en-US" dirty="0" smtClean="0"/>
              <a:t>Many students just don’t know what their options are</a:t>
            </a:r>
          </a:p>
        </p:txBody>
      </p:sp>
    </p:spTree>
    <p:extLst>
      <p:ext uri="{BB962C8B-B14F-4D97-AF65-F5344CB8AC3E}">
        <p14:creationId xmlns:p14="http://schemas.microsoft.com/office/powerpoint/2010/main" val="2782774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Formal Operations</a:t>
            </a:r>
            <a:endParaRPr lang="en-US" dirty="0"/>
          </a:p>
        </p:txBody>
      </p:sp>
      <p:sp>
        <p:nvSpPr>
          <p:cNvPr id="3" name="Content Placeholder 2"/>
          <p:cNvSpPr>
            <a:spLocks noGrp="1"/>
          </p:cNvSpPr>
          <p:nvPr>
            <p:ph idx="1"/>
          </p:nvPr>
        </p:nvSpPr>
        <p:spPr/>
        <p:txBody>
          <a:bodyPr/>
          <a:lstStyle/>
          <a:p>
            <a:r>
              <a:rPr lang="en-US" dirty="0" smtClean="0"/>
              <a:t>The final stage of Piaget’s conceptualization of cognitive development.</a:t>
            </a:r>
          </a:p>
          <a:p>
            <a:r>
              <a:rPr lang="en-US" dirty="0" smtClean="0"/>
              <a:t>Ability to “think abstractly”</a:t>
            </a:r>
          </a:p>
          <a:p>
            <a:pPr lvl="2"/>
            <a:r>
              <a:rPr lang="en-US" dirty="0" smtClean="0">
                <a:hlinkClick r:id="rId3"/>
              </a:rPr>
              <a:t>What does “thinking abstractly” mean</a:t>
            </a:r>
            <a:r>
              <a:rPr lang="en-US" dirty="0" smtClean="0"/>
              <a:t>?</a:t>
            </a:r>
            <a:endParaRPr lang="en-US" dirty="0"/>
          </a:p>
        </p:txBody>
      </p:sp>
      <p:pic>
        <p:nvPicPr>
          <p:cNvPr id="5" name="Picture 4"/>
          <p:cNvPicPr>
            <a:picLocks noChangeAspect="1"/>
          </p:cNvPicPr>
          <p:nvPr/>
        </p:nvPicPr>
        <p:blipFill>
          <a:blip r:embed="rId4"/>
          <a:stretch>
            <a:fillRect/>
          </a:stretch>
        </p:blipFill>
        <p:spPr>
          <a:xfrm>
            <a:off x="7013094" y="3303011"/>
            <a:ext cx="3830425" cy="2873952"/>
          </a:xfrm>
          <a:prstGeom prst="rect">
            <a:avLst/>
          </a:prstGeom>
        </p:spPr>
      </p:pic>
    </p:spTree>
    <p:extLst>
      <p:ext uri="{BB962C8B-B14F-4D97-AF65-F5344CB8AC3E}">
        <p14:creationId xmlns:p14="http://schemas.microsoft.com/office/powerpoint/2010/main" val="1778023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 thinking”</a:t>
            </a:r>
            <a:endParaRPr lang="en-US" dirty="0"/>
          </a:p>
        </p:txBody>
      </p:sp>
      <p:sp>
        <p:nvSpPr>
          <p:cNvPr id="3" name="Content Placeholder 2"/>
          <p:cNvSpPr>
            <a:spLocks noGrp="1"/>
          </p:cNvSpPr>
          <p:nvPr>
            <p:ph idx="1"/>
          </p:nvPr>
        </p:nvSpPr>
        <p:spPr/>
        <p:txBody>
          <a:bodyPr/>
          <a:lstStyle/>
          <a:p>
            <a:r>
              <a:rPr lang="en-US" dirty="0" smtClean="0"/>
              <a:t>“Abstract thinking is a level of thinking about things that is removed from the facts of the ‘here and now’, and from specific examples of the things or concepts being thought about. ... Thus, for example, a concrete thinker can think about this particular dog; a more abstract thinker can think about dogs in general.”</a:t>
            </a:r>
          </a:p>
          <a:p>
            <a:pPr lvl="8"/>
            <a:r>
              <a:rPr lang="en-US" sz="1400" dirty="0" smtClean="0"/>
              <a:t>www.projectlearnet.org › tutorials › </a:t>
            </a:r>
            <a:r>
              <a:rPr lang="en-US" sz="1400" dirty="0" err="1" smtClean="0"/>
              <a:t>concrete_vs_abstract_thinking</a:t>
            </a:r>
            <a:endParaRPr lang="en-US" sz="1400" dirty="0" smtClean="0"/>
          </a:p>
          <a:p>
            <a:pPr marL="3657600" lvl="8" indent="0">
              <a:buNone/>
            </a:pPr>
            <a:endParaRPr lang="en-US" sz="1400" dirty="0"/>
          </a:p>
        </p:txBody>
      </p:sp>
      <p:pic>
        <p:nvPicPr>
          <p:cNvPr id="4" name="Picture 3"/>
          <p:cNvPicPr>
            <a:picLocks noChangeAspect="1"/>
          </p:cNvPicPr>
          <p:nvPr/>
        </p:nvPicPr>
        <p:blipFill>
          <a:blip r:embed="rId2"/>
          <a:stretch>
            <a:fillRect/>
          </a:stretch>
        </p:blipFill>
        <p:spPr>
          <a:xfrm>
            <a:off x="4127546" y="4522124"/>
            <a:ext cx="2995075" cy="1871922"/>
          </a:xfrm>
          <a:prstGeom prst="rect">
            <a:avLst/>
          </a:prstGeom>
        </p:spPr>
      </p:pic>
    </p:spTree>
    <p:extLst>
      <p:ext uri="{BB962C8B-B14F-4D97-AF65-F5344CB8AC3E}">
        <p14:creationId xmlns:p14="http://schemas.microsoft.com/office/powerpoint/2010/main" val="1254505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Pendulum Problem</a:t>
            </a:r>
            <a:endParaRPr lang="en-US" dirty="0"/>
          </a:p>
        </p:txBody>
      </p:sp>
      <p:pic>
        <p:nvPicPr>
          <p:cNvPr id="6" name="Picture 5"/>
          <p:cNvPicPr>
            <a:picLocks noChangeAspect="1"/>
          </p:cNvPicPr>
          <p:nvPr/>
        </p:nvPicPr>
        <p:blipFill>
          <a:blip r:embed="rId2"/>
          <a:stretch>
            <a:fillRect/>
          </a:stretch>
        </p:blipFill>
        <p:spPr>
          <a:xfrm>
            <a:off x="3659678" y="1956695"/>
            <a:ext cx="2362200" cy="1943100"/>
          </a:xfrm>
          <a:prstGeom prst="rect">
            <a:avLst/>
          </a:prstGeom>
        </p:spPr>
      </p:pic>
      <p:sp>
        <p:nvSpPr>
          <p:cNvPr id="7" name="TextBox 6"/>
          <p:cNvSpPr txBox="1"/>
          <p:nvPr/>
        </p:nvSpPr>
        <p:spPr>
          <a:xfrm>
            <a:off x="2736965" y="4282180"/>
            <a:ext cx="5257800" cy="2031325"/>
          </a:xfrm>
          <a:prstGeom prst="rect">
            <a:avLst/>
          </a:prstGeom>
          <a:noFill/>
        </p:spPr>
        <p:txBody>
          <a:bodyPr wrap="square" rtlCol="0">
            <a:spAutoFit/>
          </a:bodyPr>
          <a:lstStyle/>
          <a:p>
            <a:r>
              <a:rPr lang="en-US" dirty="0" smtClean="0"/>
              <a:t>Piaget and </a:t>
            </a:r>
            <a:r>
              <a:rPr lang="en-US" dirty="0" err="1" smtClean="0"/>
              <a:t>Inhelder</a:t>
            </a:r>
            <a:r>
              <a:rPr lang="en-US" dirty="0" smtClean="0"/>
              <a:t> (1958) used a pendulum to test whether children would be able to devise an experiment to test variables of the pendulum.</a:t>
            </a:r>
          </a:p>
          <a:p>
            <a:endParaRPr lang="en-US" dirty="0"/>
          </a:p>
          <a:p>
            <a:r>
              <a:rPr lang="en-US" dirty="0" err="1" smtClean="0"/>
              <a:t>Dansen</a:t>
            </a:r>
            <a:r>
              <a:rPr lang="en-US" dirty="0" smtClean="0"/>
              <a:t> (1994) claims only a third of adults ever reach this stage, and even then it doesn’t happen in adolescence.</a:t>
            </a:r>
            <a:endParaRPr lang="en-US" dirty="0"/>
          </a:p>
        </p:txBody>
      </p:sp>
    </p:spTree>
    <p:extLst>
      <p:ext uri="{BB962C8B-B14F-4D97-AF65-F5344CB8AC3E}">
        <p14:creationId xmlns:p14="http://schemas.microsoft.com/office/powerpoint/2010/main" val="3460349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Formal Operations</a:t>
            </a:r>
            <a:endParaRPr lang="en-US" dirty="0"/>
          </a:p>
        </p:txBody>
      </p:sp>
      <p:sp>
        <p:nvSpPr>
          <p:cNvPr id="3" name="Content Placeholder 2"/>
          <p:cNvSpPr>
            <a:spLocks noGrp="1"/>
          </p:cNvSpPr>
          <p:nvPr>
            <p:ph idx="1"/>
          </p:nvPr>
        </p:nvSpPr>
        <p:spPr/>
        <p:txBody>
          <a:bodyPr/>
          <a:lstStyle/>
          <a:p>
            <a:r>
              <a:rPr lang="en-US" dirty="0" smtClean="0"/>
              <a:t>“schooling and culture play a role” in the development of formal operations</a:t>
            </a:r>
          </a:p>
          <a:p>
            <a:r>
              <a:rPr lang="en-US" dirty="0" smtClean="0"/>
              <a:t>Example: Pendulum problem didn’t show “formal operations” in other places in the world – only in U.S. and European cultures and in children who had “been to British schools”.</a:t>
            </a:r>
          </a:p>
          <a:p>
            <a:endParaRPr lang="en-US" dirty="0"/>
          </a:p>
          <a:p>
            <a:endParaRPr lang="en-US" dirty="0"/>
          </a:p>
        </p:txBody>
      </p:sp>
      <p:pic>
        <p:nvPicPr>
          <p:cNvPr id="4" name="Picture 3"/>
          <p:cNvPicPr>
            <a:picLocks noChangeAspect="1"/>
          </p:cNvPicPr>
          <p:nvPr/>
        </p:nvPicPr>
        <p:blipFill>
          <a:blip r:embed="rId2"/>
          <a:stretch>
            <a:fillRect/>
          </a:stretch>
        </p:blipFill>
        <p:spPr>
          <a:xfrm>
            <a:off x="8285451" y="4001294"/>
            <a:ext cx="2105025" cy="2171700"/>
          </a:xfrm>
          <a:prstGeom prst="rect">
            <a:avLst/>
          </a:prstGeom>
        </p:spPr>
      </p:pic>
      <p:sp>
        <p:nvSpPr>
          <p:cNvPr id="5" name="TextBox 4"/>
          <p:cNvSpPr txBox="1"/>
          <p:nvPr/>
        </p:nvSpPr>
        <p:spPr>
          <a:xfrm>
            <a:off x="1263534" y="4486979"/>
            <a:ext cx="3973484" cy="923330"/>
          </a:xfrm>
          <a:prstGeom prst="rect">
            <a:avLst/>
          </a:prstGeom>
          <a:noFill/>
        </p:spPr>
        <p:txBody>
          <a:bodyPr wrap="square" rtlCol="0">
            <a:spAutoFit/>
          </a:bodyPr>
          <a:lstStyle/>
          <a:p>
            <a:r>
              <a:rPr lang="en-US" dirty="0" smtClean="0">
                <a:latin typeface="Informal Roman" panose="030604020304060B0204" pitchFamily="66" charset="0"/>
              </a:rPr>
              <a:t>“Apparently, formal reasoning is a learned ability that is not equally necessary or equally valued in all cultures.” </a:t>
            </a:r>
            <a:r>
              <a:rPr lang="en-US" sz="1200" dirty="0" smtClean="0">
                <a:latin typeface="Informal Roman" panose="030604020304060B0204" pitchFamily="66" charset="0"/>
              </a:rPr>
              <a:t>(p. 450)</a:t>
            </a:r>
            <a:endParaRPr lang="en-US" sz="1200" dirty="0">
              <a:latin typeface="Informal Roman" panose="030604020304060B0204" pitchFamily="66" charset="0"/>
            </a:endParaRPr>
          </a:p>
        </p:txBody>
      </p:sp>
      <p:sp>
        <p:nvSpPr>
          <p:cNvPr id="6" name="TextBox 5"/>
          <p:cNvSpPr txBox="1"/>
          <p:nvPr/>
        </p:nvSpPr>
        <p:spPr>
          <a:xfrm>
            <a:off x="4663440" y="5087143"/>
            <a:ext cx="3200400" cy="1477328"/>
          </a:xfrm>
          <a:prstGeom prst="rect">
            <a:avLst/>
          </a:prstGeom>
          <a:noFill/>
        </p:spPr>
        <p:txBody>
          <a:bodyPr wrap="square" rtlCol="0">
            <a:spAutoFit/>
          </a:bodyPr>
          <a:lstStyle/>
          <a:p>
            <a:r>
              <a:rPr lang="en-US" dirty="0" smtClean="0">
                <a:latin typeface="Informal Roman" panose="030604020304060B0204" pitchFamily="66" charset="0"/>
              </a:rPr>
              <a:t>“This result demonstrates that hypothetical-deductive reasoning can be taught and learned.” </a:t>
            </a:r>
            <a:r>
              <a:rPr lang="en-US" sz="1200" dirty="0">
                <a:latin typeface="Informal Roman" panose="030604020304060B0204" pitchFamily="66" charset="0"/>
              </a:rPr>
              <a:t>(p. 450)</a:t>
            </a:r>
          </a:p>
          <a:p>
            <a:r>
              <a:rPr lang="en-US" dirty="0" smtClean="0"/>
              <a:t/>
            </a:r>
            <a:br>
              <a:rPr lang="en-US" dirty="0" smtClean="0"/>
            </a:br>
            <a:r>
              <a:rPr lang="en-US" dirty="0" smtClean="0"/>
              <a:t> </a:t>
            </a:r>
            <a:endParaRPr lang="en-US" dirty="0"/>
          </a:p>
        </p:txBody>
      </p:sp>
    </p:spTree>
    <p:extLst>
      <p:ext uri="{BB962C8B-B14F-4D97-AF65-F5344CB8AC3E}">
        <p14:creationId xmlns:p14="http://schemas.microsoft.com/office/powerpoint/2010/main" val="3272209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Formal Operations – Critiques of Piaget</a:t>
            </a:r>
            <a:endParaRPr lang="en-US" dirty="0"/>
          </a:p>
        </p:txBody>
      </p:sp>
      <p:sp>
        <p:nvSpPr>
          <p:cNvPr id="3" name="Content Placeholder 2"/>
          <p:cNvSpPr>
            <a:spLocks noGrp="1"/>
          </p:cNvSpPr>
          <p:nvPr>
            <p:ph idx="1"/>
          </p:nvPr>
        </p:nvSpPr>
        <p:spPr/>
        <p:txBody>
          <a:bodyPr/>
          <a:lstStyle/>
          <a:p>
            <a:r>
              <a:rPr lang="en-US" dirty="0" smtClean="0"/>
              <a:t>Timing of formal operational thinking</a:t>
            </a:r>
          </a:p>
          <a:p>
            <a:pPr lvl="1"/>
            <a:r>
              <a:rPr lang="en-US" dirty="0" smtClean="0"/>
              <a:t>Debate about the age</a:t>
            </a:r>
          </a:p>
          <a:p>
            <a:pPr lvl="1"/>
            <a:r>
              <a:rPr lang="en-US" dirty="0" smtClean="0"/>
              <a:t>Piaget’s own writings provide examples of children displaying aspects of scientific reasoning well before adolescence</a:t>
            </a:r>
          </a:p>
          <a:p>
            <a:pPr lvl="1"/>
            <a:r>
              <a:rPr lang="en-US" dirty="0" smtClean="0"/>
              <a:t>Some people don’t reach formal operations, and even people who do don’t always use it.</a:t>
            </a:r>
          </a:p>
          <a:p>
            <a:pPr lvl="1"/>
            <a:endParaRPr lang="en-US" dirty="0" smtClean="0"/>
          </a:p>
          <a:p>
            <a:r>
              <a:rPr lang="en-US" dirty="0" smtClean="0"/>
              <a:t>Lack of consideration of individual and cultural differences</a:t>
            </a:r>
          </a:p>
          <a:p>
            <a:endParaRPr lang="en-US" dirty="0" smtClean="0"/>
          </a:p>
          <a:p>
            <a:r>
              <a:rPr lang="en-US" dirty="0" smtClean="0"/>
              <a:t>Failure to address related cognitive advances</a:t>
            </a:r>
            <a:endParaRPr lang="en-US" dirty="0"/>
          </a:p>
        </p:txBody>
      </p:sp>
    </p:spTree>
    <p:extLst>
      <p:ext uri="{BB962C8B-B14F-4D97-AF65-F5344CB8AC3E}">
        <p14:creationId xmlns:p14="http://schemas.microsoft.com/office/powerpoint/2010/main" val="1852658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Immature characteristics of Adolescent Thought</a:t>
            </a:r>
            <a:endParaRPr lang="en-US" dirty="0"/>
          </a:p>
        </p:txBody>
      </p:sp>
      <p:sp>
        <p:nvSpPr>
          <p:cNvPr id="3" name="Content Placeholder 2"/>
          <p:cNvSpPr>
            <a:spLocks noGrp="1"/>
          </p:cNvSpPr>
          <p:nvPr>
            <p:ph idx="1"/>
          </p:nvPr>
        </p:nvSpPr>
        <p:spPr/>
        <p:txBody>
          <a:bodyPr/>
          <a:lstStyle/>
          <a:p>
            <a:r>
              <a:rPr lang="en-US" dirty="0" smtClean="0"/>
              <a:t>This change in thinking is unfamiliar to adolescents, and this causes some awkwardness</a:t>
            </a:r>
          </a:p>
          <a:p>
            <a:pPr lvl="1"/>
            <a:r>
              <a:rPr lang="en-US" dirty="0" smtClean="0"/>
              <a:t>Idealism and criticalness</a:t>
            </a:r>
          </a:p>
          <a:p>
            <a:pPr lvl="1"/>
            <a:r>
              <a:rPr lang="en-US" dirty="0" smtClean="0"/>
              <a:t>Argumentativeness</a:t>
            </a:r>
          </a:p>
          <a:p>
            <a:pPr lvl="1"/>
            <a:r>
              <a:rPr lang="en-US" dirty="0" smtClean="0"/>
              <a:t>Indecisiveness</a:t>
            </a:r>
          </a:p>
          <a:p>
            <a:pPr lvl="1"/>
            <a:r>
              <a:rPr lang="en-US" dirty="0" smtClean="0"/>
              <a:t>Apparent hypocrisy</a:t>
            </a:r>
          </a:p>
          <a:p>
            <a:pPr lvl="1"/>
            <a:r>
              <a:rPr lang="en-US" dirty="0" smtClean="0"/>
              <a:t>Self-consciousness</a:t>
            </a:r>
          </a:p>
          <a:p>
            <a:pPr lvl="1"/>
            <a:r>
              <a:rPr lang="en-US" dirty="0" smtClean="0"/>
              <a:t>Specialness and invulnerability</a:t>
            </a:r>
            <a:endParaRPr lang="en-US" dirty="0"/>
          </a:p>
        </p:txBody>
      </p:sp>
    </p:spTree>
    <p:extLst>
      <p:ext uri="{BB962C8B-B14F-4D97-AF65-F5344CB8AC3E}">
        <p14:creationId xmlns:p14="http://schemas.microsoft.com/office/powerpoint/2010/main" val="28896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Immature characteristics of Adolescent Thought</a:t>
            </a:r>
            <a:endParaRPr lang="en-US" dirty="0"/>
          </a:p>
        </p:txBody>
      </p:sp>
      <p:sp>
        <p:nvSpPr>
          <p:cNvPr id="3" name="Content Placeholder 2"/>
          <p:cNvSpPr>
            <a:spLocks noGrp="1"/>
          </p:cNvSpPr>
          <p:nvPr>
            <p:ph idx="1"/>
          </p:nvPr>
        </p:nvSpPr>
        <p:spPr/>
        <p:txBody>
          <a:bodyPr/>
          <a:lstStyle/>
          <a:p>
            <a:r>
              <a:rPr lang="en-US" dirty="0" smtClean="0"/>
              <a:t>Idealism and criticalness</a:t>
            </a:r>
          </a:p>
          <a:p>
            <a:pPr lvl="1"/>
            <a:r>
              <a:rPr lang="en-US" dirty="0" smtClean="0"/>
              <a:t>Have a vision of “ideal world” and hold adults responsible when the real word falls short.</a:t>
            </a:r>
          </a:p>
          <a:p>
            <a:pPr lvl="1"/>
            <a:endParaRPr lang="en-US" dirty="0"/>
          </a:p>
          <a:p>
            <a:r>
              <a:rPr lang="en-US" dirty="0" smtClean="0"/>
              <a:t>Argumentativeness </a:t>
            </a:r>
          </a:p>
          <a:p>
            <a:pPr lvl="1"/>
            <a:r>
              <a:rPr lang="en-US" dirty="0" smtClean="0"/>
              <a:t>Trying to build a case for their own thinking</a:t>
            </a:r>
          </a:p>
          <a:p>
            <a:pPr lvl="1"/>
            <a:r>
              <a:rPr lang="en-US" dirty="0" smtClean="0"/>
              <a:t>This causes them to argue against the ideas of others</a:t>
            </a:r>
          </a:p>
          <a:p>
            <a:pPr lvl="1"/>
            <a:endParaRPr lang="en-US" dirty="0"/>
          </a:p>
        </p:txBody>
      </p:sp>
    </p:spTree>
    <p:extLst>
      <p:ext uri="{BB962C8B-B14F-4D97-AF65-F5344CB8AC3E}">
        <p14:creationId xmlns:p14="http://schemas.microsoft.com/office/powerpoint/2010/main" val="19802454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TotalTime>
  <Words>1493</Words>
  <Application>Microsoft Office PowerPoint</Application>
  <PresentationFormat>Widescreen</PresentationFormat>
  <Paragraphs>163</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Informal Roman</vt:lpstr>
      <vt:lpstr>Office Theme</vt:lpstr>
      <vt:lpstr>Cognitive Development in Adolescence</vt:lpstr>
      <vt:lpstr>Guideposts for Study</vt:lpstr>
      <vt:lpstr>Formal Operations</vt:lpstr>
      <vt:lpstr>“Abstract thinking”</vt:lpstr>
      <vt:lpstr>Pendulum Problem</vt:lpstr>
      <vt:lpstr>Formal Operations</vt:lpstr>
      <vt:lpstr>Formal Operations – Critiques of Piaget</vt:lpstr>
      <vt:lpstr>Immature characteristics of Adolescent Thought</vt:lpstr>
      <vt:lpstr>Immature characteristics of Adolescent Thought</vt:lpstr>
      <vt:lpstr>Immature characteristics of Adolescent Thought</vt:lpstr>
      <vt:lpstr>Immature characteristics of Adolescent Thought</vt:lpstr>
      <vt:lpstr>Language Development</vt:lpstr>
      <vt:lpstr>Changes in Information Processing</vt:lpstr>
      <vt:lpstr>Moral Development</vt:lpstr>
      <vt:lpstr>Kohlberg’s Stages of Moral Development</vt:lpstr>
      <vt:lpstr>Difference between stages</vt:lpstr>
      <vt:lpstr>A moral dilemma </vt:lpstr>
      <vt:lpstr>The same moral dilemma…</vt:lpstr>
      <vt:lpstr>The same moral dilemma…</vt:lpstr>
      <vt:lpstr>Educational and Vocational Issues</vt:lpstr>
      <vt:lpstr>Influences on School Achievement </vt:lpstr>
      <vt:lpstr>Influences on School Achievement </vt:lpstr>
      <vt:lpstr>More influences</vt:lpstr>
      <vt:lpstr>Influences on school achievement </vt:lpstr>
      <vt:lpstr>Preparing for higher education or vocations</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Cognitive Development in Adolescence</dc:title>
  <dc:creator>Russell, Kelly A.</dc:creator>
  <cp:lastModifiedBy>Russell, Kelly A.</cp:lastModifiedBy>
  <cp:revision>18</cp:revision>
  <dcterms:created xsi:type="dcterms:W3CDTF">2019-11-11T16:34:25Z</dcterms:created>
  <dcterms:modified xsi:type="dcterms:W3CDTF">2020-11-04T18:10:42Z</dcterms:modified>
</cp:coreProperties>
</file>